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ExtraLight"/>
      <p:regular r:id="rId42"/>
      <p:bold r:id="rId43"/>
      <p:italic r:id="rId44"/>
      <p:boldItalic r:id="rId45"/>
    </p:embeddedFont>
    <p:embeddedFont>
      <p:font typeface="Titillium Web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47EF50-726D-4AF4-9F0A-F3EACBC7B988}">
  <a:tblStyle styleId="{3147EF50-726D-4AF4-9F0A-F3EACBC7B9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42" Type="http://schemas.openxmlformats.org/officeDocument/2006/relationships/font" Target="fonts/TitilliumWebExtraLight-regular.fntdata"/><Relationship Id="rId41" Type="http://schemas.openxmlformats.org/officeDocument/2006/relationships/font" Target="fonts/TitilliumWeb-boldItalic.fntdata"/><Relationship Id="rId44" Type="http://schemas.openxmlformats.org/officeDocument/2006/relationships/font" Target="fonts/TitilliumWebExtraLight-italic.fntdata"/><Relationship Id="rId43" Type="http://schemas.openxmlformats.org/officeDocument/2006/relationships/font" Target="fonts/TitilliumWebExtraLight-bold.fntdata"/><Relationship Id="rId46" Type="http://schemas.openxmlformats.org/officeDocument/2006/relationships/font" Target="fonts/TitilliumWebLight-regular.fntdata"/><Relationship Id="rId45" Type="http://schemas.openxmlformats.org/officeDocument/2006/relationships/font" Target="fonts/TitilliumWebExtra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Light-italic.fntdata"/><Relationship Id="rId47" Type="http://schemas.openxmlformats.org/officeDocument/2006/relationships/font" Target="fonts/TitilliumWebLight-bold.fntdata"/><Relationship Id="rId49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TitilliumWeb-bold.fntdata"/><Relationship Id="rId38" Type="http://schemas.openxmlformats.org/officeDocument/2006/relationships/font" Target="fonts/TitilliumWeb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the-concept-of-hierarchical-clustering-technique-c6e8243758e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the-concept-of-hierarchical-clustering-technique-c6e8243758ec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the-concept-of-hierarchical-clustering-technique-c6e8243758ec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the-concept-of-hierarchical-clustering-technique-c6e8243758e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the-concept-of-hierarchical-clustering-technique-c6e8243758ec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ursera.org/lecture/machine-learning-with-python/dbscan-B8ctK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f0664bc61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5f0664bc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e84a82050_0_7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e84a8205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https://towardsdatascience.com/understanding-the-concept-of-hierarchical-clustering-technique-c6e8243758ec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5ffe34716b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5ffe3471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https://towardsdatascience.com/understanding-the-concept-of-hierarchical-clustering-technique-c6e8243758ec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5f0664bc61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5f0664bc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f0664bc61_0_6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f0664bc6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e84a82050_0_7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e84a8205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e84a82050_0_7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e84a8205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e84a82050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e84a820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5e84a82050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5e84a82050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https://towardsdatascience.com/understanding-the-concept-of-hierarchical-clustering-technique-c6e8243758ec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5e84a82050_0_8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5e84a8205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https://towardsdatascience.com/understanding-the-concept-of-hierarchical-clustering-technique-c6e8243758ec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f0664bc61_0_6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f0664bc6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e84a82050_0_7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e84a82050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https://towardsdatascience.com/understanding-the-concept-of-hierarchical-clustering-technique-c6e8243758ec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5f0664bc6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5f0664bc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5e84a82050_0_9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5e84a82050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601d5d0a0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601d5d0a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601d5d0a0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601d5d0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e84a82050_0_9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e84a8205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5e84a82050_0_9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5e84a82050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5e84a82050_0_10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5e84a82050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https://www.coursera.org/lecture/machine-learning-with-python/dbscan-B8ctK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f0664bc61_0_6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f0664bc61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f0664bc61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f0664bc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f0664bc6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f0664b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e84a82050_0_7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5e84a8205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f0664bc6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f0664bc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6013744ca1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6013744c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5e84a82050_0_6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5e84a8205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5f0664bc6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5f0664bc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.wmich.edu/alfuqaha/summer14/cs6530/lectures/ClusteringAnalysi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s.wmich.edu/alfuqaha/summer14/cs6530/lectures/ClusteringAnalysis.pdf" TargetMode="External"/><Relationship Id="rId4" Type="http://schemas.openxmlformats.org/officeDocument/2006/relationships/hyperlink" Target="https://en.wiktionary.org/wiki/%E2%88%9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/>
          <p:nvPr/>
        </p:nvSpPr>
        <p:spPr>
          <a:xfrm>
            <a:off x="3990325" y="3404500"/>
            <a:ext cx="4408800" cy="1214400"/>
          </a:xfrm>
          <a:prstGeom prst="rect">
            <a:avLst/>
          </a:prstGeom>
          <a:solidFill>
            <a:srgbClr val="F7F7F7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7F7F7"/>
              </a:highlight>
            </a:endParaRPr>
          </a:p>
        </p:txBody>
      </p:sp>
      <p:sp>
        <p:nvSpPr>
          <p:cNvPr id="780" name="Google Shape;780;p15"/>
          <p:cNvSpPr txBox="1"/>
          <p:nvPr>
            <p:ph type="ctrTitle"/>
          </p:nvPr>
        </p:nvSpPr>
        <p:spPr>
          <a:xfrm>
            <a:off x="437600" y="965816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Unsupervised Learning Pt. 2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Supplementary Slides</a:t>
            </a:r>
            <a:endParaRPr sz="2400"/>
          </a:p>
        </p:txBody>
      </p:sp>
      <p:pic>
        <p:nvPicPr>
          <p:cNvPr id="781" name="Google Shape;7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75" y="3407475"/>
            <a:ext cx="4154300" cy="1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(complexity. speed. how to compute distances.)</a:t>
            </a:r>
            <a:endParaRPr/>
          </a:p>
        </p:txBody>
      </p:sp>
      <p:sp>
        <p:nvSpPr>
          <p:cNvPr id="1025" name="Google Shape;1025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distances between clusters</a:t>
            </a:r>
            <a:endParaRPr/>
          </a:p>
        </p:txBody>
      </p:sp>
      <p:sp>
        <p:nvSpPr>
          <p:cNvPr id="1031" name="Google Shape;1031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2" name="Google Shape;1032;p25"/>
          <p:cNvSpPr txBox="1"/>
          <p:nvPr>
            <p:ph idx="4294967295" type="body"/>
          </p:nvPr>
        </p:nvSpPr>
        <p:spPr>
          <a:xfrm>
            <a:off x="377550" y="1152525"/>
            <a:ext cx="2262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Min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Max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Ward’s Method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Group Average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33" name="Google Shape;1033;p25"/>
          <p:cNvSpPr txBox="1"/>
          <p:nvPr/>
        </p:nvSpPr>
        <p:spPr>
          <a:xfrm>
            <a:off x="2639550" y="5423425"/>
            <a:ext cx="4088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hlinkClick r:id="rId3"/>
              </a:rPr>
              <a:t>https://cs.wmich.edu/alfuqaha/summer14/cs6530/lectures/ClusteringAnalysis.pdf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strencths and weaknesses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4" name="Google Shape;1034;p25"/>
          <p:cNvSpPr/>
          <p:nvPr/>
        </p:nvSpPr>
        <p:spPr>
          <a:xfrm>
            <a:off x="4453300" y="1140700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5"/>
          <p:cNvSpPr/>
          <p:nvPr/>
        </p:nvSpPr>
        <p:spPr>
          <a:xfrm>
            <a:off x="5995950" y="1140700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5"/>
          <p:cNvSpPr/>
          <p:nvPr/>
        </p:nvSpPr>
        <p:spPr>
          <a:xfrm>
            <a:off x="4453300" y="2421350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5"/>
          <p:cNvSpPr/>
          <p:nvPr/>
        </p:nvSpPr>
        <p:spPr>
          <a:xfrm>
            <a:off x="5995950" y="2421350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5"/>
          <p:cNvSpPr/>
          <p:nvPr/>
        </p:nvSpPr>
        <p:spPr>
          <a:xfrm>
            <a:off x="4453300" y="3701988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5"/>
          <p:cNvSpPr/>
          <p:nvPr/>
        </p:nvSpPr>
        <p:spPr>
          <a:xfrm>
            <a:off x="5995950" y="3701988"/>
            <a:ext cx="870300" cy="856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25"/>
          <p:cNvCxnSpPr/>
          <p:nvPr/>
        </p:nvCxnSpPr>
        <p:spPr>
          <a:xfrm flipH="1" rot="10800000">
            <a:off x="5171200" y="1564750"/>
            <a:ext cx="983400" cy="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5"/>
          <p:cNvCxnSpPr/>
          <p:nvPr/>
        </p:nvCxnSpPr>
        <p:spPr>
          <a:xfrm flipH="1" rot="10800000">
            <a:off x="4529500" y="2699300"/>
            <a:ext cx="2209200" cy="2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5"/>
          <p:cNvCxnSpPr/>
          <p:nvPr/>
        </p:nvCxnSpPr>
        <p:spPr>
          <a:xfrm flipH="1" rot="10800000">
            <a:off x="4829548" y="4096432"/>
            <a:ext cx="1635600" cy="1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25"/>
          <p:cNvSpPr/>
          <p:nvPr/>
        </p:nvSpPr>
        <p:spPr>
          <a:xfrm>
            <a:off x="6378900" y="4298438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5"/>
          <p:cNvSpPr/>
          <p:nvPr/>
        </p:nvSpPr>
        <p:spPr>
          <a:xfrm>
            <a:off x="6694150" y="264952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5"/>
          <p:cNvSpPr/>
          <p:nvPr/>
        </p:nvSpPr>
        <p:spPr>
          <a:xfrm>
            <a:off x="4453300" y="2872450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5"/>
          <p:cNvSpPr/>
          <p:nvPr/>
        </p:nvSpPr>
        <p:spPr>
          <a:xfrm>
            <a:off x="6185750" y="151667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5"/>
          <p:cNvSpPr/>
          <p:nvPr/>
        </p:nvSpPr>
        <p:spPr>
          <a:xfrm>
            <a:off x="5066800" y="151667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5"/>
          <p:cNvSpPr/>
          <p:nvPr/>
        </p:nvSpPr>
        <p:spPr>
          <a:xfrm>
            <a:off x="6465150" y="383142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5"/>
          <p:cNvSpPr/>
          <p:nvPr/>
        </p:nvSpPr>
        <p:spPr>
          <a:xfrm>
            <a:off x="5123300" y="400402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5"/>
          <p:cNvSpPr/>
          <p:nvPr/>
        </p:nvSpPr>
        <p:spPr>
          <a:xfrm>
            <a:off x="4725150" y="4393550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5"/>
          <p:cNvSpPr/>
          <p:nvPr/>
        </p:nvSpPr>
        <p:spPr>
          <a:xfrm>
            <a:off x="4530475" y="393582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5"/>
          <p:cNvSpPr/>
          <p:nvPr/>
        </p:nvSpPr>
        <p:spPr>
          <a:xfrm>
            <a:off x="6081350" y="3935825"/>
            <a:ext cx="104400" cy="1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Google Shape;1053;p25"/>
          <p:cNvCxnSpPr/>
          <p:nvPr/>
        </p:nvCxnSpPr>
        <p:spPr>
          <a:xfrm flipH="1" rot="10800000">
            <a:off x="2630250" y="1541875"/>
            <a:ext cx="1517100" cy="22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25"/>
          <p:cNvCxnSpPr/>
          <p:nvPr/>
        </p:nvCxnSpPr>
        <p:spPr>
          <a:xfrm>
            <a:off x="2613750" y="2094300"/>
            <a:ext cx="1451100" cy="44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25"/>
          <p:cNvCxnSpPr/>
          <p:nvPr/>
        </p:nvCxnSpPr>
        <p:spPr>
          <a:xfrm>
            <a:off x="2687950" y="2506550"/>
            <a:ext cx="1517100" cy="1385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distances between clusters</a:t>
            </a:r>
            <a:endParaRPr/>
          </a:p>
        </p:txBody>
      </p:sp>
      <p:sp>
        <p:nvSpPr>
          <p:cNvPr id="1061" name="Google Shape;1061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26"/>
          <p:cNvSpPr txBox="1"/>
          <p:nvPr>
            <p:ph idx="4294967295" type="body"/>
          </p:nvPr>
        </p:nvSpPr>
        <p:spPr>
          <a:xfrm>
            <a:off x="377550" y="1152525"/>
            <a:ext cx="2262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Min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Max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Ward’s Method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Group Average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63" name="Google Shape;1063;p26"/>
          <p:cNvSpPr txBox="1"/>
          <p:nvPr/>
        </p:nvSpPr>
        <p:spPr>
          <a:xfrm>
            <a:off x="2639550" y="5423425"/>
            <a:ext cx="4088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hlinkClick r:id="rId3"/>
              </a:rPr>
              <a:t>https://cs.wmich.edu/alfuqaha/summer14/cs6530/lectures/ClusteringAnalysis.pdf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strencths and weaknesses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4" name="Google Shape;1064;p26"/>
          <p:cNvSpPr/>
          <p:nvPr/>
        </p:nvSpPr>
        <p:spPr>
          <a:xfrm>
            <a:off x="6891700" y="1597900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6"/>
          <p:cNvSpPr/>
          <p:nvPr/>
        </p:nvSpPr>
        <p:spPr>
          <a:xfrm>
            <a:off x="8066437" y="1597900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6"/>
          <p:cNvSpPr/>
          <p:nvPr/>
        </p:nvSpPr>
        <p:spPr>
          <a:xfrm>
            <a:off x="6891700" y="2573117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6"/>
          <p:cNvSpPr/>
          <p:nvPr/>
        </p:nvSpPr>
        <p:spPr>
          <a:xfrm>
            <a:off x="8066437" y="2573117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6"/>
          <p:cNvSpPr/>
          <p:nvPr/>
        </p:nvSpPr>
        <p:spPr>
          <a:xfrm>
            <a:off x="6891700" y="3548324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6"/>
          <p:cNvSpPr/>
          <p:nvPr/>
        </p:nvSpPr>
        <p:spPr>
          <a:xfrm>
            <a:off x="8066437" y="3548324"/>
            <a:ext cx="662700" cy="652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0" name="Google Shape;1070;p26"/>
          <p:cNvCxnSpPr/>
          <p:nvPr/>
        </p:nvCxnSpPr>
        <p:spPr>
          <a:xfrm flipH="1" rot="10800000">
            <a:off x="7438385" y="1920713"/>
            <a:ext cx="748800" cy="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6"/>
          <p:cNvCxnSpPr/>
          <p:nvPr/>
        </p:nvCxnSpPr>
        <p:spPr>
          <a:xfrm flipH="1" rot="10800000">
            <a:off x="6949727" y="2784756"/>
            <a:ext cx="1682400" cy="17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6"/>
          <p:cNvCxnSpPr/>
          <p:nvPr/>
        </p:nvCxnSpPr>
        <p:spPr>
          <a:xfrm flipH="1" rot="10800000">
            <a:off x="7178215" y="3848694"/>
            <a:ext cx="1245600" cy="7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6"/>
          <p:cNvSpPr/>
          <p:nvPr/>
        </p:nvSpPr>
        <p:spPr>
          <a:xfrm>
            <a:off x="8358055" y="4002522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6"/>
          <p:cNvSpPr/>
          <p:nvPr/>
        </p:nvSpPr>
        <p:spPr>
          <a:xfrm>
            <a:off x="8598120" y="2746872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6"/>
          <p:cNvSpPr/>
          <p:nvPr/>
        </p:nvSpPr>
        <p:spPr>
          <a:xfrm>
            <a:off x="6891700" y="291663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6"/>
          <p:cNvSpPr/>
          <p:nvPr/>
        </p:nvSpPr>
        <p:spPr>
          <a:xfrm>
            <a:off x="8210970" y="1884205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6"/>
          <p:cNvSpPr/>
          <p:nvPr/>
        </p:nvSpPr>
        <p:spPr>
          <a:xfrm>
            <a:off x="7358884" y="1884205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6"/>
          <p:cNvSpPr/>
          <p:nvPr/>
        </p:nvSpPr>
        <p:spPr>
          <a:xfrm>
            <a:off x="8423735" y="3646891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6"/>
          <p:cNvSpPr/>
          <p:nvPr/>
        </p:nvSpPr>
        <p:spPr>
          <a:xfrm>
            <a:off x="7401909" y="3778326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6"/>
          <p:cNvSpPr/>
          <p:nvPr/>
        </p:nvSpPr>
        <p:spPr>
          <a:xfrm>
            <a:off x="7098715" y="407495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6"/>
          <p:cNvSpPr/>
          <p:nvPr/>
        </p:nvSpPr>
        <p:spPr>
          <a:xfrm>
            <a:off x="6950469" y="3726392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6"/>
          <p:cNvSpPr/>
          <p:nvPr/>
        </p:nvSpPr>
        <p:spPr>
          <a:xfrm>
            <a:off x="8131469" y="3726392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3" name="Google Shape;1083;p26"/>
          <p:cNvCxnSpPr/>
          <p:nvPr/>
        </p:nvCxnSpPr>
        <p:spPr>
          <a:xfrm flipH="1" rot="10800000">
            <a:off x="2630250" y="1541875"/>
            <a:ext cx="1517100" cy="22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26"/>
          <p:cNvCxnSpPr/>
          <p:nvPr/>
        </p:nvCxnSpPr>
        <p:spPr>
          <a:xfrm>
            <a:off x="2613750" y="2094300"/>
            <a:ext cx="1451100" cy="44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26"/>
          <p:cNvCxnSpPr/>
          <p:nvPr/>
        </p:nvCxnSpPr>
        <p:spPr>
          <a:xfrm>
            <a:off x="2687950" y="2506550"/>
            <a:ext cx="1517100" cy="1385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26"/>
          <p:cNvSpPr txBox="1"/>
          <p:nvPr/>
        </p:nvSpPr>
        <p:spPr>
          <a:xfrm>
            <a:off x="4274873" y="3857825"/>
            <a:ext cx="2547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m(C1,C2) = 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∑</a:t>
            </a: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(dist(Pi, Pj))²/|C1|*|C2|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7" name="Google Shape;1087;p26"/>
          <p:cNvSpPr txBox="1"/>
          <p:nvPr/>
        </p:nvSpPr>
        <p:spPr>
          <a:xfrm>
            <a:off x="4271925" y="1284700"/>
            <a:ext cx="3000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Sim(C1,C2) = 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Max Sim(Pi,Pj)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26"/>
          <p:cNvSpPr txBox="1"/>
          <p:nvPr/>
        </p:nvSpPr>
        <p:spPr>
          <a:xfrm>
            <a:off x="4271937" y="2380225"/>
            <a:ext cx="2162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Sim(C1,C2) = 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Min Sim(Pi,Pj)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4" name="Google Shape;1094;p27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Pros and Cons</a:t>
            </a:r>
            <a:endParaRPr/>
          </a:p>
        </p:txBody>
      </p:sp>
      <p:sp>
        <p:nvSpPr>
          <p:cNvPr id="1095" name="Google Shape;1095;p27"/>
          <p:cNvSpPr txBox="1"/>
          <p:nvPr>
            <p:ph idx="1" type="body"/>
          </p:nvPr>
        </p:nvSpPr>
        <p:spPr>
          <a:xfrm>
            <a:off x="452725" y="1184075"/>
            <a:ext cx="436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1) User understands the data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Reveals more info/hidden trends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3) Idea of “membership”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3) </a:t>
            </a:r>
            <a:r>
              <a:rPr lang="en" sz="2000"/>
              <a:t>Don't</a:t>
            </a:r>
            <a:r>
              <a:rPr lang="en" sz="2000"/>
              <a:t> need to specify # of clusters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4) Adjustable to improve accuracy </a:t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(ex distance measures)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5) Can handle non-</a:t>
            </a:r>
            <a:r>
              <a:rPr lang="en" sz="2000"/>
              <a:t>spherical</a:t>
            </a:r>
            <a:r>
              <a:rPr lang="en" sz="2000"/>
              <a:t> clusters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96" name="Google Shape;1096;p27"/>
          <p:cNvSpPr txBox="1"/>
          <p:nvPr>
            <p:ph idx="1" type="body"/>
          </p:nvPr>
        </p:nvSpPr>
        <p:spPr>
          <a:xfrm>
            <a:off x="5336125" y="1134825"/>
            <a:ext cx="3676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1) Complexity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On^2 space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On^3 time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Scalability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3) Handling noise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4) Settling on cluster distance computation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5) O(N^2logn) complexity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8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1102" name="Google Shape;1102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08" name="Google Shape;1108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9" name="Google Shape;1109;p29"/>
          <p:cNvSpPr txBox="1"/>
          <p:nvPr>
            <p:ph idx="4294967295" type="body"/>
          </p:nvPr>
        </p:nvSpPr>
        <p:spPr>
          <a:xfrm>
            <a:off x="377550" y="1152525"/>
            <a:ext cx="8612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Not all data is this “easy”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What is “simple” about this data?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10" name="Google Shape;11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686" y="1152525"/>
            <a:ext cx="3662989" cy="345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75" y="2269600"/>
            <a:ext cx="2853576" cy="2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Non-Elliptical Clusters</a:t>
            </a:r>
            <a:endParaRPr/>
          </a:p>
        </p:txBody>
      </p:sp>
      <p:sp>
        <p:nvSpPr>
          <p:cNvPr id="1117" name="Google Shape;111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8" name="Google Shape;11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00" y="1478400"/>
            <a:ext cx="7256075" cy="2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Non-Elliptical Continued</a:t>
            </a:r>
            <a:endParaRPr/>
          </a:p>
        </p:txBody>
      </p:sp>
      <p:sp>
        <p:nvSpPr>
          <p:cNvPr id="1124" name="Google Shape;1124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5" name="Google Shape;11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5" y="868799"/>
            <a:ext cx="4122300" cy="41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200" y="1864124"/>
            <a:ext cx="3583851" cy="18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DBSCAN: Key Terms</a:t>
            </a:r>
            <a:endParaRPr/>
          </a:p>
        </p:txBody>
      </p:sp>
      <p:sp>
        <p:nvSpPr>
          <p:cNvPr id="1132" name="Google Shape;1132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3" name="Google Shape;1133;p32"/>
          <p:cNvSpPr txBox="1"/>
          <p:nvPr>
            <p:ph idx="4294967295" type="body"/>
          </p:nvPr>
        </p:nvSpPr>
        <p:spPr>
          <a:xfrm>
            <a:off x="377550" y="1152525"/>
            <a:ext cx="346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Idea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Epsilon field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Like radius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Three types of points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Reachable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Noise/Outlier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34" name="Google Shape;1134;p32"/>
          <p:cNvSpPr/>
          <p:nvPr/>
        </p:nvSpPr>
        <p:spPr>
          <a:xfrm>
            <a:off x="5194868" y="2674625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5575000" y="33582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2"/>
          <p:cNvSpPr/>
          <p:nvPr/>
        </p:nvSpPr>
        <p:spPr>
          <a:xfrm>
            <a:off x="6120550" y="38100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2"/>
          <p:cNvSpPr/>
          <p:nvPr/>
        </p:nvSpPr>
        <p:spPr>
          <a:xfrm>
            <a:off x="6120550" y="32246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2"/>
          <p:cNvSpPr/>
          <p:nvPr/>
        </p:nvSpPr>
        <p:spPr>
          <a:xfrm>
            <a:off x="5660950" y="396332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2"/>
          <p:cNvSpPr/>
          <p:nvPr/>
        </p:nvSpPr>
        <p:spPr>
          <a:xfrm>
            <a:off x="6050913" y="3450575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2"/>
          <p:cNvSpPr/>
          <p:nvPr/>
        </p:nvSpPr>
        <p:spPr>
          <a:xfrm>
            <a:off x="6280725" y="34505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2"/>
          <p:cNvSpPr/>
          <p:nvPr/>
        </p:nvSpPr>
        <p:spPr>
          <a:xfrm>
            <a:off x="6746800" y="366765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2"/>
          <p:cNvSpPr/>
          <p:nvPr/>
        </p:nvSpPr>
        <p:spPr>
          <a:xfrm>
            <a:off x="5502250" y="203595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2"/>
          <p:cNvSpPr/>
          <p:nvPr/>
        </p:nvSpPr>
        <p:spPr>
          <a:xfrm>
            <a:off x="6976600" y="43384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32"/>
          <p:cNvCxnSpPr>
            <a:stCxn id="1134" idx="1"/>
            <a:endCxn id="1139" idx="1"/>
          </p:cNvCxnSpPr>
          <p:nvPr/>
        </p:nvCxnSpPr>
        <p:spPr>
          <a:xfrm>
            <a:off x="5479253" y="2934978"/>
            <a:ext cx="605400" cy="54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32"/>
          <p:cNvSpPr txBox="1"/>
          <p:nvPr/>
        </p:nvSpPr>
        <p:spPr>
          <a:xfrm>
            <a:off x="6433125" y="2987513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/>
          </a:p>
        </p:txBody>
      </p:sp>
      <p:sp>
        <p:nvSpPr>
          <p:cNvPr id="1146" name="Google Shape;1146;p32"/>
          <p:cNvSpPr txBox="1"/>
          <p:nvPr/>
        </p:nvSpPr>
        <p:spPr>
          <a:xfrm>
            <a:off x="5732050" y="2769250"/>
            <a:ext cx="3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DBSCAN: Key Terms</a:t>
            </a:r>
            <a:endParaRPr/>
          </a:p>
        </p:txBody>
      </p:sp>
      <p:sp>
        <p:nvSpPr>
          <p:cNvPr id="1152" name="Google Shape;1152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3" name="Google Shape;1153;p33"/>
          <p:cNvSpPr txBox="1"/>
          <p:nvPr>
            <p:ph idx="4294967295" type="body"/>
          </p:nvPr>
        </p:nvSpPr>
        <p:spPr>
          <a:xfrm>
            <a:off x="377550" y="1152525"/>
            <a:ext cx="346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Idea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Epsilon field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Like radius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Three types of points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Reachable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Noise/Outlier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54" name="Google Shape;1154;p33"/>
          <p:cNvSpPr/>
          <p:nvPr/>
        </p:nvSpPr>
        <p:spPr>
          <a:xfrm>
            <a:off x="5194868" y="2674625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3"/>
          <p:cNvSpPr/>
          <p:nvPr/>
        </p:nvSpPr>
        <p:spPr>
          <a:xfrm>
            <a:off x="4646200" y="1259988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3"/>
          <p:cNvSpPr/>
          <p:nvPr/>
        </p:nvSpPr>
        <p:spPr>
          <a:xfrm>
            <a:off x="5575000" y="33582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3"/>
          <p:cNvSpPr/>
          <p:nvPr/>
        </p:nvSpPr>
        <p:spPr>
          <a:xfrm>
            <a:off x="6120550" y="38100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3"/>
          <p:cNvSpPr/>
          <p:nvPr/>
        </p:nvSpPr>
        <p:spPr>
          <a:xfrm>
            <a:off x="6120550" y="32246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3"/>
          <p:cNvSpPr/>
          <p:nvPr/>
        </p:nvSpPr>
        <p:spPr>
          <a:xfrm>
            <a:off x="5660950" y="396332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3"/>
          <p:cNvSpPr/>
          <p:nvPr/>
        </p:nvSpPr>
        <p:spPr>
          <a:xfrm>
            <a:off x="6050913" y="3450575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3"/>
          <p:cNvSpPr/>
          <p:nvPr/>
        </p:nvSpPr>
        <p:spPr>
          <a:xfrm>
            <a:off x="6280725" y="34505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3"/>
          <p:cNvSpPr/>
          <p:nvPr/>
        </p:nvSpPr>
        <p:spPr>
          <a:xfrm>
            <a:off x="6746800" y="366765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3"/>
          <p:cNvSpPr/>
          <p:nvPr/>
        </p:nvSpPr>
        <p:spPr>
          <a:xfrm>
            <a:off x="5502250" y="2035950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"/>
          <p:cNvSpPr/>
          <p:nvPr/>
        </p:nvSpPr>
        <p:spPr>
          <a:xfrm>
            <a:off x="6976600" y="43384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3"/>
          <p:cNvSpPr txBox="1"/>
          <p:nvPr/>
        </p:nvSpPr>
        <p:spPr>
          <a:xfrm>
            <a:off x="4961950" y="1421613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Noise</a:t>
            </a:r>
            <a:endParaRPr/>
          </a:p>
        </p:txBody>
      </p:sp>
      <p:sp>
        <p:nvSpPr>
          <p:cNvPr id="1166" name="Google Shape;1166;p33"/>
          <p:cNvSpPr txBox="1"/>
          <p:nvPr/>
        </p:nvSpPr>
        <p:spPr>
          <a:xfrm>
            <a:off x="6433125" y="2987513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6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  </a:t>
            </a:r>
            <a:endParaRPr/>
          </a:p>
        </p:txBody>
      </p:sp>
      <p:sp>
        <p:nvSpPr>
          <p:cNvPr id="787" name="Google Shape;787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DBSCAN: Key Terms</a:t>
            </a:r>
            <a:endParaRPr/>
          </a:p>
        </p:txBody>
      </p:sp>
      <p:sp>
        <p:nvSpPr>
          <p:cNvPr id="1172" name="Google Shape;1172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3" name="Google Shape;1173;p34"/>
          <p:cNvSpPr txBox="1"/>
          <p:nvPr>
            <p:ph idx="4294967295" type="body"/>
          </p:nvPr>
        </p:nvSpPr>
        <p:spPr>
          <a:xfrm>
            <a:off x="377550" y="1152525"/>
            <a:ext cx="346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Idea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Epsilon field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Like radius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Three types of points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Reachable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Noise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74" name="Google Shape;1174;p34"/>
          <p:cNvSpPr/>
          <p:nvPr/>
        </p:nvSpPr>
        <p:spPr>
          <a:xfrm>
            <a:off x="5194868" y="2674625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4"/>
          <p:cNvSpPr/>
          <p:nvPr/>
        </p:nvSpPr>
        <p:spPr>
          <a:xfrm>
            <a:off x="4646200" y="1259988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4"/>
          <p:cNvSpPr/>
          <p:nvPr/>
        </p:nvSpPr>
        <p:spPr>
          <a:xfrm>
            <a:off x="5890758" y="2891700"/>
            <a:ext cx="1941900" cy="1777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4"/>
          <p:cNvSpPr/>
          <p:nvPr/>
        </p:nvSpPr>
        <p:spPr>
          <a:xfrm>
            <a:off x="5575000" y="33582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4"/>
          <p:cNvSpPr/>
          <p:nvPr/>
        </p:nvSpPr>
        <p:spPr>
          <a:xfrm>
            <a:off x="6120550" y="381000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4"/>
          <p:cNvSpPr/>
          <p:nvPr/>
        </p:nvSpPr>
        <p:spPr>
          <a:xfrm>
            <a:off x="6120550" y="32246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4"/>
          <p:cNvSpPr/>
          <p:nvPr/>
        </p:nvSpPr>
        <p:spPr>
          <a:xfrm>
            <a:off x="5660950" y="396332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4"/>
          <p:cNvSpPr/>
          <p:nvPr/>
        </p:nvSpPr>
        <p:spPr>
          <a:xfrm>
            <a:off x="6050913" y="3450575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4"/>
          <p:cNvSpPr/>
          <p:nvPr/>
        </p:nvSpPr>
        <p:spPr>
          <a:xfrm>
            <a:off x="6280725" y="3450575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4"/>
          <p:cNvSpPr/>
          <p:nvPr/>
        </p:nvSpPr>
        <p:spPr>
          <a:xfrm>
            <a:off x="6746800" y="3667650"/>
            <a:ext cx="229800" cy="225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4"/>
          <p:cNvSpPr/>
          <p:nvPr/>
        </p:nvSpPr>
        <p:spPr>
          <a:xfrm>
            <a:off x="5502250" y="2035950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4"/>
          <p:cNvSpPr/>
          <p:nvPr/>
        </p:nvSpPr>
        <p:spPr>
          <a:xfrm>
            <a:off x="6976600" y="4338400"/>
            <a:ext cx="229800" cy="22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4"/>
          <p:cNvSpPr txBox="1"/>
          <p:nvPr/>
        </p:nvSpPr>
        <p:spPr>
          <a:xfrm>
            <a:off x="4961950" y="1421613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Noise</a:t>
            </a:r>
            <a:endParaRPr/>
          </a:p>
        </p:txBody>
      </p:sp>
      <p:sp>
        <p:nvSpPr>
          <p:cNvPr id="1187" name="Google Shape;1187;p34"/>
          <p:cNvSpPr txBox="1"/>
          <p:nvPr/>
        </p:nvSpPr>
        <p:spPr>
          <a:xfrm>
            <a:off x="7496875" y="4338388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/>
          </a:p>
        </p:txBody>
      </p:sp>
      <p:sp>
        <p:nvSpPr>
          <p:cNvPr id="1188" name="Google Shape;1188;p34"/>
          <p:cNvSpPr txBox="1"/>
          <p:nvPr/>
        </p:nvSpPr>
        <p:spPr>
          <a:xfrm>
            <a:off x="6433125" y="2987513"/>
            <a:ext cx="928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4" name="Google Shape;1194;p35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195" name="Google Shape;1195;p35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96" name="Google Shape;1196;p35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5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5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5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5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5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5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5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5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5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5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5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5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5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5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5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5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5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5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6"/>
          <p:cNvSpPr/>
          <p:nvPr/>
        </p:nvSpPr>
        <p:spPr>
          <a:xfrm>
            <a:off x="6822150" y="3213725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1" name="Google Shape;1221;p36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222" name="Google Shape;1222;p36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23" name="Google Shape;1223;p36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6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6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6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6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6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6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6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6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6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6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6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6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6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6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6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6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6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6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7"/>
          <p:cNvSpPr/>
          <p:nvPr/>
        </p:nvSpPr>
        <p:spPr>
          <a:xfrm>
            <a:off x="6822150" y="3213725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8" name="Google Shape;1248;p37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249" name="Google Shape;1249;p37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50" name="Google Shape;1250;p37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7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7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7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7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7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7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7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7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7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7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7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7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7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7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7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7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7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7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8"/>
          <p:cNvSpPr/>
          <p:nvPr/>
        </p:nvSpPr>
        <p:spPr>
          <a:xfrm>
            <a:off x="6822150" y="3213725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8"/>
          <p:cNvSpPr/>
          <p:nvPr/>
        </p:nvSpPr>
        <p:spPr>
          <a:xfrm>
            <a:off x="6272550" y="3350325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6" name="Google Shape;1276;p38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277" name="Google Shape;1277;p38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8" name="Google Shape;1278;p38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8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8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8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8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8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8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8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8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8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8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8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8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8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8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8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8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8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9"/>
          <p:cNvSpPr/>
          <p:nvPr/>
        </p:nvSpPr>
        <p:spPr>
          <a:xfrm>
            <a:off x="7147825" y="2479200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9"/>
          <p:cNvSpPr/>
          <p:nvPr/>
        </p:nvSpPr>
        <p:spPr>
          <a:xfrm>
            <a:off x="6822150" y="3213725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4" name="Google Shape;1304;p39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305" name="Google Shape;1305;p39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06" name="Google Shape;1306;p39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9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9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9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9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9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9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9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9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9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9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9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0"/>
          <p:cNvSpPr/>
          <p:nvPr/>
        </p:nvSpPr>
        <p:spPr>
          <a:xfrm>
            <a:off x="7147825" y="1494300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0"/>
          <p:cNvSpPr/>
          <p:nvPr/>
        </p:nvSpPr>
        <p:spPr>
          <a:xfrm>
            <a:off x="6943575" y="2971700"/>
            <a:ext cx="1234800" cy="1259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2" name="Google Shape;1332;p40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333" name="Google Shape;1333;p40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4" name="Google Shape;1334;p40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0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0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0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0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0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0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0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0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8" name="Google Shape;1358;p41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 </a:t>
            </a:r>
            <a:endParaRPr/>
          </a:p>
        </p:txBody>
      </p:sp>
      <p:sp>
        <p:nvSpPr>
          <p:cNvPr id="1359" name="Google Shape;1359;p41"/>
          <p:cNvSpPr txBox="1"/>
          <p:nvPr>
            <p:ph idx="1" type="body"/>
          </p:nvPr>
        </p:nvSpPr>
        <p:spPr>
          <a:xfrm>
            <a:off x="239225" y="1184075"/>
            <a:ext cx="4837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e and min_num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/>
              <a:t>Classify points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point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min_num points are within e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Border if: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if within epsilon of a core point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Outlier if: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reachable by core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Group Core Points into one cluster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0" name="Google Shape;1360;p41"/>
          <p:cNvSpPr/>
          <p:nvPr/>
        </p:nvSpPr>
        <p:spPr>
          <a:xfrm rot="6237824">
            <a:off x="7650228" y="3067580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1"/>
          <p:cNvSpPr/>
          <p:nvPr/>
        </p:nvSpPr>
        <p:spPr>
          <a:xfrm rot="6237824">
            <a:off x="7080366" y="3488300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1"/>
          <p:cNvSpPr/>
          <p:nvPr/>
        </p:nvSpPr>
        <p:spPr>
          <a:xfrm rot="6237824">
            <a:off x="7650222" y="3730305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1"/>
          <p:cNvSpPr/>
          <p:nvPr/>
        </p:nvSpPr>
        <p:spPr>
          <a:xfrm rot="6237824">
            <a:off x="7171186" y="3067579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1"/>
          <p:cNvSpPr/>
          <p:nvPr/>
        </p:nvSpPr>
        <p:spPr>
          <a:xfrm rot="6237824">
            <a:off x="7445984" y="3507250"/>
            <a:ext cx="229997" cy="225923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1"/>
          <p:cNvSpPr/>
          <p:nvPr/>
        </p:nvSpPr>
        <p:spPr>
          <a:xfrm rot="6237824">
            <a:off x="7355177" y="3784727"/>
            <a:ext cx="229997" cy="225923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1"/>
          <p:cNvSpPr/>
          <p:nvPr/>
        </p:nvSpPr>
        <p:spPr>
          <a:xfrm rot="6237824">
            <a:off x="7067745" y="4130400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1"/>
          <p:cNvSpPr/>
          <p:nvPr/>
        </p:nvSpPr>
        <p:spPr>
          <a:xfrm rot="6237824">
            <a:off x="6569746" y="2620306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1"/>
          <p:cNvSpPr/>
          <p:nvPr/>
        </p:nvSpPr>
        <p:spPr>
          <a:xfrm rot="6237824">
            <a:off x="6294948" y="2995792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1"/>
          <p:cNvSpPr/>
          <p:nvPr/>
        </p:nvSpPr>
        <p:spPr>
          <a:xfrm rot="6237824">
            <a:off x="6177221" y="2533481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1"/>
          <p:cNvSpPr/>
          <p:nvPr/>
        </p:nvSpPr>
        <p:spPr>
          <a:xfrm rot="6237824">
            <a:off x="6646347" y="2288380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1"/>
          <p:cNvSpPr/>
          <p:nvPr/>
        </p:nvSpPr>
        <p:spPr>
          <a:xfrm rot="6237824">
            <a:off x="6351302" y="2342802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1"/>
          <p:cNvSpPr/>
          <p:nvPr/>
        </p:nvSpPr>
        <p:spPr>
          <a:xfrm rot="6237824">
            <a:off x="7650236" y="2010879"/>
            <a:ext cx="229997" cy="225923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1"/>
          <p:cNvSpPr/>
          <p:nvPr/>
        </p:nvSpPr>
        <p:spPr>
          <a:xfrm rot="6237824">
            <a:off x="7811586" y="3398941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1"/>
          <p:cNvSpPr/>
          <p:nvPr/>
        </p:nvSpPr>
        <p:spPr>
          <a:xfrm rot="6237824">
            <a:off x="7445986" y="2759066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1"/>
          <p:cNvSpPr/>
          <p:nvPr/>
        </p:nvSpPr>
        <p:spPr>
          <a:xfrm rot="6237824">
            <a:off x="6710127" y="3852877"/>
            <a:ext cx="229997" cy="225923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1"/>
          <p:cNvSpPr/>
          <p:nvPr/>
        </p:nvSpPr>
        <p:spPr>
          <a:xfrm rot="6237824">
            <a:off x="6237427" y="3852877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1"/>
          <p:cNvSpPr/>
          <p:nvPr/>
        </p:nvSpPr>
        <p:spPr>
          <a:xfrm rot="6237824">
            <a:off x="6569752" y="4130377"/>
            <a:ext cx="229997" cy="225923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1"/>
          <p:cNvSpPr/>
          <p:nvPr/>
        </p:nvSpPr>
        <p:spPr>
          <a:xfrm rot="6237824">
            <a:off x="6452022" y="2071180"/>
            <a:ext cx="229997" cy="225923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4" name="Google Shape;1384;p42"/>
          <p:cNvSpPr txBox="1"/>
          <p:nvPr>
            <p:ph type="title"/>
          </p:nvPr>
        </p:nvSpPr>
        <p:spPr>
          <a:xfrm>
            <a:off x="452725" y="392325"/>
            <a:ext cx="558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Pros and Cons</a:t>
            </a:r>
            <a:endParaRPr/>
          </a:p>
        </p:txBody>
      </p:sp>
      <p:sp>
        <p:nvSpPr>
          <p:cNvPr id="1385" name="Google Shape;1385;p42"/>
          <p:cNvSpPr txBox="1"/>
          <p:nvPr>
            <p:ph idx="1" type="body"/>
          </p:nvPr>
        </p:nvSpPr>
        <p:spPr>
          <a:xfrm>
            <a:off x="452725" y="1184075"/>
            <a:ext cx="436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1) Arbitrarily-shaped clusters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Non-linearly </a:t>
            </a:r>
            <a:r>
              <a:rPr lang="en" sz="2000"/>
              <a:t>separable</a:t>
            </a:r>
            <a:r>
              <a:rPr lang="en" sz="2000"/>
              <a:t> clusters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</a:t>
            </a:r>
            <a:r>
              <a:rPr lang="en" sz="2000"/>
              <a:t>Don't</a:t>
            </a:r>
            <a:r>
              <a:rPr lang="en" sz="2000"/>
              <a:t> need to specify cluster count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3) Robust to noise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86" name="Google Shape;1386;p42"/>
          <p:cNvSpPr txBox="1"/>
          <p:nvPr>
            <p:ph idx="1" type="body"/>
          </p:nvPr>
        </p:nvSpPr>
        <p:spPr>
          <a:xfrm>
            <a:off x="5336125" y="1134825"/>
            <a:ext cx="3676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1) Considers low density as outliers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2) Scalability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Harms </a:t>
            </a:r>
            <a:r>
              <a:rPr lang="en" sz="2000"/>
              <a:t>Euclidean</a:t>
            </a:r>
            <a:r>
              <a:rPr lang="en" sz="2000"/>
              <a:t> distance measures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3) Assumes constant density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endParaRPr/>
          </a:p>
        </p:txBody>
      </p:sp>
      <p:sp>
        <p:nvSpPr>
          <p:cNvPr id="793" name="Google Shape;793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7"/>
          <p:cNvSpPr txBox="1"/>
          <p:nvPr>
            <p:ph idx="4294967295" type="body"/>
          </p:nvPr>
        </p:nvSpPr>
        <p:spPr>
          <a:xfrm>
            <a:off x="377550" y="1152525"/>
            <a:ext cx="8612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Nested clusters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Idea of membership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Intuitive, explicative, and visualizable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Dendrograms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Use Cases: Genetics, evolutionary biology, user rec. 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5" name="Google Shape;795;p17"/>
          <p:cNvSpPr/>
          <p:nvPr/>
        </p:nvSpPr>
        <p:spPr>
          <a:xfrm>
            <a:off x="6777503" y="3407232"/>
            <a:ext cx="1693200" cy="1191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 rot="-566146">
            <a:off x="6985900" y="3712566"/>
            <a:ext cx="1277282" cy="790123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Google Shape;797;p17"/>
          <p:cNvCxnSpPr/>
          <p:nvPr/>
        </p:nvCxnSpPr>
        <p:spPr>
          <a:xfrm rot="10800000">
            <a:off x="4816536" y="3666683"/>
            <a:ext cx="5100" cy="93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17"/>
          <p:cNvCxnSpPr/>
          <p:nvPr/>
        </p:nvCxnSpPr>
        <p:spPr>
          <a:xfrm rot="10800000">
            <a:off x="5228056" y="4282283"/>
            <a:ext cx="3300" cy="31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17"/>
          <p:cNvCxnSpPr/>
          <p:nvPr/>
        </p:nvCxnSpPr>
        <p:spPr>
          <a:xfrm rot="10800000">
            <a:off x="5437813" y="4282283"/>
            <a:ext cx="3300" cy="31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17"/>
          <p:cNvCxnSpPr/>
          <p:nvPr/>
        </p:nvCxnSpPr>
        <p:spPr>
          <a:xfrm flipH="1" rot="10800000">
            <a:off x="5836589" y="4126825"/>
            <a:ext cx="600" cy="497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17"/>
          <p:cNvCxnSpPr/>
          <p:nvPr/>
        </p:nvCxnSpPr>
        <p:spPr>
          <a:xfrm rot="10800000">
            <a:off x="6074179" y="4282283"/>
            <a:ext cx="3300" cy="31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17"/>
          <p:cNvCxnSpPr/>
          <p:nvPr/>
        </p:nvCxnSpPr>
        <p:spPr>
          <a:xfrm rot="10800000">
            <a:off x="6337249" y="4282283"/>
            <a:ext cx="3300" cy="31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17"/>
          <p:cNvCxnSpPr/>
          <p:nvPr/>
        </p:nvCxnSpPr>
        <p:spPr>
          <a:xfrm rot="10800000">
            <a:off x="5324916" y="3355846"/>
            <a:ext cx="3300" cy="31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17"/>
          <p:cNvCxnSpPr/>
          <p:nvPr/>
        </p:nvCxnSpPr>
        <p:spPr>
          <a:xfrm rot="10800000">
            <a:off x="5223304" y="4288489"/>
            <a:ext cx="20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17"/>
          <p:cNvCxnSpPr/>
          <p:nvPr/>
        </p:nvCxnSpPr>
        <p:spPr>
          <a:xfrm rot="10800000">
            <a:off x="6074880" y="4288489"/>
            <a:ext cx="279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17"/>
          <p:cNvCxnSpPr/>
          <p:nvPr/>
        </p:nvCxnSpPr>
        <p:spPr>
          <a:xfrm rot="10800000">
            <a:off x="5336235" y="4126789"/>
            <a:ext cx="0" cy="16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5329985" y="4126832"/>
            <a:ext cx="51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rot="10800000">
            <a:off x="6214855" y="3909289"/>
            <a:ext cx="1500" cy="37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17"/>
          <p:cNvCxnSpPr/>
          <p:nvPr/>
        </p:nvCxnSpPr>
        <p:spPr>
          <a:xfrm rot="10800000">
            <a:off x="4809881" y="3666646"/>
            <a:ext cx="10932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7"/>
          <p:cNvCxnSpPr/>
          <p:nvPr/>
        </p:nvCxnSpPr>
        <p:spPr>
          <a:xfrm flipH="1">
            <a:off x="5584618" y="3909269"/>
            <a:ext cx="6399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17"/>
          <p:cNvCxnSpPr/>
          <p:nvPr/>
        </p:nvCxnSpPr>
        <p:spPr>
          <a:xfrm rot="10800000">
            <a:off x="5901281" y="3666643"/>
            <a:ext cx="1800" cy="25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17"/>
          <p:cNvCxnSpPr/>
          <p:nvPr/>
        </p:nvCxnSpPr>
        <p:spPr>
          <a:xfrm flipH="1" rot="10800000">
            <a:off x="5587995" y="3921632"/>
            <a:ext cx="300" cy="2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17"/>
          <p:cNvSpPr/>
          <p:nvPr/>
        </p:nvSpPr>
        <p:spPr>
          <a:xfrm>
            <a:off x="7093311" y="4126814"/>
            <a:ext cx="364800" cy="23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/>
          <p:nvPr/>
        </p:nvSpPr>
        <p:spPr>
          <a:xfrm rot="528211">
            <a:off x="7620144" y="3886562"/>
            <a:ext cx="364595" cy="233825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7577696" y="3814206"/>
            <a:ext cx="449400" cy="566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7167562" y="4204769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7318488" y="4204769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"/>
          <p:cNvSpPr/>
          <p:nvPr/>
        </p:nvSpPr>
        <p:spPr>
          <a:xfrm>
            <a:off x="7702605" y="3964201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7"/>
          <p:cNvSpPr/>
          <p:nvPr/>
        </p:nvSpPr>
        <p:spPr>
          <a:xfrm>
            <a:off x="7855474" y="3964201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7"/>
          <p:cNvSpPr/>
          <p:nvPr/>
        </p:nvSpPr>
        <p:spPr>
          <a:xfrm>
            <a:off x="7702605" y="4204769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7"/>
          <p:cNvSpPr/>
          <p:nvPr/>
        </p:nvSpPr>
        <p:spPr>
          <a:xfrm>
            <a:off x="6964000" y="3755328"/>
            <a:ext cx="83400" cy="77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Animal Dendrogram</a:t>
            </a:r>
            <a:endParaRPr/>
          </a:p>
        </p:txBody>
      </p:sp>
      <p:sp>
        <p:nvSpPr>
          <p:cNvPr id="827" name="Google Shape;827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8" name="Google Shape;828;p18"/>
          <p:cNvCxnSpPr>
            <a:stCxn id="829" idx="6"/>
            <a:endCxn id="830" idx="2"/>
          </p:cNvCxnSpPr>
          <p:nvPr/>
        </p:nvCxnSpPr>
        <p:spPr>
          <a:xfrm>
            <a:off x="1388664" y="2916895"/>
            <a:ext cx="527100" cy="1524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8"/>
          <p:cNvCxnSpPr>
            <a:stCxn id="829" idx="6"/>
            <a:endCxn id="832" idx="2"/>
          </p:cNvCxnSpPr>
          <p:nvPr/>
        </p:nvCxnSpPr>
        <p:spPr>
          <a:xfrm flipH="1" rot="10800000">
            <a:off x="1388664" y="1346995"/>
            <a:ext cx="571200" cy="15699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18"/>
          <p:cNvCxnSpPr>
            <a:stCxn id="834" idx="3"/>
            <a:endCxn id="835" idx="2"/>
          </p:cNvCxnSpPr>
          <p:nvPr/>
        </p:nvCxnSpPr>
        <p:spPr>
          <a:xfrm>
            <a:off x="2932182" y="1347117"/>
            <a:ext cx="995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18"/>
          <p:cNvCxnSpPr>
            <a:stCxn id="834" idx="3"/>
            <a:endCxn id="837" idx="2"/>
          </p:cNvCxnSpPr>
          <p:nvPr/>
        </p:nvCxnSpPr>
        <p:spPr>
          <a:xfrm>
            <a:off x="2932182" y="1347117"/>
            <a:ext cx="995700" cy="971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18"/>
          <p:cNvCxnSpPr>
            <a:stCxn id="839" idx="3"/>
            <a:endCxn id="840" idx="2"/>
          </p:cNvCxnSpPr>
          <p:nvPr/>
        </p:nvCxnSpPr>
        <p:spPr>
          <a:xfrm flipH="1" rot="10800000">
            <a:off x="2888181" y="4100352"/>
            <a:ext cx="1129800" cy="340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18"/>
          <p:cNvCxnSpPr>
            <a:stCxn id="839" idx="3"/>
            <a:endCxn id="842" idx="2"/>
          </p:cNvCxnSpPr>
          <p:nvPr/>
        </p:nvCxnSpPr>
        <p:spPr>
          <a:xfrm>
            <a:off x="2888181" y="4440852"/>
            <a:ext cx="1129800" cy="170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3" name="Google Shape;843;p18"/>
          <p:cNvGrpSpPr/>
          <p:nvPr/>
        </p:nvGrpSpPr>
        <p:grpSpPr>
          <a:xfrm>
            <a:off x="3927969" y="1176903"/>
            <a:ext cx="1486234" cy="340427"/>
            <a:chOff x="5592550" y="1018950"/>
            <a:chExt cx="1356300" cy="319200"/>
          </a:xfrm>
        </p:grpSpPr>
        <p:sp>
          <p:nvSpPr>
            <p:cNvPr id="844" name="Google Shape;844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Slimy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18"/>
          <p:cNvGrpSpPr/>
          <p:nvPr/>
        </p:nvGrpSpPr>
        <p:grpSpPr>
          <a:xfrm>
            <a:off x="1959715" y="1176904"/>
            <a:ext cx="972467" cy="340427"/>
            <a:chOff x="3650050" y="1476150"/>
            <a:chExt cx="1356300" cy="319200"/>
          </a:xfrm>
        </p:grpSpPr>
        <p:sp>
          <p:nvSpPr>
            <p:cNvPr id="834" name="Google Shape;834;p18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Ugly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260074" y="2746687"/>
            <a:ext cx="1128590" cy="340427"/>
            <a:chOff x="1929102" y="2412156"/>
            <a:chExt cx="1029923" cy="319200"/>
          </a:xfrm>
        </p:grpSpPr>
        <p:sp>
          <p:nvSpPr>
            <p:cNvPr id="847" name="Google Shape;847;p18"/>
            <p:cNvSpPr/>
            <p:nvPr/>
          </p:nvSpPr>
          <p:spPr>
            <a:xfrm>
              <a:off x="1929102" y="2412156"/>
              <a:ext cx="8499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1915714" y="4270639"/>
            <a:ext cx="972467" cy="340427"/>
            <a:chOff x="3650050" y="3348150"/>
            <a:chExt cx="1356300" cy="319200"/>
          </a:xfrm>
        </p:grpSpPr>
        <p:sp>
          <p:nvSpPr>
            <p:cNvPr id="839" name="Google Shape;839;p18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Cute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49" name="Google Shape;849;p18"/>
          <p:cNvGrpSpPr/>
          <p:nvPr/>
        </p:nvGrpSpPr>
        <p:grpSpPr>
          <a:xfrm>
            <a:off x="3927969" y="2163629"/>
            <a:ext cx="1486234" cy="340427"/>
            <a:chOff x="5592550" y="1933350"/>
            <a:chExt cx="1356300" cy="319200"/>
          </a:xfrm>
        </p:grpSpPr>
        <p:sp>
          <p:nvSpPr>
            <p:cNvPr id="850" name="Google Shape;850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Bumpy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4017875" y="3930212"/>
            <a:ext cx="1486234" cy="340427"/>
            <a:chOff x="5592550" y="2890950"/>
            <a:chExt cx="1356300" cy="319200"/>
          </a:xfrm>
        </p:grpSpPr>
        <p:sp>
          <p:nvSpPr>
            <p:cNvPr id="852" name="Google Shape;852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Land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53" name="Google Shape;853;p18"/>
          <p:cNvGrpSpPr/>
          <p:nvPr/>
        </p:nvGrpSpPr>
        <p:grpSpPr>
          <a:xfrm>
            <a:off x="4017957" y="4441013"/>
            <a:ext cx="1486234" cy="340427"/>
            <a:chOff x="5592550" y="3805350"/>
            <a:chExt cx="1356300" cy="319200"/>
          </a:xfrm>
        </p:grpSpPr>
        <p:sp>
          <p:nvSpPr>
            <p:cNvPr id="854" name="Google Shape;854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Water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855" name="Google Shape;855;p18"/>
          <p:cNvCxnSpPr/>
          <p:nvPr/>
        </p:nvCxnSpPr>
        <p:spPr>
          <a:xfrm>
            <a:off x="1464474" y="2915696"/>
            <a:ext cx="667500" cy="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6" name="Google Shape;856;p18"/>
          <p:cNvGrpSpPr/>
          <p:nvPr/>
        </p:nvGrpSpPr>
        <p:grpSpPr>
          <a:xfrm>
            <a:off x="2126689" y="2747882"/>
            <a:ext cx="1020887" cy="340427"/>
            <a:chOff x="5592550" y="1018950"/>
            <a:chExt cx="1356300" cy="319200"/>
          </a:xfrm>
        </p:grpSpPr>
        <p:sp>
          <p:nvSpPr>
            <p:cNvPr id="857" name="Google Shape;857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Scary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859" name="Google Shape;859;p18"/>
          <p:cNvCxnSpPr>
            <a:stCxn id="844" idx="3"/>
            <a:endCxn id="860" idx="2"/>
          </p:cNvCxnSpPr>
          <p:nvPr/>
        </p:nvCxnSpPr>
        <p:spPr>
          <a:xfrm flipH="1" rot="10800000">
            <a:off x="5414202" y="1181817"/>
            <a:ext cx="1262400" cy="165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18"/>
          <p:cNvCxnSpPr>
            <a:endCxn id="862" idx="2"/>
          </p:cNvCxnSpPr>
          <p:nvPr/>
        </p:nvCxnSpPr>
        <p:spPr>
          <a:xfrm>
            <a:off x="5445073" y="1330708"/>
            <a:ext cx="1231500" cy="89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6676573" y="1011597"/>
            <a:ext cx="1486234" cy="340427"/>
            <a:chOff x="5592550" y="1018950"/>
            <a:chExt cx="1356300" cy="319200"/>
          </a:xfrm>
        </p:grpSpPr>
        <p:sp>
          <p:nvSpPr>
            <p:cNvPr id="864" name="Google Shape;864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Slug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65" name="Google Shape;865;p18"/>
          <p:cNvGrpSpPr/>
          <p:nvPr/>
        </p:nvGrpSpPr>
        <p:grpSpPr>
          <a:xfrm>
            <a:off x="6676573" y="2068072"/>
            <a:ext cx="1486234" cy="340427"/>
            <a:chOff x="5592550" y="1933350"/>
            <a:chExt cx="1356300" cy="319200"/>
          </a:xfrm>
        </p:grpSpPr>
        <p:sp>
          <p:nvSpPr>
            <p:cNvPr id="866" name="Google Shape;866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Tapeworm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867" name="Google Shape;867;p18"/>
          <p:cNvCxnSpPr/>
          <p:nvPr/>
        </p:nvCxnSpPr>
        <p:spPr>
          <a:xfrm>
            <a:off x="3447575" y="1775100"/>
            <a:ext cx="3981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8" name="Google Shape;868;p18"/>
          <p:cNvGrpSpPr/>
          <p:nvPr/>
        </p:nvGrpSpPr>
        <p:grpSpPr>
          <a:xfrm>
            <a:off x="3844464" y="1670747"/>
            <a:ext cx="1486234" cy="340427"/>
            <a:chOff x="5592550" y="1933350"/>
            <a:chExt cx="1356300" cy="319200"/>
          </a:xfrm>
        </p:grpSpPr>
        <p:sp>
          <p:nvSpPr>
            <p:cNvPr id="869" name="Google Shape;869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Hairy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871" name="Google Shape;871;p18"/>
          <p:cNvCxnSpPr>
            <a:stCxn id="852" idx="3"/>
            <a:endCxn id="872" idx="2"/>
          </p:cNvCxnSpPr>
          <p:nvPr/>
        </p:nvCxnSpPr>
        <p:spPr>
          <a:xfrm flipH="1" rot="10800000">
            <a:off x="5504108" y="3759925"/>
            <a:ext cx="1170000" cy="340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18"/>
          <p:cNvCxnSpPr>
            <a:stCxn id="852" idx="3"/>
            <a:endCxn id="874" idx="2"/>
          </p:cNvCxnSpPr>
          <p:nvPr/>
        </p:nvCxnSpPr>
        <p:spPr>
          <a:xfrm>
            <a:off x="5504108" y="4100425"/>
            <a:ext cx="1170000" cy="1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5" name="Google Shape;875;p18"/>
          <p:cNvGrpSpPr/>
          <p:nvPr/>
        </p:nvGrpSpPr>
        <p:grpSpPr>
          <a:xfrm>
            <a:off x="6674037" y="3589786"/>
            <a:ext cx="1486234" cy="340427"/>
            <a:chOff x="5592550" y="2890950"/>
            <a:chExt cx="1356300" cy="319200"/>
          </a:xfrm>
        </p:grpSpPr>
        <p:sp>
          <p:nvSpPr>
            <p:cNvPr id="876" name="Google Shape;876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Penguin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18"/>
          <p:cNvGrpSpPr/>
          <p:nvPr/>
        </p:nvGrpSpPr>
        <p:grpSpPr>
          <a:xfrm>
            <a:off x="6674119" y="4100587"/>
            <a:ext cx="1486234" cy="340427"/>
            <a:chOff x="5592550" y="3805350"/>
            <a:chExt cx="1356300" cy="319200"/>
          </a:xfrm>
        </p:grpSpPr>
        <p:sp>
          <p:nvSpPr>
            <p:cNvPr id="878" name="Google Shape;878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Lemus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79" name="Google Shape;879;p18"/>
          <p:cNvGrpSpPr/>
          <p:nvPr/>
        </p:nvGrpSpPr>
        <p:grpSpPr>
          <a:xfrm>
            <a:off x="6676573" y="2756790"/>
            <a:ext cx="1486234" cy="340427"/>
            <a:chOff x="5592550" y="1933350"/>
            <a:chExt cx="1356300" cy="319200"/>
          </a:xfrm>
        </p:grpSpPr>
        <p:sp>
          <p:nvSpPr>
            <p:cNvPr id="880" name="Google Shape;880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Grizzly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882" name="Google Shape;882;p18"/>
          <p:cNvSpPr txBox="1"/>
          <p:nvPr/>
        </p:nvSpPr>
        <p:spPr>
          <a:xfrm>
            <a:off x="4506325" y="2525300"/>
            <a:ext cx="81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  .  .</a:t>
            </a:r>
            <a:endParaRPr b="1"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83" name="Google Shape;883;p18"/>
          <p:cNvCxnSpPr/>
          <p:nvPr/>
        </p:nvCxnSpPr>
        <p:spPr>
          <a:xfrm>
            <a:off x="3154775" y="2956489"/>
            <a:ext cx="39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18"/>
          <p:cNvCxnSpPr/>
          <p:nvPr/>
        </p:nvCxnSpPr>
        <p:spPr>
          <a:xfrm rot="10800000">
            <a:off x="3344002" y="2677839"/>
            <a:ext cx="4800" cy="51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18"/>
          <p:cNvCxnSpPr/>
          <p:nvPr/>
        </p:nvCxnSpPr>
        <p:spPr>
          <a:xfrm rot="10800000">
            <a:off x="3344175" y="2676188"/>
            <a:ext cx="168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18"/>
          <p:cNvCxnSpPr/>
          <p:nvPr/>
        </p:nvCxnSpPr>
        <p:spPr>
          <a:xfrm flipH="1">
            <a:off x="3343725" y="3195363"/>
            <a:ext cx="199200" cy="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18"/>
          <p:cNvCxnSpPr/>
          <p:nvPr/>
        </p:nvCxnSpPr>
        <p:spPr>
          <a:xfrm>
            <a:off x="8158475" y="3776651"/>
            <a:ext cx="39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18"/>
          <p:cNvCxnSpPr/>
          <p:nvPr/>
        </p:nvCxnSpPr>
        <p:spPr>
          <a:xfrm rot="10800000">
            <a:off x="8347702" y="3498002"/>
            <a:ext cx="4800" cy="51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18"/>
          <p:cNvCxnSpPr/>
          <p:nvPr/>
        </p:nvCxnSpPr>
        <p:spPr>
          <a:xfrm rot="10800000">
            <a:off x="8347875" y="3496350"/>
            <a:ext cx="168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18"/>
          <p:cNvCxnSpPr/>
          <p:nvPr/>
        </p:nvCxnSpPr>
        <p:spPr>
          <a:xfrm flipH="1">
            <a:off x="8347425" y="4015526"/>
            <a:ext cx="199200" cy="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Dendrograms</a:t>
            </a:r>
            <a:endParaRPr/>
          </a:p>
        </p:txBody>
      </p:sp>
      <p:sp>
        <p:nvSpPr>
          <p:cNvPr id="896" name="Google Shape;896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7" name="Google Shape;8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2006925"/>
            <a:ext cx="2307400" cy="1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825" y="-4204901"/>
            <a:ext cx="4942945" cy="412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3150" y="-4558426"/>
            <a:ext cx="4942945" cy="412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9"/>
          <p:cNvPicPr preferRelativeResize="0"/>
          <p:nvPr/>
        </p:nvPicPr>
        <p:blipFill rotWithShape="1">
          <a:blip r:embed="rId6">
            <a:alphaModFix/>
          </a:blip>
          <a:srcRect b="0" l="9600" r="0" t="6331"/>
          <a:stretch/>
        </p:blipFill>
        <p:spPr>
          <a:xfrm>
            <a:off x="3646100" y="954025"/>
            <a:ext cx="4465650" cy="38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9"/>
          <p:cNvSpPr txBox="1"/>
          <p:nvPr>
            <p:ph idx="4294967295" type="body"/>
          </p:nvPr>
        </p:nvSpPr>
        <p:spPr>
          <a:xfrm>
            <a:off x="377550" y="1152525"/>
            <a:ext cx="8612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Dendrogram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Light"/>
              <a:buChar char="-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Indicates membership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902" name="Google Shape;902;p19"/>
          <p:cNvCxnSpPr/>
          <p:nvPr/>
        </p:nvCxnSpPr>
        <p:spPr>
          <a:xfrm rot="10800000">
            <a:off x="4479050" y="1174600"/>
            <a:ext cx="13200" cy="14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19"/>
          <p:cNvCxnSpPr/>
          <p:nvPr/>
        </p:nvCxnSpPr>
        <p:spPr>
          <a:xfrm rot="10800000">
            <a:off x="6239525" y="1152575"/>
            <a:ext cx="20400" cy="136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19"/>
          <p:cNvCxnSpPr/>
          <p:nvPr/>
        </p:nvCxnSpPr>
        <p:spPr>
          <a:xfrm flipH="1">
            <a:off x="4505600" y="1169575"/>
            <a:ext cx="1767600" cy="1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Google Shape;910;p20"/>
          <p:cNvSpPr txBox="1"/>
          <p:nvPr>
            <p:ph type="title"/>
          </p:nvPr>
        </p:nvSpPr>
        <p:spPr>
          <a:xfrm>
            <a:off x="452725" y="620925"/>
            <a:ext cx="3200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</p:txBody>
      </p:sp>
      <p:sp>
        <p:nvSpPr>
          <p:cNvPr id="911" name="Google Shape;911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1) Compute distances between all points/clusters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2) Place into proximity matrix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3) Find closest pair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4) Merge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5) Repeat 1-4 until only one   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    point/cluster exists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0"/>
          <p:cNvSpPr/>
          <p:nvPr/>
        </p:nvSpPr>
        <p:spPr>
          <a:xfrm>
            <a:off x="5630558" y="1912000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0"/>
          <p:cNvSpPr/>
          <p:nvPr/>
        </p:nvSpPr>
        <p:spPr>
          <a:xfrm>
            <a:off x="6154032" y="1984449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0"/>
          <p:cNvSpPr/>
          <p:nvPr/>
        </p:nvSpPr>
        <p:spPr>
          <a:xfrm>
            <a:off x="5571450" y="2234724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0"/>
          <p:cNvSpPr/>
          <p:nvPr/>
        </p:nvSpPr>
        <p:spPr>
          <a:xfrm>
            <a:off x="5953282" y="2396086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0"/>
          <p:cNvSpPr/>
          <p:nvPr/>
        </p:nvSpPr>
        <p:spPr>
          <a:xfrm>
            <a:off x="6760093" y="2112750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0"/>
          <p:cNvSpPr/>
          <p:nvPr/>
        </p:nvSpPr>
        <p:spPr>
          <a:xfrm>
            <a:off x="6028732" y="3052798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0"/>
          <p:cNvSpPr/>
          <p:nvPr/>
        </p:nvSpPr>
        <p:spPr>
          <a:xfrm>
            <a:off x="6344841" y="2851950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0"/>
          <p:cNvSpPr/>
          <p:nvPr/>
        </p:nvSpPr>
        <p:spPr>
          <a:xfrm>
            <a:off x="6621719" y="3325230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0"/>
          <p:cNvSpPr/>
          <p:nvPr/>
        </p:nvSpPr>
        <p:spPr>
          <a:xfrm>
            <a:off x="6981420" y="2334076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0"/>
          <p:cNvSpPr/>
          <p:nvPr/>
        </p:nvSpPr>
        <p:spPr>
          <a:xfrm>
            <a:off x="7202747" y="2555403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0"/>
          <p:cNvSpPr/>
          <p:nvPr/>
        </p:nvSpPr>
        <p:spPr>
          <a:xfrm>
            <a:off x="5953281" y="3525925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0"/>
          <p:cNvSpPr/>
          <p:nvPr/>
        </p:nvSpPr>
        <p:spPr>
          <a:xfrm>
            <a:off x="5712602" y="3231801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0"/>
          <p:cNvSpPr/>
          <p:nvPr/>
        </p:nvSpPr>
        <p:spPr>
          <a:xfrm>
            <a:off x="7366164" y="2185291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0"/>
          <p:cNvSpPr/>
          <p:nvPr/>
        </p:nvSpPr>
        <p:spPr>
          <a:xfrm>
            <a:off x="6904195" y="2756253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0"/>
          <p:cNvSpPr/>
          <p:nvPr/>
        </p:nvSpPr>
        <p:spPr>
          <a:xfrm>
            <a:off x="7924456" y="2696637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0"/>
          <p:cNvSpPr/>
          <p:nvPr/>
        </p:nvSpPr>
        <p:spPr>
          <a:xfrm>
            <a:off x="8145783" y="2917964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0"/>
          <p:cNvSpPr/>
          <p:nvPr/>
        </p:nvSpPr>
        <p:spPr>
          <a:xfrm>
            <a:off x="8309200" y="2547851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0"/>
          <p:cNvSpPr/>
          <p:nvPr/>
        </p:nvSpPr>
        <p:spPr>
          <a:xfrm>
            <a:off x="7847231" y="3118814"/>
            <a:ext cx="200700" cy="20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" name="Google Shape;930;p20"/>
          <p:cNvCxnSpPr>
            <a:stCxn id="924" idx="6"/>
          </p:cNvCxnSpPr>
          <p:nvPr/>
        </p:nvCxnSpPr>
        <p:spPr>
          <a:xfrm>
            <a:off x="7566864" y="2285641"/>
            <a:ext cx="627600" cy="275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20"/>
          <p:cNvCxnSpPr>
            <a:endCxn id="922" idx="1"/>
          </p:cNvCxnSpPr>
          <p:nvPr/>
        </p:nvCxnSpPr>
        <p:spPr>
          <a:xfrm>
            <a:off x="5831173" y="3395417"/>
            <a:ext cx="151500" cy="159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p20"/>
          <p:cNvSpPr/>
          <p:nvPr/>
        </p:nvSpPr>
        <p:spPr>
          <a:xfrm rot="-2003768">
            <a:off x="5709542" y="3007847"/>
            <a:ext cx="470364" cy="951795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21"/>
          <p:cNvSpPr txBox="1"/>
          <p:nvPr>
            <p:ph type="title"/>
          </p:nvPr>
        </p:nvSpPr>
        <p:spPr>
          <a:xfrm>
            <a:off x="452725" y="620925"/>
            <a:ext cx="3200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</p:txBody>
      </p:sp>
      <p:sp>
        <p:nvSpPr>
          <p:cNvPr id="939" name="Google Shape;939;p21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1) Compute distances between all points/clusters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2) Place into proximity matrix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3) Find closest pair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4) Merge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5) Repeat 1-4 until only one   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    point/cluster exists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1"/>
          <p:cNvSpPr/>
          <p:nvPr/>
        </p:nvSpPr>
        <p:spPr>
          <a:xfrm>
            <a:off x="5259575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1" name="Google Shape;941;p21"/>
          <p:cNvSpPr/>
          <p:nvPr/>
        </p:nvSpPr>
        <p:spPr>
          <a:xfrm>
            <a:off x="5868484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2" name="Google Shape;942;p21"/>
          <p:cNvSpPr/>
          <p:nvPr/>
        </p:nvSpPr>
        <p:spPr>
          <a:xfrm>
            <a:off x="6426217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3" name="Google Shape;943;p21"/>
          <p:cNvSpPr/>
          <p:nvPr/>
        </p:nvSpPr>
        <p:spPr>
          <a:xfrm>
            <a:off x="6983950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4" name="Google Shape;944;p21"/>
          <p:cNvSpPr/>
          <p:nvPr/>
        </p:nvSpPr>
        <p:spPr>
          <a:xfrm>
            <a:off x="7592859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5" name="Google Shape;945;p21"/>
          <p:cNvSpPr/>
          <p:nvPr/>
        </p:nvSpPr>
        <p:spPr>
          <a:xfrm>
            <a:off x="8201759" y="43859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6" name="Google Shape;946;p21"/>
          <p:cNvSpPr/>
          <p:nvPr/>
        </p:nvSpPr>
        <p:spPr>
          <a:xfrm>
            <a:off x="5571450" y="38206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7" name="Google Shape;947;p21"/>
          <p:cNvSpPr/>
          <p:nvPr/>
        </p:nvSpPr>
        <p:spPr>
          <a:xfrm>
            <a:off x="6667500" y="38206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8" name="Google Shape;948;p21"/>
          <p:cNvSpPr/>
          <p:nvPr/>
        </p:nvSpPr>
        <p:spPr>
          <a:xfrm>
            <a:off x="7244950" y="332177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9" name="Google Shape;949;p21"/>
          <p:cNvSpPr/>
          <p:nvPr/>
        </p:nvSpPr>
        <p:spPr>
          <a:xfrm>
            <a:off x="6825700" y="2853100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50" name="Google Shape;950;p21"/>
          <p:cNvSpPr/>
          <p:nvPr/>
        </p:nvSpPr>
        <p:spPr>
          <a:xfrm>
            <a:off x="7244950" y="2257625"/>
            <a:ext cx="471000" cy="279000"/>
          </a:xfrm>
          <a:prstGeom prst="roundRect">
            <a:avLst>
              <a:gd fmla="val 16667" name="adj"/>
            </a:avLst>
          </a:prstGeom>
          <a:solidFill>
            <a:srgbClr val="6E8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51" name="Google Shape;951;p21"/>
          <p:cNvCxnSpPr>
            <a:stCxn id="940" idx="0"/>
            <a:endCxn id="946" idx="2"/>
          </p:cNvCxnSpPr>
          <p:nvPr/>
        </p:nvCxnSpPr>
        <p:spPr>
          <a:xfrm flipH="1" rot="10800000">
            <a:off x="5495075" y="4099725"/>
            <a:ext cx="3120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1"/>
          <p:cNvCxnSpPr>
            <a:stCxn id="941" idx="0"/>
            <a:endCxn id="946" idx="2"/>
          </p:cNvCxnSpPr>
          <p:nvPr/>
        </p:nvCxnSpPr>
        <p:spPr>
          <a:xfrm rot="10800000">
            <a:off x="5806984" y="4099725"/>
            <a:ext cx="2970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1"/>
          <p:cNvCxnSpPr>
            <a:endCxn id="947" idx="2"/>
          </p:cNvCxnSpPr>
          <p:nvPr/>
        </p:nvCxnSpPr>
        <p:spPr>
          <a:xfrm flipH="1" rot="10800000">
            <a:off x="6661800" y="4099625"/>
            <a:ext cx="241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1"/>
          <p:cNvCxnSpPr>
            <a:stCxn id="943" idx="0"/>
            <a:endCxn id="947" idx="2"/>
          </p:cNvCxnSpPr>
          <p:nvPr/>
        </p:nvCxnSpPr>
        <p:spPr>
          <a:xfrm rot="10800000">
            <a:off x="6902950" y="4099725"/>
            <a:ext cx="3165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1"/>
          <p:cNvCxnSpPr>
            <a:stCxn id="947" idx="0"/>
            <a:endCxn id="948" idx="2"/>
          </p:cNvCxnSpPr>
          <p:nvPr/>
        </p:nvCxnSpPr>
        <p:spPr>
          <a:xfrm flipH="1" rot="10800000">
            <a:off x="6903000" y="3600725"/>
            <a:ext cx="57750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1"/>
          <p:cNvCxnSpPr>
            <a:stCxn id="948" idx="0"/>
            <a:endCxn id="949" idx="2"/>
          </p:cNvCxnSpPr>
          <p:nvPr/>
        </p:nvCxnSpPr>
        <p:spPr>
          <a:xfrm rot="10800000">
            <a:off x="7061050" y="3132175"/>
            <a:ext cx="4194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1"/>
          <p:cNvCxnSpPr>
            <a:stCxn id="944" idx="0"/>
            <a:endCxn id="948" idx="2"/>
          </p:cNvCxnSpPr>
          <p:nvPr/>
        </p:nvCxnSpPr>
        <p:spPr>
          <a:xfrm rot="10800000">
            <a:off x="7480359" y="3600825"/>
            <a:ext cx="3480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1"/>
          <p:cNvCxnSpPr>
            <a:stCxn id="946" idx="0"/>
            <a:endCxn id="949" idx="2"/>
          </p:cNvCxnSpPr>
          <p:nvPr/>
        </p:nvCxnSpPr>
        <p:spPr>
          <a:xfrm flipH="1" rot="10800000">
            <a:off x="5806950" y="3132125"/>
            <a:ext cx="12543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1"/>
          <p:cNvCxnSpPr>
            <a:stCxn id="945" idx="0"/>
            <a:endCxn id="950" idx="2"/>
          </p:cNvCxnSpPr>
          <p:nvPr/>
        </p:nvCxnSpPr>
        <p:spPr>
          <a:xfrm rot="10800000">
            <a:off x="7480559" y="2536725"/>
            <a:ext cx="956700" cy="18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1"/>
          <p:cNvCxnSpPr>
            <a:stCxn id="949" idx="0"/>
            <a:endCxn id="950" idx="2"/>
          </p:cNvCxnSpPr>
          <p:nvPr/>
        </p:nvCxnSpPr>
        <p:spPr>
          <a:xfrm flipH="1" rot="10800000">
            <a:off x="7061200" y="2536600"/>
            <a:ext cx="419400" cy="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21"/>
          <p:cNvSpPr/>
          <p:nvPr/>
        </p:nvSpPr>
        <p:spPr>
          <a:xfrm>
            <a:off x="5612150" y="692800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1"/>
          <p:cNvSpPr/>
          <p:nvPr/>
        </p:nvSpPr>
        <p:spPr>
          <a:xfrm>
            <a:off x="5972601" y="742686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1"/>
          <p:cNvSpPr/>
          <p:nvPr/>
        </p:nvSpPr>
        <p:spPr>
          <a:xfrm>
            <a:off x="5571450" y="915020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1"/>
          <p:cNvSpPr/>
          <p:nvPr/>
        </p:nvSpPr>
        <p:spPr>
          <a:xfrm>
            <a:off x="5834370" y="1026129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1"/>
          <p:cNvSpPr/>
          <p:nvPr/>
        </p:nvSpPr>
        <p:spPr>
          <a:xfrm>
            <a:off x="6389919" y="83103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1"/>
          <p:cNvSpPr/>
          <p:nvPr/>
        </p:nvSpPr>
        <p:spPr>
          <a:xfrm>
            <a:off x="5886323" y="1478325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1"/>
          <p:cNvSpPr/>
          <p:nvPr/>
        </p:nvSpPr>
        <p:spPr>
          <a:xfrm>
            <a:off x="6103987" y="1340025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1"/>
          <p:cNvSpPr/>
          <p:nvPr/>
        </p:nvSpPr>
        <p:spPr>
          <a:xfrm>
            <a:off x="6294638" y="1665914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1"/>
          <p:cNvSpPr/>
          <p:nvPr/>
        </p:nvSpPr>
        <p:spPr>
          <a:xfrm>
            <a:off x="6542319" y="98343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>
            <a:off x="6694719" y="113583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1"/>
          <p:cNvSpPr/>
          <p:nvPr/>
        </p:nvSpPr>
        <p:spPr>
          <a:xfrm>
            <a:off x="5834369" y="17398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1"/>
          <p:cNvSpPr/>
          <p:nvPr/>
        </p:nvSpPr>
        <p:spPr>
          <a:xfrm>
            <a:off x="5668644" y="16015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1"/>
          <p:cNvSpPr/>
          <p:nvPr/>
        </p:nvSpPr>
        <p:spPr>
          <a:xfrm>
            <a:off x="6807244" y="8809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1"/>
          <p:cNvSpPr/>
          <p:nvPr/>
        </p:nvSpPr>
        <p:spPr>
          <a:xfrm>
            <a:off x="6489144" y="127413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1"/>
          <p:cNvSpPr/>
          <p:nvPr/>
        </p:nvSpPr>
        <p:spPr>
          <a:xfrm>
            <a:off x="7191669" y="12330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1"/>
          <p:cNvSpPr/>
          <p:nvPr/>
        </p:nvSpPr>
        <p:spPr>
          <a:xfrm>
            <a:off x="7344069" y="13854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1"/>
          <p:cNvSpPr/>
          <p:nvPr/>
        </p:nvSpPr>
        <p:spPr>
          <a:xfrm>
            <a:off x="7456594" y="113063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1"/>
          <p:cNvSpPr/>
          <p:nvPr/>
        </p:nvSpPr>
        <p:spPr>
          <a:xfrm>
            <a:off x="7138494" y="1523781"/>
            <a:ext cx="138300" cy="138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21"/>
          <p:cNvCxnSpPr>
            <a:stCxn id="973" idx="6"/>
          </p:cNvCxnSpPr>
          <p:nvPr/>
        </p:nvCxnSpPr>
        <p:spPr>
          <a:xfrm>
            <a:off x="6945544" y="950131"/>
            <a:ext cx="409200" cy="141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Visualize: Proximity Matrix</a:t>
            </a:r>
            <a:endParaRPr/>
          </a:p>
        </p:txBody>
      </p:sp>
      <p:sp>
        <p:nvSpPr>
          <p:cNvPr id="985" name="Google Shape;985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86" name="Google Shape;986;p22"/>
          <p:cNvGraphicFramePr/>
          <p:nvPr/>
        </p:nvGraphicFramePr>
        <p:xfrm>
          <a:off x="1303627" y="1207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{3147EF50-726D-4AF4-9F0A-F3EACBC7B988}</a:tableStyleId>
              </a:tblPr>
              <a:tblGrid>
                <a:gridCol w="648925"/>
                <a:gridCol w="973350"/>
                <a:gridCol w="973350"/>
                <a:gridCol w="973350"/>
                <a:gridCol w="1020575"/>
                <a:gridCol w="893600"/>
                <a:gridCol w="893600"/>
              </a:tblGrid>
              <a:tr h="4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CDG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32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CDG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92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4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523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81</a:t>
                      </a:r>
                      <a:endParaRPr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3"/>
          <p:cNvSpPr/>
          <p:nvPr/>
        </p:nvSpPr>
        <p:spPr>
          <a:xfrm>
            <a:off x="4923100" y="1718050"/>
            <a:ext cx="3375900" cy="2547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3"/>
          <p:cNvSpPr/>
          <p:nvPr/>
        </p:nvSpPr>
        <p:spPr>
          <a:xfrm rot="-606472">
            <a:off x="5336045" y="2372494"/>
            <a:ext cx="2552111" cy="1684816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to Visualize: “The Blob”</a:t>
            </a:r>
            <a:endParaRPr/>
          </a:p>
        </p:txBody>
      </p:sp>
      <p:sp>
        <p:nvSpPr>
          <p:cNvPr id="994" name="Google Shape;994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95" name="Google Shape;995;p23"/>
          <p:cNvCxnSpPr/>
          <p:nvPr/>
        </p:nvCxnSpPr>
        <p:spPr>
          <a:xfrm rot="10800000">
            <a:off x="1013475" y="2272825"/>
            <a:ext cx="9900" cy="199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3"/>
          <p:cNvCxnSpPr/>
          <p:nvPr/>
        </p:nvCxnSpPr>
        <p:spPr>
          <a:xfrm rot="10800000">
            <a:off x="1834000" y="3588625"/>
            <a:ext cx="6300" cy="67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3"/>
          <p:cNvCxnSpPr/>
          <p:nvPr/>
        </p:nvCxnSpPr>
        <p:spPr>
          <a:xfrm rot="10800000">
            <a:off x="2252225" y="3588625"/>
            <a:ext cx="6300" cy="67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3"/>
          <p:cNvCxnSpPr/>
          <p:nvPr/>
        </p:nvCxnSpPr>
        <p:spPr>
          <a:xfrm flipH="1" rot="10800000">
            <a:off x="3047050" y="3256225"/>
            <a:ext cx="900" cy="106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3"/>
          <p:cNvCxnSpPr/>
          <p:nvPr/>
        </p:nvCxnSpPr>
        <p:spPr>
          <a:xfrm rot="10800000">
            <a:off x="3521050" y="3588625"/>
            <a:ext cx="6300" cy="67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3"/>
          <p:cNvCxnSpPr/>
          <p:nvPr/>
        </p:nvCxnSpPr>
        <p:spPr>
          <a:xfrm rot="10800000">
            <a:off x="4045575" y="3588625"/>
            <a:ext cx="6300" cy="67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23"/>
          <p:cNvCxnSpPr/>
          <p:nvPr/>
        </p:nvCxnSpPr>
        <p:spPr>
          <a:xfrm rot="10800000">
            <a:off x="2027125" y="1608325"/>
            <a:ext cx="6300" cy="67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23"/>
          <p:cNvCxnSpPr/>
          <p:nvPr/>
        </p:nvCxnSpPr>
        <p:spPr>
          <a:xfrm rot="10800000">
            <a:off x="1824175" y="3601775"/>
            <a:ext cx="412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23"/>
          <p:cNvCxnSpPr/>
          <p:nvPr/>
        </p:nvCxnSpPr>
        <p:spPr>
          <a:xfrm rot="10800000">
            <a:off x="3521950" y="3601775"/>
            <a:ext cx="55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23"/>
          <p:cNvCxnSpPr/>
          <p:nvPr/>
        </p:nvCxnSpPr>
        <p:spPr>
          <a:xfrm rot="10800000">
            <a:off x="2049413" y="3256175"/>
            <a:ext cx="0" cy="3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23"/>
          <p:cNvCxnSpPr/>
          <p:nvPr/>
        </p:nvCxnSpPr>
        <p:spPr>
          <a:xfrm rot="10800000">
            <a:off x="2036800" y="3256225"/>
            <a:ext cx="102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23"/>
          <p:cNvCxnSpPr/>
          <p:nvPr/>
        </p:nvCxnSpPr>
        <p:spPr>
          <a:xfrm rot="10800000">
            <a:off x="3801250" y="2791175"/>
            <a:ext cx="3000" cy="81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23"/>
          <p:cNvCxnSpPr/>
          <p:nvPr/>
        </p:nvCxnSpPr>
        <p:spPr>
          <a:xfrm rot="10800000">
            <a:off x="999825" y="2272825"/>
            <a:ext cx="2179800" cy="1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23"/>
          <p:cNvCxnSpPr/>
          <p:nvPr/>
        </p:nvCxnSpPr>
        <p:spPr>
          <a:xfrm flipH="1">
            <a:off x="2544625" y="2791175"/>
            <a:ext cx="1275900" cy="1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23"/>
          <p:cNvCxnSpPr/>
          <p:nvPr/>
        </p:nvCxnSpPr>
        <p:spPr>
          <a:xfrm rot="10800000">
            <a:off x="3176325" y="2272825"/>
            <a:ext cx="3300" cy="54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23"/>
          <p:cNvCxnSpPr/>
          <p:nvPr/>
        </p:nvCxnSpPr>
        <p:spPr>
          <a:xfrm flipH="1" rot="10800000">
            <a:off x="2551388" y="2817625"/>
            <a:ext cx="300" cy="43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3"/>
          <p:cNvSpPr/>
          <p:nvPr/>
        </p:nvSpPr>
        <p:spPr>
          <a:xfrm>
            <a:off x="5552778" y="3256187"/>
            <a:ext cx="727500" cy="499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3"/>
          <p:cNvSpPr/>
          <p:nvPr/>
        </p:nvSpPr>
        <p:spPr>
          <a:xfrm rot="566342">
            <a:off x="6602596" y="2743137"/>
            <a:ext cx="728057" cy="499006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3"/>
          <p:cNvSpPr/>
          <p:nvPr/>
        </p:nvSpPr>
        <p:spPr>
          <a:xfrm>
            <a:off x="6518575" y="2587975"/>
            <a:ext cx="896100" cy="1210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3"/>
          <p:cNvSpPr/>
          <p:nvPr/>
        </p:nvSpPr>
        <p:spPr>
          <a:xfrm>
            <a:off x="5700825" y="3422820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3"/>
          <p:cNvSpPr/>
          <p:nvPr/>
        </p:nvSpPr>
        <p:spPr>
          <a:xfrm>
            <a:off x="6001750" y="3422820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3"/>
          <p:cNvSpPr/>
          <p:nvPr/>
        </p:nvSpPr>
        <p:spPr>
          <a:xfrm>
            <a:off x="6767625" y="2908595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3"/>
          <p:cNvSpPr/>
          <p:nvPr/>
        </p:nvSpPr>
        <p:spPr>
          <a:xfrm>
            <a:off x="7072425" y="2908595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3"/>
          <p:cNvSpPr/>
          <p:nvPr/>
        </p:nvSpPr>
        <p:spPr>
          <a:xfrm>
            <a:off x="6767625" y="3422820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>
            <a:off x="5294950" y="2462120"/>
            <a:ext cx="166200" cy="166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