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Dosis"/>
      <p:regular r:id="rId12"/>
      <p:bold r:id="rId13"/>
    </p:embeddedFont>
    <p:embeddedFont>
      <p:font typeface="Titillium Web"/>
      <p:regular r:id="rId14"/>
      <p:bold r:id="rId15"/>
      <p:italic r:id="rId16"/>
      <p:boldItalic r:id="rId17"/>
    </p:embeddedFont>
    <p:embeddedFont>
      <p:font typeface="Dosis ExtraLight"/>
      <p:regular r:id="rId18"/>
      <p:bold r:id="rId19"/>
    </p:embeddedFont>
    <p:embeddedFont>
      <p:font typeface="Titillium Web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Light-regular.fntdata"/><Relationship Id="rId11" Type="http://schemas.openxmlformats.org/officeDocument/2006/relationships/slide" Target="slides/slide7.xml"/><Relationship Id="rId22" Type="http://schemas.openxmlformats.org/officeDocument/2006/relationships/font" Target="fonts/TitilliumWebLight-italic.fntdata"/><Relationship Id="rId10" Type="http://schemas.openxmlformats.org/officeDocument/2006/relationships/slide" Target="slides/slide6.xml"/><Relationship Id="rId21" Type="http://schemas.openxmlformats.org/officeDocument/2006/relationships/font" Target="fonts/TitilliumWebLight-bold.fntdata"/><Relationship Id="rId13" Type="http://schemas.openxmlformats.org/officeDocument/2006/relationships/font" Target="fonts/Dosis-bold.fntdata"/><Relationship Id="rId12" Type="http://schemas.openxmlformats.org/officeDocument/2006/relationships/font" Target="fonts/Dosis-regular.fntdata"/><Relationship Id="rId23" Type="http://schemas.openxmlformats.org/officeDocument/2006/relationships/font" Target="fonts/TitilliumWeb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itilliumWeb-bold.fntdata"/><Relationship Id="rId14" Type="http://schemas.openxmlformats.org/officeDocument/2006/relationships/font" Target="fonts/TitilliumWeb-regular.fntdata"/><Relationship Id="rId17" Type="http://schemas.openxmlformats.org/officeDocument/2006/relationships/font" Target="fonts/TitilliumWeb-boldItalic.fntdata"/><Relationship Id="rId16" Type="http://schemas.openxmlformats.org/officeDocument/2006/relationships/font" Target="fonts/TitilliumWeb-italic.fntdata"/><Relationship Id="rId5" Type="http://schemas.openxmlformats.org/officeDocument/2006/relationships/slide" Target="slides/slide1.xml"/><Relationship Id="rId19" Type="http://schemas.openxmlformats.org/officeDocument/2006/relationships/font" Target="fonts/DosisExtraLight-bold.fntdata"/><Relationship Id="rId6" Type="http://schemas.openxmlformats.org/officeDocument/2006/relationships/slide" Target="slides/slide2.xml"/><Relationship Id="rId18" Type="http://schemas.openxmlformats.org/officeDocument/2006/relationships/font" Target="fonts/DosisExtra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8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8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g755a336a6d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0" name="Google Shape;3850;g755a336a6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9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g755a336a6d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1" name="Google Shape;3861;g755a336a6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7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Google Shape;3868;g755a336a6d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9" name="Google Shape;3869;g755a336a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5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g755a336a6d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7" name="Google Shape;3877;g755a336a6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4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Google Shape;3885;g755a336a6d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6" name="Google Shape;3886;g755a336a6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it.ly/2rXpZjp" TargetMode="External"/><Relationship Id="rId4" Type="http://schemas.openxmlformats.org/officeDocument/2006/relationships/hyperlink" Target="http://bit.ly/33W1zo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Andrew_Ng" TargetMode="External"/><Relationship Id="rId4" Type="http://schemas.openxmlformats.org/officeDocument/2006/relationships/hyperlink" Target="https://en.wikipedia.org/wiki/Michael_I._Jordan" TargetMode="External"/><Relationship Id="rId9" Type="http://schemas.openxmlformats.org/officeDocument/2006/relationships/hyperlink" Target="https://www.thispersondoesnotexist.com/" TargetMode="External"/><Relationship Id="rId5" Type="http://schemas.openxmlformats.org/officeDocument/2006/relationships/hyperlink" Target="http://robotics.stanford.edu/~ang/papers/nips01-discriminativegenerative.pdf" TargetMode="External"/><Relationship Id="rId6" Type="http://schemas.openxmlformats.org/officeDocument/2006/relationships/hyperlink" Target="http://robotics.stanford.edu/~ang/papers/nips01-discriminativegenerative.pdf" TargetMode="External"/><Relationship Id="rId7" Type="http://schemas.openxmlformats.org/officeDocument/2006/relationships/hyperlink" Target="https://link.springer.com/book/10.1007/978-1-4419-9011-2" TargetMode="External"/><Relationship Id="rId8" Type="http://schemas.openxmlformats.org/officeDocument/2006/relationships/hyperlink" Target="https://link.springer.com/book/10.1007/978-1-4419-9011-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Discriminative Methods</a:t>
            </a:r>
            <a:endParaRPr/>
          </a:p>
        </p:txBody>
      </p:sp>
      <p:sp>
        <p:nvSpPr>
          <p:cNvPr id="3837" name="Google Shape;3837;p13"/>
          <p:cNvSpPr txBox="1"/>
          <p:nvPr/>
        </p:nvSpPr>
        <p:spPr>
          <a:xfrm>
            <a:off x="762000" y="3444475"/>
            <a:ext cx="5775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3EBD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   Materials: </a:t>
            </a:r>
            <a:r>
              <a:rPr lang="en" u="sng">
                <a:solidFill>
                  <a:srgbClr val="D3EBD5"/>
                </a:solidFill>
                <a:latin typeface="Titillium Web Light"/>
                <a:ea typeface="Titillium Web Light"/>
                <a:cs typeface="Titillium Web Light"/>
                <a:sym typeface="Titillium Web Light"/>
                <a:hlinkClick r:id="rId3"/>
              </a:rPr>
              <a:t>http://bit.ly/2rXpZjp</a:t>
            </a:r>
            <a:endParaRPr>
              <a:solidFill>
                <a:srgbClr val="D3EBD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Attendance: </a:t>
            </a:r>
            <a:r>
              <a:rPr lang="en" u="sng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http://bit.ly/33W1zoo</a:t>
            </a:r>
            <a:endParaRPr>
              <a:solidFill>
                <a:srgbClr val="D3EBD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              PIN: </a:t>
            </a:r>
            <a:r>
              <a:rPr lang="en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920501</a:t>
            </a:r>
            <a:endParaRPr>
              <a:solidFill>
                <a:srgbClr val="D3EBD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4"/>
          <p:cNvSpPr txBox="1"/>
          <p:nvPr>
            <p:ph type="title"/>
          </p:nvPr>
        </p:nvSpPr>
        <p:spPr>
          <a:xfrm>
            <a:off x="491525" y="1769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vs Discriminative</a:t>
            </a:r>
            <a:endParaRPr/>
          </a:p>
        </p:txBody>
      </p:sp>
      <p:sp>
        <p:nvSpPr>
          <p:cNvPr id="3843" name="Google Shape;3843;p14"/>
          <p:cNvSpPr txBox="1"/>
          <p:nvPr>
            <p:ph idx="2" type="body"/>
          </p:nvPr>
        </p:nvSpPr>
        <p:spPr>
          <a:xfrm>
            <a:off x="4236998" y="1034350"/>
            <a:ext cx="32424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Discriminative Approach: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Learn the conditional probability distribution P(y|x) to model decision boundaries between classes.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Directly ‘distinguishes’ between posterior probabilities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844" name="Google Shape;3844;p14"/>
          <p:cNvSpPr txBox="1"/>
          <p:nvPr>
            <p:ph idx="1" type="body"/>
          </p:nvPr>
        </p:nvSpPr>
        <p:spPr>
          <a:xfrm>
            <a:off x="718300" y="1034350"/>
            <a:ext cx="32424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Generative Approach: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Learn </a:t>
            </a:r>
            <a:r>
              <a:rPr lang="en" sz="1400"/>
              <a:t>the joint probability distribution P(x,y) of a set of data to model the actual distribution of each class.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Can ‘generate’ synthetic data points</a:t>
            </a:r>
            <a:endParaRPr b="1" sz="14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46" name="Google Shape;38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606" y="3234850"/>
            <a:ext cx="2633799" cy="16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7" name="Google Shape;384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930" y="3234850"/>
            <a:ext cx="2642534" cy="16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Google Shape;3852;p15"/>
          <p:cNvSpPr txBox="1"/>
          <p:nvPr>
            <p:ph type="title"/>
          </p:nvPr>
        </p:nvSpPr>
        <p:spPr>
          <a:xfrm>
            <a:off x="491525" y="1769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Theory Background</a:t>
            </a:r>
            <a:endParaRPr/>
          </a:p>
        </p:txBody>
      </p:sp>
      <p:sp>
        <p:nvSpPr>
          <p:cNvPr id="3853" name="Google Shape;3853;p15"/>
          <p:cNvSpPr txBox="1"/>
          <p:nvPr>
            <p:ph idx="2" type="body"/>
          </p:nvPr>
        </p:nvSpPr>
        <p:spPr>
          <a:xfrm>
            <a:off x="718300" y="1633075"/>
            <a:ext cx="59184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Conditional Probability: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400"/>
              <a:t>Likelihood of event B occurring given that event A has occurred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854" name="Google Shape;3854;p15"/>
          <p:cNvSpPr txBox="1"/>
          <p:nvPr>
            <p:ph idx="1" type="body"/>
          </p:nvPr>
        </p:nvSpPr>
        <p:spPr>
          <a:xfrm>
            <a:off x="718300" y="1034350"/>
            <a:ext cx="58404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Joint Probability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400"/>
              <a:t>Likelihood of events A and B occuring together</a:t>
            </a:r>
            <a:endParaRPr b="1" sz="14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55" name="Google Shape;3855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6" name="Google Shape;3856;p15"/>
          <p:cNvSpPr txBox="1"/>
          <p:nvPr>
            <p:ph idx="2" type="body"/>
          </p:nvPr>
        </p:nvSpPr>
        <p:spPr>
          <a:xfrm>
            <a:off x="718300" y="2529088"/>
            <a:ext cx="59184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Bayes Theorem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pic>
        <p:nvPicPr>
          <p:cNvPr id="3857" name="Google Shape;38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727" y="2282325"/>
            <a:ext cx="2600100" cy="11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8" name="Google Shape;3858;p15"/>
          <p:cNvSpPr txBox="1"/>
          <p:nvPr>
            <p:ph idx="1" type="body"/>
          </p:nvPr>
        </p:nvSpPr>
        <p:spPr>
          <a:xfrm>
            <a:off x="708275" y="3327100"/>
            <a:ext cx="6327600" cy="1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Probability Density Function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400"/>
              <a:t>A function of a continuous random variable where any given point gives the relative likelihood that a sample equals the random variable.</a:t>
            </a:r>
            <a:endParaRPr b="1" sz="14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2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Google Shape;3863;p16"/>
          <p:cNvSpPr txBox="1"/>
          <p:nvPr>
            <p:ph type="title"/>
          </p:nvPr>
        </p:nvSpPr>
        <p:spPr>
          <a:xfrm>
            <a:off x="491525" y="1769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Methods</a:t>
            </a:r>
            <a:endParaRPr/>
          </a:p>
        </p:txBody>
      </p:sp>
      <p:sp>
        <p:nvSpPr>
          <p:cNvPr id="3864" name="Google Shape;3864;p16"/>
          <p:cNvSpPr txBox="1"/>
          <p:nvPr>
            <p:ph idx="2" type="body"/>
          </p:nvPr>
        </p:nvSpPr>
        <p:spPr>
          <a:xfrm>
            <a:off x="4236998" y="1034350"/>
            <a:ext cx="32424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Discriminative Methods: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Logistic regression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k-Nearest Neighbors (kNN)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Decision Trees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Support Vector Machine (SVM)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Conditional Random Fields (CRF)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Traditional Neural Networks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865" name="Google Shape;3865;p16"/>
          <p:cNvSpPr txBox="1"/>
          <p:nvPr>
            <p:ph idx="1" type="body"/>
          </p:nvPr>
        </p:nvSpPr>
        <p:spPr>
          <a:xfrm>
            <a:off x="718300" y="1034350"/>
            <a:ext cx="32424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Generative Methods: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Naive Bayes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Bayesian Networks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Hidden Markov Model (HMM)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Gaussian Mixture Model (GMM)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Variational Autoencoder (VAE)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Generative Adversarial Network (GAN)</a:t>
            </a:r>
            <a:endParaRPr sz="1400"/>
          </a:p>
        </p:txBody>
      </p:sp>
      <p:sp>
        <p:nvSpPr>
          <p:cNvPr id="3866" name="Google Shape;3866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0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Google Shape;3871;p17"/>
          <p:cNvSpPr txBox="1"/>
          <p:nvPr>
            <p:ph type="title"/>
          </p:nvPr>
        </p:nvSpPr>
        <p:spPr>
          <a:xfrm>
            <a:off x="491525" y="1769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3872" name="Google Shape;3872;p17"/>
          <p:cNvSpPr txBox="1"/>
          <p:nvPr>
            <p:ph idx="2" type="body"/>
          </p:nvPr>
        </p:nvSpPr>
        <p:spPr>
          <a:xfrm>
            <a:off x="4236998" y="1034350"/>
            <a:ext cx="32424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Discriminative Models: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Pros: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Less data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Very efficient with good results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Cons: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Difficult to interpret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Can’t do unsupervised learning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873" name="Google Shape;3873;p17"/>
          <p:cNvSpPr txBox="1"/>
          <p:nvPr>
            <p:ph idx="1" type="body"/>
          </p:nvPr>
        </p:nvSpPr>
        <p:spPr>
          <a:xfrm>
            <a:off x="718300" y="1034350"/>
            <a:ext cx="32424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Generative Models: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Pros: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Good for unsupervised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Describes the distribution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Cons: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Computationally expensive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Might need prior knowledge</a:t>
            </a:r>
            <a:endParaRPr/>
          </a:p>
        </p:txBody>
      </p:sp>
      <p:sp>
        <p:nvSpPr>
          <p:cNvPr id="3874" name="Google Shape;3874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8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Google Shape;3879;p18"/>
          <p:cNvSpPr txBox="1"/>
          <p:nvPr>
            <p:ph type="title"/>
          </p:nvPr>
        </p:nvSpPr>
        <p:spPr>
          <a:xfrm>
            <a:off x="491525" y="1769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3880" name="Google Shape;3880;p18"/>
          <p:cNvSpPr txBox="1"/>
          <p:nvPr>
            <p:ph idx="1" type="body"/>
          </p:nvPr>
        </p:nvSpPr>
        <p:spPr>
          <a:xfrm>
            <a:off x="718300" y="1034350"/>
            <a:ext cx="44652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NLP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Medical Diagnosis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Bioinformatics and Genomics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Human image synthesis</a:t>
            </a:r>
            <a:endParaRPr sz="2400"/>
          </a:p>
        </p:txBody>
      </p:sp>
      <p:sp>
        <p:nvSpPr>
          <p:cNvPr id="3881" name="Google Shape;3881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2" name="Google Shape;38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350" y="2770925"/>
            <a:ext cx="2200500" cy="2200500"/>
          </a:xfrm>
          <a:prstGeom prst="rect">
            <a:avLst/>
          </a:prstGeom>
          <a:noFill/>
          <a:ln cap="flat" cmpd="sng" w="9525">
            <a:solidFill>
              <a:srgbClr val="C8CCD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883" name="Google Shape;38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225" y="2770925"/>
            <a:ext cx="3772286" cy="2200500"/>
          </a:xfrm>
          <a:prstGeom prst="rect">
            <a:avLst/>
          </a:prstGeom>
          <a:noFill/>
          <a:ln cap="flat" cmpd="sng" w="9525">
            <a:solidFill>
              <a:srgbClr val="C8CCD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7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8" name="Google Shape;3888;p19"/>
          <p:cNvSpPr txBox="1"/>
          <p:nvPr>
            <p:ph type="title"/>
          </p:nvPr>
        </p:nvSpPr>
        <p:spPr>
          <a:xfrm>
            <a:off x="491525" y="1769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889" name="Google Shape;3889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0" name="Google Shape;3890;p19"/>
          <p:cNvSpPr txBox="1"/>
          <p:nvPr/>
        </p:nvSpPr>
        <p:spPr>
          <a:xfrm>
            <a:off x="731925" y="1072825"/>
            <a:ext cx="6677400" cy="3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▪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/>
              </a:rPr>
              <a:t>Ng, Andrew Y.</a:t>
            </a:r>
            <a:r>
              <a:rPr lang="en">
                <a:solidFill>
                  <a:schemeClr val="dk1"/>
                </a:solidFill>
              </a:rPr>
              <a:t>;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/>
              </a:rPr>
              <a:t> Jordan, Michael I.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lang="en">
                <a:solidFill>
                  <a:srgbClr val="222222"/>
                </a:solidFill>
              </a:rPr>
              <a:t>2002).</a:t>
            </a:r>
            <a:r>
              <a:rPr lang="en">
                <a:solidFill>
                  <a:srgbClr val="222222"/>
                </a:solidFill>
                <a:uFill>
                  <a:noFill/>
                </a:uFill>
                <a:hlinkClick r:id="rId5"/>
              </a:rPr>
              <a:t> </a:t>
            </a:r>
            <a:r>
              <a:rPr lang="en">
                <a:solidFill>
                  <a:srgbClr val="3366BB"/>
                </a:solidFill>
                <a:uFill>
                  <a:noFill/>
                </a:uFill>
                <a:hlinkClick r:id="rId6"/>
              </a:rPr>
              <a:t>"On discriminative vs. generative classifiers: A comparison of logistic regression and naive bayes"</a:t>
            </a:r>
            <a:r>
              <a:rPr lang="en">
                <a:solidFill>
                  <a:srgbClr val="222222"/>
                </a:solidFill>
              </a:rPr>
              <a:t>. </a:t>
            </a:r>
            <a:r>
              <a:rPr i="1" lang="en">
                <a:solidFill>
                  <a:srgbClr val="222222"/>
                </a:solidFill>
              </a:rPr>
              <a:t>Advances in Neural Information Processing Systems</a:t>
            </a:r>
            <a:r>
              <a:rPr lang="en">
                <a:solidFill>
                  <a:srgbClr val="222222"/>
                </a:solidFill>
              </a:rPr>
              <a:t>.</a:t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▪"/>
            </a:pPr>
            <a:r>
              <a:rPr lang="en">
                <a:solidFill>
                  <a:srgbClr val="222222"/>
                </a:solidFill>
              </a:rPr>
              <a:t>Jebara, Tony (2004).</a:t>
            </a:r>
            <a:r>
              <a:rPr lang="en">
                <a:solidFill>
                  <a:srgbClr val="222222"/>
                </a:solidFill>
                <a:uFill>
                  <a:noFill/>
                </a:uFill>
                <a:hlinkClick r:id="rId7"/>
              </a:rPr>
              <a:t> </a:t>
            </a:r>
            <a:r>
              <a:rPr i="1" lang="en">
                <a:solidFill>
                  <a:srgbClr val="3366BB"/>
                </a:solidFill>
                <a:uFill>
                  <a:noFill/>
                </a:uFill>
                <a:hlinkClick r:id="rId8"/>
              </a:rPr>
              <a:t>Machine Learning: Discriminative and Generative</a:t>
            </a:r>
            <a:r>
              <a:rPr lang="en">
                <a:solidFill>
                  <a:srgbClr val="222222"/>
                </a:solidFill>
              </a:rPr>
              <a:t>. Kluwer Academic (Springer).</a:t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▪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https://www.thispersondoesnotexist.com/</a:t>
            </a:r>
            <a:r>
              <a:rPr lang="en">
                <a:solidFill>
                  <a:srgbClr val="222222"/>
                </a:solidFill>
              </a:rPr>
              <a:t> </a:t>
            </a:r>
            <a:endParaRPr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