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Titillium Web"/>
      <p:regular r:id="rId34"/>
      <p:bold r:id="rId35"/>
      <p:italic r:id="rId36"/>
      <p:boldItalic r:id="rId37"/>
    </p:embeddedFont>
    <p:embeddedFont>
      <p:font typeface="Titillium Web ExtraLight"/>
      <p:regular r:id="rId38"/>
      <p:bold r:id="rId39"/>
      <p:italic r:id="rId40"/>
      <p:boldItalic r:id="rId41"/>
    </p:embeddedFont>
    <p:embeddedFont>
      <p:font typeface="Titillium Web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ExtraLight-italic.fntdata"/><Relationship Id="rId20" Type="http://schemas.openxmlformats.org/officeDocument/2006/relationships/slide" Target="slides/slide16.xml"/><Relationship Id="rId42" Type="http://schemas.openxmlformats.org/officeDocument/2006/relationships/font" Target="fonts/TitilliumWebLight-regular.fntdata"/><Relationship Id="rId41" Type="http://schemas.openxmlformats.org/officeDocument/2006/relationships/font" Target="fonts/TitilliumWebExtraLight-boldItalic.fntdata"/><Relationship Id="rId22" Type="http://schemas.openxmlformats.org/officeDocument/2006/relationships/slide" Target="slides/slide18.xml"/><Relationship Id="rId44" Type="http://schemas.openxmlformats.org/officeDocument/2006/relationships/font" Target="fonts/TitilliumWebLight-italic.fntdata"/><Relationship Id="rId21" Type="http://schemas.openxmlformats.org/officeDocument/2006/relationships/slide" Target="slides/slide17.xml"/><Relationship Id="rId43" Type="http://schemas.openxmlformats.org/officeDocument/2006/relationships/font" Target="fonts/TitilliumWebLight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TitilliumWeb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7.xml"/><Relationship Id="rId33" Type="http://schemas.openxmlformats.org/officeDocument/2006/relationships/font" Target="fonts/Lato-boldItalic.fntdata"/><Relationship Id="rId10" Type="http://schemas.openxmlformats.org/officeDocument/2006/relationships/slide" Target="slides/slide6.xml"/><Relationship Id="rId32" Type="http://schemas.openxmlformats.org/officeDocument/2006/relationships/font" Target="fonts/Lato-italic.fntdata"/><Relationship Id="rId13" Type="http://schemas.openxmlformats.org/officeDocument/2006/relationships/slide" Target="slides/slide9.xml"/><Relationship Id="rId35" Type="http://schemas.openxmlformats.org/officeDocument/2006/relationships/font" Target="fonts/TitilliumWeb-bold.fntdata"/><Relationship Id="rId12" Type="http://schemas.openxmlformats.org/officeDocument/2006/relationships/slide" Target="slides/slide8.xml"/><Relationship Id="rId34" Type="http://schemas.openxmlformats.org/officeDocument/2006/relationships/font" Target="fonts/TitilliumWeb-regular.fntdata"/><Relationship Id="rId15" Type="http://schemas.openxmlformats.org/officeDocument/2006/relationships/slide" Target="slides/slide11.xml"/><Relationship Id="rId37" Type="http://schemas.openxmlformats.org/officeDocument/2006/relationships/font" Target="fonts/TitilliumWeb-boldItalic.fntdata"/><Relationship Id="rId14" Type="http://schemas.openxmlformats.org/officeDocument/2006/relationships/slide" Target="slides/slide10.xml"/><Relationship Id="rId36" Type="http://schemas.openxmlformats.org/officeDocument/2006/relationships/font" Target="fonts/TitilliumWeb-italic.fntdata"/><Relationship Id="rId17" Type="http://schemas.openxmlformats.org/officeDocument/2006/relationships/slide" Target="slides/slide13.xml"/><Relationship Id="rId39" Type="http://schemas.openxmlformats.org/officeDocument/2006/relationships/font" Target="fonts/TitilliumWebExtraLight-bold.fntdata"/><Relationship Id="rId16" Type="http://schemas.openxmlformats.org/officeDocument/2006/relationships/slide" Target="slides/slide12.xml"/><Relationship Id="rId38" Type="http://schemas.openxmlformats.org/officeDocument/2006/relationships/font" Target="fonts/TitilliumWebExtra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af21edaf9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af21edaf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6af8a1b16e_0_8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6af8a1b16e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6af21edaf9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6af21edaf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6af21edaf9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6af21eda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6af8a1b16e_0_8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6af8a1b16e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6af21edaf9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6af21edaf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6af8a1b16e_0_8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6af8a1b16e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6af21edaf9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6af21edaf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6af21edaf9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6af21edaf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6af8a1b16e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6af8a1b1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af21edaf9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af21edaf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6b02c77609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6b02c7760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af8a1b16e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af8a1b1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6b02c77609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6b02c7760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6af8a1b16e_0_7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6af8a1b16e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2CEWULr" TargetMode="External"/><Relationship Id="rId4" Type="http://schemas.openxmlformats.org/officeDocument/2006/relationships/hyperlink" Target="https://bit.ly/32EzHU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Natural Language Processing: A Primer</a:t>
            </a:r>
            <a:endParaRPr sz="3600"/>
          </a:p>
        </p:txBody>
      </p:sp>
      <p:sp>
        <p:nvSpPr>
          <p:cNvPr id="780" name="Google Shape;780;p15"/>
          <p:cNvSpPr txBox="1"/>
          <p:nvPr/>
        </p:nvSpPr>
        <p:spPr>
          <a:xfrm>
            <a:off x="918475" y="1646200"/>
            <a:ext cx="37164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Materials: </a:t>
            </a:r>
            <a:r>
              <a:rPr lang="en" sz="2000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https://bit.ly/2CEWULr</a:t>
            </a:r>
            <a:endParaRPr sz="2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Sign in: </a:t>
            </a:r>
            <a:r>
              <a:rPr lang="en" sz="2000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https://bit.ly/32EzHUg</a:t>
            </a:r>
            <a:endParaRPr sz="2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TOKENIZATION</a:t>
            </a:r>
            <a:endParaRPr/>
          </a:p>
        </p:txBody>
      </p:sp>
      <p:sp>
        <p:nvSpPr>
          <p:cNvPr id="874" name="Google Shape;874;p24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Process each sentence at a time and break into tokens.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Need not just be words.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In English, however, we split by space and include punctuation marks as separate tokens.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5" name="Google Shape;875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1" name="Google Shape;881;p25"/>
          <p:cNvSpPr txBox="1"/>
          <p:nvPr/>
        </p:nvSpPr>
        <p:spPr>
          <a:xfrm>
            <a:off x="1104100" y="1373400"/>
            <a:ext cx="71274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“London is the capital and most populous city of England and the United Kingdom.”</a:t>
            </a:r>
            <a:endParaRPr/>
          </a:p>
        </p:txBody>
      </p:sp>
      <p:cxnSp>
        <p:nvCxnSpPr>
          <p:cNvPr id="882" name="Google Shape;882;p25"/>
          <p:cNvCxnSpPr/>
          <p:nvPr/>
        </p:nvCxnSpPr>
        <p:spPr>
          <a:xfrm flipH="1">
            <a:off x="1104175" y="1808700"/>
            <a:ext cx="852900" cy="1467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25"/>
          <p:cNvCxnSpPr>
            <a:endCxn id="884" idx="0"/>
          </p:cNvCxnSpPr>
          <p:nvPr/>
        </p:nvCxnSpPr>
        <p:spPr>
          <a:xfrm flipH="1">
            <a:off x="2456400" y="1822800"/>
            <a:ext cx="3000" cy="1453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25"/>
          <p:cNvCxnSpPr>
            <a:endCxn id="886" idx="0"/>
          </p:cNvCxnSpPr>
          <p:nvPr/>
        </p:nvCxnSpPr>
        <p:spPr>
          <a:xfrm>
            <a:off x="3243025" y="1830000"/>
            <a:ext cx="8700" cy="1446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25"/>
          <p:cNvSpPr/>
          <p:nvPr/>
        </p:nvSpPr>
        <p:spPr>
          <a:xfrm>
            <a:off x="510275" y="3276000"/>
            <a:ext cx="1274700" cy="4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London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6" name="Google Shape;886;p25"/>
          <p:cNvSpPr/>
          <p:nvPr/>
        </p:nvSpPr>
        <p:spPr>
          <a:xfrm>
            <a:off x="2973025" y="3276000"/>
            <a:ext cx="557400" cy="4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4" name="Google Shape;884;p25"/>
          <p:cNvSpPr/>
          <p:nvPr/>
        </p:nvSpPr>
        <p:spPr>
          <a:xfrm>
            <a:off x="2214000" y="3276000"/>
            <a:ext cx="484800" cy="4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8" name="Google Shape;888;p25"/>
          <p:cNvSpPr/>
          <p:nvPr/>
        </p:nvSpPr>
        <p:spPr>
          <a:xfrm>
            <a:off x="974525" y="1327275"/>
            <a:ext cx="6910200" cy="4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5"/>
          <p:cNvSpPr/>
          <p:nvPr/>
        </p:nvSpPr>
        <p:spPr>
          <a:xfrm>
            <a:off x="7482100" y="3228850"/>
            <a:ext cx="1274700" cy="4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Kingdom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0" name="Google Shape;890;p25"/>
          <p:cNvSpPr/>
          <p:nvPr/>
        </p:nvSpPr>
        <p:spPr>
          <a:xfrm>
            <a:off x="6005975" y="3228850"/>
            <a:ext cx="1274700" cy="4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91" name="Google Shape;891;p25"/>
          <p:cNvCxnSpPr>
            <a:endCxn id="890" idx="0"/>
          </p:cNvCxnSpPr>
          <p:nvPr/>
        </p:nvCxnSpPr>
        <p:spPr>
          <a:xfrm>
            <a:off x="6598925" y="1794550"/>
            <a:ext cx="44400" cy="1434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25"/>
          <p:cNvCxnSpPr>
            <a:endCxn id="889" idx="0"/>
          </p:cNvCxnSpPr>
          <p:nvPr/>
        </p:nvCxnSpPr>
        <p:spPr>
          <a:xfrm>
            <a:off x="7482250" y="1801750"/>
            <a:ext cx="637200" cy="1427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3" name="Google Shape;893;p25"/>
          <p:cNvSpPr txBox="1"/>
          <p:nvPr/>
        </p:nvSpPr>
        <p:spPr>
          <a:xfrm>
            <a:off x="3877950" y="2982700"/>
            <a:ext cx="17805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tillium Web"/>
                <a:ea typeface="Titillium Web"/>
                <a:cs typeface="Titillium Web"/>
                <a:sym typeface="Titillium Web"/>
              </a:rPr>
              <a:t>………..</a:t>
            </a:r>
            <a:endParaRPr sz="4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SPEECH TAGGING</a:t>
            </a:r>
            <a:endParaRPr/>
          </a:p>
        </p:txBody>
      </p:sp>
      <p:sp>
        <p:nvSpPr>
          <p:cNvPr id="899" name="Google Shape;899;p26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Assess each token’s role in a sentence by feeding into pre-trained part-of-speech classification model.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Completely statistical. Does not understand inherent meaning the way humans do.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0" name="Google Shape;900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1" name="Google Shape;9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675" y="2968769"/>
            <a:ext cx="4571999" cy="12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LEMMATIZATION</a:t>
            </a:r>
            <a:endParaRPr/>
          </a:p>
        </p:txBody>
      </p:sp>
      <p:sp>
        <p:nvSpPr>
          <p:cNvPr id="907" name="Google Shape;907;p27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Words appear in different forms.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“</a:t>
            </a:r>
            <a:r>
              <a:rPr i="1" lang="en" sz="1300">
                <a:latin typeface="Lato"/>
                <a:ea typeface="Lato"/>
                <a:cs typeface="Lato"/>
                <a:sym typeface="Lato"/>
              </a:rPr>
              <a:t>I had a </a:t>
            </a:r>
            <a:r>
              <a:rPr b="1" i="1" lang="en" sz="1300">
                <a:latin typeface="Lato"/>
                <a:ea typeface="Lato"/>
                <a:cs typeface="Lato"/>
                <a:sym typeface="Lato"/>
              </a:rPr>
              <a:t>pony.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”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“I had two </a:t>
            </a:r>
            <a:r>
              <a:rPr b="1" i="1" lang="en" sz="1300">
                <a:latin typeface="Lato"/>
                <a:ea typeface="Lato"/>
                <a:cs typeface="Lato"/>
                <a:sym typeface="Lato"/>
              </a:rPr>
              <a:t>ponies.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”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Both talking about ponies, but using different inflections! Helps to know the base form of each word.	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This is known as </a:t>
            </a:r>
            <a:r>
              <a:rPr i="1" lang="en" sz="1300">
                <a:latin typeface="Lato"/>
                <a:ea typeface="Lato"/>
                <a:cs typeface="Lato"/>
                <a:sym typeface="Lato"/>
              </a:rPr>
              <a:t>lemmatization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: figuring out the </a:t>
            </a:r>
            <a:r>
              <a:rPr i="1" lang="en" sz="1300">
                <a:latin typeface="Lato"/>
                <a:ea typeface="Lato"/>
                <a:cs typeface="Lato"/>
                <a:sym typeface="Lato"/>
              </a:rPr>
              <a:t>lemma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of each word in the sentence.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If you were engineering a lemmatization tool, which data structure would you use? Remember, we want fast lookups!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▫"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8" name="Google Shape;908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4" name="Google Shape;914;p28"/>
          <p:cNvSpPr txBox="1"/>
          <p:nvPr/>
        </p:nvSpPr>
        <p:spPr>
          <a:xfrm>
            <a:off x="825950" y="494275"/>
            <a:ext cx="12207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15" name="Google Shape;915;p28"/>
          <p:cNvSpPr txBox="1"/>
          <p:nvPr/>
        </p:nvSpPr>
        <p:spPr>
          <a:xfrm>
            <a:off x="897475" y="1140575"/>
            <a:ext cx="447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I have a </a:t>
            </a:r>
            <a:r>
              <a:rPr b="1" lang="en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pony</a:t>
            </a:r>
            <a:endParaRPr b="1" sz="3600"/>
          </a:p>
        </p:txBody>
      </p:sp>
      <p:sp>
        <p:nvSpPr>
          <p:cNvPr id="916" name="Google Shape;916;p28"/>
          <p:cNvSpPr txBox="1"/>
          <p:nvPr/>
        </p:nvSpPr>
        <p:spPr>
          <a:xfrm>
            <a:off x="942150" y="2342938"/>
            <a:ext cx="447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I had </a:t>
            </a:r>
            <a:r>
              <a:rPr b="1" lang="en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ponies</a:t>
            </a:r>
            <a:endParaRPr b="1" sz="3600"/>
          </a:p>
        </p:txBody>
      </p:sp>
      <p:cxnSp>
        <p:nvCxnSpPr>
          <p:cNvPr id="917" name="Google Shape;917;p28"/>
          <p:cNvCxnSpPr>
            <a:endCxn id="918" idx="1"/>
          </p:cNvCxnSpPr>
          <p:nvPr/>
        </p:nvCxnSpPr>
        <p:spPr>
          <a:xfrm>
            <a:off x="3752175" y="1589400"/>
            <a:ext cx="1346400" cy="64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28"/>
          <p:cNvCxnSpPr>
            <a:stCxn id="920" idx="3"/>
            <a:endCxn id="918" idx="1"/>
          </p:cNvCxnSpPr>
          <p:nvPr/>
        </p:nvCxnSpPr>
        <p:spPr>
          <a:xfrm flipH="1" rot="10800000">
            <a:off x="3433800" y="2235550"/>
            <a:ext cx="1664700" cy="520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1" name="Google Shape;921;p28"/>
          <p:cNvSpPr txBox="1"/>
          <p:nvPr/>
        </p:nvSpPr>
        <p:spPr>
          <a:xfrm>
            <a:off x="5098425" y="1795075"/>
            <a:ext cx="12750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pony</a:t>
            </a:r>
            <a:endParaRPr/>
          </a:p>
        </p:txBody>
      </p:sp>
      <p:sp>
        <p:nvSpPr>
          <p:cNvPr id="918" name="Google Shape;918;p28"/>
          <p:cNvSpPr/>
          <p:nvPr/>
        </p:nvSpPr>
        <p:spPr>
          <a:xfrm>
            <a:off x="5098575" y="1993200"/>
            <a:ext cx="1274700" cy="4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28"/>
          <p:cNvSpPr/>
          <p:nvPr/>
        </p:nvSpPr>
        <p:spPr>
          <a:xfrm>
            <a:off x="1998000" y="2513350"/>
            <a:ext cx="1435800" cy="4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28"/>
          <p:cNvSpPr/>
          <p:nvPr/>
        </p:nvSpPr>
        <p:spPr>
          <a:xfrm>
            <a:off x="2477575" y="1310975"/>
            <a:ext cx="1274700" cy="4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IDENTIFYING/REMOVING STOP WORDS</a:t>
            </a:r>
            <a:endParaRPr/>
          </a:p>
        </p:txBody>
      </p:sp>
      <p:sp>
        <p:nvSpPr>
          <p:cNvPr id="928" name="Google Shape;928;p2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Frequent words like “a”, “the” are flagged as </a:t>
            </a:r>
            <a:r>
              <a:rPr i="1" lang="en" sz="1300">
                <a:latin typeface="Lato"/>
                <a:ea typeface="Lato"/>
                <a:cs typeface="Lato"/>
                <a:sym typeface="Lato"/>
              </a:rPr>
              <a:t>stop words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Introduce a lot of noise during statiscal analysis. Best that we filter them.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Generally a hardcoded list of stop words. But, can vary depending on the application. Well written libraries are dynamic in this sense.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9" name="Google Shape;929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5" name="Google Shape;935;p30"/>
          <p:cNvSpPr txBox="1"/>
          <p:nvPr/>
        </p:nvSpPr>
        <p:spPr>
          <a:xfrm>
            <a:off x="825950" y="494275"/>
            <a:ext cx="12207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36" name="Google Shape;936;p30"/>
          <p:cNvSpPr txBox="1"/>
          <p:nvPr/>
        </p:nvSpPr>
        <p:spPr>
          <a:xfrm>
            <a:off x="1822225" y="1719288"/>
            <a:ext cx="12207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“and”</a:t>
            </a:r>
            <a:endParaRPr sz="3600"/>
          </a:p>
        </p:txBody>
      </p:sp>
      <p:sp>
        <p:nvSpPr>
          <p:cNvPr id="937" name="Google Shape;937;p30"/>
          <p:cNvSpPr txBox="1"/>
          <p:nvPr/>
        </p:nvSpPr>
        <p:spPr>
          <a:xfrm>
            <a:off x="1983600" y="2854300"/>
            <a:ext cx="12207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“the”</a:t>
            </a:r>
            <a:endParaRPr sz="3600"/>
          </a:p>
        </p:txBody>
      </p:sp>
      <p:sp>
        <p:nvSpPr>
          <p:cNvPr id="938" name="Google Shape;938;p30"/>
          <p:cNvSpPr txBox="1"/>
          <p:nvPr/>
        </p:nvSpPr>
        <p:spPr>
          <a:xfrm>
            <a:off x="4900750" y="2306550"/>
            <a:ext cx="12207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“a”</a:t>
            </a:r>
            <a:endParaRPr sz="3600"/>
          </a:p>
        </p:txBody>
      </p:sp>
      <p:sp>
        <p:nvSpPr>
          <p:cNvPr id="939" name="Google Shape;939;p30"/>
          <p:cNvSpPr txBox="1"/>
          <p:nvPr/>
        </p:nvSpPr>
        <p:spPr>
          <a:xfrm>
            <a:off x="4496600" y="2961650"/>
            <a:ext cx="12207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“it”</a:t>
            </a:r>
            <a:endParaRPr sz="3600"/>
          </a:p>
        </p:txBody>
      </p:sp>
      <p:sp>
        <p:nvSpPr>
          <p:cNvPr id="940" name="Google Shape;940;p30"/>
          <p:cNvSpPr txBox="1"/>
          <p:nvPr/>
        </p:nvSpPr>
        <p:spPr>
          <a:xfrm>
            <a:off x="673350" y="3679900"/>
            <a:ext cx="74145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What is wrong/challenging with this?</a:t>
            </a:r>
            <a:endParaRPr sz="3600"/>
          </a:p>
        </p:txBody>
      </p:sp>
      <p:sp>
        <p:nvSpPr>
          <p:cNvPr id="941" name="Google Shape;941;p30"/>
          <p:cNvSpPr txBox="1"/>
          <p:nvPr/>
        </p:nvSpPr>
        <p:spPr>
          <a:xfrm>
            <a:off x="987225" y="494275"/>
            <a:ext cx="447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Stop Words</a:t>
            </a:r>
            <a:endParaRPr sz="3600"/>
          </a:p>
        </p:txBody>
      </p:sp>
      <p:sp>
        <p:nvSpPr>
          <p:cNvPr id="942" name="Google Shape;942;p30"/>
          <p:cNvSpPr/>
          <p:nvPr/>
        </p:nvSpPr>
        <p:spPr>
          <a:xfrm>
            <a:off x="1866800" y="3024700"/>
            <a:ext cx="1274700" cy="4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0"/>
          <p:cNvSpPr/>
          <p:nvPr/>
        </p:nvSpPr>
        <p:spPr>
          <a:xfrm>
            <a:off x="4251825" y="3132050"/>
            <a:ext cx="1274700" cy="4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0"/>
          <p:cNvSpPr/>
          <p:nvPr/>
        </p:nvSpPr>
        <p:spPr>
          <a:xfrm>
            <a:off x="1795225" y="1844688"/>
            <a:ext cx="1274700" cy="4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0"/>
          <p:cNvSpPr/>
          <p:nvPr/>
        </p:nvSpPr>
        <p:spPr>
          <a:xfrm>
            <a:off x="4622175" y="2404925"/>
            <a:ext cx="1274700" cy="4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6" name="Google Shape;946;p30"/>
          <p:cNvGrpSpPr/>
          <p:nvPr/>
        </p:nvGrpSpPr>
        <p:grpSpPr>
          <a:xfrm>
            <a:off x="7276508" y="1346650"/>
            <a:ext cx="1071373" cy="1377377"/>
            <a:chOff x="6689325" y="2984125"/>
            <a:chExt cx="315425" cy="443300"/>
          </a:xfrm>
        </p:grpSpPr>
        <p:sp>
          <p:nvSpPr>
            <p:cNvPr id="947" name="Google Shape;947;p3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52" name="Google Shape;952;p30"/>
          <p:cNvCxnSpPr/>
          <p:nvPr/>
        </p:nvCxnSpPr>
        <p:spPr>
          <a:xfrm flipH="1">
            <a:off x="2498475" y="1625000"/>
            <a:ext cx="4764600" cy="1399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30"/>
          <p:cNvCxnSpPr>
            <a:endCxn id="943" idx="3"/>
          </p:cNvCxnSpPr>
          <p:nvPr/>
        </p:nvCxnSpPr>
        <p:spPr>
          <a:xfrm flipH="1">
            <a:off x="5526525" y="2677850"/>
            <a:ext cx="1779000" cy="69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30"/>
          <p:cNvCxnSpPr/>
          <p:nvPr/>
        </p:nvCxnSpPr>
        <p:spPr>
          <a:xfrm flipH="1">
            <a:off x="5896975" y="2451650"/>
            <a:ext cx="1408500" cy="23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30"/>
          <p:cNvCxnSpPr>
            <a:endCxn id="944" idx="3"/>
          </p:cNvCxnSpPr>
          <p:nvPr/>
        </p:nvCxnSpPr>
        <p:spPr>
          <a:xfrm flipH="1">
            <a:off x="3069925" y="1575588"/>
            <a:ext cx="4193100" cy="511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PARSING</a:t>
            </a:r>
            <a:endParaRPr/>
          </a:p>
        </p:txBody>
      </p:sp>
      <p:sp>
        <p:nvSpPr>
          <p:cNvPr id="961" name="Google Shape;961;p3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Represents relations between words in a sentence.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Build a tree that assigns a single 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parent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word to each word in the sentence.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Can also predict the relationship between two words.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Leaves us with a graph-like structure where edge “weights” represent parts of speech and nodes can be both words and relations.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▫"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2" name="Google Shape;962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2"/>
          <p:cNvSpPr txBox="1"/>
          <p:nvPr>
            <p:ph type="title"/>
          </p:nvPr>
        </p:nvSpPr>
        <p:spPr>
          <a:xfrm>
            <a:off x="452726" y="620925"/>
            <a:ext cx="813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DEPENDENCY PARSING</a:t>
            </a:r>
            <a:endParaRPr/>
          </a:p>
        </p:txBody>
      </p:sp>
      <p:sp>
        <p:nvSpPr>
          <p:cNvPr id="968" name="Google Shape;968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9" name="Google Shape;9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946" y="1684963"/>
            <a:ext cx="4954124" cy="317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3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RECOGNITION</a:t>
            </a:r>
            <a:endParaRPr/>
          </a:p>
        </p:txBody>
      </p:sp>
      <p:sp>
        <p:nvSpPr>
          <p:cNvPr id="975" name="Google Shape;975;p33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First real attempt to extract ideas!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Goal is to detect and label nouns with real-world concepts that they represent. Uses context and a statistical model to guess the type of noun a word represents.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Fix this to be own image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6" name="Google Shape;976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7" name="Google Shape;9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75" y="3218800"/>
            <a:ext cx="8029050" cy="10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6" name="Google Shape;786;p16"/>
          <p:cNvSpPr txBox="1"/>
          <p:nvPr>
            <p:ph idx="4294967295" type="ctrTitle"/>
          </p:nvPr>
        </p:nvSpPr>
        <p:spPr>
          <a:xfrm>
            <a:off x="448270" y="3188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this workshop will be:</a:t>
            </a:r>
            <a:endParaRPr/>
          </a:p>
        </p:txBody>
      </p:sp>
      <p:sp>
        <p:nvSpPr>
          <p:cNvPr id="787" name="Google Shape;787;p16"/>
          <p:cNvSpPr txBox="1"/>
          <p:nvPr/>
        </p:nvSpPr>
        <p:spPr>
          <a:xfrm>
            <a:off x="610500" y="1624700"/>
            <a:ext cx="7118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 Light"/>
              <a:buChar char="-"/>
            </a:pPr>
            <a:r>
              <a:rPr lang="en"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 dive into the tools used for Natural Language Processing</a:t>
            </a:r>
            <a:endParaRPr sz="20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 Light"/>
              <a:buChar char="-"/>
            </a:pPr>
            <a:r>
              <a:rPr lang="en" sz="1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Tokenization</a:t>
            </a:r>
            <a:endParaRPr sz="18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 Light"/>
              <a:buChar char="-"/>
            </a:pPr>
            <a:r>
              <a:rPr lang="en" sz="1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Lemmatization</a:t>
            </a:r>
            <a:endParaRPr sz="18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 Light"/>
              <a:buChar char="-"/>
            </a:pPr>
            <a:r>
              <a:rPr lang="en" sz="1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 tagging</a:t>
            </a:r>
            <a:endParaRPr sz="18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 Light"/>
              <a:buChar char="-"/>
            </a:pPr>
            <a:r>
              <a:rPr lang="en" sz="1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Entity Recognition</a:t>
            </a:r>
            <a:endParaRPr sz="18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 Light"/>
              <a:buChar char="-"/>
            </a:pPr>
            <a:r>
              <a:rPr lang="en" sz="1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Dependency Parsing</a:t>
            </a:r>
            <a:endParaRPr sz="18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 Light"/>
              <a:buChar char="-"/>
            </a:pPr>
            <a:r>
              <a:rPr lang="en"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Putting the tools together using a pipeline!</a:t>
            </a:r>
            <a:endParaRPr sz="20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PIPELINES!</a:t>
            </a:r>
            <a:endParaRPr/>
          </a:p>
        </p:txBody>
      </p:sp>
      <p:sp>
        <p:nvSpPr>
          <p:cNvPr id="983" name="Google Shape;983;p34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Common design pattern in most NLP libraries.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Need arises from the fact that we want to put together all the tools we just learnt.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There is no “correct” ordering of the tools!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4" name="Google Shape;984;p3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5" name="Google Shape;9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938" y="3440426"/>
            <a:ext cx="7124124" cy="14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SPACY</a:t>
            </a:r>
            <a:endParaRPr/>
          </a:p>
        </p:txBody>
      </p:sp>
      <p:sp>
        <p:nvSpPr>
          <p:cNvPr id="991" name="Google Shape;991;p3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NLP library written in Cython. Highly speed-focused.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Known to be highly accurate (one of the best performing dependency parsers in the world)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Lato"/>
              <a:buChar char="▫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Plays well with the libraries that we have learnt so far!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2" name="Google Shape;992;p3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7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HAVE I SEEN THIS APPLIED?</a:t>
            </a:r>
            <a:endParaRPr/>
          </a:p>
        </p:txBody>
      </p:sp>
      <p:sp>
        <p:nvSpPr>
          <p:cNvPr id="793" name="Google Shape;793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4" name="Google Shape;7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75" y="921824"/>
            <a:ext cx="8839199" cy="343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8"/>
          <p:cNvSpPr txBox="1"/>
          <p:nvPr>
            <p:ph idx="4294967295" type="ctrTitle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WHY NLP IS HARD</a:t>
            </a:r>
            <a:endParaRPr sz="8000"/>
          </a:p>
        </p:txBody>
      </p:sp>
      <p:grpSp>
        <p:nvGrpSpPr>
          <p:cNvPr id="800" name="Google Shape;800;p18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01" name="Google Shape;801;p1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18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04" name="Google Shape;804;p1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Google Shape;808;p18"/>
          <p:cNvSpPr/>
          <p:nvPr/>
        </p:nvSpPr>
        <p:spPr>
          <a:xfrm>
            <a:off x="5895981" y="1009302"/>
            <a:ext cx="320368" cy="3058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8"/>
          <p:cNvSpPr/>
          <p:nvPr/>
        </p:nvSpPr>
        <p:spPr>
          <a:xfrm rot="2697547">
            <a:off x="8007055" y="2575333"/>
            <a:ext cx="486304" cy="46434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8"/>
          <p:cNvSpPr/>
          <p:nvPr/>
        </p:nvSpPr>
        <p:spPr>
          <a:xfrm>
            <a:off x="8391773" y="2310235"/>
            <a:ext cx="194803" cy="18607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8"/>
          <p:cNvSpPr/>
          <p:nvPr/>
        </p:nvSpPr>
        <p:spPr>
          <a:xfrm rot="1280241">
            <a:off x="5674028" y="1931959"/>
            <a:ext cx="194750" cy="18604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vs Unstructured Data</a:t>
            </a:r>
            <a:endParaRPr/>
          </a:p>
        </p:txBody>
      </p:sp>
      <p:sp>
        <p:nvSpPr>
          <p:cNvPr id="818" name="Google Shape;818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9" name="Google Shape;8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436363"/>
            <a:ext cx="44386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19"/>
          <p:cNvSpPr txBox="1"/>
          <p:nvPr/>
        </p:nvSpPr>
        <p:spPr>
          <a:xfrm>
            <a:off x="1508175" y="1284200"/>
            <a:ext cx="5170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21" name="Google Shape;8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25" y="1467601"/>
            <a:ext cx="4282075" cy="20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0"/>
          <p:cNvSpPr txBox="1"/>
          <p:nvPr>
            <p:ph type="title"/>
          </p:nvPr>
        </p:nvSpPr>
        <p:spPr>
          <a:xfrm>
            <a:off x="368660" y="683838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The curse of context</a:t>
            </a:r>
            <a:endParaRPr sz="8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/>
          </a:p>
        </p:txBody>
      </p:sp>
      <p:sp>
        <p:nvSpPr>
          <p:cNvPr id="827" name="Google Shape;827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8" name="Google Shape;8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850" y="1366101"/>
            <a:ext cx="3620600" cy="24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20"/>
          <p:cNvSpPr txBox="1"/>
          <p:nvPr/>
        </p:nvSpPr>
        <p:spPr>
          <a:xfrm>
            <a:off x="5214150" y="423925"/>
            <a:ext cx="35184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1"/>
          <p:cNvSpPr txBox="1"/>
          <p:nvPr>
            <p:ph idx="4294967295" type="ctrTitle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ONTO THE TOOLS!</a:t>
            </a:r>
            <a:endParaRPr sz="8000"/>
          </a:p>
        </p:txBody>
      </p:sp>
      <p:sp>
        <p:nvSpPr>
          <p:cNvPr id="835" name="Google Shape;835;p21"/>
          <p:cNvSpPr txBox="1"/>
          <p:nvPr>
            <p:ph idx="4294967295" type="subTitle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836" name="Google Shape;836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37" name="Google Shape;837;p2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40" name="Google Shape;840;p2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4" name="Google Shape;844;p21"/>
          <p:cNvSpPr/>
          <p:nvPr/>
        </p:nvSpPr>
        <p:spPr>
          <a:xfrm>
            <a:off x="5895981" y="1009302"/>
            <a:ext cx="320368" cy="3058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21"/>
          <p:cNvSpPr/>
          <p:nvPr/>
        </p:nvSpPr>
        <p:spPr>
          <a:xfrm rot="2697547">
            <a:off x="8007055" y="2575333"/>
            <a:ext cx="486304" cy="46434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21"/>
          <p:cNvSpPr/>
          <p:nvPr/>
        </p:nvSpPr>
        <p:spPr>
          <a:xfrm>
            <a:off x="8391773" y="2310235"/>
            <a:ext cx="194803" cy="18607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1"/>
          <p:cNvSpPr/>
          <p:nvPr/>
        </p:nvSpPr>
        <p:spPr>
          <a:xfrm rot="1280241">
            <a:off x="5674028" y="1931959"/>
            <a:ext cx="194750" cy="18604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SEGMENTATION</a:t>
            </a:r>
            <a:endParaRPr/>
          </a:p>
        </p:txBody>
      </p:sp>
      <p:sp>
        <p:nvSpPr>
          <p:cNvPr id="854" name="Google Shape;854;p22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▫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Break the text apart into separate sentences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▫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Can be as simple as splitting a string by spaces or punctuation marks.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▫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Modern NLP pipelines often use more complex techniques to handle irregular formattin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1" name="Google Shape;861;p23"/>
          <p:cNvSpPr txBox="1"/>
          <p:nvPr/>
        </p:nvSpPr>
        <p:spPr>
          <a:xfrm>
            <a:off x="1104100" y="1373400"/>
            <a:ext cx="71274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“There are bakeries in France. The bakers speak French. They sell bread.”</a:t>
            </a:r>
            <a:endParaRPr/>
          </a:p>
        </p:txBody>
      </p:sp>
      <p:cxnSp>
        <p:nvCxnSpPr>
          <p:cNvPr id="862" name="Google Shape;862;p23"/>
          <p:cNvCxnSpPr/>
          <p:nvPr/>
        </p:nvCxnSpPr>
        <p:spPr>
          <a:xfrm flipH="1">
            <a:off x="1660950" y="1865225"/>
            <a:ext cx="705900" cy="1545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23"/>
          <p:cNvCxnSpPr>
            <a:stCxn id="864" idx="2"/>
          </p:cNvCxnSpPr>
          <p:nvPr/>
        </p:nvCxnSpPr>
        <p:spPr>
          <a:xfrm flipH="1">
            <a:off x="4439725" y="1858200"/>
            <a:ext cx="8400" cy="1794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23"/>
          <p:cNvCxnSpPr/>
          <p:nvPr/>
        </p:nvCxnSpPr>
        <p:spPr>
          <a:xfrm>
            <a:off x="6408175" y="1846775"/>
            <a:ext cx="741900" cy="158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23"/>
          <p:cNvSpPr/>
          <p:nvPr/>
        </p:nvSpPr>
        <p:spPr>
          <a:xfrm>
            <a:off x="650000" y="3417850"/>
            <a:ext cx="1886400" cy="4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There are bakeries in France.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7" name="Google Shape;867;p23"/>
          <p:cNvSpPr/>
          <p:nvPr/>
        </p:nvSpPr>
        <p:spPr>
          <a:xfrm>
            <a:off x="3476100" y="3652800"/>
            <a:ext cx="1794600" cy="4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bakers speak French.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8" name="Google Shape;868;p23"/>
          <p:cNvSpPr/>
          <p:nvPr/>
        </p:nvSpPr>
        <p:spPr>
          <a:xfrm>
            <a:off x="6523800" y="3429275"/>
            <a:ext cx="1707600" cy="4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They sell bread.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4" name="Google Shape;864;p23"/>
          <p:cNvSpPr/>
          <p:nvPr/>
        </p:nvSpPr>
        <p:spPr>
          <a:xfrm>
            <a:off x="1365175" y="1373400"/>
            <a:ext cx="6165900" cy="4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