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Dosis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Dosis Extra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8F5AA0-AAC5-470A-95B8-4C10755F183E}">
  <a:tblStyle styleId="{EC8F5AA0-AAC5-470A-95B8-4C10755F1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607107ff15_1_12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607107ff15_1_12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6401140ba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6401140ba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9" name="Shape 4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0" name="Google Shape;4460;g6401140ba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1" name="Google Shape;4461;g6401140ba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6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6401140b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6401140b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3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6401140ba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6401140ba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0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g6401140ba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2" name="Google Shape;4482;g6401140ba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g6401140b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8" name="Google Shape;4368;g6401140b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1" name="Shape 4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" name="Google Shape;4372;g6401140b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3" name="Google Shape;4373;g6401140b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7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Google Shape;4388;g6401140b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9" name="Google Shape;4389;g6401140b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2" name="Google Shape;4422;g6401140ba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3" name="Google Shape;4423;g6401140ba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7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g6401140b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9" name="Google Shape;4429;g6401140b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g6401140ba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6" name="Google Shape;4436;g6401140ba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0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1" name="Google Shape;4441;g6401140b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2" name="Google Shape;4442;g6401140b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6" name="Shape 4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7" name="Google Shape;4447;g6401140ba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8" name="Google Shape;4448;g6401140ba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" name="Google Shape;13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4" name="Google Shape;94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4" name="Google Shape;214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4" name="Google Shape;424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7" name="Google Shape;52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0" y="447792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7" name="Google Shape;3757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758" name="Google Shape;3758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5" name="Google Shape;3815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816" name="Google Shape;3816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8" name="Google Shape;3878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879" name="Google Shape;3879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0" name="Google Shape;3980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981" name="Google Shape;3981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1" name="Google Shape;4031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2" name="Google Shape;403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0" y="447792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5" name="Google Shape;4035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4036" name="Google Shape;4036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7" name="Google Shape;4197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4198" name="Google Shape;419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9" name="Google Shape;4359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None/>
              <a:defRPr sz="48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0" name="Google Shape;530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None/>
              <a:defRPr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31" name="Google Shape;531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3" name="Google Shape;613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3" name="Google Shape;733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3" name="Google Shape;943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6" name="Google Shape;10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0" name="Google Shape;1050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51" name="Google Shape;1051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52" name="Google Shape;1052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3" name="Google Shape;1133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3" name="Google Shape;1253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3" name="Google Shape;1463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7" name="Google Shape;156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568" name="Google Shape;156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49" name="Google Shape;164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769" name="Google Shape;176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8" name="Google Shape;197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979" name="Google Shape;197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2" name="Google Shape;20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085" name="Google Shape;2085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43" name="Google Shape;2143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5" name="Google Shape;2205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06" name="Google Shape;2206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08" name="Google Shape;2308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8" name="Google Shape;2358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>
                <a:solidFill>
                  <a:srgbClr val="3D85C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59" name="Google Shape;2359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360" name="Google Shape;236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1" name="Google Shape;236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64" name="Google Shape;2364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65" name="Google Shape;2365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2366" name="Google Shape;236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67" name="Google Shape;236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25" name="Google Shape;242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7" name="Google Shape;248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488" name="Google Shape;248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590" name="Google Shape;259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0" name="Google Shape;2640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1" name="Google Shape;26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44" name="Google Shape;2644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45" name="Google Shape;2645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46" name="Google Shape;2646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47" name="Google Shape;2647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8" name="Google Shape;26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9" name="Google Shape;2649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50" name="Google Shape;2650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7" name="Google Shape;2707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08" name="Google Shape;2708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0" name="Google Shape;2770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71" name="Google Shape;2771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2" name="Google Shape;2872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873" name="Google Shape;2873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4" name="Google Shape;2924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25" name="Google Shape;2925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2" name="Google Shape;2982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983" name="Google Shape;2983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5" name="Google Shape;3045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46" name="Google Shape;3046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48" name="Google Shape;3148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8" name="Google Shape;3198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99" name="Google Shape;3199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0" name="Google Shape;320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2" name="Google Shape;3202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03" name="Google Shape;3203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0" name="Google Shape;3260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61" name="Google Shape;3261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3" name="Google Shape;3323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24" name="Google Shape;3324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5" name="Google Shape;3425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26" name="Google Shape;3426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6" name="Google Shape;3476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477" name="Google Shape;34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8" name="Google Shape;34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0" name="Google Shape;3480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481" name="Google Shape;3481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8" name="Google Shape;3538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539" name="Google Shape;3539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1" name="Google Shape;3601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02" name="Google Shape;3602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3" name="Google Shape;3703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704" name="Google Shape;3704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1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4" name="Google Shape;3754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5" name="Google Shape;37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50" y="4477915"/>
            <a:ext cx="616224" cy="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Montserrat Light"/>
              <a:buNone/>
              <a:defRPr sz="3600">
                <a:solidFill>
                  <a:srgbClr val="3D85C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Font typeface="Dosis ExtraLight"/>
              <a:buNone/>
              <a:defRPr sz="3600">
                <a:solidFill>
                  <a:srgbClr val="3D85C6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▪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▫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▫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▫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▫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▫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●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○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Roboto Light"/>
              <a:buChar char="■"/>
              <a:defRPr sz="2400">
                <a:solidFill>
                  <a:srgbClr val="003B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33Pl2q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3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1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Markov Chains</a:t>
            </a:r>
            <a:endParaRPr/>
          </a:p>
        </p:txBody>
      </p:sp>
      <p:sp>
        <p:nvSpPr>
          <p:cNvPr id="4365" name="Google Shape;4365;p1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10/21/2019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PIN: 124835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http://bit.ly/33Pl2qk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5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Periodicity </a:t>
            </a:r>
            <a:endParaRPr/>
          </a:p>
        </p:txBody>
      </p:sp>
      <p:sp>
        <p:nvSpPr>
          <p:cNvPr id="4457" name="Google Shape;4457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chain is visited every </a:t>
            </a:r>
            <a:r>
              <a:rPr i="1" lang="en"/>
              <a:t>n </a:t>
            </a:r>
            <a:r>
              <a:rPr lang="en"/>
              <a:t>steps </a:t>
            </a:r>
            <a:endParaRPr/>
          </a:p>
        </p:txBody>
      </p:sp>
      <p:graphicFrame>
        <p:nvGraphicFramePr>
          <p:cNvPr id="4458" name="Google Shape;4458;p22"/>
          <p:cNvGraphicFramePr/>
          <p:nvPr/>
        </p:nvGraphicFramePr>
        <p:xfrm>
          <a:off x="1170150" y="2445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{EC8F5AA0-AAC5-470A-95B8-4C10755F183E}</a:tableStyleId>
              </a:tblPr>
              <a:tblGrid>
                <a:gridCol w="1171475"/>
                <a:gridCol w="1171475"/>
                <a:gridCol w="1171475"/>
                <a:gridCol w="1171475"/>
                <a:gridCol w="1171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2" name="Shape 4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Google Shape;4463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sp>
        <p:nvSpPr>
          <p:cNvPr id="4464" name="Google Shape;4464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will, for sure, return to this state eventually.</a:t>
            </a:r>
            <a:endParaRPr/>
          </a:p>
        </p:txBody>
      </p:sp>
      <p:graphicFrame>
        <p:nvGraphicFramePr>
          <p:cNvPr id="4465" name="Google Shape;4465;p23"/>
          <p:cNvGraphicFramePr/>
          <p:nvPr/>
        </p:nvGraphicFramePr>
        <p:xfrm>
          <a:off x="1170150" y="2445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{EC8F5AA0-AAC5-470A-95B8-4C10755F183E}</a:tableStyleId>
              </a:tblPr>
              <a:tblGrid>
                <a:gridCol w="1171475"/>
                <a:gridCol w="1171475"/>
                <a:gridCol w="1171475"/>
                <a:gridCol w="1171475"/>
                <a:gridCol w="1171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9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Transience</a:t>
            </a:r>
            <a:endParaRPr/>
          </a:p>
        </p:txBody>
      </p:sp>
      <p:sp>
        <p:nvSpPr>
          <p:cNvPr id="4471" name="Google Shape;4471;p2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Non-zero probability we will NEVER return (opposite of recurrence) </a:t>
            </a:r>
            <a:endParaRPr/>
          </a:p>
        </p:txBody>
      </p:sp>
      <p:graphicFrame>
        <p:nvGraphicFramePr>
          <p:cNvPr id="4472" name="Google Shape;4472;p24"/>
          <p:cNvGraphicFramePr/>
          <p:nvPr/>
        </p:nvGraphicFramePr>
        <p:xfrm>
          <a:off x="1170163" y="2733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{EC8F5AA0-AAC5-470A-95B8-4C10755F183E}</a:tableStyleId>
              </a:tblPr>
              <a:tblGrid>
                <a:gridCol w="1171475"/>
                <a:gridCol w="1171475"/>
                <a:gridCol w="1171475"/>
                <a:gridCol w="1171475"/>
                <a:gridCol w="1171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6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Absorbing States</a:t>
            </a:r>
            <a:endParaRPr/>
          </a:p>
        </p:txBody>
      </p:sp>
      <p:sp>
        <p:nvSpPr>
          <p:cNvPr id="4478" name="Google Shape;4478;p2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Markov chain "stops" here.</a:t>
            </a:r>
            <a:endParaRPr/>
          </a:p>
        </p:txBody>
      </p:sp>
      <p:graphicFrame>
        <p:nvGraphicFramePr>
          <p:cNvPr id="4479" name="Google Shape;4479;p25"/>
          <p:cNvGraphicFramePr/>
          <p:nvPr/>
        </p:nvGraphicFramePr>
        <p:xfrm>
          <a:off x="1170163" y="2733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{EC8F5AA0-AAC5-470A-95B8-4C10755F183E}</a:tableStyleId>
              </a:tblPr>
              <a:tblGrid>
                <a:gridCol w="1171475"/>
                <a:gridCol w="1171475"/>
                <a:gridCol w="1171475"/>
                <a:gridCol w="1171475"/>
                <a:gridCol w="1171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3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Steady States</a:t>
            </a:r>
            <a:endParaRPr/>
          </a:p>
        </p:txBody>
      </p:sp>
      <p:sp>
        <p:nvSpPr>
          <p:cNvPr id="4485" name="Google Shape;4485;p2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Limiting distribution of a markov chain. Equal to the normalized eigenvector with eigenvalue 1. Eigenvector must be: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Positive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Nonzero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Notebook time!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9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p14"/>
          <p:cNvSpPr txBox="1"/>
          <p:nvPr>
            <p:ph type="title"/>
          </p:nvPr>
        </p:nvSpPr>
        <p:spPr>
          <a:xfrm>
            <a:off x="0" y="2143050"/>
            <a:ext cx="800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predict the weather?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4" name="Shape 4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5" name="Google Shape;4375;p15"/>
          <p:cNvSpPr/>
          <p:nvPr/>
        </p:nvSpPr>
        <p:spPr>
          <a:xfrm>
            <a:off x="1903425" y="1883100"/>
            <a:ext cx="1377300" cy="1377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Rainy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6" name="Google Shape;4376;p15"/>
          <p:cNvSpPr/>
          <p:nvPr/>
        </p:nvSpPr>
        <p:spPr>
          <a:xfrm>
            <a:off x="4456625" y="505800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Sunny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7" name="Google Shape;4377;p15"/>
          <p:cNvSpPr/>
          <p:nvPr/>
        </p:nvSpPr>
        <p:spPr>
          <a:xfrm>
            <a:off x="4456625" y="1883100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Cloudy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8" name="Google Shape;4378;p15"/>
          <p:cNvSpPr/>
          <p:nvPr/>
        </p:nvSpPr>
        <p:spPr>
          <a:xfrm>
            <a:off x="4456625" y="3260400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79" name="Google Shape;4379;p15"/>
          <p:cNvCxnSpPr>
            <a:stCxn id="4375" idx="7"/>
            <a:endCxn id="4376" idx="2"/>
          </p:cNvCxnSpPr>
          <p:nvPr/>
        </p:nvCxnSpPr>
        <p:spPr>
          <a:xfrm flipH="1" rot="10800000">
            <a:off x="3079024" y="1194401"/>
            <a:ext cx="13776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0" name="Google Shape;4380;p15"/>
          <p:cNvCxnSpPr>
            <a:stCxn id="4375" idx="6"/>
            <a:endCxn id="4377" idx="2"/>
          </p:cNvCxnSpPr>
          <p:nvPr/>
        </p:nvCxnSpPr>
        <p:spPr>
          <a:xfrm>
            <a:off x="3280725" y="2571750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1" name="Google Shape;4381;p15"/>
          <p:cNvCxnSpPr>
            <a:stCxn id="4375" idx="5"/>
            <a:endCxn id="4378" idx="2"/>
          </p:cNvCxnSpPr>
          <p:nvPr/>
        </p:nvCxnSpPr>
        <p:spPr>
          <a:xfrm>
            <a:off x="3079024" y="3058699"/>
            <a:ext cx="13776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82" name="Google Shape;4382;p15"/>
          <p:cNvSpPr txBox="1"/>
          <p:nvPr/>
        </p:nvSpPr>
        <p:spPr>
          <a:xfrm>
            <a:off x="3560425" y="2295575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30%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83" name="Google Shape;4383;p15"/>
          <p:cNvSpPr txBox="1"/>
          <p:nvPr/>
        </p:nvSpPr>
        <p:spPr>
          <a:xfrm>
            <a:off x="3330225" y="136715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7%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84" name="Google Shape;4384;p15"/>
          <p:cNvSpPr txBox="1"/>
          <p:nvPr/>
        </p:nvSpPr>
        <p:spPr>
          <a:xfrm>
            <a:off x="3330225" y="336575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3%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385" name="Google Shape;4385;p15"/>
          <p:cNvCxnSpPr>
            <a:stCxn id="4375" idx="1"/>
            <a:endCxn id="4375" idx="3"/>
          </p:cNvCxnSpPr>
          <p:nvPr/>
        </p:nvCxnSpPr>
        <p:spPr>
          <a:xfrm flipH="1" rot="-5400000">
            <a:off x="1618526" y="2571401"/>
            <a:ext cx="973800" cy="600"/>
          </a:xfrm>
          <a:prstGeom prst="curvedConnector5">
            <a:avLst>
              <a:gd fmla="val -45166" name="adj1"/>
              <a:gd fmla="val -73304319" name="adj2"/>
              <a:gd fmla="val 14517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86" name="Google Shape;4386;p15"/>
          <p:cNvSpPr txBox="1"/>
          <p:nvPr/>
        </p:nvSpPr>
        <p:spPr>
          <a:xfrm>
            <a:off x="1225300" y="243360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60%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0" name="Shape 4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1" name="Google Shape;4391;p16"/>
          <p:cNvSpPr/>
          <p:nvPr/>
        </p:nvSpPr>
        <p:spPr>
          <a:xfrm>
            <a:off x="1042575" y="1883100"/>
            <a:ext cx="1377300" cy="1377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Rainy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2" name="Google Shape;4392;p16"/>
          <p:cNvSpPr/>
          <p:nvPr/>
        </p:nvSpPr>
        <p:spPr>
          <a:xfrm>
            <a:off x="3486813" y="401925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Sunny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3" name="Google Shape;4393;p16"/>
          <p:cNvSpPr/>
          <p:nvPr/>
        </p:nvSpPr>
        <p:spPr>
          <a:xfrm>
            <a:off x="5728750" y="1883100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Cloudy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4" name="Google Shape;4394;p16"/>
          <p:cNvSpPr/>
          <p:nvPr/>
        </p:nvSpPr>
        <p:spPr>
          <a:xfrm>
            <a:off x="3461875" y="3451675"/>
            <a:ext cx="1377300" cy="137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5" name="Google Shape;4395;p16"/>
          <p:cNvSpPr txBox="1"/>
          <p:nvPr/>
        </p:nvSpPr>
        <p:spPr>
          <a:xfrm>
            <a:off x="2746250" y="169405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30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96" name="Google Shape;4396;p16"/>
          <p:cNvSpPr txBox="1"/>
          <p:nvPr/>
        </p:nvSpPr>
        <p:spPr>
          <a:xfrm>
            <a:off x="2045125" y="3461425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397" name="Google Shape;4397;p16"/>
          <p:cNvCxnSpPr>
            <a:stCxn id="4392" idx="6"/>
            <a:endCxn id="4393" idx="1"/>
          </p:cNvCxnSpPr>
          <p:nvPr/>
        </p:nvCxnSpPr>
        <p:spPr>
          <a:xfrm>
            <a:off x="4864113" y="1090575"/>
            <a:ext cx="1066200" cy="9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8" name="Google Shape;4398;p16"/>
          <p:cNvCxnSpPr>
            <a:stCxn id="4391" idx="1"/>
            <a:endCxn id="4391" idx="3"/>
          </p:cNvCxnSpPr>
          <p:nvPr/>
        </p:nvCxnSpPr>
        <p:spPr>
          <a:xfrm flipH="1" rot="-5400000">
            <a:off x="757676" y="2571401"/>
            <a:ext cx="973800" cy="600"/>
          </a:xfrm>
          <a:prstGeom prst="curvedConnector5">
            <a:avLst>
              <a:gd fmla="val -45166" name="adj1"/>
              <a:gd fmla="val -73304319" name="adj2"/>
              <a:gd fmla="val 14517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99" name="Google Shape;4399;p16"/>
          <p:cNvSpPr txBox="1"/>
          <p:nvPr/>
        </p:nvSpPr>
        <p:spPr>
          <a:xfrm>
            <a:off x="311300" y="243360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60%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00" name="Google Shape;4400;p16"/>
          <p:cNvCxnSpPr>
            <a:stCxn id="4394" idx="3"/>
            <a:endCxn id="4394" idx="5"/>
          </p:cNvCxnSpPr>
          <p:nvPr/>
        </p:nvCxnSpPr>
        <p:spPr>
          <a:xfrm flipH="1" rot="-5400000">
            <a:off x="4150176" y="4140674"/>
            <a:ext cx="600" cy="973800"/>
          </a:xfrm>
          <a:prstGeom prst="curvedConnector3">
            <a:avLst>
              <a:gd fmla="val 733043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1" name="Google Shape;4401;p16"/>
          <p:cNvSpPr txBox="1"/>
          <p:nvPr/>
        </p:nvSpPr>
        <p:spPr>
          <a:xfrm>
            <a:off x="4480925" y="4747675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50%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02" name="Google Shape;4402;p16"/>
          <p:cNvCxnSpPr>
            <a:stCxn id="4393" idx="5"/>
            <a:endCxn id="4393" idx="7"/>
          </p:cNvCxnSpPr>
          <p:nvPr/>
        </p:nvCxnSpPr>
        <p:spPr>
          <a:xfrm rot="-5400000">
            <a:off x="6417749" y="2571499"/>
            <a:ext cx="973800" cy="600"/>
          </a:xfrm>
          <a:prstGeom prst="curvedConnector5">
            <a:avLst>
              <a:gd fmla="val -45166" name="adj1"/>
              <a:gd fmla="val 73304319" name="adj2"/>
              <a:gd fmla="val 14517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3" name="Google Shape;4403;p16"/>
          <p:cNvSpPr txBox="1"/>
          <p:nvPr/>
        </p:nvSpPr>
        <p:spPr>
          <a:xfrm>
            <a:off x="7106050" y="154280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70%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04" name="Google Shape;4404;p16"/>
          <p:cNvCxnSpPr>
            <a:stCxn id="4392" idx="1"/>
            <a:endCxn id="4392" idx="7"/>
          </p:cNvCxnSpPr>
          <p:nvPr/>
        </p:nvCxnSpPr>
        <p:spPr>
          <a:xfrm flipH="1" rot="-5400000">
            <a:off x="4175113" y="117026"/>
            <a:ext cx="600" cy="973800"/>
          </a:xfrm>
          <a:prstGeom prst="curvedConnector3">
            <a:avLst>
              <a:gd fmla="val -733043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5" name="Google Shape;4405;p16"/>
          <p:cNvSpPr txBox="1"/>
          <p:nvPr/>
        </p:nvSpPr>
        <p:spPr>
          <a:xfrm>
            <a:off x="4480925" y="119525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60%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6" name="Google Shape;4406;p16"/>
          <p:cNvSpPr txBox="1"/>
          <p:nvPr/>
        </p:nvSpPr>
        <p:spPr>
          <a:xfrm>
            <a:off x="5405575" y="135815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30%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07" name="Google Shape;4407;p16"/>
          <p:cNvCxnSpPr>
            <a:stCxn id="4391" idx="7"/>
            <a:endCxn id="4393" idx="1"/>
          </p:cNvCxnSpPr>
          <p:nvPr/>
        </p:nvCxnSpPr>
        <p:spPr>
          <a:xfrm flipH="1" rot="-5400000">
            <a:off x="4073974" y="229001"/>
            <a:ext cx="600" cy="3712200"/>
          </a:xfrm>
          <a:prstGeom prst="curvedConnector3">
            <a:avLst>
              <a:gd fmla="val -190751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8" name="Google Shape;4408;p16"/>
          <p:cNvCxnSpPr>
            <a:stCxn id="4393" idx="3"/>
            <a:endCxn id="4391" idx="5"/>
          </p:cNvCxnSpPr>
          <p:nvPr/>
        </p:nvCxnSpPr>
        <p:spPr>
          <a:xfrm rot="5400000">
            <a:off x="4074051" y="1202899"/>
            <a:ext cx="600" cy="3712200"/>
          </a:xfrm>
          <a:prstGeom prst="curvedConnector3">
            <a:avLst>
              <a:gd fmla="val 513543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9" name="Google Shape;4409;p16"/>
          <p:cNvSpPr txBox="1"/>
          <p:nvPr/>
        </p:nvSpPr>
        <p:spPr>
          <a:xfrm>
            <a:off x="5261150" y="2984088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10" name="Google Shape;4410;p16"/>
          <p:cNvCxnSpPr>
            <a:stCxn id="4394" idx="6"/>
            <a:endCxn id="4393" idx="3"/>
          </p:cNvCxnSpPr>
          <p:nvPr/>
        </p:nvCxnSpPr>
        <p:spPr>
          <a:xfrm flipH="1" rot="10800000">
            <a:off x="4839175" y="3058825"/>
            <a:ext cx="1091400" cy="1081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11" name="Google Shape;4411;p16"/>
          <p:cNvCxnSpPr>
            <a:stCxn id="4391" idx="4"/>
            <a:endCxn id="4394" idx="2"/>
          </p:cNvCxnSpPr>
          <p:nvPr/>
        </p:nvCxnSpPr>
        <p:spPr>
          <a:xfrm flipH="1" rot="-5400000">
            <a:off x="2156625" y="2835000"/>
            <a:ext cx="879900" cy="173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2" name="Google Shape;4412;p16"/>
          <p:cNvSpPr txBox="1"/>
          <p:nvPr/>
        </p:nvSpPr>
        <p:spPr>
          <a:xfrm>
            <a:off x="4927350" y="379175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25%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13" name="Google Shape;4413;p16"/>
          <p:cNvCxnSpPr>
            <a:stCxn id="4394" idx="7"/>
            <a:endCxn id="4392" idx="5"/>
          </p:cNvCxnSpPr>
          <p:nvPr/>
        </p:nvCxnSpPr>
        <p:spPr>
          <a:xfrm rot="-5400000">
            <a:off x="3611924" y="2602926"/>
            <a:ext cx="2076000" cy="24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4" name="Google Shape;4414;p16"/>
          <p:cNvSpPr txBox="1"/>
          <p:nvPr/>
        </p:nvSpPr>
        <p:spPr>
          <a:xfrm>
            <a:off x="4571988" y="3366813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25%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15" name="Google Shape;4415;p16"/>
          <p:cNvCxnSpPr>
            <a:stCxn id="4392" idx="3"/>
            <a:endCxn id="4394" idx="1"/>
          </p:cNvCxnSpPr>
          <p:nvPr/>
        </p:nvCxnSpPr>
        <p:spPr>
          <a:xfrm rot="5400000">
            <a:off x="2638063" y="2603074"/>
            <a:ext cx="2076000" cy="24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6" name="Google Shape;4416;p16"/>
          <p:cNvSpPr txBox="1"/>
          <p:nvPr/>
        </p:nvSpPr>
        <p:spPr>
          <a:xfrm>
            <a:off x="3614863" y="169330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17" name="Google Shape;4417;p16"/>
          <p:cNvCxnSpPr>
            <a:stCxn id="4393" idx="4"/>
            <a:endCxn id="4394" idx="6"/>
          </p:cNvCxnSpPr>
          <p:nvPr/>
        </p:nvCxnSpPr>
        <p:spPr>
          <a:xfrm rot="5400000">
            <a:off x="5188300" y="2911200"/>
            <a:ext cx="879900" cy="157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8" name="Google Shape;4418;p16"/>
          <p:cNvSpPr txBox="1"/>
          <p:nvPr/>
        </p:nvSpPr>
        <p:spPr>
          <a:xfrm>
            <a:off x="6227550" y="3461425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419" name="Google Shape;4419;p16"/>
          <p:cNvCxnSpPr>
            <a:stCxn id="4393" idx="0"/>
            <a:endCxn id="4392" idx="6"/>
          </p:cNvCxnSpPr>
          <p:nvPr/>
        </p:nvCxnSpPr>
        <p:spPr>
          <a:xfrm flipH="1" rot="5400000">
            <a:off x="5244400" y="710100"/>
            <a:ext cx="792600" cy="155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20" name="Google Shape;4420;p16"/>
          <p:cNvSpPr txBox="1"/>
          <p:nvPr/>
        </p:nvSpPr>
        <p:spPr>
          <a:xfrm>
            <a:off x="6306638" y="1542800"/>
            <a:ext cx="61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10%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4" name="Shape 4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5" name="Google Shape;4425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Instead….</a:t>
            </a:r>
            <a:endParaRPr/>
          </a:p>
        </p:txBody>
      </p:sp>
      <p:graphicFrame>
        <p:nvGraphicFramePr>
          <p:cNvPr id="4426" name="Google Shape;4426;p17"/>
          <p:cNvGraphicFramePr/>
          <p:nvPr/>
        </p:nvGraphicFramePr>
        <p:xfrm>
          <a:off x="1170163" y="183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{EC8F5AA0-AAC5-470A-95B8-4C10755F183E}</a:tableStyleId>
              </a:tblPr>
              <a:tblGrid>
                <a:gridCol w="1171475"/>
                <a:gridCol w="1171475"/>
                <a:gridCol w="1171475"/>
                <a:gridCol w="1171475"/>
                <a:gridCol w="1171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0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Instead… Markov Chain!</a:t>
            </a:r>
            <a:endParaRPr/>
          </a:p>
        </p:txBody>
      </p:sp>
      <p:pic>
        <p:nvPicPr>
          <p:cNvPr id="4432" name="Google Shape;44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871" y="2334400"/>
            <a:ext cx="2501850" cy="1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3" name="Google Shape;4433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Workshop</a:t>
            </a:r>
            <a:endParaRPr/>
          </a:p>
        </p:txBody>
      </p:sp>
      <p:sp>
        <p:nvSpPr>
          <p:cNvPr id="4439" name="Google Shape;4439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high-level introduction to markov chains and using them for generative modeling, NOT an in-depth dive!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3" name="Shape 4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" name="Google Shape;4444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Markov Chains</a:t>
            </a:r>
            <a:endParaRPr/>
          </a:p>
        </p:txBody>
      </p:sp>
      <p:sp>
        <p:nvSpPr>
          <p:cNvPr id="4445" name="Google Shape;4445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Stochastic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Memoryless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Discrete-time &amp; continuous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Embedded Chains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Steady States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Reducibility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Reversibility, Regularity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States</a:t>
            </a:r>
            <a:endParaRPr/>
          </a:p>
        </p:txBody>
      </p:sp>
      <p:sp>
        <p:nvSpPr>
          <p:cNvPr id="4451" name="Google Shape;4451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Periodicity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Recurrence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Transience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Absorbing States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B87A1"/>
      </a:accent1>
      <a:accent2>
        <a:srgbClr val="D89F39"/>
      </a:accent2>
      <a:accent3>
        <a:srgbClr val="8BAB42"/>
      </a:accent3>
      <a:accent4>
        <a:srgbClr val="FFFFFF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