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52b681af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52b681a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52b681a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52b681a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52b681a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52b681a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52b681af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52b681a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52b681a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152b681a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52b681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52b681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152b681a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152b681a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152b681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152b681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52b681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52b681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152b681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152b681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52b681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52b681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152b681a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152b681a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152b681a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152b681a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52b681af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52b681af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152b681af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152b681af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52b681af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152b681af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52b681af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152b681af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52b681af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52b681af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152b681a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152b681a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152b681af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152b681af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152b681af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152b681af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52b681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52b681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152b681af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152b681af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52b681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52b681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52b681a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52b681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52b681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52b681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52b681a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52b681a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52b681a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52b681a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52b681a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52b681a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l9ErSj" TargetMode="External"/><Relationship Id="rId4" Type="http://schemas.openxmlformats.org/officeDocument/2006/relationships/hyperlink" Target="http://bit.ly/2meXuu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://www.scielo.org.co/scielo.php?script=sci_arttext&amp;pid=S0120-56092017000100009" TargetMode="External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at GT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591100" y="3859925"/>
            <a:ext cx="32412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Materials: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http://bit.ly/2l9ErSj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Attendance: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http://bit.ly/2meXuur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PIN: 230919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3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flipH="1">
            <a:off x="4109350" y="240100"/>
            <a:ext cx="535500" cy="4531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3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4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 flipH="1">
            <a:off x="4109350" y="240100"/>
            <a:ext cx="535500" cy="4531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/>
          <p:nvPr/>
        </p:nvCxnSpPr>
        <p:spPr>
          <a:xfrm flipH="1">
            <a:off x="3426063" y="305850"/>
            <a:ext cx="1673700" cy="4505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161925" y="734300"/>
            <a:ext cx="1874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161925" y="734300"/>
            <a:ext cx="1874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seem to work?</a:t>
            </a:r>
            <a:endParaRPr>
              <a:solidFill>
                <a:srgbClr val="93C4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5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 flipH="1" rot="179890">
            <a:off x="3413519" y="620917"/>
            <a:ext cx="2225446" cy="4155249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 flipH="1" rot="179890">
            <a:off x="2985709" y="565480"/>
            <a:ext cx="2225446" cy="4155249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906450" y="17453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5439150" y="114972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4640350" y="26088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6"/>
          <p:cNvCxnSpPr>
            <a:endCxn id="238" idx="5"/>
          </p:cNvCxnSpPr>
          <p:nvPr/>
        </p:nvCxnSpPr>
        <p:spPr>
          <a:xfrm rot="10800000">
            <a:off x="5770243" y="1472880"/>
            <a:ext cx="1589400" cy="1306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7327500" y="2696625"/>
            <a:ext cx="152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Vectors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(vectors  closest to the boundary)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6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 flipH="1">
            <a:off x="3204303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/>
          <p:nvPr/>
        </p:nvCxnSpPr>
        <p:spPr>
          <a:xfrm flipH="1">
            <a:off x="3643034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 flipH="1">
            <a:off x="2756337" y="588816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7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7"/>
          <p:cNvCxnSpPr/>
          <p:nvPr/>
        </p:nvCxnSpPr>
        <p:spPr>
          <a:xfrm flipH="1">
            <a:off x="3204303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 flipH="1">
            <a:off x="3643034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/>
          <p:nvPr/>
        </p:nvCxnSpPr>
        <p:spPr>
          <a:xfrm flipH="1">
            <a:off x="2756337" y="588816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3906450" y="17453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5439150" y="114972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4640350" y="26088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5032532" y="598045"/>
            <a:ext cx="602100" cy="350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5928475" y="240100"/>
            <a:ext cx="152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far as possible from the Support Vectors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27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175" y="861425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175" y="2918825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55846" y="785225"/>
            <a:ext cx="41886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Transform data into another space where it is separable by hyperplane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Linear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Radial Base Function (rbf)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Polynomial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Sigmoid kernel</a:t>
            </a:r>
            <a:br>
              <a:rPr lang="en" sz="2000"/>
            </a:br>
            <a:r>
              <a:rPr lang="en" sz="2000"/>
              <a:t>And more… </a:t>
            </a:r>
            <a:br>
              <a:rPr lang="en" sz="2000"/>
            </a:br>
            <a:endParaRPr sz="2000"/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05357"/>
            <a:ext cx="4188441" cy="41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355846" y="785225"/>
            <a:ext cx="41886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Transform data into another space where it is separable by hyperplane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Linear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Radial Base Function (rbf)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Polynomial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Sigmoid kernel</a:t>
            </a:r>
            <a:br>
              <a:rPr lang="en" sz="2000"/>
            </a:br>
            <a:r>
              <a:rPr lang="en" sz="2000"/>
              <a:t>And more… 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t/>
            </a:r>
            <a:endParaRPr sz="2000"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61397" l="52617" r="0" t="27531"/>
          <a:stretch/>
        </p:blipFill>
        <p:spPr>
          <a:xfrm>
            <a:off x="4811525" y="1837650"/>
            <a:ext cx="4009426" cy="7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21075" l="52617" r="0" t="68794"/>
          <a:stretch/>
        </p:blipFill>
        <p:spPr>
          <a:xfrm>
            <a:off x="4811525" y="3825356"/>
            <a:ext cx="4009426" cy="64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47259" l="52617" r="0" t="42610"/>
          <a:stretch/>
        </p:blipFill>
        <p:spPr>
          <a:xfrm>
            <a:off x="4811525" y="3237174"/>
            <a:ext cx="4009426" cy="6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">
            <a:alphaModFix/>
          </a:blip>
          <a:srcRect b="29741" l="1376" r="72194" t="45324"/>
          <a:stretch/>
        </p:blipFill>
        <p:spPr>
          <a:xfrm>
            <a:off x="4914550" y="2607150"/>
            <a:ext cx="2416651" cy="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32150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2837150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Regularizer / Penalty / C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How much we want to avoid (or penalize) misclassification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Large C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Prioritize smaller-margin hyperplane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if boundary is more complicated. 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Small C 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Look for a larger-margin hyperplane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if it mis-classifies more points</a:t>
            </a:r>
            <a:endParaRPr sz="2000"/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50037" t="0"/>
          <a:stretch/>
        </p:blipFill>
        <p:spPr>
          <a:xfrm>
            <a:off x="5995529" y="1257470"/>
            <a:ext cx="20748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53643" r="0" t="0"/>
          <a:stretch/>
        </p:blipFill>
        <p:spPr>
          <a:xfrm>
            <a:off x="5969979" y="3201700"/>
            <a:ext cx="1925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 Example</a:t>
            </a:r>
            <a:r>
              <a:rPr lang="en" sz="3600"/>
              <a:t>?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462600" y="785225"/>
            <a:ext cx="82263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How far can a single point influence our boundary calculation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7" y="1799706"/>
            <a:ext cx="4229714" cy="14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45" y="3286876"/>
            <a:ext cx="4229714" cy="14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5">
            <a:alphaModFix/>
          </a:blip>
          <a:srcRect b="7819" l="9070" r="6867" t="6717"/>
          <a:stretch/>
        </p:blipFill>
        <p:spPr>
          <a:xfrm>
            <a:off x="4589625" y="1477958"/>
            <a:ext cx="4412676" cy="3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							   Cons</a:t>
            </a:r>
            <a:endParaRPr sz="2400"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Classify well if class divisions are obvious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The idea of support vector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Minimize impact of outliers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in high dimension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when number of data points are more than number of features</a:t>
            </a:r>
            <a:endParaRPr sz="1600"/>
          </a:p>
        </p:txBody>
      </p:sp>
      <p:sp>
        <p:nvSpPr>
          <p:cNvPr id="329" name="Google Shape;329;p3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Cannot perform well with too much overlapping classes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Calculation can get heavy when the dataset is large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May not generalize well if there are more features than data points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							   Cons</a:t>
            </a:r>
            <a:endParaRPr sz="2400"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Classify well if class divisions are obvious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The idea of support vector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Minimize impact of outliers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in high dimension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when number of data points are more than number of features</a:t>
            </a:r>
            <a:endParaRPr sz="1600"/>
          </a:p>
        </p:txBody>
      </p:sp>
      <p:sp>
        <p:nvSpPr>
          <p:cNvPr id="336" name="Google Shape;336;p3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Cannot perform well with too much overlapping classes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Calculation can get heavy when the dataset is large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May not generalize well if there are more features than data points</a:t>
            </a:r>
            <a:endParaRPr sz="1600"/>
          </a:p>
        </p:txBody>
      </p:sp>
      <p:sp>
        <p:nvSpPr>
          <p:cNvPr id="337" name="Google Shape;337;p35"/>
          <p:cNvSpPr/>
          <p:nvPr/>
        </p:nvSpPr>
        <p:spPr>
          <a:xfrm>
            <a:off x="4847991" y="2444750"/>
            <a:ext cx="3675300" cy="794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5799150" y="3352050"/>
            <a:ext cx="308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we reduce our features?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idx="4294967295" type="body"/>
          </p:nvPr>
        </p:nvSpPr>
        <p:spPr>
          <a:xfrm>
            <a:off x="462600" y="-12917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Dimensionality Reduction</a:t>
            </a:r>
            <a:endParaRPr sz="36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PCA  - Principal Component Analysis (linear transformation)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Autoencoder (non-linear transformation)</a:t>
            </a:r>
            <a:endParaRPr sz="2000"/>
          </a:p>
        </p:txBody>
      </p:sp>
      <p:sp>
        <p:nvSpPr>
          <p:cNvPr id="344" name="Google Shape;344;p36"/>
          <p:cNvSpPr/>
          <p:nvPr/>
        </p:nvSpPr>
        <p:spPr>
          <a:xfrm>
            <a:off x="3348450" y="2506925"/>
            <a:ext cx="2447100" cy="14682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2077700" y="220220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2077700" y="250692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2077700" y="281165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2077700" y="312252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2077700" y="343340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2077700" y="374427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2077700" y="405515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>
            <a:off x="2435650" y="3236500"/>
            <a:ext cx="8367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6"/>
          <p:cNvCxnSpPr/>
          <p:nvPr/>
        </p:nvCxnSpPr>
        <p:spPr>
          <a:xfrm>
            <a:off x="5866234" y="3238775"/>
            <a:ext cx="8367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6"/>
          <p:cNvSpPr/>
          <p:nvPr/>
        </p:nvSpPr>
        <p:spPr>
          <a:xfrm>
            <a:off x="6874950" y="2812450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6874950" y="3117175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6874950" y="3428050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1191367" y="2067745"/>
            <a:ext cx="1108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6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7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7198334" y="2691675"/>
            <a:ext cx="13065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1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2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3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Generate new but fewer features (compressed)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PCA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Projects to another dimension using linear transformation </a:t>
            </a:r>
            <a:br>
              <a:rPr lang="en" sz="2000"/>
            </a:br>
            <a:r>
              <a:rPr lang="en" sz="2000"/>
              <a:t>e</a:t>
            </a:r>
            <a:r>
              <a:rPr lang="en" sz="2000"/>
              <a:t>.g. 2D to 3D space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Autoencoder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Yields compressed features with non-linear transformation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Able to learn better generalization of input features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70" name="Google Shape;3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920"/>
            <a:ext cx="8839199" cy="32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793670"/>
            <a:ext cx="8693959" cy="41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1156"/>
          <a:stretch/>
        </p:blipFill>
        <p:spPr>
          <a:xfrm>
            <a:off x="0" y="773350"/>
            <a:ext cx="9144003" cy="4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/>
          </a:blip>
          <a:srcRect b="0" l="0" r="55263" t="1156"/>
          <a:stretch/>
        </p:blipFill>
        <p:spPr>
          <a:xfrm>
            <a:off x="0" y="773350"/>
            <a:ext cx="4090801" cy="4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3573675" y="1948425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3920000" y="1592950"/>
            <a:ext cx="614100" cy="2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2918100" y="3846125"/>
            <a:ext cx="1385100" cy="4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070069" y="2744900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4572000" y="785225"/>
            <a:ext cx="42720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Discard the Decoder and keep the Encoder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55263" t="1156"/>
          <a:stretch/>
        </p:blipFill>
        <p:spPr>
          <a:xfrm>
            <a:off x="0" y="773350"/>
            <a:ext cx="4090801" cy="4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/>
          <p:nvPr/>
        </p:nvSpPr>
        <p:spPr>
          <a:xfrm>
            <a:off x="3573675" y="1948425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3920000" y="1592950"/>
            <a:ext cx="614100" cy="2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2918100" y="3846125"/>
            <a:ext cx="1385100" cy="4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4070069" y="2744900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1985384" y="1431325"/>
            <a:ext cx="2188500" cy="299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4572000" y="785225"/>
            <a:ext cx="42720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Discard the Decoder and keep the Encoder</a:t>
            </a:r>
            <a:endParaRPr sz="1800"/>
          </a:p>
        </p:txBody>
      </p:sp>
      <p:sp>
        <p:nvSpPr>
          <p:cNvPr id="407" name="Google Shape;407;p42"/>
          <p:cNvSpPr txBox="1"/>
          <p:nvPr/>
        </p:nvSpPr>
        <p:spPr>
          <a:xfrm>
            <a:off x="2174775" y="705925"/>
            <a:ext cx="2973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Encoder to reduce our dimensionality before SVM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Image Classification Example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5500" y="826750"/>
            <a:ext cx="8193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Classification between weed and vegetable crop images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9" y="1560175"/>
            <a:ext cx="4114721" cy="26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8250" y="4380125"/>
            <a:ext cx="8167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Pulido, Camilo, Solaque, Leonardo, &amp; Velasco, Nelson. (2017). Weed recognition by SVM texture feature classification in outdoor vegetable crop images. </a:t>
            </a:r>
            <a:r>
              <a:rPr i="1" lang="en" sz="900">
                <a:solidFill>
                  <a:schemeClr val="dk1"/>
                </a:solidFill>
              </a:rPr>
              <a:t>Ingeniería e Investigación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37</a:t>
            </a:r>
            <a:r>
              <a:rPr lang="en" sz="900">
                <a:solidFill>
                  <a:schemeClr val="dk1"/>
                </a:solidFill>
              </a:rPr>
              <a:t>(1), 68-74.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http://www.scielo.org.co/scielo.php?script=sci_arttext&amp;pid=S0120-56092017000100009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805" y="1504686"/>
            <a:ext cx="3883119" cy="2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idx="4294967295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Question?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SVM (Support Vector Machine)?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2600" y="1625725"/>
            <a:ext cx="50025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Supervised Learning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</a:pPr>
            <a:r>
              <a:rPr lang="en" sz="2000"/>
              <a:t>Separation of classes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Maximal margin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50" y="1356625"/>
            <a:ext cx="2857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separate the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Easy. Separate with a line.</a:t>
            </a:r>
            <a:endParaRPr sz="20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13763" r="18637" t="0"/>
          <a:stretch/>
        </p:blipFill>
        <p:spPr>
          <a:xfrm>
            <a:off x="462600" y="785225"/>
            <a:ext cx="38634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13763" r="18637" t="0"/>
          <a:stretch/>
        </p:blipFill>
        <p:spPr>
          <a:xfrm>
            <a:off x="462600" y="2930525"/>
            <a:ext cx="3863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Separate with a circular boundary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Maybe?</a:t>
            </a:r>
            <a:endParaRPr sz="20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30006" t="0"/>
          <a:stretch/>
        </p:blipFill>
        <p:spPr>
          <a:xfrm>
            <a:off x="462600" y="785225"/>
            <a:ext cx="400000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30011" t="0"/>
          <a:stretch/>
        </p:blipFill>
        <p:spPr>
          <a:xfrm>
            <a:off x="462600" y="2930525"/>
            <a:ext cx="4000001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981070"/>
            <a:ext cx="7981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2600" y="4307675"/>
            <a:ext cx="821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Or look at the data from another perspective?</a:t>
            </a:r>
            <a:endParaRPr sz="20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Hyperplane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26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1-dimensional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Point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2-dimensional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3-dimensional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Plane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Higher dimension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Hyperplane</a:t>
            </a:r>
            <a:endParaRPr sz="20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375" y="942975"/>
            <a:ext cx="3733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2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