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742" r:id="rId3"/>
    <p:sldId id="744" r:id="rId4"/>
    <p:sldId id="745" r:id="rId5"/>
    <p:sldId id="746" r:id="rId6"/>
    <p:sldId id="747" r:id="rId7"/>
    <p:sldId id="748" r:id="rId8"/>
    <p:sldId id="743" r:id="rId9"/>
    <p:sldId id="74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7"/>
  </p:normalViewPr>
  <p:slideViewPr>
    <p:cSldViewPr snapToGrid="0" snapToObjects="1">
      <p:cViewPr varScale="1">
        <p:scale>
          <a:sx n="110" d="100"/>
          <a:sy n="110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E3138-D0E1-5845-8CA7-517EADEB3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6EBFE-6046-D547-BEF8-1C87B3418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7038E-6705-6F4D-BE15-1ADDEBC8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6365-8E99-A042-AFF4-DC17636060FB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B9870-2403-5840-82B7-CBE91D05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2C853-AA7D-D14E-B349-01F6596D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CCB-BB38-914E-85C0-BE8D89FE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0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13AC-322D-6748-B623-5F6F43C1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2CD89-4BE6-9640-8809-AF213DE76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8087E-2873-804C-8CCE-E435EBE9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6365-8E99-A042-AFF4-DC17636060FB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EAE0E-5909-9F48-B181-58B00400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D1800-F218-D34F-A40B-D2433933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CCB-BB38-914E-85C0-BE8D89FE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F3FA8B-EC94-9C48-88FF-F5C82CB9C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FEF95-A305-584E-8DEE-4FD3FB031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4A600-CC18-E345-8BF3-43A72480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6365-8E99-A042-AFF4-DC17636060FB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0155B-A116-E040-8837-6737929B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8C258-5B1C-544B-A878-DCA76A40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CCB-BB38-914E-85C0-BE8D89FE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8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C669-389F-AA42-AB22-53D0C418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7C86-8356-9A4A-A02D-1730EC44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03452-81B0-654E-BDB5-EF7A715B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6365-8E99-A042-AFF4-DC17636060FB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6C6F0-BBF8-494D-9708-E5B66405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7D326-6D05-934F-9B4F-1BEF5B5B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CCB-BB38-914E-85C0-BE8D89FE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3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3756-7C0C-244E-B258-11B4D5C4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D485A-548B-E348-9710-4F48FF1D3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9CAA4-AACD-7240-9F7D-72690A19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6365-8E99-A042-AFF4-DC17636060FB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8AE20-ECB6-E641-85C0-13D0550D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E5981-0C86-554F-AE40-70235A3A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CCB-BB38-914E-85C0-BE8D89FE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3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F099B-7E5E-1D41-873F-D5768EE0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32EC0-6FC5-F345-8A03-FC248CB8E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8BE2D-B44B-BD40-87C3-9A66D9FDA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0BEB9-F4E5-6440-B31E-62D1C1E7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6365-8E99-A042-AFF4-DC17636060FB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67FF5-7E1D-A141-986C-3E14E05A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D8077-81DF-234E-9D3E-C815CE94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CCB-BB38-914E-85C0-BE8D89FE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2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DBD0-9B68-7F43-8B6A-516C38CA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ABD8D-9B89-9D4D-A7B4-A5C919990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60B1C-A9A6-1C48-A483-269A2272A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B3772-2EBE-6942-B41D-578288411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A41EA-696F-8B4A-9EA8-B8D996F78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88C14-FBB2-8C41-9868-C113D136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6365-8E99-A042-AFF4-DC17636060FB}" type="datetimeFigureOut">
              <a:rPr lang="en-US" smtClean="0"/>
              <a:t>2/22/20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07BF9-93E7-5C4F-8909-1D1A4412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D5D3F-0A40-FC4E-AECF-AA047103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CCB-BB38-914E-85C0-BE8D89FE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53D1-1E79-B240-8341-30CA0CD2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7EA80-ADAD-944E-A268-173F1002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6365-8E99-A042-AFF4-DC17636060FB}" type="datetimeFigureOut">
              <a:rPr lang="en-US" smtClean="0"/>
              <a:t>2/22/20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A1410-6B5C-FE40-BF92-AC06124F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E9119-0222-C14F-AA9C-D0705B01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CCB-BB38-914E-85C0-BE8D89FE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2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E04A9-C6CD-0245-BB5D-F7D889AB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6365-8E99-A042-AFF4-DC17636060FB}" type="datetimeFigureOut">
              <a:rPr lang="en-US" smtClean="0"/>
              <a:t>2/22/20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4278D-A4CB-0E44-ABDB-CFC33E39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DEDA7-957A-9B45-B205-3B6BE898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CCB-BB38-914E-85C0-BE8D89FE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4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EBB8-939C-174A-A841-9EDA6040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323EA-689D-B047-A502-769E3EF09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138D6-6270-0A41-94FC-1C4C7B13F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80551-7BFE-7F47-937A-C9CAEF4E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6365-8E99-A042-AFF4-DC17636060FB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78703-70AA-9241-B41C-D0DCFAAA4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2C4CC-752D-0D43-99A7-DE99345F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CCB-BB38-914E-85C0-BE8D89FE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3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01ED-556B-E845-9944-CC326FC0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C95CB-2082-C345-B4A0-8CB30C8DA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A68B9-E0F6-714D-BCBF-8ACF073D3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DD4E5-1102-8C4F-8021-4083DA8E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6365-8E99-A042-AFF4-DC17636060FB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D85F2-4653-6C4D-8319-77209B28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30A9E-60CE-9F45-AD4A-8B3FC3FA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CCB-BB38-914E-85C0-BE8D89FE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7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4336D-E00F-7847-9B65-AC5636BA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58EF1-3F6D-B04C-9FF9-1C9BC223C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EBB3B-8386-3743-83A9-F4C20C76F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6365-8E99-A042-AFF4-DC17636060FB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7F77B-4DB6-9045-99C3-A8890F456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17BA1-17FF-5647-8F5A-2BA03C9AC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24CCB-BB38-914E-85C0-BE8D89FE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8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66D3-ABD3-8147-A342-B65F49C3D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DDE57-A43C-854F-9261-031179B9C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6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6058652-1440-4488-90CE-30B27BE02252}"/>
              </a:ext>
            </a:extLst>
          </p:cNvPr>
          <p:cNvSpPr/>
          <p:nvPr/>
        </p:nvSpPr>
        <p:spPr>
          <a:xfrm>
            <a:off x="99926" y="131908"/>
            <a:ext cx="11646495" cy="1084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1480" rtlCol="0" anchor="ctr"/>
          <a:lstStyle/>
          <a:p>
            <a:r>
              <a:rPr lang="en-US" sz="4800" dirty="0">
                <a:solidFill>
                  <a:schemeClr val="tx1"/>
                </a:solidFill>
                <a:latin typeface="Lato Black"/>
              </a:rPr>
              <a:t>Example of an Optimization Problem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AC4ADA-C0C1-4939-B899-7E630768CFBD}"/>
              </a:ext>
            </a:extLst>
          </p:cNvPr>
          <p:cNvCxnSpPr/>
          <p:nvPr/>
        </p:nvCxnSpPr>
        <p:spPr>
          <a:xfrm>
            <a:off x="535354" y="1101436"/>
            <a:ext cx="11211067" cy="0"/>
          </a:xfrm>
          <a:prstGeom prst="line">
            <a:avLst/>
          </a:prstGeom>
          <a:ln w="57150">
            <a:solidFill>
              <a:srgbClr val="5087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81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6058652-1440-4488-90CE-30B27BE02252}"/>
              </a:ext>
            </a:extLst>
          </p:cNvPr>
          <p:cNvSpPr/>
          <p:nvPr/>
        </p:nvSpPr>
        <p:spPr>
          <a:xfrm>
            <a:off x="99926" y="131908"/>
            <a:ext cx="11646495" cy="1084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1480" rtlCol="0" anchor="ctr"/>
          <a:lstStyle/>
          <a:p>
            <a:r>
              <a:rPr lang="en-US" sz="4800" dirty="0">
                <a:solidFill>
                  <a:schemeClr val="tx1"/>
                </a:solidFill>
                <a:latin typeface="Lato Black"/>
              </a:rPr>
              <a:t>Example of an Optimization Problem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AC4ADA-C0C1-4939-B899-7E630768CFBD}"/>
              </a:ext>
            </a:extLst>
          </p:cNvPr>
          <p:cNvCxnSpPr/>
          <p:nvPr/>
        </p:nvCxnSpPr>
        <p:spPr>
          <a:xfrm>
            <a:off x="535354" y="1101436"/>
            <a:ext cx="11211067" cy="0"/>
          </a:xfrm>
          <a:prstGeom prst="line">
            <a:avLst/>
          </a:prstGeom>
          <a:ln w="57150">
            <a:solidFill>
              <a:srgbClr val="5087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7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6058652-1440-4488-90CE-30B27BE02252}"/>
              </a:ext>
            </a:extLst>
          </p:cNvPr>
          <p:cNvSpPr/>
          <p:nvPr/>
        </p:nvSpPr>
        <p:spPr>
          <a:xfrm>
            <a:off x="99926" y="131908"/>
            <a:ext cx="11646495" cy="1084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1480" rtlCol="0" anchor="ctr"/>
          <a:lstStyle/>
          <a:p>
            <a:r>
              <a:rPr lang="en-US" sz="4800" dirty="0">
                <a:solidFill>
                  <a:schemeClr val="tx1"/>
                </a:solidFill>
                <a:latin typeface="Lato Black"/>
              </a:rPr>
              <a:t>Example of an Optimization Problem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AC4ADA-C0C1-4939-B899-7E630768CFBD}"/>
              </a:ext>
            </a:extLst>
          </p:cNvPr>
          <p:cNvCxnSpPr/>
          <p:nvPr/>
        </p:nvCxnSpPr>
        <p:spPr>
          <a:xfrm>
            <a:off x="535354" y="1101436"/>
            <a:ext cx="11211067" cy="0"/>
          </a:xfrm>
          <a:prstGeom prst="line">
            <a:avLst/>
          </a:prstGeom>
          <a:ln w="57150">
            <a:solidFill>
              <a:srgbClr val="5087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82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6058652-1440-4488-90CE-30B27BE02252}"/>
              </a:ext>
            </a:extLst>
          </p:cNvPr>
          <p:cNvSpPr/>
          <p:nvPr/>
        </p:nvSpPr>
        <p:spPr>
          <a:xfrm>
            <a:off x="99926" y="131908"/>
            <a:ext cx="11646495" cy="1084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1480" rtlCol="0" anchor="ctr"/>
          <a:lstStyle/>
          <a:p>
            <a:r>
              <a:rPr lang="en-US" sz="4800" dirty="0">
                <a:solidFill>
                  <a:schemeClr val="tx1"/>
                </a:solidFill>
                <a:latin typeface="Lato Black"/>
              </a:rPr>
              <a:t>Example of an Optimization Problem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AC4ADA-C0C1-4939-B899-7E630768CFBD}"/>
              </a:ext>
            </a:extLst>
          </p:cNvPr>
          <p:cNvCxnSpPr/>
          <p:nvPr/>
        </p:nvCxnSpPr>
        <p:spPr>
          <a:xfrm>
            <a:off x="535354" y="1101436"/>
            <a:ext cx="11211067" cy="0"/>
          </a:xfrm>
          <a:prstGeom prst="line">
            <a:avLst/>
          </a:prstGeom>
          <a:ln w="57150">
            <a:solidFill>
              <a:srgbClr val="5087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14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6058652-1440-4488-90CE-30B27BE02252}"/>
              </a:ext>
            </a:extLst>
          </p:cNvPr>
          <p:cNvSpPr/>
          <p:nvPr/>
        </p:nvSpPr>
        <p:spPr>
          <a:xfrm>
            <a:off x="99926" y="131908"/>
            <a:ext cx="11646495" cy="1084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1480" rtlCol="0" anchor="ctr"/>
          <a:lstStyle/>
          <a:p>
            <a:r>
              <a:rPr lang="en-US" sz="4800" dirty="0">
                <a:solidFill>
                  <a:schemeClr val="tx1"/>
                </a:solidFill>
                <a:latin typeface="Lato Black"/>
              </a:rPr>
              <a:t>Example of an Optimization Problem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AC4ADA-C0C1-4939-B899-7E630768CFBD}"/>
              </a:ext>
            </a:extLst>
          </p:cNvPr>
          <p:cNvCxnSpPr/>
          <p:nvPr/>
        </p:nvCxnSpPr>
        <p:spPr>
          <a:xfrm>
            <a:off x="535354" y="1101436"/>
            <a:ext cx="11211067" cy="0"/>
          </a:xfrm>
          <a:prstGeom prst="line">
            <a:avLst/>
          </a:prstGeom>
          <a:ln w="57150">
            <a:solidFill>
              <a:srgbClr val="5087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97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6058652-1440-4488-90CE-30B27BE02252}"/>
              </a:ext>
            </a:extLst>
          </p:cNvPr>
          <p:cNvSpPr/>
          <p:nvPr/>
        </p:nvSpPr>
        <p:spPr>
          <a:xfrm>
            <a:off x="99926" y="131908"/>
            <a:ext cx="11646495" cy="1084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1480" rtlCol="0" anchor="ctr"/>
          <a:lstStyle/>
          <a:p>
            <a:r>
              <a:rPr lang="en-US" sz="4800" dirty="0">
                <a:solidFill>
                  <a:schemeClr val="tx1"/>
                </a:solidFill>
                <a:latin typeface="Lato Black"/>
              </a:rPr>
              <a:t>Example of an Optimization Problem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AC4ADA-C0C1-4939-B899-7E630768CFBD}"/>
              </a:ext>
            </a:extLst>
          </p:cNvPr>
          <p:cNvCxnSpPr/>
          <p:nvPr/>
        </p:nvCxnSpPr>
        <p:spPr>
          <a:xfrm>
            <a:off x="535354" y="1101436"/>
            <a:ext cx="11211067" cy="0"/>
          </a:xfrm>
          <a:prstGeom prst="line">
            <a:avLst/>
          </a:prstGeom>
          <a:ln w="57150">
            <a:solidFill>
              <a:srgbClr val="5087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11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6058652-1440-4488-90CE-30B27BE02252}"/>
              </a:ext>
            </a:extLst>
          </p:cNvPr>
          <p:cNvSpPr/>
          <p:nvPr/>
        </p:nvSpPr>
        <p:spPr>
          <a:xfrm>
            <a:off x="99926" y="131908"/>
            <a:ext cx="11646495" cy="1084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1480" rtlCol="0" anchor="ctr"/>
          <a:lstStyle/>
          <a:p>
            <a:r>
              <a:rPr lang="en-US" sz="4800" dirty="0">
                <a:solidFill>
                  <a:schemeClr val="tx1"/>
                </a:solidFill>
                <a:latin typeface="Lato Black"/>
              </a:rPr>
              <a:t>Linear vs. Integer Optimization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AC4ADA-C0C1-4939-B899-7E630768CFBD}"/>
              </a:ext>
            </a:extLst>
          </p:cNvPr>
          <p:cNvCxnSpPr/>
          <p:nvPr/>
        </p:nvCxnSpPr>
        <p:spPr>
          <a:xfrm>
            <a:off x="535354" y="1101436"/>
            <a:ext cx="11211067" cy="0"/>
          </a:xfrm>
          <a:prstGeom prst="line">
            <a:avLst/>
          </a:prstGeom>
          <a:ln w="57150">
            <a:solidFill>
              <a:srgbClr val="5087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9BB3E50-C6E7-EF4B-A27C-751F5876F701}"/>
                  </a:ext>
                </a:extLst>
              </p:cNvPr>
              <p:cNvSpPr/>
              <p:nvPr/>
            </p:nvSpPr>
            <p:spPr>
              <a:xfrm>
                <a:off x="6869024" y="2389817"/>
                <a:ext cx="3882066" cy="308272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/>
                  <a:t>What is a non-linear function?</a:t>
                </a:r>
              </a:p>
              <a:p>
                <a:pPr algn="ctr"/>
                <a:endParaRPr lang="en-US" sz="900" b="1" dirty="0"/>
              </a:p>
              <a:p>
                <a:pPr algn="ctr"/>
                <a:r>
                  <a:rPr lang="en-US" sz="900" dirty="0"/>
                  <a:t>Every function that is not linear!</a:t>
                </a:r>
              </a:p>
              <a:p>
                <a:pPr algn="ctr"/>
                <a:r>
                  <a:rPr lang="en-US" sz="900" dirty="0"/>
                  <a:t>Harder to solve.</a:t>
                </a:r>
              </a:p>
              <a:p>
                <a:pPr algn="ctr"/>
                <a:endParaRPr lang="en-US" sz="900" dirty="0"/>
              </a:p>
              <a:p>
                <a:pPr algn="ctr"/>
                <a:endParaRPr lang="en-US" sz="900" dirty="0"/>
              </a:p>
              <a:p>
                <a:pPr algn="ctr"/>
                <a:r>
                  <a:rPr lang="en-US" sz="900" b="1" dirty="0"/>
                  <a:t>Examples:</a:t>
                </a:r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9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dirty="0"/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900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900" b="1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9BB3E50-C6E7-EF4B-A27C-751F5876F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24" y="2389817"/>
                <a:ext cx="3882066" cy="30827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AF46C4-6DFB-6243-A78A-79105F59AC5C}"/>
                  </a:ext>
                </a:extLst>
              </p:cNvPr>
              <p:cNvSpPr/>
              <p:nvPr/>
            </p:nvSpPr>
            <p:spPr>
              <a:xfrm>
                <a:off x="1527997" y="2398632"/>
                <a:ext cx="3882066" cy="308272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/>
                  <a:t>What is a linear function?</a:t>
                </a:r>
              </a:p>
              <a:p>
                <a:pPr algn="ctr"/>
                <a:endParaRPr lang="en-US" sz="900" dirty="0"/>
              </a:p>
              <a:p>
                <a:pPr algn="ctr">
                  <a:buClr>
                    <a:schemeClr val="bg1"/>
                  </a:buClr>
                </a:pPr>
                <a:r>
                  <a:rPr lang="en-US" sz="900" dirty="0"/>
                  <a:t>In 2-d their graph is a straight line.</a:t>
                </a:r>
              </a:p>
              <a:p>
                <a:pPr algn="ctr">
                  <a:buClr>
                    <a:schemeClr val="bg1"/>
                  </a:buClr>
                </a:pPr>
                <a:r>
                  <a:rPr lang="en-US" sz="900" dirty="0"/>
                  <a:t>Simple.</a:t>
                </a:r>
              </a:p>
              <a:p>
                <a:pPr marL="142875" indent="-142875" algn="ctr">
                  <a:buClr>
                    <a:schemeClr val="bg1"/>
                  </a:buClr>
                  <a:buFont typeface="Wingdings" pitchFamily="2" charset="2"/>
                  <a:buChar char="§"/>
                </a:pPr>
                <a:endParaRPr lang="el-GR" sz="900" dirty="0"/>
              </a:p>
              <a:p>
                <a:pPr algn="ctr">
                  <a:buClr>
                    <a:schemeClr val="bg1"/>
                  </a:buClr>
                </a:pPr>
                <a:endParaRPr lang="en-US" sz="900" dirty="0"/>
              </a:p>
              <a:p>
                <a:pPr algn="ctr">
                  <a:buClr>
                    <a:schemeClr val="bg1"/>
                  </a:buClr>
                </a:pPr>
                <a:r>
                  <a:rPr lang="en-US" sz="900" b="1" dirty="0"/>
                  <a:t>Examples:</a:t>
                </a:r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i="1"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 −2</m:t>
                      </m:r>
                    </m:oMath>
                  </m:oMathPara>
                </a14:m>
                <a:endParaRPr lang="en-US" sz="900" dirty="0"/>
              </a:p>
              <a:p>
                <a:pPr algn="ctr">
                  <a:buClr>
                    <a:schemeClr val="bg1"/>
                  </a:buClr>
                </a:pPr>
                <a:endParaRPr lang="en-US" sz="9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AF46C4-6DFB-6243-A78A-79105F59A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997" y="2398632"/>
                <a:ext cx="3882066" cy="30827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86DCAF-CE02-A84F-86F4-15C26000A61F}"/>
              </a:ext>
            </a:extLst>
          </p:cNvPr>
          <p:cNvSpPr txBox="1">
            <a:spLocks/>
          </p:cNvSpPr>
          <p:nvPr/>
        </p:nvSpPr>
        <p:spPr>
          <a:xfrm>
            <a:off x="675807" y="1385456"/>
            <a:ext cx="10328590" cy="987228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 assume that our problem objective and constraints can be written as</a:t>
            </a:r>
            <a:r>
              <a:rPr lang="en-US" sz="2000" b="1" dirty="0"/>
              <a:t> linear functions </a:t>
            </a:r>
            <a:r>
              <a:rPr lang="en-US" sz="2000" dirty="0"/>
              <a:t>of the decision variables.</a:t>
            </a:r>
          </a:p>
        </p:txBody>
      </p:sp>
    </p:spTree>
    <p:extLst>
      <p:ext uri="{BB962C8B-B14F-4D97-AF65-F5344CB8AC3E}">
        <p14:creationId xmlns:p14="http://schemas.microsoft.com/office/powerpoint/2010/main" val="181179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6058652-1440-4488-90CE-30B27BE02252}"/>
              </a:ext>
            </a:extLst>
          </p:cNvPr>
          <p:cNvSpPr/>
          <p:nvPr/>
        </p:nvSpPr>
        <p:spPr>
          <a:xfrm>
            <a:off x="99926" y="131908"/>
            <a:ext cx="11646495" cy="1084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1480" rtlCol="0" anchor="ctr"/>
          <a:lstStyle/>
          <a:p>
            <a:r>
              <a:rPr lang="en-US" sz="4800" dirty="0">
                <a:solidFill>
                  <a:schemeClr val="tx1"/>
                </a:solidFill>
                <a:latin typeface="Lato Black"/>
              </a:rPr>
              <a:t>Linear vs. Integer Optimization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AC4ADA-C0C1-4939-B899-7E630768CFBD}"/>
              </a:ext>
            </a:extLst>
          </p:cNvPr>
          <p:cNvCxnSpPr/>
          <p:nvPr/>
        </p:nvCxnSpPr>
        <p:spPr>
          <a:xfrm>
            <a:off x="535354" y="1101436"/>
            <a:ext cx="11211067" cy="0"/>
          </a:xfrm>
          <a:prstGeom prst="line">
            <a:avLst/>
          </a:prstGeom>
          <a:ln w="57150">
            <a:solidFill>
              <a:srgbClr val="5087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A5043B-A4CF-5B43-93FE-C8A3B24BD605}"/>
              </a:ext>
            </a:extLst>
          </p:cNvPr>
          <p:cNvSpPr txBox="1">
            <a:spLocks/>
          </p:cNvSpPr>
          <p:nvPr/>
        </p:nvSpPr>
        <p:spPr>
          <a:xfrm>
            <a:off x="675807" y="1385456"/>
            <a:ext cx="10328590" cy="987228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 assume that our problem objective and constraints can be written as</a:t>
            </a:r>
            <a:r>
              <a:rPr lang="en-US" sz="2000" b="1" dirty="0"/>
              <a:t> linear functions </a:t>
            </a:r>
            <a:r>
              <a:rPr lang="en-US" sz="2000" dirty="0"/>
              <a:t>of the decision variables.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3CB50-C335-E24C-8EC2-51AAB67C9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19" b="11056"/>
          <a:stretch/>
        </p:blipFill>
        <p:spPr>
          <a:xfrm>
            <a:off x="2639334" y="2541710"/>
            <a:ext cx="2614020" cy="2484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9BF6A-2D39-8E4E-8572-61D335C02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17" b="8789"/>
          <a:stretch/>
        </p:blipFill>
        <p:spPr>
          <a:xfrm>
            <a:off x="7018772" y="2561930"/>
            <a:ext cx="2644750" cy="24442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0C0BB6-3F32-DF46-B353-E99EADFF70FD}"/>
              </a:ext>
            </a:extLst>
          </p:cNvPr>
          <p:cNvSpPr txBox="1"/>
          <p:nvPr/>
        </p:nvSpPr>
        <p:spPr>
          <a:xfrm>
            <a:off x="2523079" y="5303377"/>
            <a:ext cx="28465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Examples of Linear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D932BB-12D2-3040-9C2F-024A13E001A6}"/>
              </a:ext>
            </a:extLst>
          </p:cNvPr>
          <p:cNvSpPr txBox="1"/>
          <p:nvPr/>
        </p:nvSpPr>
        <p:spPr>
          <a:xfrm>
            <a:off x="6776443" y="5303378"/>
            <a:ext cx="36166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Examples of Non-Linear Functions</a:t>
            </a:r>
          </a:p>
        </p:txBody>
      </p:sp>
    </p:spTree>
    <p:extLst>
      <p:ext uri="{BB962C8B-B14F-4D97-AF65-F5344CB8AC3E}">
        <p14:creationId xmlns:p14="http://schemas.microsoft.com/office/powerpoint/2010/main" val="209656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Lato Black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Wiberg</dc:creator>
  <cp:lastModifiedBy>Holly Wiberg</cp:lastModifiedBy>
  <cp:revision>1</cp:revision>
  <dcterms:created xsi:type="dcterms:W3CDTF">2020-02-22T05:45:06Z</dcterms:created>
  <dcterms:modified xsi:type="dcterms:W3CDTF">2020-02-22T05:45:26Z</dcterms:modified>
</cp:coreProperties>
</file>