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8" r:id="rId3"/>
    <p:sldId id="257" r:id="rId4"/>
    <p:sldId id="263" r:id="rId5"/>
    <p:sldId id="269" r:id="rId6"/>
    <p:sldId id="409" r:id="rId7"/>
    <p:sldId id="407" r:id="rId8"/>
    <p:sldId id="408" r:id="rId9"/>
    <p:sldId id="406" r:id="rId10"/>
    <p:sldId id="410" r:id="rId11"/>
    <p:sldId id="393" r:id="rId12"/>
    <p:sldId id="384" r:id="rId13"/>
    <p:sldId id="411" r:id="rId14"/>
    <p:sldId id="357" r:id="rId15"/>
    <p:sldId id="386" r:id="rId16"/>
    <p:sldId id="387" r:id="rId17"/>
    <p:sldId id="324" r:id="rId18"/>
    <p:sldId id="388" r:id="rId19"/>
    <p:sldId id="400" r:id="rId20"/>
    <p:sldId id="392" r:id="rId21"/>
    <p:sldId id="414" r:id="rId22"/>
    <p:sldId id="416" r:id="rId23"/>
    <p:sldId id="421" r:id="rId24"/>
    <p:sldId id="389" r:id="rId25"/>
    <p:sldId id="367" r:id="rId26"/>
    <p:sldId id="419" r:id="rId27"/>
    <p:sldId id="420" r:id="rId28"/>
    <p:sldId id="391" r:id="rId29"/>
    <p:sldId id="394" r:id="rId30"/>
    <p:sldId id="398" r:id="rId31"/>
    <p:sldId id="422" r:id="rId32"/>
    <p:sldId id="396" r:id="rId33"/>
    <p:sldId id="399" r:id="rId34"/>
    <p:sldId id="378" r:id="rId35"/>
    <p:sldId id="275" r:id="rId36"/>
    <p:sldId id="377" r:id="rId37"/>
    <p:sldId id="266" r:id="rId38"/>
    <p:sldId id="273" r:id="rId39"/>
    <p:sldId id="271" r:id="rId40"/>
    <p:sldId id="382" r:id="rId41"/>
    <p:sldId id="356" r:id="rId42"/>
    <p:sldId id="320" r:id="rId43"/>
    <p:sldId id="316" r:id="rId44"/>
    <p:sldId id="354" r:id="rId45"/>
    <p:sldId id="412" r:id="rId46"/>
    <p:sldId id="413" r:id="rId47"/>
    <p:sldId id="311" r:id="rId48"/>
    <p:sldId id="312" r:id="rId49"/>
    <p:sldId id="313" r:id="rId50"/>
    <p:sldId id="317"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F6F"/>
    <a:srgbClr val="E2E2E2"/>
    <a:srgbClr val="F1F1F1"/>
    <a:srgbClr val="D3D3D3"/>
    <a:srgbClr val="555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6"/>
    <p:restoredTop sz="82759"/>
  </p:normalViewPr>
  <p:slideViewPr>
    <p:cSldViewPr snapToGrid="0">
      <p:cViewPr>
        <p:scale>
          <a:sx n="69" d="100"/>
          <a:sy n="69" d="100"/>
        </p:scale>
        <p:origin x="744"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257C9-6507-C144-BCEB-C72BD399B34B}"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9C6D8-66F8-F24A-B394-520E69D4597A}" type="slidenum">
              <a:rPr lang="en-US" smtClean="0"/>
              <a:t>‹#›</a:t>
            </a:fld>
            <a:endParaRPr lang="en-US"/>
          </a:p>
        </p:txBody>
      </p:sp>
    </p:spTree>
    <p:extLst>
      <p:ext uri="{BB962C8B-B14F-4D97-AF65-F5344CB8AC3E}">
        <p14:creationId xmlns:p14="http://schemas.microsoft.com/office/powerpoint/2010/main" val="2261036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cale-free_networ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1</a:t>
            </a:fld>
            <a:endParaRPr lang="en-US"/>
          </a:p>
        </p:txBody>
      </p:sp>
    </p:spTree>
    <p:extLst>
      <p:ext uri="{BB962C8B-B14F-4D97-AF65-F5344CB8AC3E}">
        <p14:creationId xmlns:p14="http://schemas.microsoft.com/office/powerpoint/2010/main" val="175725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 for the number of samples and whether the analyses were consensus on resampled, or individual, tried to make analyses otherwise similar</a:t>
            </a:r>
          </a:p>
          <a:p>
            <a:r>
              <a:rPr lang="en-US" dirty="0"/>
              <a:t>Using a signed network type, same block size that encompassed all genes, same minimum module size, and module merge threshold</a:t>
            </a:r>
          </a:p>
          <a:p>
            <a:r>
              <a:rPr lang="en-US" dirty="0"/>
              <a:t>Soft power threshold was calculated on individual experiments to choose best for each one, but were similar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a:t>
            </a:r>
            <a:r>
              <a:rPr lang="en-US" dirty="0" err="1"/>
              <a:t>rWGCNA</a:t>
            </a:r>
            <a:r>
              <a:rPr lang="en-US" dirty="0"/>
              <a:t> tends to have more modules, which are a little smaller</a:t>
            </a:r>
          </a:p>
          <a:p>
            <a:r>
              <a:rPr lang="en-US" dirty="0"/>
              <a:t>Individual analyses tend to have fewer genes in grey.</a:t>
            </a:r>
          </a:p>
          <a:p>
            <a:r>
              <a:rPr lang="en-US" dirty="0"/>
              <a:t>All genes assigned to grey in individual analysis were assigned to grey in consensus analysis</a:t>
            </a:r>
          </a:p>
          <a:p>
            <a:r>
              <a:rPr lang="en-US" dirty="0"/>
              <a:t>-possibly, consensus analysis is more stringent about gene assignment</a:t>
            </a:r>
          </a:p>
          <a:p>
            <a:r>
              <a:rPr lang="en-US" dirty="0"/>
              <a:t>--smaller individual sample sizes, have more weakly co-expressed genes which are separated into unassigned category</a:t>
            </a:r>
          </a:p>
          <a:p>
            <a:endParaRPr lang="en-US" dirty="0"/>
          </a:p>
          <a:p>
            <a:r>
              <a:rPr lang="en-US" b="0" i="0" dirty="0">
                <a:solidFill>
                  <a:srgbClr val="333333"/>
                </a:solidFill>
                <a:effectLst/>
                <a:latin typeface="Arial" panose="020B0604020202020204" pitchFamily="34" charset="0"/>
              </a:rPr>
              <a:t>The soft thresholding, is a value used to power the correlation of the genes to that threshold. The assumption on that by raising the correlation to a power will </a:t>
            </a:r>
            <a:r>
              <a:rPr lang="en-US" b="1" i="0" dirty="0">
                <a:solidFill>
                  <a:srgbClr val="333333"/>
                </a:solidFill>
                <a:effectLst/>
                <a:latin typeface="Arial" panose="020B0604020202020204" pitchFamily="34" charset="0"/>
              </a:rPr>
              <a:t>reduce</a:t>
            </a:r>
            <a:r>
              <a:rPr lang="en-US" b="0" i="0" dirty="0">
                <a:solidFill>
                  <a:srgbClr val="333333"/>
                </a:solidFill>
                <a:effectLst/>
                <a:latin typeface="Arial" panose="020B0604020202020204" pitchFamily="34" charset="0"/>
              </a:rPr>
              <a:t> the noise of the correlations in the adjacency matrix. To pick up one threshold use the </a:t>
            </a:r>
            <a:r>
              <a:rPr lang="en-US" b="0" i="0" dirty="0" err="1">
                <a:solidFill>
                  <a:srgbClr val="333333"/>
                </a:solidFill>
                <a:effectLst/>
                <a:latin typeface="Arial" panose="020B0604020202020204" pitchFamily="34" charset="0"/>
              </a:rPr>
              <a:t>pickSoftThreshold</a:t>
            </a:r>
            <a:r>
              <a:rPr lang="en-US" b="0" i="0" dirty="0">
                <a:solidFill>
                  <a:srgbClr val="333333"/>
                </a:solidFill>
                <a:effectLst/>
                <a:latin typeface="Arial" panose="020B0604020202020204" pitchFamily="34" charset="0"/>
              </a:rPr>
              <a:t> function, which calculates for each power if the network resembles to a </a:t>
            </a:r>
            <a:r>
              <a:rPr lang="en-US" b="0" i="0" u="none" strike="noStrike" dirty="0">
                <a:solidFill>
                  <a:srgbClr val="4183C4"/>
                </a:solidFill>
                <a:effectLst/>
                <a:latin typeface="Arial" panose="020B0604020202020204" pitchFamily="34" charset="0"/>
                <a:hlinkClick r:id="rId3"/>
              </a:rPr>
              <a:t>scale-free graph</a:t>
            </a:r>
            <a:r>
              <a:rPr lang="en-US" b="0" i="0" dirty="0">
                <a:solidFill>
                  <a:srgbClr val="333333"/>
                </a:solidFill>
                <a:effectLst/>
                <a:latin typeface="Arial" panose="020B0604020202020204" pitchFamily="34" charset="0"/>
              </a:rPr>
              <a:t>. The power which produce a higher similarity with a scale-free network is the one you should use.</a:t>
            </a:r>
          </a:p>
          <a:p>
            <a:endParaRPr lang="en-US" b="0" i="0" dirty="0">
              <a:solidFill>
                <a:srgbClr val="333333"/>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55C23C58-C06C-9142-83DF-7B39554F0639}" type="slidenum">
              <a:rPr lang="en-US" smtClean="0"/>
              <a:t>10</a:t>
            </a:fld>
            <a:endParaRPr lang="en-US"/>
          </a:p>
        </p:txBody>
      </p:sp>
    </p:spTree>
    <p:extLst>
      <p:ext uri="{BB962C8B-B14F-4D97-AF65-F5344CB8AC3E}">
        <p14:creationId xmlns:p14="http://schemas.microsoft.com/office/powerpoint/2010/main" val="341146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a:t>
            </a:r>
          </a:p>
          <a:p>
            <a:r>
              <a:rPr lang="en-US" dirty="0"/>
              <a:t>Module sizes for 3 experiments: consensus 99, consensus 26, and individual 26</a:t>
            </a:r>
          </a:p>
          <a:p>
            <a:r>
              <a:rPr lang="en-US" dirty="0"/>
              <a:t>Both consensus experiments have much larger grey modules</a:t>
            </a:r>
          </a:p>
          <a:p>
            <a:r>
              <a:rPr lang="en-US" dirty="0"/>
              <a:t>Indiv26 doesn’t even have grey as the largest module</a:t>
            </a:r>
          </a:p>
        </p:txBody>
      </p:sp>
      <p:sp>
        <p:nvSpPr>
          <p:cNvPr id="4" name="Slide Number Placeholder 3"/>
          <p:cNvSpPr>
            <a:spLocks noGrp="1"/>
          </p:cNvSpPr>
          <p:nvPr>
            <p:ph type="sldNum" sz="quarter" idx="5"/>
          </p:nvPr>
        </p:nvSpPr>
        <p:spPr/>
        <p:txBody>
          <a:bodyPr/>
          <a:lstStyle/>
          <a:p>
            <a:fld id="{33B9C6D8-66F8-F24A-B394-520E69D4597A}" type="slidenum">
              <a:rPr lang="en-US" smtClean="0"/>
              <a:t>11</a:t>
            </a:fld>
            <a:endParaRPr lang="en-US"/>
          </a:p>
        </p:txBody>
      </p:sp>
    </p:spTree>
    <p:extLst>
      <p:ext uri="{BB962C8B-B14F-4D97-AF65-F5344CB8AC3E}">
        <p14:creationId xmlns:p14="http://schemas.microsoft.com/office/powerpoint/2010/main" val="3987115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all this data, first, I wanted to see how robust our modules from our large experiments were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Enrichment plot of consensus 99 (x) vs individual 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modules have one other module which they are very significantly enriched for, which also has at least 50% of the same genes; some modules are more split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refer to module pairs between these analyses which claim each other to be their most significant hit as reciprocal modules</a:t>
            </a:r>
          </a:p>
          <a:p>
            <a:endParaRPr lang="en-US" dirty="0"/>
          </a:p>
          <a:p>
            <a:r>
              <a:rPr lang="en-US" dirty="0"/>
              <a:t>NOT SHOWN: enrichment for cons26 vs indiv26, cons99 vs cons26, etc. These relationships are not quite as clear, but there are some reciprocal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12</a:t>
            </a:fld>
            <a:endParaRPr lang="en-US"/>
          </a:p>
        </p:txBody>
      </p:sp>
    </p:spTree>
    <p:extLst>
      <p:ext uri="{BB962C8B-B14F-4D97-AF65-F5344CB8AC3E}">
        <p14:creationId xmlns:p14="http://schemas.microsoft.com/office/powerpoint/2010/main" val="82278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by the blue boxes is one example of a reciprocal pair of modules</a:t>
            </a:r>
          </a:p>
          <a:p>
            <a:r>
              <a:rPr lang="en-US" dirty="0"/>
              <a:t>Turquoise consensus 99 and blue individual 99 are each other’s most significant hit, and they also share the majority of the same genes</a:t>
            </a:r>
          </a:p>
          <a:p>
            <a:r>
              <a:rPr lang="en-US" dirty="0"/>
              <a:t>Overall, there are 22 reciprocal module pairs out of 28 individual modules and 32 consensus modules</a:t>
            </a:r>
          </a:p>
          <a:p>
            <a:endParaRPr lang="en-US" dirty="0"/>
          </a:p>
          <a:p>
            <a:r>
              <a:rPr lang="en-US" dirty="0"/>
              <a:t>I won’t show the tables, but I also used enrichment to determines reciprocal module pairs between</a:t>
            </a:r>
          </a:p>
          <a:p>
            <a:r>
              <a:rPr lang="en-US" dirty="0"/>
              <a:t>Consensus99 and individual 26</a:t>
            </a:r>
          </a:p>
          <a:p>
            <a:r>
              <a:rPr lang="en-US" dirty="0"/>
              <a:t>Consensus99 and consensus26</a:t>
            </a:r>
          </a:p>
        </p:txBody>
      </p:sp>
      <p:sp>
        <p:nvSpPr>
          <p:cNvPr id="4" name="Slide Number Placeholder 3"/>
          <p:cNvSpPr>
            <a:spLocks noGrp="1"/>
          </p:cNvSpPr>
          <p:nvPr>
            <p:ph type="sldNum" sz="quarter" idx="5"/>
          </p:nvPr>
        </p:nvSpPr>
        <p:spPr/>
        <p:txBody>
          <a:bodyPr/>
          <a:lstStyle/>
          <a:p>
            <a:fld id="{55C23C58-C06C-9142-83DF-7B39554F0639}" type="slidenum">
              <a:rPr lang="en-US" smtClean="0"/>
              <a:t>13</a:t>
            </a:fld>
            <a:endParaRPr lang="en-US"/>
          </a:p>
        </p:txBody>
      </p:sp>
    </p:spTree>
    <p:extLst>
      <p:ext uri="{BB962C8B-B14F-4D97-AF65-F5344CB8AC3E}">
        <p14:creationId xmlns:p14="http://schemas.microsoft.com/office/powerpoint/2010/main" val="251382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set enrichment of those two modules: they share a lot of the same functional terms</a:t>
            </a:r>
          </a:p>
          <a:p>
            <a:r>
              <a:rPr lang="en-US" dirty="0"/>
              <a:t>Plots: top 20 terms from each from GO, </a:t>
            </a:r>
            <a:r>
              <a:rPr lang="en-US" dirty="0" err="1"/>
              <a:t>Reactome</a:t>
            </a:r>
            <a:r>
              <a:rPr lang="en-US" dirty="0"/>
              <a:t>, KEGG, and SYNGO</a:t>
            </a:r>
          </a:p>
          <a:p>
            <a:r>
              <a:rPr lang="en-US" dirty="0"/>
              <a:t>Generally speaking, these reciprocal modules tend to be  fairly consistent in these larger data sets</a:t>
            </a:r>
          </a:p>
        </p:txBody>
      </p:sp>
      <p:sp>
        <p:nvSpPr>
          <p:cNvPr id="4" name="Slide Number Placeholder 3"/>
          <p:cNvSpPr>
            <a:spLocks noGrp="1"/>
          </p:cNvSpPr>
          <p:nvPr>
            <p:ph type="sldNum" sz="quarter" idx="5"/>
          </p:nvPr>
        </p:nvSpPr>
        <p:spPr/>
        <p:txBody>
          <a:bodyPr/>
          <a:lstStyle/>
          <a:p>
            <a:fld id="{33B9C6D8-66F8-F24A-B394-520E69D4597A}" type="slidenum">
              <a:rPr lang="en-US" smtClean="0"/>
              <a:t>14</a:t>
            </a:fld>
            <a:endParaRPr lang="en-US"/>
          </a:p>
        </p:txBody>
      </p:sp>
    </p:spTree>
    <p:extLst>
      <p:ext uri="{BB962C8B-B14F-4D97-AF65-F5344CB8AC3E}">
        <p14:creationId xmlns:p14="http://schemas.microsoft.com/office/powerpoint/2010/main" val="3049665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26 WGCNA’s reciprocal module does not share the same function</a:t>
            </a:r>
          </a:p>
          <a:p>
            <a:r>
              <a:rPr lang="en-US" dirty="0"/>
              <a:t>This module, </a:t>
            </a:r>
            <a:r>
              <a:rPr lang="en-US" dirty="0" err="1"/>
              <a:t>greenyellow</a:t>
            </a:r>
            <a:r>
              <a:rPr lang="en-US" dirty="0"/>
              <a:t>, is reciprocal with turquoise consensus 99, and over half of its genes are in common with turquoise, but only has 2 significant terms</a:t>
            </a:r>
          </a:p>
          <a:p>
            <a:r>
              <a:rPr lang="en-US" dirty="0"/>
              <a:t>These terms do appear in cons99 analysis</a:t>
            </a:r>
          </a:p>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15</a:t>
            </a:fld>
            <a:endParaRPr lang="en-US"/>
          </a:p>
        </p:txBody>
      </p:sp>
    </p:spTree>
    <p:extLst>
      <p:ext uri="{BB962C8B-B14F-4D97-AF65-F5344CB8AC3E}">
        <p14:creationId xmlns:p14="http://schemas.microsoft.com/office/powerpoint/2010/main" val="89816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potential simple solution: use module membership cutoff to reassign genes to grey</a:t>
            </a:r>
          </a:p>
          <a:p>
            <a:r>
              <a:rPr lang="en-US" dirty="0"/>
              <a:t>Module membership value represents the strength of that gene’s relationship with the module eigengene</a:t>
            </a:r>
          </a:p>
          <a:p>
            <a:r>
              <a:rPr lang="en-US" dirty="0"/>
              <a:t>The closer to 1, the stronger the relationship</a:t>
            </a:r>
          </a:p>
          <a:p>
            <a:r>
              <a:rPr lang="en-US" dirty="0"/>
              <a:t>Genes with lower module membership were unassigned in consensus</a:t>
            </a:r>
          </a:p>
          <a:p>
            <a:r>
              <a:rPr lang="en-US" dirty="0"/>
              <a:t>L: module membership of genes from </a:t>
            </a:r>
            <a:r>
              <a:rPr lang="en-US" dirty="0" err="1"/>
              <a:t>greenyellow</a:t>
            </a:r>
            <a:r>
              <a:rPr lang="en-US" dirty="0"/>
              <a:t> in individual26, </a:t>
            </a:r>
          </a:p>
          <a:p>
            <a:r>
              <a:rPr lang="en-US" dirty="0"/>
              <a:t>---colored by whether they are assigned or unassigned in consensus</a:t>
            </a:r>
          </a:p>
          <a:p>
            <a:r>
              <a:rPr lang="en-US" dirty="0"/>
              <a:t>Roughly, if you were to set a cutoff at 0.5, you could exclude most of those unassigned genes</a:t>
            </a:r>
          </a:p>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16</a:t>
            </a:fld>
            <a:endParaRPr lang="en-US"/>
          </a:p>
        </p:txBody>
      </p:sp>
    </p:spTree>
    <p:extLst>
      <p:ext uri="{BB962C8B-B14F-4D97-AF65-F5344CB8AC3E}">
        <p14:creationId xmlns:p14="http://schemas.microsoft.com/office/powerpoint/2010/main" val="3917999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membership values for modules in indiv26; grey indicates unassigned in cons26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these modules look like a 0.5  cutoff would be removing weak genes from the modules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modules have a lot of grey genes interspersed throughout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17</a:t>
            </a:fld>
            <a:endParaRPr lang="en-US"/>
          </a:p>
        </p:txBody>
      </p:sp>
    </p:spTree>
    <p:extLst>
      <p:ext uri="{BB962C8B-B14F-4D97-AF65-F5344CB8AC3E}">
        <p14:creationId xmlns:p14="http://schemas.microsoft.com/office/powerpoint/2010/main" val="167781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removing those genes does not produce better functional results</a:t>
            </a:r>
          </a:p>
        </p:txBody>
      </p:sp>
      <p:sp>
        <p:nvSpPr>
          <p:cNvPr id="4" name="Slide Number Placeholder 3"/>
          <p:cNvSpPr>
            <a:spLocks noGrp="1"/>
          </p:cNvSpPr>
          <p:nvPr>
            <p:ph type="sldNum" sz="quarter" idx="5"/>
          </p:nvPr>
        </p:nvSpPr>
        <p:spPr/>
        <p:txBody>
          <a:bodyPr/>
          <a:lstStyle/>
          <a:p>
            <a:fld id="{33B9C6D8-66F8-F24A-B394-520E69D4597A}" type="slidenum">
              <a:rPr lang="en-US" smtClean="0"/>
              <a:t>18</a:t>
            </a:fld>
            <a:endParaRPr lang="en-US"/>
          </a:p>
        </p:txBody>
      </p:sp>
    </p:spTree>
    <p:extLst>
      <p:ext uri="{BB962C8B-B14F-4D97-AF65-F5344CB8AC3E}">
        <p14:creationId xmlns:p14="http://schemas.microsoft.com/office/powerpoint/2010/main" val="1098084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membership cutoff didn’t work, but what about consensus </a:t>
            </a:r>
            <a:r>
              <a:rPr lang="en-US" dirty="0" err="1"/>
              <a:t>rWGCNA</a:t>
            </a:r>
            <a:r>
              <a:rPr lang="en-US" dirty="0"/>
              <a:t> on our resampled datasets?</a:t>
            </a:r>
          </a:p>
          <a:p>
            <a:r>
              <a:rPr lang="en-US" dirty="0"/>
              <a:t>Using cons99 as baseline, found reciprocal modules in both the smaller data sets based on gene enrichment </a:t>
            </a:r>
            <a:r>
              <a:rPr lang="en-US" dirty="0" err="1"/>
              <a:t>pvalues</a:t>
            </a:r>
            <a:r>
              <a:rPr lang="en-US" dirty="0"/>
              <a:t>:</a:t>
            </a:r>
          </a:p>
          <a:p>
            <a:r>
              <a:rPr lang="en-US" dirty="0"/>
              <a:t>-17 in indiv26</a:t>
            </a:r>
          </a:p>
          <a:p>
            <a:r>
              <a:rPr lang="en-US" dirty="0"/>
              <a:t>-18 in cons26</a:t>
            </a:r>
          </a:p>
          <a:p>
            <a:r>
              <a:rPr lang="en-US" dirty="0"/>
              <a:t>-overlap those: 14 total</a:t>
            </a:r>
          </a:p>
          <a:p>
            <a:r>
              <a:rPr lang="en-US" dirty="0"/>
              <a:t>Then, assess whether the biological insight from the smaller experiments are closer to baseline by</a:t>
            </a:r>
          </a:p>
          <a:p>
            <a:r>
              <a:rPr lang="en-US" dirty="0"/>
              <a:t>calculating Jaccard index on the significant gene set enrichment terms from the experiments</a:t>
            </a:r>
          </a:p>
          <a:p>
            <a:r>
              <a:rPr lang="en-US" dirty="0"/>
              <a:t>The intersection of terms in 2 given experiments divided by the union of terms in those experiments</a:t>
            </a:r>
          </a:p>
          <a:p>
            <a:r>
              <a:rPr lang="en-US" dirty="0"/>
              <a:t>Calculated two sets of Jaccard indices:</a:t>
            </a:r>
          </a:p>
          <a:p>
            <a:r>
              <a:rPr lang="en-US" dirty="0"/>
              <a:t>-cons99 vs indiv26</a:t>
            </a:r>
          </a:p>
          <a:p>
            <a:r>
              <a:rPr lang="en-US" dirty="0"/>
              <a:t>-cons99 vs cons26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Larger JI means closer to baseline (cons99)</a:t>
            </a:r>
          </a:p>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19</a:t>
            </a:fld>
            <a:endParaRPr lang="en-US"/>
          </a:p>
        </p:txBody>
      </p:sp>
    </p:spTree>
    <p:extLst>
      <p:ext uri="{BB962C8B-B14F-4D97-AF65-F5344CB8AC3E}">
        <p14:creationId xmlns:p14="http://schemas.microsoft.com/office/powerpoint/2010/main" val="24424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2</a:t>
            </a:fld>
            <a:endParaRPr lang="en-US"/>
          </a:p>
        </p:txBody>
      </p:sp>
    </p:spTree>
    <p:extLst>
      <p:ext uri="{BB962C8B-B14F-4D97-AF65-F5344CB8AC3E}">
        <p14:creationId xmlns:p14="http://schemas.microsoft.com/office/powerpoint/2010/main" val="476411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our 14 modules which are reciprocal between consensus99 and both individual26 and consensus26</a:t>
            </a:r>
          </a:p>
          <a:p>
            <a:r>
              <a:rPr lang="en-US" dirty="0"/>
              <a:t>This table shows the module names in cons99 and indiv26, the number of in each, incl overlapping genes, and their enrichment p-value</a:t>
            </a:r>
          </a:p>
          <a:p>
            <a:r>
              <a:rPr lang="en-US" dirty="0"/>
              <a:t>-all significant</a:t>
            </a:r>
          </a:p>
          <a:p>
            <a:endParaRPr lang="en-US" dirty="0"/>
          </a:p>
          <a:p>
            <a:endParaRPr lang="en-US" dirty="0"/>
          </a:p>
          <a:p>
            <a:endParaRPr lang="en-US" dirty="0"/>
          </a:p>
          <a:p>
            <a:r>
              <a:rPr lang="en-US" dirty="0"/>
              <a:t>17 </a:t>
            </a:r>
          </a:p>
          <a:p>
            <a:r>
              <a:rPr lang="en-US" dirty="0"/>
              <a:t>18</a:t>
            </a:r>
          </a:p>
          <a:p>
            <a:r>
              <a:rPr lang="en-US" dirty="0"/>
              <a:t>14</a:t>
            </a:r>
          </a:p>
        </p:txBody>
      </p:sp>
      <p:sp>
        <p:nvSpPr>
          <p:cNvPr id="4" name="Slide Number Placeholder 3"/>
          <p:cNvSpPr>
            <a:spLocks noGrp="1"/>
          </p:cNvSpPr>
          <p:nvPr>
            <p:ph type="sldNum" sz="quarter" idx="5"/>
          </p:nvPr>
        </p:nvSpPr>
        <p:spPr/>
        <p:txBody>
          <a:bodyPr/>
          <a:lstStyle/>
          <a:p>
            <a:fld id="{33B9C6D8-66F8-F24A-B394-520E69D4597A}" type="slidenum">
              <a:rPr lang="en-US" smtClean="0"/>
              <a:t>20</a:t>
            </a:fld>
            <a:endParaRPr lang="en-US"/>
          </a:p>
        </p:txBody>
      </p:sp>
    </p:spTree>
    <p:extLst>
      <p:ext uri="{BB962C8B-B14F-4D97-AF65-F5344CB8AC3E}">
        <p14:creationId xmlns:p14="http://schemas.microsoft.com/office/powerpoint/2010/main" val="3185608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to this now are the module names for cons26, </a:t>
            </a:r>
          </a:p>
          <a:p>
            <a:r>
              <a:rPr lang="en-US" dirty="0"/>
              <a:t># genes in those modules, and overlapping genes with cons99 and enrichment p value</a:t>
            </a:r>
          </a:p>
          <a:p>
            <a:r>
              <a:rPr lang="en-US" dirty="0"/>
              <a:t>-again significant</a:t>
            </a:r>
          </a:p>
          <a:p>
            <a:endParaRPr lang="en-US" dirty="0"/>
          </a:p>
          <a:p>
            <a:endParaRPr lang="en-US" dirty="0"/>
          </a:p>
          <a:p>
            <a:endParaRPr lang="en-US" dirty="0"/>
          </a:p>
          <a:p>
            <a:r>
              <a:rPr lang="en-US" dirty="0"/>
              <a:t>17 </a:t>
            </a:r>
          </a:p>
          <a:p>
            <a:r>
              <a:rPr lang="en-US" dirty="0"/>
              <a:t>18</a:t>
            </a:r>
          </a:p>
          <a:p>
            <a:r>
              <a:rPr lang="en-US" dirty="0"/>
              <a:t>14</a:t>
            </a:r>
          </a:p>
        </p:txBody>
      </p:sp>
      <p:sp>
        <p:nvSpPr>
          <p:cNvPr id="4" name="Slide Number Placeholder 3"/>
          <p:cNvSpPr>
            <a:spLocks noGrp="1"/>
          </p:cNvSpPr>
          <p:nvPr>
            <p:ph type="sldNum" sz="quarter" idx="5"/>
          </p:nvPr>
        </p:nvSpPr>
        <p:spPr/>
        <p:txBody>
          <a:bodyPr/>
          <a:lstStyle/>
          <a:p>
            <a:fld id="{33B9C6D8-66F8-F24A-B394-520E69D4597A}" type="slidenum">
              <a:rPr lang="en-US" smtClean="0"/>
              <a:t>21</a:t>
            </a:fld>
            <a:endParaRPr lang="en-US"/>
          </a:p>
        </p:txBody>
      </p:sp>
    </p:spTree>
    <p:extLst>
      <p:ext uri="{BB962C8B-B14F-4D97-AF65-F5344CB8AC3E}">
        <p14:creationId xmlns:p14="http://schemas.microsoft.com/office/powerpoint/2010/main" val="4282005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added </a:t>
            </a:r>
            <a:r>
              <a:rPr lang="en-US" dirty="0" err="1"/>
              <a:t>tthe</a:t>
            </a:r>
            <a:r>
              <a:rPr lang="en-US" dirty="0"/>
              <a:t> Jaccard index calculated on significant functional terms in the modules, not the genes</a:t>
            </a:r>
          </a:p>
          <a:p>
            <a:r>
              <a:rPr lang="en-US" dirty="0"/>
              <a:t>Between cons99 and indiv26</a:t>
            </a:r>
          </a:p>
          <a:p>
            <a:r>
              <a:rPr lang="en-US" dirty="0"/>
              <a:t>And between cons99 and cons26</a:t>
            </a:r>
          </a:p>
          <a:p>
            <a:r>
              <a:rPr lang="en-US" dirty="0"/>
              <a:t>And the difference in JI values which is just to see which modules are closest to baseline of cons99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included the actual numbers of terms and number of overlapping terms, for simplicity</a:t>
            </a:r>
          </a:p>
          <a:p>
            <a:endParaRPr lang="en-US" dirty="0"/>
          </a:p>
          <a:p>
            <a:endParaRPr lang="en-US" dirty="0"/>
          </a:p>
          <a:p>
            <a:endParaRPr lang="en-US" dirty="0"/>
          </a:p>
          <a:p>
            <a:endParaRPr lang="en-US" dirty="0"/>
          </a:p>
          <a:p>
            <a:r>
              <a:rPr lang="en-US" dirty="0"/>
              <a:t>17 </a:t>
            </a:r>
          </a:p>
          <a:p>
            <a:r>
              <a:rPr lang="en-US" dirty="0"/>
              <a:t>18</a:t>
            </a:r>
          </a:p>
          <a:p>
            <a:r>
              <a:rPr lang="en-US" dirty="0"/>
              <a:t>14</a:t>
            </a:r>
          </a:p>
        </p:txBody>
      </p:sp>
      <p:sp>
        <p:nvSpPr>
          <p:cNvPr id="4" name="Slide Number Placeholder 3"/>
          <p:cNvSpPr>
            <a:spLocks noGrp="1"/>
          </p:cNvSpPr>
          <p:nvPr>
            <p:ph type="sldNum" sz="quarter" idx="5"/>
          </p:nvPr>
        </p:nvSpPr>
        <p:spPr/>
        <p:txBody>
          <a:bodyPr/>
          <a:lstStyle/>
          <a:p>
            <a:fld id="{33B9C6D8-66F8-F24A-B394-520E69D4597A}" type="slidenum">
              <a:rPr lang="en-US" smtClean="0"/>
              <a:t>22</a:t>
            </a:fld>
            <a:endParaRPr lang="en-US"/>
          </a:p>
        </p:txBody>
      </p:sp>
    </p:spTree>
    <p:extLst>
      <p:ext uri="{BB962C8B-B14F-4D97-AF65-F5344CB8AC3E}">
        <p14:creationId xmlns:p14="http://schemas.microsoft.com/office/powerpoint/2010/main" val="1558639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“Favorite” module example, Turquoise to </a:t>
            </a:r>
            <a:r>
              <a:rPr lang="en-US" dirty="0" err="1"/>
              <a:t>greenyellow</a:t>
            </a:r>
            <a:r>
              <a:rPr lang="en-US" dirty="0"/>
              <a:t>, also includes brown consensus 26 as a reciprocal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happens to have the highest JI</a:t>
            </a:r>
          </a:p>
          <a:p>
            <a:endParaRPr lang="en-US" dirty="0"/>
          </a:p>
          <a:p>
            <a:endParaRPr lang="en-US" dirty="0"/>
          </a:p>
          <a:p>
            <a:endParaRPr lang="en-US" dirty="0"/>
          </a:p>
          <a:p>
            <a:endParaRPr lang="en-US" dirty="0"/>
          </a:p>
          <a:p>
            <a:r>
              <a:rPr lang="en-US" dirty="0"/>
              <a:t>17 </a:t>
            </a:r>
          </a:p>
          <a:p>
            <a:r>
              <a:rPr lang="en-US" dirty="0"/>
              <a:t>18</a:t>
            </a:r>
          </a:p>
          <a:p>
            <a:r>
              <a:rPr lang="en-US" dirty="0"/>
              <a:t>14</a:t>
            </a:r>
          </a:p>
        </p:txBody>
      </p:sp>
      <p:sp>
        <p:nvSpPr>
          <p:cNvPr id="4" name="Slide Number Placeholder 3"/>
          <p:cNvSpPr>
            <a:spLocks noGrp="1"/>
          </p:cNvSpPr>
          <p:nvPr>
            <p:ph type="sldNum" sz="quarter" idx="5"/>
          </p:nvPr>
        </p:nvSpPr>
        <p:spPr/>
        <p:txBody>
          <a:bodyPr/>
          <a:lstStyle/>
          <a:p>
            <a:fld id="{33B9C6D8-66F8-F24A-B394-520E69D4597A}" type="slidenum">
              <a:rPr lang="en-US" smtClean="0"/>
              <a:t>23</a:t>
            </a:fld>
            <a:endParaRPr lang="en-US"/>
          </a:p>
        </p:txBody>
      </p:sp>
    </p:spTree>
    <p:extLst>
      <p:ext uri="{BB962C8B-B14F-4D97-AF65-F5344CB8AC3E}">
        <p14:creationId xmlns:p14="http://schemas.microsoft.com/office/powerpoint/2010/main" val="3473839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 this reciprocal consus26 module, brown, has 363 significant terms, 313 of which are in common with the 430 terms significant in turquoise cons99</a:t>
            </a:r>
          </a:p>
          <a:p>
            <a:endParaRPr lang="en-US" dirty="0"/>
          </a:p>
          <a:p>
            <a:r>
              <a:rPr lang="en-US" dirty="0"/>
              <a:t>all top 20 terms here in cons99 are shared by these cons99 and cons26, all but one of the top20 cons26 is shared with cons99</a:t>
            </a:r>
          </a:p>
          <a:p>
            <a:endParaRPr lang="en-US" dirty="0"/>
          </a:p>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24</a:t>
            </a:fld>
            <a:endParaRPr lang="en-US"/>
          </a:p>
        </p:txBody>
      </p:sp>
    </p:spTree>
    <p:extLst>
      <p:ext uri="{BB962C8B-B14F-4D97-AF65-F5344CB8AC3E}">
        <p14:creationId xmlns:p14="http://schemas.microsoft.com/office/powerpoint/2010/main" val="314500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Here’s another, less extreme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Black cons99, reciprocal with green indiv26, and tan cons26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Despite green being such a large module, 1200 genes, only about ¼ of its genes are in common with black,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-only has 25 terms to black’s 125; only 11 of these terms are in common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Tan cons26 only has 377 genes, but ~60% of them are in common with black.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-only 23 sig terms, but 20 of those overlap with indiv99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Top 20 cons99 terms, only 3 are in indiv26 green, but majority are in cons26 tan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Top20 indiv26 terms, majority are not in cons99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Top20 cons26 term, all but 2 are in cons99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55C23C58-C06C-9142-83DF-7B39554F0639}" type="slidenum">
              <a:rPr lang="en-US" smtClean="0"/>
              <a:t>25</a:t>
            </a:fld>
            <a:endParaRPr lang="en-US"/>
          </a:p>
        </p:txBody>
      </p:sp>
    </p:spTree>
    <p:extLst>
      <p:ext uri="{BB962C8B-B14F-4D97-AF65-F5344CB8AC3E}">
        <p14:creationId xmlns:p14="http://schemas.microsoft.com/office/powerpoint/2010/main" val="845382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Out of curiosity, looking at how our module membership cutoff might have affected green indiv26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We see that it actually has a similar number of genes in common with cons99 as unmodified indiv26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Fewer sig terms, 18 but all of which are in common with black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The top term is at least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enlo" panose="020B0609030804020204" pitchFamily="49" charset="0"/>
              </a:rPr>
              <a:t>So a module membership cutoff is not necessarily detrimental as a strategy at least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55C23C58-C06C-9142-83DF-7B39554F0639}" type="slidenum">
              <a:rPr lang="en-US" smtClean="0"/>
              <a:t>26</a:t>
            </a:fld>
            <a:endParaRPr lang="en-US"/>
          </a:p>
        </p:txBody>
      </p:sp>
    </p:spTree>
    <p:extLst>
      <p:ext uri="{BB962C8B-B14F-4D97-AF65-F5344CB8AC3E}">
        <p14:creationId xmlns:p14="http://schemas.microsoft.com/office/powerpoint/2010/main" val="2463875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also want to show you what a module where consensus on resampled 26 samples did worse than individual 26</a:t>
            </a:r>
          </a:p>
          <a:p>
            <a:r>
              <a:rPr lang="en-US" dirty="0"/>
              <a:t>Highlighted in blue is a set of reciprocal modules where cons26 did worse relative to indiv26</a:t>
            </a:r>
          </a:p>
          <a:p>
            <a:endParaRPr lang="en-US" dirty="0"/>
          </a:p>
          <a:p>
            <a:endParaRPr lang="en-US" dirty="0"/>
          </a:p>
          <a:p>
            <a:r>
              <a:rPr lang="en-US" dirty="0"/>
              <a:t>17 </a:t>
            </a:r>
          </a:p>
          <a:p>
            <a:r>
              <a:rPr lang="en-US" dirty="0"/>
              <a:t>18</a:t>
            </a:r>
          </a:p>
          <a:p>
            <a:r>
              <a:rPr lang="en-US" dirty="0"/>
              <a:t>14</a:t>
            </a:r>
          </a:p>
        </p:txBody>
      </p:sp>
      <p:sp>
        <p:nvSpPr>
          <p:cNvPr id="4" name="Slide Number Placeholder 3"/>
          <p:cNvSpPr>
            <a:spLocks noGrp="1"/>
          </p:cNvSpPr>
          <p:nvPr>
            <p:ph type="sldNum" sz="quarter" idx="5"/>
          </p:nvPr>
        </p:nvSpPr>
        <p:spPr/>
        <p:txBody>
          <a:bodyPr/>
          <a:lstStyle/>
          <a:p>
            <a:fld id="{33B9C6D8-66F8-F24A-B394-520E69D4597A}" type="slidenum">
              <a:rPr lang="en-US" smtClean="0"/>
              <a:t>27</a:t>
            </a:fld>
            <a:endParaRPr lang="en-US"/>
          </a:p>
        </p:txBody>
      </p:sp>
    </p:spTree>
    <p:extLst>
      <p:ext uri="{BB962C8B-B14F-4D97-AF65-F5344CB8AC3E}">
        <p14:creationId xmlns:p14="http://schemas.microsoft.com/office/powerpoint/2010/main" val="1832191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yellow cons99 reciprocal with the much larger turquoise in indiv26 and smaller blue in cons26</a:t>
            </a:r>
          </a:p>
          <a:p>
            <a:r>
              <a:rPr lang="en-US" dirty="0"/>
              <a:t>Both smaller analyses have similar numbers of overlap with cons99 but a larger proportion of cons26 mod is overlapping.</a:t>
            </a:r>
          </a:p>
          <a:p>
            <a:r>
              <a:rPr lang="en-US" dirty="0"/>
              <a:t>Many more significant terms in indiv26 than cons26, but has 118 terms in common with cons99’s 171 terms</a:t>
            </a:r>
          </a:p>
          <a:p>
            <a:r>
              <a:rPr lang="en-US" dirty="0"/>
              <a:t>Cons26 has a very modest 36 terms, though 31 of those are in common with cons99, so they are at least similar, just not very numerous</a:t>
            </a:r>
          </a:p>
          <a:p>
            <a:r>
              <a:rPr lang="en-US" dirty="0"/>
              <a:t>Please excuse </a:t>
            </a:r>
            <a:r>
              <a:rPr lang="en-US" dirty="0" err="1"/>
              <a:t>ggplot</a:t>
            </a:r>
            <a:r>
              <a:rPr lang="en-US" dirty="0"/>
              <a:t> accidentally stacking terms with same name</a:t>
            </a:r>
          </a:p>
        </p:txBody>
      </p:sp>
      <p:sp>
        <p:nvSpPr>
          <p:cNvPr id="4" name="Slide Number Placeholder 3"/>
          <p:cNvSpPr>
            <a:spLocks noGrp="1"/>
          </p:cNvSpPr>
          <p:nvPr>
            <p:ph type="sldNum" sz="quarter" idx="5"/>
          </p:nvPr>
        </p:nvSpPr>
        <p:spPr/>
        <p:txBody>
          <a:bodyPr/>
          <a:lstStyle/>
          <a:p>
            <a:fld id="{33B9C6D8-66F8-F24A-B394-520E69D4597A}" type="slidenum">
              <a:rPr lang="en-US" smtClean="0"/>
              <a:t>28</a:t>
            </a:fld>
            <a:endParaRPr lang="en-US"/>
          </a:p>
        </p:txBody>
      </p:sp>
    </p:spTree>
    <p:extLst>
      <p:ext uri="{BB962C8B-B14F-4D97-AF65-F5344CB8AC3E}">
        <p14:creationId xmlns:p14="http://schemas.microsoft.com/office/powerpoint/2010/main" val="2912383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Biological insights from these modules in baseline cons99 modules</a:t>
            </a:r>
          </a:p>
          <a:p>
            <a:r>
              <a:rPr lang="en-US" b="0" i="0" dirty="0">
                <a:solidFill>
                  <a:srgbClr val="1D1C1D"/>
                </a:solidFill>
                <a:effectLst/>
                <a:latin typeface="Slack-Lato"/>
              </a:rPr>
              <a:t>Compared to pre-existing ASD, NDD, DDD, </a:t>
            </a:r>
            <a:r>
              <a:rPr lang="en-US" b="0" i="0" dirty="0" err="1">
                <a:solidFill>
                  <a:srgbClr val="1D1C1D"/>
                </a:solidFill>
                <a:effectLst/>
                <a:latin typeface="Slack-Lato"/>
              </a:rPr>
              <a:t>Brainspan</a:t>
            </a:r>
            <a:r>
              <a:rPr lang="en-US" b="0" i="0" dirty="0">
                <a:solidFill>
                  <a:srgbClr val="1D1C1D"/>
                </a:solidFill>
                <a:effectLst/>
                <a:latin typeface="Slack-Lato"/>
              </a:rPr>
              <a:t>, and </a:t>
            </a:r>
            <a:r>
              <a:rPr lang="en-US" b="0" i="0" dirty="0" err="1">
                <a:solidFill>
                  <a:srgbClr val="1D1C1D"/>
                </a:solidFill>
                <a:effectLst/>
                <a:latin typeface="Slack-Lato"/>
              </a:rPr>
              <a:t>Psychencode</a:t>
            </a:r>
            <a:r>
              <a:rPr lang="en-US" b="0" i="0" dirty="0">
                <a:solidFill>
                  <a:srgbClr val="1D1C1D"/>
                </a:solidFill>
                <a:effectLst/>
                <a:latin typeface="Slack-Lato"/>
              </a:rPr>
              <a:t> modules</a:t>
            </a:r>
          </a:p>
          <a:p>
            <a:r>
              <a:rPr lang="en-US" b="0" i="0" dirty="0">
                <a:solidFill>
                  <a:srgbClr val="1D1C1D"/>
                </a:solidFill>
                <a:effectLst/>
                <a:latin typeface="Slack-Lato"/>
              </a:rPr>
              <a:t>Some of our modules are significantly enriched for these</a:t>
            </a:r>
          </a:p>
          <a:p>
            <a:r>
              <a:rPr lang="en-US" b="0" i="0" dirty="0">
                <a:solidFill>
                  <a:srgbClr val="1D1C1D"/>
                </a:solidFill>
                <a:effectLst/>
                <a:latin typeface="Slack-Lato"/>
              </a:rPr>
              <a:t>I’ve highlighted several of these to take a closer look at</a:t>
            </a:r>
          </a:p>
          <a:p>
            <a:r>
              <a:rPr lang="en-US" b="0" i="0" dirty="0">
                <a:solidFill>
                  <a:srgbClr val="1D1C1D"/>
                </a:solidFill>
                <a:effectLst/>
                <a:latin typeface="Slack-Lato"/>
              </a:rPr>
              <a:t>Brown/black similar patterns of enrichment, also blue/cyan.</a:t>
            </a:r>
          </a:p>
          <a:p>
            <a:endParaRPr lang="en-US" b="0" i="0" dirty="0">
              <a:solidFill>
                <a:srgbClr val="1D1C1D"/>
              </a:solidFill>
              <a:effectLst/>
              <a:latin typeface="Slack-Lato"/>
            </a:endParaRPr>
          </a:p>
          <a:p>
            <a:endParaRPr lang="en-US" b="0" i="0" dirty="0">
              <a:solidFill>
                <a:srgbClr val="1D1C1D"/>
              </a:solidFill>
              <a:effectLst/>
              <a:latin typeface="Slack-Lato"/>
            </a:endParaRPr>
          </a:p>
          <a:p>
            <a:endParaRPr lang="en-US" b="0" i="0" dirty="0">
              <a:solidFill>
                <a:srgbClr val="1D1C1D"/>
              </a:solidFill>
              <a:effectLst/>
              <a:latin typeface="Slack-Lato"/>
            </a:endParaRPr>
          </a:p>
          <a:p>
            <a:r>
              <a:rPr lang="en-US" b="0" i="0" dirty="0">
                <a:solidFill>
                  <a:srgbClr val="1D1C1D"/>
                </a:solidFill>
                <a:effectLst/>
                <a:latin typeface="Slack-Lato"/>
              </a:rPr>
              <a:t>////////////////</a:t>
            </a:r>
          </a:p>
          <a:p>
            <a:r>
              <a:rPr lang="en-US" b="0" i="0" dirty="0" err="1">
                <a:solidFill>
                  <a:srgbClr val="1D1C1D"/>
                </a:solidFill>
                <a:effectLst/>
                <a:latin typeface="Slack-Lato"/>
              </a:rPr>
              <a:t>asd</a:t>
            </a:r>
            <a:r>
              <a:rPr lang="en-US" b="0" i="0" dirty="0">
                <a:solidFill>
                  <a:srgbClr val="1D1C1D"/>
                </a:solidFill>
                <a:effectLst/>
                <a:latin typeface="Slack-Lato"/>
              </a:rPr>
              <a:t> and </a:t>
            </a:r>
            <a:r>
              <a:rPr lang="en-US" b="0" i="0" dirty="0" err="1">
                <a:solidFill>
                  <a:srgbClr val="1D1C1D"/>
                </a:solidFill>
                <a:effectLst/>
                <a:latin typeface="Slack-Lato"/>
              </a:rPr>
              <a:t>ndd</a:t>
            </a:r>
            <a:r>
              <a:rPr lang="en-US" b="0" i="0" dirty="0">
                <a:solidFill>
                  <a:srgbClr val="1D1C1D"/>
                </a:solidFill>
                <a:effectLst/>
                <a:latin typeface="Slack-Lato"/>
              </a:rPr>
              <a:t> from Fu et al Nat Genet 2022, </a:t>
            </a:r>
            <a:r>
              <a:rPr lang="en-US" b="0" i="0" dirty="0" err="1">
                <a:solidFill>
                  <a:srgbClr val="1D1C1D"/>
                </a:solidFill>
                <a:effectLst/>
                <a:latin typeface="Slack-Lato"/>
              </a:rPr>
              <a:t>Brainspan</a:t>
            </a:r>
            <a:r>
              <a:rPr lang="en-US" b="0" i="0" dirty="0">
                <a:solidFill>
                  <a:srgbClr val="1D1C1D"/>
                </a:solidFill>
                <a:effectLst/>
                <a:latin typeface="Slack-Lato"/>
              </a:rPr>
              <a:t> from </a:t>
            </a:r>
            <a:r>
              <a:rPr lang="en-US" b="0" i="0" dirty="0" err="1">
                <a:solidFill>
                  <a:srgbClr val="1D1C1D"/>
                </a:solidFill>
                <a:effectLst/>
                <a:latin typeface="Slack-Lato"/>
              </a:rPr>
              <a:t>Perikshak</a:t>
            </a:r>
            <a:r>
              <a:rPr lang="en-US" b="0" i="0" dirty="0">
                <a:solidFill>
                  <a:srgbClr val="1D1C1D"/>
                </a:solidFill>
                <a:effectLst/>
                <a:latin typeface="Slack-Lato"/>
              </a:rPr>
              <a:t> et al Cell 2013, </a:t>
            </a:r>
            <a:r>
              <a:rPr lang="en-US" b="0" i="0" dirty="0" err="1">
                <a:solidFill>
                  <a:srgbClr val="1D1C1D"/>
                </a:solidFill>
                <a:effectLst/>
                <a:latin typeface="Slack-Lato"/>
              </a:rPr>
              <a:t>Psychencode</a:t>
            </a:r>
            <a:r>
              <a:rPr lang="en-US" b="0" i="0" dirty="0">
                <a:solidFill>
                  <a:srgbClr val="1D1C1D"/>
                </a:solidFill>
                <a:effectLst/>
                <a:latin typeface="Slack-Lato"/>
              </a:rPr>
              <a:t> Li et al Science 2018</a:t>
            </a:r>
          </a:p>
          <a:p>
            <a:endParaRPr lang="en-US" b="0" i="0" dirty="0">
              <a:solidFill>
                <a:srgbClr val="1D1C1D"/>
              </a:solidFill>
              <a:effectLst/>
              <a:latin typeface="Slack-Lato"/>
            </a:endParaRPr>
          </a:p>
          <a:p>
            <a:r>
              <a:rPr lang="en-US" dirty="0"/>
              <a:t>LOF Blue is enriched for LOF genes</a:t>
            </a:r>
          </a:p>
          <a:p>
            <a:r>
              <a:rPr lang="en-US" dirty="0"/>
              <a:t>Also LOF important: MEF2C</a:t>
            </a:r>
          </a:p>
          <a:p>
            <a:r>
              <a:rPr lang="en-US" dirty="0"/>
              <a:t>When we do perturbations, genes are changing and coregulated; but if there is baseline </a:t>
            </a:r>
            <a:r>
              <a:rPr lang="en-US" dirty="0" err="1"/>
              <a:t>coreg</a:t>
            </a:r>
            <a:r>
              <a:rPr lang="en-US" dirty="0"/>
              <a:t>, what does that mean?</a:t>
            </a:r>
          </a:p>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29</a:t>
            </a:fld>
            <a:endParaRPr lang="en-US"/>
          </a:p>
        </p:txBody>
      </p:sp>
    </p:spTree>
    <p:extLst>
      <p:ext uri="{BB962C8B-B14F-4D97-AF65-F5344CB8AC3E}">
        <p14:creationId xmlns:p14="http://schemas.microsoft.com/office/powerpoint/2010/main" val="81319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3</a:t>
            </a:fld>
            <a:endParaRPr lang="en-US"/>
          </a:p>
        </p:txBody>
      </p:sp>
    </p:spTree>
    <p:extLst>
      <p:ext uri="{BB962C8B-B14F-4D97-AF65-F5344CB8AC3E}">
        <p14:creationId xmlns:p14="http://schemas.microsoft.com/office/powerpoint/2010/main" val="1793532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Brown/black enriched for </a:t>
            </a:r>
            <a:r>
              <a:rPr lang="en-US" sz="1200" dirty="0"/>
              <a:t>NDD, ASD, DDD, LOF constrained, FMRP</a:t>
            </a:r>
            <a:r>
              <a:rPr lang="en-US" dirty="0"/>
              <a:t>, and especially transcriptional regulation and chromatin modifiers</a:t>
            </a:r>
          </a:p>
          <a:p>
            <a:endParaRPr lang="en-US" dirty="0"/>
          </a:p>
          <a:p>
            <a:r>
              <a:rPr lang="en-US" dirty="0"/>
              <a:t>/////</a:t>
            </a:r>
          </a:p>
          <a:p>
            <a:r>
              <a:rPr lang="en-US" dirty="0"/>
              <a:t>Brown and black,</a:t>
            </a:r>
          </a:p>
          <a:p>
            <a:r>
              <a:rPr lang="en-US" dirty="0" err="1"/>
              <a:t>iNeuron</a:t>
            </a:r>
            <a:r>
              <a:rPr lang="en-US" dirty="0"/>
              <a:t>, seeing chromatin</a:t>
            </a:r>
          </a:p>
          <a:p>
            <a:r>
              <a:rPr lang="en-US" dirty="0"/>
              <a:t>Blue enriched known for LOF genes from </a:t>
            </a:r>
            <a:r>
              <a:rPr lang="en-US" dirty="0" err="1"/>
              <a:t>gnomad</a:t>
            </a:r>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30</a:t>
            </a:fld>
            <a:endParaRPr lang="en-US"/>
          </a:p>
        </p:txBody>
      </p:sp>
    </p:spTree>
    <p:extLst>
      <p:ext uri="{BB962C8B-B14F-4D97-AF65-F5344CB8AC3E}">
        <p14:creationId xmlns:p14="http://schemas.microsoft.com/office/powerpoint/2010/main" val="2181096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Blue/cyan similarly enriched for these modules (not FMRP targets)</a:t>
            </a:r>
          </a:p>
          <a:p>
            <a:endParaRPr lang="en-US" dirty="0"/>
          </a:p>
          <a:p>
            <a:r>
              <a:rPr lang="en-US" dirty="0"/>
              <a:t>Blue enriched known for LOF genes from </a:t>
            </a:r>
            <a:r>
              <a:rPr lang="en-US" dirty="0" err="1"/>
              <a:t>gnomad</a:t>
            </a:r>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31</a:t>
            </a:fld>
            <a:endParaRPr lang="en-US"/>
          </a:p>
        </p:txBody>
      </p:sp>
    </p:spTree>
    <p:extLst>
      <p:ext uri="{BB962C8B-B14F-4D97-AF65-F5344CB8AC3E}">
        <p14:creationId xmlns:p14="http://schemas.microsoft.com/office/powerpoint/2010/main" val="1439229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Turquoise,/tan/ </a:t>
            </a:r>
            <a:r>
              <a:rPr lang="en-US" dirty="0" err="1"/>
              <a:t>lightcyan</a:t>
            </a:r>
            <a:r>
              <a:rPr lang="en-US" dirty="0"/>
              <a:t> synaptic, reflected in their top terms</a:t>
            </a:r>
          </a:p>
          <a:p>
            <a:endParaRPr lang="en-US" dirty="0"/>
          </a:p>
          <a:p>
            <a:endParaRPr lang="en-US" dirty="0"/>
          </a:p>
          <a:p>
            <a:r>
              <a:rPr lang="en-US" dirty="0" err="1"/>
              <a:t>Lightcyan</a:t>
            </a:r>
            <a:endParaRPr lang="en-US" dirty="0"/>
          </a:p>
          <a:p>
            <a:r>
              <a:rPr lang="en-US" dirty="0"/>
              <a:t>All </a:t>
            </a:r>
            <a:r>
              <a:rPr lang="en-US" dirty="0" err="1"/>
              <a:t>syngo</a:t>
            </a:r>
            <a:endParaRPr lang="en-US" dirty="0"/>
          </a:p>
          <a:p>
            <a:r>
              <a:rPr lang="en-US" dirty="0"/>
              <a:t>ribosomal</a:t>
            </a:r>
          </a:p>
        </p:txBody>
      </p:sp>
      <p:sp>
        <p:nvSpPr>
          <p:cNvPr id="4" name="Slide Number Placeholder 3"/>
          <p:cNvSpPr>
            <a:spLocks noGrp="1"/>
          </p:cNvSpPr>
          <p:nvPr>
            <p:ph type="sldNum" sz="quarter" idx="5"/>
          </p:nvPr>
        </p:nvSpPr>
        <p:spPr/>
        <p:txBody>
          <a:bodyPr/>
          <a:lstStyle/>
          <a:p>
            <a:fld id="{33B9C6D8-66F8-F24A-B394-520E69D4597A}" type="slidenum">
              <a:rPr lang="en-US" smtClean="0"/>
              <a:t>32</a:t>
            </a:fld>
            <a:endParaRPr lang="en-US"/>
          </a:p>
        </p:txBody>
      </p:sp>
    </p:spTree>
    <p:extLst>
      <p:ext uri="{BB962C8B-B14F-4D97-AF65-F5344CB8AC3E}">
        <p14:creationId xmlns:p14="http://schemas.microsoft.com/office/powerpoint/2010/main" val="572987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p>
          <a:p>
            <a:endParaRPr lang="en-US" dirty="0"/>
          </a:p>
          <a:p>
            <a:endParaRPr lang="en-US" dirty="0"/>
          </a:p>
          <a:p>
            <a:r>
              <a:rPr lang="en-US" dirty="0"/>
              <a:t>Module eigengenes calculated for consensus modules across all 99 samples instead of 100 times individually</a:t>
            </a:r>
          </a:p>
          <a:p>
            <a:r>
              <a:rPr lang="en-US" dirty="0"/>
              <a:t>(this differs slightly from consensus recommendation, but their example is only 2 samples)</a:t>
            </a:r>
          </a:p>
          <a:p>
            <a:endParaRPr lang="en-US" dirty="0"/>
          </a:p>
          <a:p>
            <a:r>
              <a:rPr lang="en-US" dirty="0"/>
              <a:t>All variables expanded</a:t>
            </a:r>
          </a:p>
          <a:p>
            <a:r>
              <a:rPr lang="en-US" dirty="0" err="1"/>
              <a:t>Pval</a:t>
            </a:r>
            <a:r>
              <a:rPr lang="en-US" dirty="0"/>
              <a:t> &gt; 0.01 and abs(</a:t>
            </a:r>
            <a:r>
              <a:rPr lang="en-US" dirty="0" err="1"/>
              <a:t>cor</a:t>
            </a:r>
            <a:r>
              <a:rPr lang="en-US" dirty="0"/>
              <a:t>) &lt; 0.75 across all variables</a:t>
            </a:r>
          </a:p>
        </p:txBody>
      </p:sp>
      <p:sp>
        <p:nvSpPr>
          <p:cNvPr id="4" name="Slide Number Placeholder 3"/>
          <p:cNvSpPr>
            <a:spLocks noGrp="1"/>
          </p:cNvSpPr>
          <p:nvPr>
            <p:ph type="sldNum" sz="quarter" idx="5"/>
          </p:nvPr>
        </p:nvSpPr>
        <p:spPr/>
        <p:txBody>
          <a:bodyPr/>
          <a:lstStyle/>
          <a:p>
            <a:fld id="{55C23C58-C06C-9142-83DF-7B39554F0639}" type="slidenum">
              <a:rPr lang="en-US" smtClean="0"/>
              <a:t>35</a:t>
            </a:fld>
            <a:endParaRPr lang="en-US"/>
          </a:p>
        </p:txBody>
      </p:sp>
    </p:spTree>
    <p:extLst>
      <p:ext uri="{BB962C8B-B14F-4D97-AF65-F5344CB8AC3E}">
        <p14:creationId xmlns:p14="http://schemas.microsoft.com/office/powerpoint/2010/main" val="72998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36</a:t>
            </a:fld>
            <a:endParaRPr lang="en-US"/>
          </a:p>
        </p:txBody>
      </p:sp>
    </p:spTree>
    <p:extLst>
      <p:ext uri="{BB962C8B-B14F-4D97-AF65-F5344CB8AC3E}">
        <p14:creationId xmlns:p14="http://schemas.microsoft.com/office/powerpoint/2010/main" val="1591141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-stepwise is untenable (both time and memory)</a:t>
            </a:r>
          </a:p>
          <a:p>
            <a:r>
              <a:rPr lang="en-US" dirty="0"/>
              <a:t>-adapt </a:t>
            </a:r>
            <a:r>
              <a:rPr lang="en-US" dirty="0" err="1"/>
              <a:t>pyWGCNA</a:t>
            </a:r>
            <a:r>
              <a:rPr lang="en-US" dirty="0"/>
              <a:t> – turns out it might take longer, at least compared to automated functions</a:t>
            </a:r>
          </a:p>
        </p:txBody>
      </p:sp>
      <p:sp>
        <p:nvSpPr>
          <p:cNvPr id="4" name="Slide Number Placeholder 3"/>
          <p:cNvSpPr>
            <a:spLocks noGrp="1"/>
          </p:cNvSpPr>
          <p:nvPr>
            <p:ph type="sldNum" sz="quarter" idx="5"/>
          </p:nvPr>
        </p:nvSpPr>
        <p:spPr/>
        <p:txBody>
          <a:bodyPr/>
          <a:lstStyle/>
          <a:p>
            <a:fld id="{55C23C58-C06C-9142-83DF-7B39554F0639}" type="slidenum">
              <a:rPr lang="en-US" smtClean="0"/>
              <a:t>37</a:t>
            </a:fld>
            <a:endParaRPr lang="en-US"/>
          </a:p>
        </p:txBody>
      </p:sp>
    </p:spTree>
    <p:extLst>
      <p:ext uri="{BB962C8B-B14F-4D97-AF65-F5344CB8AC3E}">
        <p14:creationId xmlns:p14="http://schemas.microsoft.com/office/powerpoint/2010/main" val="1079796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gene size</a:t>
            </a:r>
          </a:p>
          <a:p>
            <a:r>
              <a:rPr lang="en-US" dirty="0"/>
              <a:t>Experiment to see computational resources used based on:</a:t>
            </a:r>
          </a:p>
          <a:p>
            <a:r>
              <a:rPr lang="en-US" dirty="0"/>
              <a:t># iterations</a:t>
            </a:r>
          </a:p>
          <a:p>
            <a:r>
              <a:rPr lang="en-US" dirty="0"/>
              <a:t>-# genes</a:t>
            </a:r>
          </a:p>
          <a:p>
            <a:r>
              <a:rPr lang="en-US" dirty="0"/>
              <a:t>-max block size</a:t>
            </a:r>
          </a:p>
          <a:p>
            <a:r>
              <a:rPr lang="en-US" dirty="0"/>
              <a:t>-power threshold (calculated individually vs default value)</a:t>
            </a:r>
          </a:p>
          <a:p>
            <a:endParaRPr lang="en-US" dirty="0"/>
          </a:p>
          <a:p>
            <a:r>
              <a:rPr lang="en-US" dirty="0"/>
              <a:t>Surprising: calculating power somehow does not take longer???</a:t>
            </a:r>
          </a:p>
          <a:p>
            <a:r>
              <a:rPr lang="en-US" dirty="0"/>
              <a:t>Also: using default power may even use more memory? Hard to tell</a:t>
            </a:r>
          </a:p>
          <a:p>
            <a:endParaRPr lang="en-US" dirty="0"/>
          </a:p>
          <a:p>
            <a:r>
              <a:rPr lang="en-US" dirty="0"/>
              <a:t>Some jobs failed:</a:t>
            </a:r>
          </a:p>
          <a:p>
            <a:r>
              <a:rPr lang="en-US" dirty="0"/>
              <a:t>Because R^2 did not reach 0.8 for one iteration, so median power could not be found (fixable bug!)</a:t>
            </a:r>
          </a:p>
          <a:p>
            <a:r>
              <a:rPr lang="en-US" dirty="0"/>
              <a:t>5 17k calc</a:t>
            </a:r>
          </a:p>
          <a:p>
            <a:r>
              <a:rPr lang="en-US" dirty="0"/>
              <a:t>75 5k calc</a:t>
            </a:r>
          </a:p>
          <a:p>
            <a:r>
              <a:rPr lang="en-US" dirty="0"/>
              <a:t>75 17k calc</a:t>
            </a:r>
          </a:p>
          <a:p>
            <a:endParaRPr lang="en-US" dirty="0"/>
          </a:p>
          <a:p>
            <a:r>
              <a:rPr lang="en-US" dirty="0" err="1"/>
              <a:t>Appears_to_have_saved</a:t>
            </a:r>
            <a:r>
              <a:rPr lang="en-US" dirty="0"/>
              <a:t>/tried_to_load_an_empty_block_data_file_during_consensus_building?</a:t>
            </a:r>
          </a:p>
          <a:p>
            <a:r>
              <a:rPr lang="en-US" dirty="0"/>
              <a:t>100 17k default</a:t>
            </a:r>
          </a:p>
          <a:p>
            <a:r>
              <a:rPr lang="en-US" dirty="0"/>
              <a:t>“Probable cause: Disk quota exceeded”:</a:t>
            </a:r>
          </a:p>
          <a:p>
            <a:r>
              <a:rPr lang="en-US" dirty="0"/>
              <a:t>100 5k calc</a:t>
            </a:r>
          </a:p>
        </p:txBody>
      </p:sp>
      <p:sp>
        <p:nvSpPr>
          <p:cNvPr id="4" name="Slide Number Placeholder 3"/>
          <p:cNvSpPr>
            <a:spLocks noGrp="1"/>
          </p:cNvSpPr>
          <p:nvPr>
            <p:ph type="sldNum" sz="quarter" idx="5"/>
          </p:nvPr>
        </p:nvSpPr>
        <p:spPr/>
        <p:txBody>
          <a:bodyPr/>
          <a:lstStyle/>
          <a:p>
            <a:fld id="{55C23C58-C06C-9142-83DF-7B39554F0639}" type="slidenum">
              <a:rPr lang="en-US" smtClean="0"/>
              <a:t>38</a:t>
            </a:fld>
            <a:endParaRPr lang="en-US"/>
          </a:p>
        </p:txBody>
      </p:sp>
    </p:spTree>
    <p:extLst>
      <p:ext uri="{BB962C8B-B14F-4D97-AF65-F5344CB8AC3E}">
        <p14:creationId xmlns:p14="http://schemas.microsoft.com/office/powerpoint/2010/main" val="3922715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Labeled by gene, it’s possible some clustering by gene?</a:t>
            </a:r>
          </a:p>
          <a:p>
            <a:r>
              <a:rPr lang="en-US" dirty="0"/>
              <a:t>WT cas9 exposed but not gRNA exposed</a:t>
            </a:r>
          </a:p>
          <a:p>
            <a:r>
              <a:rPr lang="en-US" dirty="0"/>
              <a:t>Others are gRNA + Cas9</a:t>
            </a:r>
          </a:p>
          <a:p>
            <a:r>
              <a:rPr lang="en-US" dirty="0"/>
              <a:t>SPA is big deletion</a:t>
            </a:r>
          </a:p>
          <a:p>
            <a:r>
              <a:rPr lang="en-US" dirty="0"/>
              <a:t>////</a:t>
            </a:r>
          </a:p>
          <a:p>
            <a:r>
              <a:rPr lang="en-US" dirty="0"/>
              <a:t>Mike: break down by granularity: background</a:t>
            </a:r>
          </a:p>
          <a:p>
            <a:endParaRPr lang="en-US" dirty="0"/>
          </a:p>
        </p:txBody>
      </p:sp>
      <p:sp>
        <p:nvSpPr>
          <p:cNvPr id="4" name="Slide Number Placeholder 3"/>
          <p:cNvSpPr>
            <a:spLocks noGrp="1"/>
          </p:cNvSpPr>
          <p:nvPr>
            <p:ph type="sldNum" sz="quarter" idx="5"/>
          </p:nvPr>
        </p:nvSpPr>
        <p:spPr/>
        <p:txBody>
          <a:bodyPr/>
          <a:lstStyle/>
          <a:p>
            <a:fld id="{8BC16A43-3231-2A4C-A379-A2EE5C9BE198}" type="slidenum">
              <a:rPr lang="en-US" smtClean="0"/>
              <a:t>39</a:t>
            </a:fld>
            <a:endParaRPr lang="en-US"/>
          </a:p>
        </p:txBody>
      </p:sp>
    </p:spTree>
    <p:extLst>
      <p:ext uri="{BB962C8B-B14F-4D97-AF65-F5344CB8AC3E}">
        <p14:creationId xmlns:p14="http://schemas.microsoft.com/office/powerpoint/2010/main" val="2769707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Genes in smaller individual modules tend to be mostly assigned to grey in consensus; even larger modules have more genes in grey than other modules in most cases</a:t>
            </a:r>
          </a:p>
          <a:p>
            <a:r>
              <a:rPr lang="en-US" dirty="0"/>
              <a:t>As with the 99-sample analysis, all grey genes in the individual analysis are in grey in consensus</a:t>
            </a:r>
          </a:p>
          <a:p>
            <a:endParaRPr lang="en-US" dirty="0"/>
          </a:p>
          <a:p>
            <a:r>
              <a:rPr lang="en-US" dirty="0"/>
              <a:t>17 modules</a:t>
            </a:r>
          </a:p>
        </p:txBody>
      </p:sp>
      <p:sp>
        <p:nvSpPr>
          <p:cNvPr id="4" name="Slide Number Placeholder 3"/>
          <p:cNvSpPr>
            <a:spLocks noGrp="1"/>
          </p:cNvSpPr>
          <p:nvPr>
            <p:ph type="sldNum" sz="quarter" idx="5"/>
          </p:nvPr>
        </p:nvSpPr>
        <p:spPr/>
        <p:txBody>
          <a:bodyPr/>
          <a:lstStyle/>
          <a:p>
            <a:fld id="{55C23C58-C06C-9142-83DF-7B39554F0639}" type="slidenum">
              <a:rPr lang="en-US" smtClean="0"/>
              <a:t>40</a:t>
            </a:fld>
            <a:endParaRPr lang="en-US"/>
          </a:p>
        </p:txBody>
      </p:sp>
    </p:spTree>
    <p:extLst>
      <p:ext uri="{BB962C8B-B14F-4D97-AF65-F5344CB8AC3E}">
        <p14:creationId xmlns:p14="http://schemas.microsoft.com/office/powerpoint/2010/main" val="4126927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 reciprocal</a:t>
            </a:r>
          </a:p>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41</a:t>
            </a:fld>
            <a:endParaRPr lang="en-US"/>
          </a:p>
        </p:txBody>
      </p:sp>
    </p:spTree>
    <p:extLst>
      <p:ext uri="{BB962C8B-B14F-4D97-AF65-F5344CB8AC3E}">
        <p14:creationId xmlns:p14="http://schemas.microsoft.com/office/powerpoint/2010/main" val="363484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4</a:t>
            </a:fld>
            <a:endParaRPr lang="en-US"/>
          </a:p>
        </p:txBody>
      </p:sp>
    </p:spTree>
    <p:extLst>
      <p:ext uri="{BB962C8B-B14F-4D97-AF65-F5344CB8AC3E}">
        <p14:creationId xmlns:p14="http://schemas.microsoft.com/office/powerpoint/2010/main" val="10965973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#12.12.22: apply correlation order to to previous figure</a:t>
            </a:r>
          </a:p>
          <a:p>
            <a:endParaRPr lang="en-US" dirty="0"/>
          </a:p>
          <a:p>
            <a:endParaRPr lang="en-US" dirty="0"/>
          </a:p>
          <a:p>
            <a:r>
              <a:rPr lang="en-US" dirty="0"/>
              <a:t>#correlate module eigengenes </a:t>
            </a:r>
          </a:p>
          <a:p>
            <a:r>
              <a:rPr lang="en-US" dirty="0" err="1"/>
              <a:t>MEs_both_cor</a:t>
            </a:r>
            <a:r>
              <a:rPr lang="en-US" dirty="0"/>
              <a:t>&lt;-</a:t>
            </a:r>
            <a:r>
              <a:rPr lang="en-US" dirty="0" err="1"/>
              <a:t>cor</a:t>
            </a:r>
            <a:r>
              <a:rPr lang="en-US" dirty="0"/>
              <a:t>(</a:t>
            </a:r>
            <a:r>
              <a:rPr lang="en-US" dirty="0" err="1"/>
              <a:t>MEs_bsModuleColors_individual$eigengenes</a:t>
            </a:r>
            <a:r>
              <a:rPr lang="en-US" dirty="0"/>
              <a:t>, MEs_bsModuleColors_cons_all100$eigengenes) </a:t>
            </a:r>
          </a:p>
          <a:p>
            <a:r>
              <a:rPr lang="en-US" dirty="0"/>
              <a:t>#Calculate dissimilarity of module-module eigengenes correlation values (</a:t>
            </a:r>
            <a:r>
              <a:rPr lang="en-US" dirty="0" err="1"/>
              <a:t>cor</a:t>
            </a:r>
            <a:r>
              <a:rPr lang="en-US" dirty="0"/>
              <a:t>(MEs)) </a:t>
            </a:r>
          </a:p>
          <a:p>
            <a:r>
              <a:rPr lang="en-US" dirty="0" err="1"/>
              <a:t>MEDiss_cons</a:t>
            </a:r>
            <a:r>
              <a:rPr lang="en-US" dirty="0"/>
              <a:t> = 1-cor(</a:t>
            </a:r>
            <a:r>
              <a:rPr lang="en-US" dirty="0" err="1"/>
              <a:t>MEs_cons_cor</a:t>
            </a:r>
            <a:r>
              <a:rPr lang="en-US" dirty="0"/>
              <a:t>); </a:t>
            </a:r>
          </a:p>
          <a:p>
            <a:r>
              <a:rPr lang="en-US" dirty="0" err="1"/>
              <a:t>MEDiss_indiv</a:t>
            </a:r>
            <a:r>
              <a:rPr lang="en-US" dirty="0"/>
              <a:t> = 1-cor(</a:t>
            </a:r>
            <a:r>
              <a:rPr lang="en-US" dirty="0" err="1"/>
              <a:t>MEs_indiv_cor</a:t>
            </a:r>
            <a:r>
              <a:rPr lang="en-US" dirty="0"/>
              <a:t>); </a:t>
            </a:r>
          </a:p>
          <a:p>
            <a:r>
              <a:rPr lang="en-US" dirty="0"/>
              <a:t>#Generate module tree dendrograms </a:t>
            </a:r>
          </a:p>
          <a:p>
            <a:r>
              <a:rPr lang="en-US" dirty="0" err="1"/>
              <a:t>METree_cons</a:t>
            </a:r>
            <a:r>
              <a:rPr lang="en-US" dirty="0"/>
              <a:t> = </a:t>
            </a:r>
            <a:r>
              <a:rPr lang="en-US" dirty="0" err="1"/>
              <a:t>hclust</a:t>
            </a:r>
            <a:r>
              <a:rPr lang="en-US" dirty="0"/>
              <a:t>(</a:t>
            </a:r>
            <a:r>
              <a:rPr lang="en-US" dirty="0" err="1"/>
              <a:t>as.dist</a:t>
            </a:r>
            <a:r>
              <a:rPr lang="en-US" dirty="0"/>
              <a:t>(</a:t>
            </a:r>
            <a:r>
              <a:rPr lang="en-US" dirty="0" err="1"/>
              <a:t>MEDiss_cons</a:t>
            </a:r>
            <a:r>
              <a:rPr lang="en-US" dirty="0"/>
              <a:t>), method = "average"); </a:t>
            </a:r>
          </a:p>
          <a:p>
            <a:r>
              <a:rPr lang="en-US" dirty="0" err="1"/>
              <a:t>METree_indiv</a:t>
            </a:r>
            <a:r>
              <a:rPr lang="en-US" dirty="0"/>
              <a:t> = </a:t>
            </a:r>
            <a:r>
              <a:rPr lang="en-US" dirty="0" err="1"/>
              <a:t>hclust</a:t>
            </a:r>
            <a:r>
              <a:rPr lang="en-US" dirty="0"/>
              <a:t>(</a:t>
            </a:r>
            <a:r>
              <a:rPr lang="en-US" dirty="0" err="1"/>
              <a:t>as.dist</a:t>
            </a:r>
            <a:r>
              <a:rPr lang="en-US" dirty="0"/>
              <a:t>(</a:t>
            </a:r>
            <a:r>
              <a:rPr lang="en-US" dirty="0" err="1"/>
              <a:t>MEDiss_indiv</a:t>
            </a:r>
            <a:r>
              <a:rPr lang="en-US" dirty="0"/>
              <a:t>), method = "average"); </a:t>
            </a:r>
          </a:p>
          <a:p>
            <a:r>
              <a:rPr lang="en-US" dirty="0"/>
              <a:t>#plot heatmap, rows clustered by individual, columns clustered by consensus </a:t>
            </a:r>
          </a:p>
          <a:p>
            <a:r>
              <a:rPr lang="en-US" dirty="0" err="1"/>
              <a:t>pheatmap</a:t>
            </a:r>
            <a:r>
              <a:rPr lang="en-US" dirty="0"/>
              <a:t>(</a:t>
            </a:r>
            <a:r>
              <a:rPr lang="en-US" dirty="0" err="1"/>
              <a:t>MEs_both_cor</a:t>
            </a:r>
            <a:r>
              <a:rPr lang="en-US" dirty="0"/>
              <a:t>, </a:t>
            </a:r>
            <a:r>
              <a:rPr lang="en-US" dirty="0" err="1"/>
              <a:t>cluster_rows</a:t>
            </a:r>
            <a:r>
              <a:rPr lang="en-US" dirty="0"/>
              <a:t> = </a:t>
            </a:r>
            <a:r>
              <a:rPr lang="en-US" dirty="0" err="1"/>
              <a:t>METree_indiv</a:t>
            </a:r>
            <a:r>
              <a:rPr lang="en-US" dirty="0"/>
              <a:t>, </a:t>
            </a:r>
            <a:r>
              <a:rPr lang="en-US" dirty="0" err="1"/>
              <a:t>cluster_cols</a:t>
            </a:r>
            <a:r>
              <a:rPr lang="en-US" dirty="0"/>
              <a:t> = </a:t>
            </a:r>
            <a:r>
              <a:rPr lang="en-US" dirty="0" err="1"/>
              <a:t>METree_cons</a:t>
            </a:r>
            <a:r>
              <a:rPr lang="en-US" dirty="0"/>
              <a:t>) </a:t>
            </a:r>
          </a:p>
          <a:p>
            <a:endParaRPr lang="en-US" dirty="0"/>
          </a:p>
          <a:p>
            <a:pPr algn="l"/>
            <a:r>
              <a:rPr lang="en-US" dirty="0">
                <a:effectLst/>
              </a:rPr>
              <a:t>one of the examples we looked at earlier this week, where green module in individual which enriched for yellow and turquoise in consensus, you can see green is correlated well with those two modules, but those modules belong to different clusters in consensus, so they are perhaps not just closely related modules in the consensus analysis.</a:t>
            </a:r>
          </a:p>
          <a:p>
            <a:br>
              <a:rPr lang="en-US" dirty="0">
                <a:effectLst/>
                <a:latin typeface="Slack-Lato"/>
              </a:rPr>
            </a:br>
            <a:endParaRPr lang="en-US" dirty="0">
              <a:effectLst/>
              <a:latin typeface="Slack-Lato"/>
            </a:endParaRPr>
          </a:p>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42</a:t>
            </a:fld>
            <a:endParaRPr lang="en-US"/>
          </a:p>
        </p:txBody>
      </p:sp>
    </p:spTree>
    <p:extLst>
      <p:ext uri="{BB962C8B-B14F-4D97-AF65-F5344CB8AC3E}">
        <p14:creationId xmlns:p14="http://schemas.microsoft.com/office/powerpoint/2010/main" val="2277354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43</a:t>
            </a:fld>
            <a:endParaRPr lang="en-US"/>
          </a:p>
        </p:txBody>
      </p:sp>
    </p:spTree>
    <p:extLst>
      <p:ext uri="{BB962C8B-B14F-4D97-AF65-F5344CB8AC3E}">
        <p14:creationId xmlns:p14="http://schemas.microsoft.com/office/powerpoint/2010/main" val="2879615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9C6D8-66F8-F24A-B394-520E69D4597A}" type="slidenum">
              <a:rPr lang="en-US" smtClean="0"/>
              <a:t>44</a:t>
            </a:fld>
            <a:endParaRPr lang="en-US"/>
          </a:p>
        </p:txBody>
      </p:sp>
    </p:spTree>
    <p:extLst>
      <p:ext uri="{BB962C8B-B14F-4D97-AF65-F5344CB8AC3E}">
        <p14:creationId xmlns:p14="http://schemas.microsoft.com/office/powerpoint/2010/main" val="655605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Module membership in individual, colored by top hit in consensus</a:t>
            </a:r>
          </a:p>
          <a:p>
            <a:r>
              <a:rPr lang="en-US" dirty="0"/>
              <a:t>Module membership value closer to 1 is stronger</a:t>
            </a:r>
          </a:p>
        </p:txBody>
      </p:sp>
      <p:sp>
        <p:nvSpPr>
          <p:cNvPr id="4" name="Slide Number Placeholder 3"/>
          <p:cNvSpPr>
            <a:spLocks noGrp="1"/>
          </p:cNvSpPr>
          <p:nvPr>
            <p:ph type="sldNum" sz="quarter" idx="5"/>
          </p:nvPr>
        </p:nvSpPr>
        <p:spPr/>
        <p:txBody>
          <a:bodyPr/>
          <a:lstStyle/>
          <a:p>
            <a:fld id="{55C23C58-C06C-9142-83DF-7B39554F0639}" type="slidenum">
              <a:rPr lang="en-US" smtClean="0"/>
              <a:t>45</a:t>
            </a:fld>
            <a:endParaRPr lang="en-US"/>
          </a:p>
        </p:txBody>
      </p:sp>
    </p:spTree>
    <p:extLst>
      <p:ext uri="{BB962C8B-B14F-4D97-AF65-F5344CB8AC3E}">
        <p14:creationId xmlns:p14="http://schemas.microsoft.com/office/powerpoint/2010/main" val="671225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membership calculated in individual99, then colored by whether or not the module is in grey in consensus99 or not; color is the module color in individual (does not account for genes which are assigned to other modules by consensus99</a:t>
            </a:r>
          </a:p>
          <a:p>
            <a:endParaRPr lang="en-US" dirty="0"/>
          </a:p>
          <a:p>
            <a:r>
              <a:rPr lang="en-US" dirty="0"/>
              <a:t>Can we use this information to improve individual analysis, such as applying a module membership threshold?</a:t>
            </a:r>
          </a:p>
        </p:txBody>
      </p:sp>
      <p:sp>
        <p:nvSpPr>
          <p:cNvPr id="4" name="Slide Number Placeholder 3"/>
          <p:cNvSpPr>
            <a:spLocks noGrp="1"/>
          </p:cNvSpPr>
          <p:nvPr>
            <p:ph type="sldNum" sz="quarter" idx="5"/>
          </p:nvPr>
        </p:nvSpPr>
        <p:spPr/>
        <p:txBody>
          <a:bodyPr/>
          <a:lstStyle/>
          <a:p>
            <a:fld id="{55C23C58-C06C-9142-83DF-7B39554F0639}" type="slidenum">
              <a:rPr lang="en-US" smtClean="0"/>
              <a:t>46</a:t>
            </a:fld>
            <a:endParaRPr lang="en-US"/>
          </a:p>
        </p:txBody>
      </p:sp>
    </p:spTree>
    <p:extLst>
      <p:ext uri="{BB962C8B-B14F-4D97-AF65-F5344CB8AC3E}">
        <p14:creationId xmlns:p14="http://schemas.microsoft.com/office/powerpoint/2010/main" val="3353983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48</a:t>
            </a:fld>
            <a:endParaRPr lang="en-US"/>
          </a:p>
        </p:txBody>
      </p:sp>
    </p:spTree>
    <p:extLst>
      <p:ext uri="{BB962C8B-B14F-4D97-AF65-F5344CB8AC3E}">
        <p14:creationId xmlns:p14="http://schemas.microsoft.com/office/powerpoint/2010/main" val="33251052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50</a:t>
            </a:fld>
            <a:endParaRPr lang="en-US"/>
          </a:p>
        </p:txBody>
      </p:sp>
    </p:spTree>
    <p:extLst>
      <p:ext uri="{BB962C8B-B14F-4D97-AF65-F5344CB8AC3E}">
        <p14:creationId xmlns:p14="http://schemas.microsoft.com/office/powerpoint/2010/main" val="55233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C16A43-3231-2A4C-A379-A2EE5C9BE198}" type="slidenum">
              <a:rPr lang="en-US" smtClean="0"/>
              <a:t>5</a:t>
            </a:fld>
            <a:endParaRPr lang="en-US"/>
          </a:p>
        </p:txBody>
      </p:sp>
    </p:spTree>
    <p:extLst>
      <p:ext uri="{BB962C8B-B14F-4D97-AF65-F5344CB8AC3E}">
        <p14:creationId xmlns:p14="http://schemas.microsoft.com/office/powerpoint/2010/main" val="116074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6</a:t>
            </a:fld>
            <a:endParaRPr lang="en-US"/>
          </a:p>
        </p:txBody>
      </p:sp>
    </p:spTree>
    <p:extLst>
      <p:ext uri="{BB962C8B-B14F-4D97-AF65-F5344CB8AC3E}">
        <p14:creationId xmlns:p14="http://schemas.microsoft.com/office/powerpoint/2010/main" val="243091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7</a:t>
            </a:fld>
            <a:endParaRPr lang="en-US"/>
          </a:p>
        </p:txBody>
      </p:sp>
    </p:spTree>
    <p:extLst>
      <p:ext uri="{BB962C8B-B14F-4D97-AF65-F5344CB8AC3E}">
        <p14:creationId xmlns:p14="http://schemas.microsoft.com/office/powerpoint/2010/main" val="268061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23C58-C06C-9142-83DF-7B39554F0639}" type="slidenum">
              <a:rPr lang="en-US" smtClean="0"/>
              <a:t>8</a:t>
            </a:fld>
            <a:endParaRPr lang="en-US"/>
          </a:p>
        </p:txBody>
      </p:sp>
    </p:spTree>
    <p:extLst>
      <p:ext uri="{BB962C8B-B14F-4D97-AF65-F5344CB8AC3E}">
        <p14:creationId xmlns:p14="http://schemas.microsoft.com/office/powerpoint/2010/main" val="428912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3-way comparisons</a:t>
            </a:r>
          </a:p>
        </p:txBody>
      </p:sp>
      <p:sp>
        <p:nvSpPr>
          <p:cNvPr id="4" name="Slide Number Placeholder 3"/>
          <p:cNvSpPr>
            <a:spLocks noGrp="1"/>
          </p:cNvSpPr>
          <p:nvPr>
            <p:ph type="sldNum" sz="quarter" idx="5"/>
          </p:nvPr>
        </p:nvSpPr>
        <p:spPr/>
        <p:txBody>
          <a:bodyPr/>
          <a:lstStyle/>
          <a:p>
            <a:fld id="{33B9C6D8-66F8-F24A-B394-520E69D4597A}" type="slidenum">
              <a:rPr lang="en-US" smtClean="0"/>
              <a:t>9</a:t>
            </a:fld>
            <a:endParaRPr lang="en-US"/>
          </a:p>
        </p:txBody>
      </p:sp>
    </p:spTree>
    <p:extLst>
      <p:ext uri="{BB962C8B-B14F-4D97-AF65-F5344CB8AC3E}">
        <p14:creationId xmlns:p14="http://schemas.microsoft.com/office/powerpoint/2010/main" val="222166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EBB3-79E0-A0E5-067F-A9AF67CF5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752A2-E57D-C797-AAEB-D35B04630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844365-8FE7-0AB9-9F58-ECCB0C27E191}"/>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8034857D-D562-C8C8-83EE-F8534B453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7C180-D0AE-0E30-2E18-71A2249B95B6}"/>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162082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8497-E277-20F3-B0F6-78255F6AD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E7A93F-6855-7E1E-0BD5-638338810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160C9-62C2-D29A-AE1D-BA28FAC22EC9}"/>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6371DEF9-7E09-848A-DF39-4BDAA10CC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D1066-7A0F-DBEC-B2AB-338E0B579491}"/>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293639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6E4D5-DF6B-5959-7A08-8778E5E67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86A7EA-2D84-DE96-EFE4-05FB7AC2E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21042-F62E-22F6-DE1D-A4AE20AE9997}"/>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8E060203-5E50-BEAE-9860-72D4FEB74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FEA63-4214-93B8-10BA-AAF972481797}"/>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245095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812F-4A5F-CC78-AC1F-A4535B23F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DCC91-AE4A-B5CB-445A-F6FABDEFA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634CE-771D-7326-2BFC-2076632E8654}"/>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A765F09D-B046-800F-49E9-69D86DF12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706F-5E21-AA0D-F1AD-3F0D6E8B494C}"/>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242021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9F74-D514-9FDE-AE54-5640B5E65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CC83E-2F51-E04B-B276-F7B9D4AE2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EF7AA-DDCC-08C6-67E8-DAD5D6E1F6D2}"/>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C1B5FB12-8E1F-465F-EE95-1ECBB0254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18181-D00A-38F0-74B7-BE8C0EC203C5}"/>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11436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DC27-7B09-A259-8C15-C173068AC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08EF3-4571-848E-C238-CBF72FBB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39AF3-FC24-D7DC-F26E-65FEDD4AE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9205A-A06E-83B5-194E-FAE31C4B567A}"/>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6" name="Footer Placeholder 5">
            <a:extLst>
              <a:ext uri="{FF2B5EF4-FFF2-40B4-BE49-F238E27FC236}">
                <a16:creationId xmlns:a16="http://schemas.microsoft.com/office/drawing/2014/main" id="{5CC24354-3635-E8BD-B2F8-8B40677FA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07D67-4C85-DDFC-496F-8946F83C8A69}"/>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4628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EF7A-FD7D-8C54-1547-826CEE78B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922F7-EDBF-5EA1-4C37-53D7F6A89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2F21F-6662-483F-EB4E-144D9B7AA3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CFD61-F424-41E4-DBD0-699405F73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1A0F1-5D5C-2FE1-A2A8-578D233D0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6502B-3C35-D3CD-B433-1DE27C300AC5}"/>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8" name="Footer Placeholder 7">
            <a:extLst>
              <a:ext uri="{FF2B5EF4-FFF2-40B4-BE49-F238E27FC236}">
                <a16:creationId xmlns:a16="http://schemas.microsoft.com/office/drawing/2014/main" id="{30CD1D9B-12C4-6E8D-0D1E-3D811948F3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0F2E7-4AD7-80F6-59E6-CB66E29FDE75}"/>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48269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D63E-C1E9-71F7-8D6A-391D2DF6F5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00BCB0-B94E-1F43-86BE-B6B08FA9C7A5}"/>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4" name="Footer Placeholder 3">
            <a:extLst>
              <a:ext uri="{FF2B5EF4-FFF2-40B4-BE49-F238E27FC236}">
                <a16:creationId xmlns:a16="http://schemas.microsoft.com/office/drawing/2014/main" id="{FB12A5C8-E473-A712-A00E-AF6E6B3E6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EC1E6-7083-AE60-9464-7C009AD6A7DA}"/>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13415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48F95-27A2-E27D-B100-D48E68144290}"/>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3" name="Footer Placeholder 2">
            <a:extLst>
              <a:ext uri="{FF2B5EF4-FFF2-40B4-BE49-F238E27FC236}">
                <a16:creationId xmlns:a16="http://schemas.microsoft.com/office/drawing/2014/main" id="{D49D58FB-2C7B-D16C-9A50-B19BADD01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AFE18-8678-8A34-5182-367C7B56037F}"/>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48157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E417-7A44-50CB-FD38-A65F77C16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B1710-080C-919B-A4C7-34A7E6F1C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37F420-EE4E-2785-AFF2-D8237F746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62E1D-63B6-0459-E6DD-2C5D5CA27533}"/>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6" name="Footer Placeholder 5">
            <a:extLst>
              <a:ext uri="{FF2B5EF4-FFF2-40B4-BE49-F238E27FC236}">
                <a16:creationId xmlns:a16="http://schemas.microsoft.com/office/drawing/2014/main" id="{400C129F-CBC7-F941-F9C1-9BFC8F91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D2F37-BBC1-062A-AD0C-9DCAE78B0276}"/>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275322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71DD-4391-4EE6-71E7-410542565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3C850-29EF-C1D5-84B4-DBE6DD47D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5E091-8BFA-A040-B3F1-811BD5324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E47AF-3E91-D6DA-5079-06D25734AC3F}"/>
              </a:ext>
            </a:extLst>
          </p:cNvPr>
          <p:cNvSpPr>
            <a:spLocks noGrp="1"/>
          </p:cNvSpPr>
          <p:nvPr>
            <p:ph type="dt" sz="half" idx="10"/>
          </p:nvPr>
        </p:nvSpPr>
        <p:spPr/>
        <p:txBody>
          <a:bodyPr/>
          <a:lstStyle/>
          <a:p>
            <a:fld id="{1E118997-388A-7043-A213-DA6ECCD0EB90}" type="datetimeFigureOut">
              <a:rPr lang="en-US" smtClean="0"/>
              <a:t>1/18/23</a:t>
            </a:fld>
            <a:endParaRPr lang="en-US"/>
          </a:p>
        </p:txBody>
      </p:sp>
      <p:sp>
        <p:nvSpPr>
          <p:cNvPr id="6" name="Footer Placeholder 5">
            <a:extLst>
              <a:ext uri="{FF2B5EF4-FFF2-40B4-BE49-F238E27FC236}">
                <a16:creationId xmlns:a16="http://schemas.microsoft.com/office/drawing/2014/main" id="{DA2D3161-A428-C74C-3C8F-44CB204B4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7422D-5187-80BC-2163-84C637054525}"/>
              </a:ext>
            </a:extLst>
          </p:cNvPr>
          <p:cNvSpPr>
            <a:spLocks noGrp="1"/>
          </p:cNvSpPr>
          <p:nvPr>
            <p:ph type="sldNum" sz="quarter" idx="12"/>
          </p:nvPr>
        </p:nvSpPr>
        <p:spPr/>
        <p:txBody>
          <a:bodyPr/>
          <a:lstStyle/>
          <a:p>
            <a:fld id="{13441DB9-5BBC-F647-B018-6F7BCD49C7E5}" type="slidenum">
              <a:rPr lang="en-US" smtClean="0"/>
              <a:t>‹#›</a:t>
            </a:fld>
            <a:endParaRPr lang="en-US"/>
          </a:p>
        </p:txBody>
      </p:sp>
    </p:spTree>
    <p:extLst>
      <p:ext uri="{BB962C8B-B14F-4D97-AF65-F5344CB8AC3E}">
        <p14:creationId xmlns:p14="http://schemas.microsoft.com/office/powerpoint/2010/main" val="99531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ADAB2-8140-4B16-D1F7-231A032B9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883250-36EF-95A8-BF30-260FEB7AE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052C8-D73C-50D6-9739-6F8C3EBFC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18997-388A-7043-A213-DA6ECCD0EB90}" type="datetimeFigureOut">
              <a:rPr lang="en-US" smtClean="0"/>
              <a:t>1/18/23</a:t>
            </a:fld>
            <a:endParaRPr lang="en-US"/>
          </a:p>
        </p:txBody>
      </p:sp>
      <p:sp>
        <p:nvSpPr>
          <p:cNvPr id="5" name="Footer Placeholder 4">
            <a:extLst>
              <a:ext uri="{FF2B5EF4-FFF2-40B4-BE49-F238E27FC236}">
                <a16:creationId xmlns:a16="http://schemas.microsoft.com/office/drawing/2014/main" id="{5930BB0F-394D-D9D9-74AB-0995EC503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257CC-0518-4F9B-C690-897580803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1DB9-5BBC-F647-B018-6F7BCD49C7E5}" type="slidenum">
              <a:rPr lang="en-US" smtClean="0"/>
              <a:t>‹#›</a:t>
            </a:fld>
            <a:endParaRPr lang="en-US"/>
          </a:p>
        </p:txBody>
      </p:sp>
    </p:spTree>
    <p:extLst>
      <p:ext uri="{BB962C8B-B14F-4D97-AF65-F5344CB8AC3E}">
        <p14:creationId xmlns:p14="http://schemas.microsoft.com/office/powerpoint/2010/main" val="48473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3.png"/><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6.emf"/><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13.png"/><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2.emf"/><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5.emf"/></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4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E2D1-8D53-3970-97BC-01675226A428}"/>
              </a:ext>
            </a:extLst>
          </p:cNvPr>
          <p:cNvSpPr>
            <a:spLocks noGrp="1"/>
          </p:cNvSpPr>
          <p:nvPr>
            <p:ph type="ctrTitle"/>
          </p:nvPr>
        </p:nvSpPr>
        <p:spPr/>
        <p:txBody>
          <a:bodyPr>
            <a:normAutofit fontScale="90000"/>
          </a:bodyPr>
          <a:lstStyle/>
          <a:p>
            <a:r>
              <a:rPr lang="en-US" dirty="0"/>
              <a:t>Insights into induced neurons from RNA co-expression</a:t>
            </a:r>
          </a:p>
        </p:txBody>
      </p:sp>
      <p:sp>
        <p:nvSpPr>
          <p:cNvPr id="3" name="Subtitle 2">
            <a:extLst>
              <a:ext uri="{FF2B5EF4-FFF2-40B4-BE49-F238E27FC236}">
                <a16:creationId xmlns:a16="http://schemas.microsoft.com/office/drawing/2014/main" id="{6D3D8A6C-3C33-BAD5-1DAD-3CC53B9043DF}"/>
              </a:ext>
            </a:extLst>
          </p:cNvPr>
          <p:cNvSpPr>
            <a:spLocks noGrp="1"/>
          </p:cNvSpPr>
          <p:nvPr>
            <p:ph type="subTitle" idx="1"/>
          </p:nvPr>
        </p:nvSpPr>
        <p:spPr/>
        <p:txBody>
          <a:bodyPr/>
          <a:lstStyle/>
          <a:p>
            <a:r>
              <a:rPr lang="en-US" dirty="0"/>
              <a:t>Heather Wick, PhD</a:t>
            </a:r>
          </a:p>
          <a:p>
            <a:r>
              <a:rPr lang="en-US" dirty="0" err="1"/>
              <a:t>Talkowski</a:t>
            </a:r>
            <a:r>
              <a:rPr lang="en-US" dirty="0"/>
              <a:t> Lab Meeting 12.14.22</a:t>
            </a:r>
          </a:p>
        </p:txBody>
      </p:sp>
    </p:spTree>
    <p:extLst>
      <p:ext uri="{BB962C8B-B14F-4D97-AF65-F5344CB8AC3E}">
        <p14:creationId xmlns:p14="http://schemas.microsoft.com/office/powerpoint/2010/main" val="277645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A8CA-F343-04F4-6067-FB40CB5FBEC6}"/>
              </a:ext>
            </a:extLst>
          </p:cNvPr>
          <p:cNvSpPr>
            <a:spLocks noGrp="1"/>
          </p:cNvSpPr>
          <p:nvPr>
            <p:ph type="title"/>
          </p:nvPr>
        </p:nvSpPr>
        <p:spPr/>
        <p:txBody>
          <a:bodyPr/>
          <a:lstStyle/>
          <a:p>
            <a:r>
              <a:rPr lang="en-US" dirty="0"/>
              <a:t>WGCNA: 4 experiments</a:t>
            </a:r>
          </a:p>
        </p:txBody>
      </p:sp>
      <p:sp>
        <p:nvSpPr>
          <p:cNvPr id="5" name="Content Placeholder 4">
            <a:extLst>
              <a:ext uri="{FF2B5EF4-FFF2-40B4-BE49-F238E27FC236}">
                <a16:creationId xmlns:a16="http://schemas.microsoft.com/office/drawing/2014/main" id="{9A9AB6F3-C624-452D-D692-075829B20626}"/>
              </a:ext>
            </a:extLst>
          </p:cNvPr>
          <p:cNvSpPr>
            <a:spLocks noGrp="1"/>
          </p:cNvSpPr>
          <p:nvPr>
            <p:ph idx="1"/>
          </p:nvPr>
        </p:nvSpPr>
        <p:spPr/>
        <p:txBody>
          <a:bodyPr/>
          <a:lstStyle/>
          <a:p>
            <a:endParaRPr lang="en-US"/>
          </a:p>
        </p:txBody>
      </p:sp>
      <p:graphicFrame>
        <p:nvGraphicFramePr>
          <p:cNvPr id="19" name="Table 36">
            <a:extLst>
              <a:ext uri="{FF2B5EF4-FFF2-40B4-BE49-F238E27FC236}">
                <a16:creationId xmlns:a16="http://schemas.microsoft.com/office/drawing/2014/main" id="{8407B461-23B9-6F10-58E2-0A71A2000A3D}"/>
              </a:ext>
            </a:extLst>
          </p:cNvPr>
          <p:cNvGraphicFramePr>
            <a:graphicFrameLocks noGrp="1"/>
          </p:cNvGraphicFramePr>
          <p:nvPr>
            <p:extLst>
              <p:ext uri="{D42A27DB-BD31-4B8C-83A1-F6EECF244321}">
                <p14:modId xmlns:p14="http://schemas.microsoft.com/office/powerpoint/2010/main" val="2248266035"/>
              </p:ext>
            </p:extLst>
          </p:nvPr>
        </p:nvGraphicFramePr>
        <p:xfrm>
          <a:off x="1607419" y="1690688"/>
          <a:ext cx="8771570" cy="4820920"/>
        </p:xfrm>
        <a:graphic>
          <a:graphicData uri="http://schemas.openxmlformats.org/drawingml/2006/table">
            <a:tbl>
              <a:tblPr firstRow="1" bandRow="1">
                <a:tableStyleId>{1FECB4D8-DB02-4DC6-A0A2-4F2EBAE1DC90}</a:tableStyleId>
              </a:tblPr>
              <a:tblGrid>
                <a:gridCol w="2713054">
                  <a:extLst>
                    <a:ext uri="{9D8B030D-6E8A-4147-A177-3AD203B41FA5}">
                      <a16:colId xmlns:a16="http://schemas.microsoft.com/office/drawing/2014/main" val="3140004755"/>
                    </a:ext>
                  </a:extLst>
                </a:gridCol>
                <a:gridCol w="1450313">
                  <a:extLst>
                    <a:ext uri="{9D8B030D-6E8A-4147-A177-3AD203B41FA5}">
                      <a16:colId xmlns:a16="http://schemas.microsoft.com/office/drawing/2014/main" val="3584719709"/>
                    </a:ext>
                  </a:extLst>
                </a:gridCol>
                <a:gridCol w="1475755">
                  <a:extLst>
                    <a:ext uri="{9D8B030D-6E8A-4147-A177-3AD203B41FA5}">
                      <a16:colId xmlns:a16="http://schemas.microsoft.com/office/drawing/2014/main" val="3264946913"/>
                    </a:ext>
                  </a:extLst>
                </a:gridCol>
                <a:gridCol w="1458794">
                  <a:extLst>
                    <a:ext uri="{9D8B030D-6E8A-4147-A177-3AD203B41FA5}">
                      <a16:colId xmlns:a16="http://schemas.microsoft.com/office/drawing/2014/main" val="3938626218"/>
                    </a:ext>
                  </a:extLst>
                </a:gridCol>
                <a:gridCol w="1673654">
                  <a:extLst>
                    <a:ext uri="{9D8B030D-6E8A-4147-A177-3AD203B41FA5}">
                      <a16:colId xmlns:a16="http://schemas.microsoft.com/office/drawing/2014/main" val="59411691"/>
                    </a:ext>
                  </a:extLst>
                </a:gridCol>
              </a:tblGrid>
              <a:tr h="370840">
                <a:tc>
                  <a:txBody>
                    <a:bodyPr/>
                    <a:lstStyle/>
                    <a:p>
                      <a:r>
                        <a:rPr lang="en-US" dirty="0">
                          <a:solidFill>
                            <a:schemeClr val="tx1"/>
                          </a:solidFill>
                        </a:rPr>
                        <a:t>Analysis name</a:t>
                      </a: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Individual99</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Consensus99</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Individual26</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Consensus26</a:t>
                      </a:r>
                    </a:p>
                  </a:txBody>
                  <a:tcPr>
                    <a:lnL w="12700" cap="flat" cmpd="sng" algn="ctr">
                      <a:solidFill>
                        <a:schemeClr val="bg2">
                          <a:lumMod val="90000"/>
                        </a:schemeClr>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3798119"/>
                  </a:ext>
                </a:extLst>
              </a:tr>
              <a:tr h="370840">
                <a:tc>
                  <a:txBody>
                    <a:bodyPr/>
                    <a:lstStyle/>
                    <a:p>
                      <a:r>
                        <a:rPr lang="en-US" dirty="0"/>
                        <a:t>Analysis type</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en-US" dirty="0"/>
                        <a:t>Individual</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en-US" dirty="0"/>
                        <a:t>Consensus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en-US" dirty="0"/>
                        <a:t>Individual</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en-US" dirty="0"/>
                        <a:t>Consensus</a:t>
                      </a:r>
                    </a:p>
                  </a:txBody>
                  <a:tcPr>
                    <a:lnL w="12700" cap="flat" cmpd="sng" algn="ctr">
                      <a:solidFill>
                        <a:schemeClr val="bg2">
                          <a:lumMod val="90000"/>
                        </a:schemeClr>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6315051"/>
                  </a:ext>
                </a:extLst>
              </a:tr>
              <a:tr h="370840">
                <a:tc>
                  <a:txBody>
                    <a:bodyPr/>
                    <a:lstStyle/>
                    <a:p>
                      <a:r>
                        <a:rPr lang="en-US" dirty="0"/>
                        <a:t># samples total</a:t>
                      </a:r>
                    </a:p>
                  </a:txBody>
                  <a:tcPr>
                    <a:lnR w="19050" cap="flat" cmpd="sng" algn="ctr">
                      <a:solidFill>
                        <a:schemeClr val="tx1"/>
                      </a:solidFill>
                      <a:prstDash val="solid"/>
                      <a:round/>
                      <a:headEnd type="none" w="med" len="med"/>
                      <a:tailEnd type="none" w="med" len="med"/>
                    </a:lnR>
                  </a:tcPr>
                </a:tc>
                <a:tc>
                  <a:txBody>
                    <a:bodyPr/>
                    <a:lstStyle/>
                    <a:p>
                      <a:r>
                        <a:rPr lang="en-US" dirty="0"/>
                        <a:t>99</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99</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26</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26</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402538551"/>
                  </a:ext>
                </a:extLst>
              </a:tr>
              <a:tr h="370840">
                <a:tc>
                  <a:txBody>
                    <a:bodyPr/>
                    <a:lstStyle/>
                    <a:p>
                      <a:r>
                        <a:rPr lang="en-US" dirty="0"/>
                        <a:t># resamples</a:t>
                      </a:r>
                    </a:p>
                  </a:txBody>
                  <a:tcPr>
                    <a:lnR w="19050" cap="flat" cmpd="sng" algn="ctr">
                      <a:solidFill>
                        <a:schemeClr val="tx1"/>
                      </a:solidFill>
                      <a:prstDash val="solid"/>
                      <a:round/>
                      <a:headEnd type="none" w="med" len="med"/>
                      <a:tailEnd type="none" w="med" len="med"/>
                    </a:lnR>
                  </a:tcPr>
                </a:tc>
                <a:tc>
                  <a:txBody>
                    <a:bodyPr/>
                    <a:lstStyle/>
                    <a:p>
                      <a:r>
                        <a:rPr lang="en-US" dirty="0"/>
                        <a:t>-</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100</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40709814"/>
                  </a:ext>
                </a:extLst>
              </a:tr>
              <a:tr h="370840">
                <a:tc>
                  <a:txBody>
                    <a:bodyPr/>
                    <a:lstStyle/>
                    <a:p>
                      <a:r>
                        <a:rPr lang="en-US" dirty="0"/>
                        <a:t>Resample fraction (n)</a:t>
                      </a:r>
                    </a:p>
                  </a:txBody>
                  <a:tcPr>
                    <a:lnR w="19050" cap="flat" cmpd="sng" algn="ctr">
                      <a:solidFill>
                        <a:schemeClr val="tx1"/>
                      </a:solidFill>
                      <a:prstDash val="solid"/>
                      <a:round/>
                      <a:headEnd type="none" w="med" len="med"/>
                      <a:tailEnd type="none" w="med" len="med"/>
                    </a:lnR>
                  </a:tcPr>
                </a:tc>
                <a:tc>
                  <a:txBody>
                    <a:bodyPr/>
                    <a:lstStyle/>
                    <a:p>
                      <a:r>
                        <a:rPr lang="en-US" dirty="0"/>
                        <a:t>-</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0.66 (65)</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0.66 (17)</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812418902"/>
                  </a:ext>
                </a:extLst>
              </a:tr>
              <a:tr h="370840">
                <a:tc>
                  <a:txBody>
                    <a:bodyPr/>
                    <a:lstStyle/>
                    <a:p>
                      <a:r>
                        <a:rPr lang="en-US" dirty="0"/>
                        <a:t>Soft power threshold</a:t>
                      </a:r>
                    </a:p>
                  </a:txBody>
                  <a:tcPr>
                    <a:lnR w="19050" cap="flat" cmpd="sng" algn="ctr">
                      <a:solidFill>
                        <a:schemeClr val="tx1"/>
                      </a:solidFill>
                      <a:prstDash val="solid"/>
                      <a:round/>
                      <a:headEnd type="none" w="med" len="med"/>
                      <a:tailEnd type="none" w="med" len="med"/>
                    </a:lnR>
                  </a:tcPr>
                </a:tc>
                <a:tc>
                  <a:txBody>
                    <a:bodyPr/>
                    <a:lstStyle/>
                    <a:p>
                      <a:r>
                        <a:rPr lang="en-US" dirty="0"/>
                        <a:t>19</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18</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21</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20</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482735204"/>
                  </a:ext>
                </a:extLst>
              </a:tr>
              <a:tr h="370840">
                <a:tc>
                  <a:txBody>
                    <a:bodyPr/>
                    <a:lstStyle/>
                    <a:p>
                      <a:r>
                        <a:rPr lang="en-US" dirty="0"/>
                        <a:t>Network type</a:t>
                      </a:r>
                    </a:p>
                  </a:txBody>
                  <a:tcPr>
                    <a:lnR w="19050" cap="flat" cmpd="sng" algn="ctr">
                      <a:solidFill>
                        <a:schemeClr val="tx1"/>
                      </a:solidFill>
                      <a:prstDash val="solid"/>
                      <a:round/>
                      <a:headEnd type="none" w="med" len="med"/>
                      <a:tailEnd type="none" w="med" len="med"/>
                    </a:lnR>
                  </a:tcPr>
                </a:tc>
                <a:tc>
                  <a:txBody>
                    <a:bodyPr/>
                    <a:lstStyle/>
                    <a:p>
                      <a:r>
                        <a:rPr lang="en-US" dirty="0"/>
                        <a:t>Signed</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Signed</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Signed</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Signed</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274117905"/>
                  </a:ext>
                </a:extLst>
              </a:tr>
              <a:tr h="370840">
                <a:tc>
                  <a:txBody>
                    <a:bodyPr/>
                    <a:lstStyle/>
                    <a:p>
                      <a:r>
                        <a:rPr lang="en-US" dirty="0"/>
                        <a:t>Block size</a:t>
                      </a:r>
                    </a:p>
                  </a:txBody>
                  <a:tcPr>
                    <a:lnR w="19050" cap="flat" cmpd="sng" algn="ctr">
                      <a:solidFill>
                        <a:schemeClr val="tx1"/>
                      </a:solidFill>
                      <a:prstDash val="solid"/>
                      <a:round/>
                      <a:headEnd type="none" w="med" len="med"/>
                      <a:tailEnd type="none" w="med" len="med"/>
                    </a:lnR>
                  </a:tcPr>
                </a:tc>
                <a:tc>
                  <a:txBody>
                    <a:bodyPr/>
                    <a:lstStyle/>
                    <a:p>
                      <a:r>
                        <a:rPr lang="en-US" dirty="0"/>
                        <a:t>17k</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17k</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17k</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17k</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83384975"/>
                  </a:ext>
                </a:extLst>
              </a:tr>
              <a:tr h="370840">
                <a:tc>
                  <a:txBody>
                    <a:bodyPr/>
                    <a:lstStyle/>
                    <a:p>
                      <a:r>
                        <a:rPr lang="en-US" dirty="0"/>
                        <a:t>Min. module size</a:t>
                      </a:r>
                    </a:p>
                  </a:txBody>
                  <a:tcPr>
                    <a:lnR w="19050" cap="flat" cmpd="sng" algn="ctr">
                      <a:solidFill>
                        <a:schemeClr val="tx1"/>
                      </a:solidFill>
                      <a:prstDash val="solid"/>
                      <a:round/>
                      <a:headEnd type="none" w="med" len="med"/>
                      <a:tailEnd type="none" w="med" len="med"/>
                    </a:lnR>
                  </a:tcPr>
                </a:tc>
                <a:tc>
                  <a:txBody>
                    <a:bodyPr/>
                    <a:lstStyle/>
                    <a:p>
                      <a:r>
                        <a:rPr lang="en-US" dirty="0"/>
                        <a:t>30</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30</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30</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30</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89435478"/>
                  </a:ext>
                </a:extLst>
              </a:tr>
              <a:tr h="370840">
                <a:tc>
                  <a:txBody>
                    <a:bodyPr/>
                    <a:lstStyle/>
                    <a:p>
                      <a:r>
                        <a:rPr lang="en-US" dirty="0"/>
                        <a:t>Module merge threshold</a:t>
                      </a:r>
                    </a:p>
                  </a:txBody>
                  <a:tcPr>
                    <a:lnR w="19050" cap="flat" cmpd="sng" algn="ctr">
                      <a:solidFill>
                        <a:schemeClr val="tx1"/>
                      </a:solidFill>
                      <a:prstDash val="solid"/>
                      <a:round/>
                      <a:headEnd type="none" w="med" len="med"/>
                      <a:tailEnd type="none" w="med" len="med"/>
                    </a:lnR>
                  </a:tcPr>
                </a:tc>
                <a:tc>
                  <a:txBody>
                    <a:bodyPr/>
                    <a:lstStyle/>
                    <a:p>
                      <a:r>
                        <a:rPr lang="en-US" dirty="0"/>
                        <a:t>0.25</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0.25</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0.25</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0.25</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133632139"/>
                  </a:ext>
                </a:extLst>
              </a:tr>
              <a:tr h="370840">
                <a:tc>
                  <a:txBody>
                    <a:bodyPr/>
                    <a:lstStyle/>
                    <a:p>
                      <a:r>
                        <a:rPr lang="en-US" dirty="0"/>
                        <a:t># modules</a:t>
                      </a:r>
                    </a:p>
                  </a:txBody>
                  <a:tcPr>
                    <a:lnR w="19050" cap="flat" cmpd="sng" algn="ctr">
                      <a:solidFill>
                        <a:schemeClr val="tx1"/>
                      </a:solidFill>
                      <a:prstDash val="solid"/>
                      <a:round/>
                      <a:headEnd type="none" w="med" len="med"/>
                      <a:tailEnd type="none" w="med" len="med"/>
                    </a:lnR>
                  </a:tcPr>
                </a:tc>
                <a:tc>
                  <a:txBody>
                    <a:bodyPr/>
                    <a:lstStyle/>
                    <a:p>
                      <a:r>
                        <a:rPr lang="en-US" dirty="0"/>
                        <a:t>28</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32</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29</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38</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193440012"/>
                  </a:ext>
                </a:extLst>
              </a:tr>
              <a:tr h="370840">
                <a:tc>
                  <a:txBody>
                    <a:bodyPr/>
                    <a:lstStyle/>
                    <a:p>
                      <a:r>
                        <a:rPr lang="en-US" dirty="0"/>
                        <a:t># assigned genes</a:t>
                      </a:r>
                    </a:p>
                  </a:txBody>
                  <a:tcPr>
                    <a:lnR w="19050" cap="flat" cmpd="sng" algn="ctr">
                      <a:solidFill>
                        <a:schemeClr val="tx1"/>
                      </a:solidFill>
                      <a:prstDash val="solid"/>
                      <a:round/>
                      <a:headEnd type="none" w="med" len="med"/>
                      <a:tailEnd type="none" w="med" len="med"/>
                    </a:lnR>
                  </a:tcPr>
                </a:tc>
                <a:tc>
                  <a:txBody>
                    <a:bodyPr/>
                    <a:lstStyle/>
                    <a:p>
                      <a:r>
                        <a:rPr lang="en-US" dirty="0"/>
                        <a:t>14,576</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10,504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15,697</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9,536</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33559925"/>
                  </a:ext>
                </a:extLst>
              </a:tr>
              <a:tr h="370840">
                <a:tc>
                  <a:txBody>
                    <a:bodyPr/>
                    <a:lstStyle/>
                    <a:p>
                      <a:r>
                        <a:rPr lang="en-US" dirty="0"/>
                        <a:t># unassigned genes (grey)</a:t>
                      </a:r>
                    </a:p>
                  </a:txBody>
                  <a:tcPr>
                    <a:lnR w="19050" cap="flat" cmpd="sng" algn="ctr">
                      <a:solidFill>
                        <a:schemeClr val="tx1"/>
                      </a:solidFill>
                      <a:prstDash val="solid"/>
                      <a:round/>
                      <a:headEnd type="none" w="med" len="med"/>
                      <a:tailEnd type="none" w="med" len="med"/>
                    </a:lnR>
                  </a:tcPr>
                </a:tc>
                <a:tc>
                  <a:txBody>
                    <a:bodyPr/>
                    <a:lstStyle/>
                    <a:p>
                      <a:r>
                        <a:rPr lang="en-US" dirty="0"/>
                        <a:t>2,193</a:t>
                      </a:r>
                    </a:p>
                  </a:txBody>
                  <a:tcPr>
                    <a:lnL w="19050" cap="flat" cmpd="sng" algn="ctr">
                      <a:solidFill>
                        <a:schemeClr val="tx1"/>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6,265</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1,072</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tcPr>
                </a:tc>
                <a:tc>
                  <a:txBody>
                    <a:bodyPr/>
                    <a:lstStyle/>
                    <a:p>
                      <a:r>
                        <a:rPr lang="en-US" dirty="0"/>
                        <a:t>7,233</a:t>
                      </a:r>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197995436"/>
                  </a:ext>
                </a:extLst>
              </a:tr>
            </a:tbl>
          </a:graphicData>
        </a:graphic>
      </p:graphicFrame>
    </p:spTree>
    <p:extLst>
      <p:ext uri="{BB962C8B-B14F-4D97-AF65-F5344CB8AC3E}">
        <p14:creationId xmlns:p14="http://schemas.microsoft.com/office/powerpoint/2010/main" val="186799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62BB-2C50-1CC9-555D-D07B8887FC0B}"/>
              </a:ext>
            </a:extLst>
          </p:cNvPr>
          <p:cNvSpPr>
            <a:spLocks noGrp="1"/>
          </p:cNvSpPr>
          <p:nvPr>
            <p:ph type="title"/>
          </p:nvPr>
        </p:nvSpPr>
        <p:spPr/>
        <p:txBody>
          <a:bodyPr>
            <a:normAutofit/>
          </a:bodyPr>
          <a:lstStyle/>
          <a:p>
            <a:r>
              <a:rPr lang="en-US" sz="3200" dirty="0"/>
              <a:t>Consensus has more modules, more unassigned genes (grey)</a:t>
            </a:r>
          </a:p>
        </p:txBody>
      </p:sp>
      <p:pic>
        <p:nvPicPr>
          <p:cNvPr id="7" name="Picture 6">
            <a:extLst>
              <a:ext uri="{FF2B5EF4-FFF2-40B4-BE49-F238E27FC236}">
                <a16:creationId xmlns:a16="http://schemas.microsoft.com/office/drawing/2014/main" id="{C2BCFEF6-75CC-6193-F788-8FE08F183BBC}"/>
              </a:ext>
            </a:extLst>
          </p:cNvPr>
          <p:cNvPicPr>
            <a:picLocks noChangeAspect="1"/>
          </p:cNvPicPr>
          <p:nvPr/>
        </p:nvPicPr>
        <p:blipFill>
          <a:blip r:embed="rId3"/>
          <a:stretch>
            <a:fillRect/>
          </a:stretch>
        </p:blipFill>
        <p:spPr>
          <a:xfrm>
            <a:off x="0" y="1408163"/>
            <a:ext cx="8458200" cy="5084712"/>
          </a:xfrm>
          <a:prstGeom prst="rect">
            <a:avLst/>
          </a:prstGeom>
        </p:spPr>
      </p:pic>
      <p:pic>
        <p:nvPicPr>
          <p:cNvPr id="3" name="Content Placeholder 4">
            <a:extLst>
              <a:ext uri="{FF2B5EF4-FFF2-40B4-BE49-F238E27FC236}">
                <a16:creationId xmlns:a16="http://schemas.microsoft.com/office/drawing/2014/main" id="{0B6ABB3D-C0C2-E150-5C5D-59C7ED7B90C6}"/>
              </a:ext>
            </a:extLst>
          </p:cNvPr>
          <p:cNvPicPr>
            <a:picLocks noChangeAspect="1"/>
          </p:cNvPicPr>
          <p:nvPr/>
        </p:nvPicPr>
        <p:blipFill rotWithShape="1">
          <a:blip r:embed="rId4"/>
          <a:srcRect r="66200"/>
          <a:stretch/>
        </p:blipFill>
        <p:spPr>
          <a:xfrm>
            <a:off x="8458201" y="1964485"/>
            <a:ext cx="2943468" cy="4354183"/>
          </a:xfrm>
          <a:prstGeom prst="rect">
            <a:avLst/>
          </a:prstGeom>
        </p:spPr>
      </p:pic>
    </p:spTree>
    <p:extLst>
      <p:ext uri="{BB962C8B-B14F-4D97-AF65-F5344CB8AC3E}">
        <p14:creationId xmlns:p14="http://schemas.microsoft.com/office/powerpoint/2010/main" val="139758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7322-6586-9AA1-8617-154BCB523832}"/>
              </a:ext>
            </a:extLst>
          </p:cNvPr>
          <p:cNvSpPr>
            <a:spLocks noGrp="1"/>
          </p:cNvSpPr>
          <p:nvPr>
            <p:ph type="title"/>
          </p:nvPr>
        </p:nvSpPr>
        <p:spPr>
          <a:xfrm>
            <a:off x="92989" y="-187727"/>
            <a:ext cx="12399818" cy="1325563"/>
          </a:xfrm>
        </p:spPr>
        <p:txBody>
          <a:bodyPr>
            <a:normAutofit/>
          </a:bodyPr>
          <a:lstStyle/>
          <a:p>
            <a:r>
              <a:rPr lang="en-US" sz="3200" dirty="0"/>
              <a:t>Individual and consensus modules are enriched for each other</a:t>
            </a:r>
          </a:p>
        </p:txBody>
      </p:sp>
      <p:pic>
        <p:nvPicPr>
          <p:cNvPr id="5" name="Content Placeholder 4">
            <a:extLst>
              <a:ext uri="{FF2B5EF4-FFF2-40B4-BE49-F238E27FC236}">
                <a16:creationId xmlns:a16="http://schemas.microsoft.com/office/drawing/2014/main" id="{DA4A5207-DA64-AC02-4F3F-4FB9084EF5AE}"/>
              </a:ext>
            </a:extLst>
          </p:cNvPr>
          <p:cNvPicPr>
            <a:picLocks noGrp="1" noChangeAspect="1"/>
          </p:cNvPicPr>
          <p:nvPr>
            <p:ph idx="1"/>
          </p:nvPr>
        </p:nvPicPr>
        <p:blipFill>
          <a:blip r:embed="rId3"/>
          <a:stretch>
            <a:fillRect/>
          </a:stretch>
        </p:blipFill>
        <p:spPr>
          <a:xfrm>
            <a:off x="0" y="-993269"/>
            <a:ext cx="9194470" cy="9194470"/>
          </a:xfrm>
        </p:spPr>
      </p:pic>
      <p:sp>
        <p:nvSpPr>
          <p:cNvPr id="8" name="TextBox 7">
            <a:extLst>
              <a:ext uri="{FF2B5EF4-FFF2-40B4-BE49-F238E27FC236}">
                <a16:creationId xmlns:a16="http://schemas.microsoft.com/office/drawing/2014/main" id="{E297229A-52FB-4172-225E-65BDB8DCC110}"/>
              </a:ext>
            </a:extLst>
          </p:cNvPr>
          <p:cNvSpPr txBox="1"/>
          <p:nvPr/>
        </p:nvSpPr>
        <p:spPr>
          <a:xfrm>
            <a:off x="8647088" y="2851849"/>
            <a:ext cx="2135521" cy="646331"/>
          </a:xfrm>
          <a:prstGeom prst="rect">
            <a:avLst/>
          </a:prstGeom>
          <a:noFill/>
        </p:spPr>
        <p:txBody>
          <a:bodyPr wrap="none" rtlCol="0">
            <a:spAutoFit/>
          </a:bodyPr>
          <a:lstStyle/>
          <a:p>
            <a:r>
              <a:rPr lang="en-US" dirty="0"/>
              <a:t>Individual 99-sample</a:t>
            </a:r>
          </a:p>
          <a:p>
            <a:r>
              <a:rPr lang="en-US" dirty="0"/>
              <a:t>WGCNA modules</a:t>
            </a:r>
          </a:p>
        </p:txBody>
      </p:sp>
      <p:sp>
        <p:nvSpPr>
          <p:cNvPr id="9" name="TextBox 8">
            <a:extLst>
              <a:ext uri="{FF2B5EF4-FFF2-40B4-BE49-F238E27FC236}">
                <a16:creationId xmlns:a16="http://schemas.microsoft.com/office/drawing/2014/main" id="{8471CF57-02AD-156C-0F33-E6BD1C5FCED7}"/>
              </a:ext>
            </a:extLst>
          </p:cNvPr>
          <p:cNvSpPr txBox="1"/>
          <p:nvPr/>
        </p:nvSpPr>
        <p:spPr>
          <a:xfrm>
            <a:off x="2204725" y="6354330"/>
            <a:ext cx="3880293" cy="369332"/>
          </a:xfrm>
          <a:prstGeom prst="rect">
            <a:avLst/>
          </a:prstGeom>
          <a:noFill/>
        </p:spPr>
        <p:txBody>
          <a:bodyPr wrap="none" rtlCol="0">
            <a:spAutoFit/>
          </a:bodyPr>
          <a:lstStyle/>
          <a:p>
            <a:r>
              <a:rPr lang="en-US" dirty="0"/>
              <a:t>Consensus 99-sample WGCNA modules</a:t>
            </a:r>
          </a:p>
        </p:txBody>
      </p:sp>
      <p:sp>
        <p:nvSpPr>
          <p:cNvPr id="3" name="TextBox 2">
            <a:extLst>
              <a:ext uri="{FF2B5EF4-FFF2-40B4-BE49-F238E27FC236}">
                <a16:creationId xmlns:a16="http://schemas.microsoft.com/office/drawing/2014/main" id="{5EEEEDC0-AC9A-2E0D-3744-A6ECBB2DE072}"/>
              </a:ext>
            </a:extLst>
          </p:cNvPr>
          <p:cNvSpPr txBox="1"/>
          <p:nvPr/>
        </p:nvSpPr>
        <p:spPr>
          <a:xfrm>
            <a:off x="8361318" y="5103674"/>
            <a:ext cx="3830682" cy="1754326"/>
          </a:xfrm>
          <a:prstGeom prst="rect">
            <a:avLst/>
          </a:prstGeom>
          <a:noFill/>
        </p:spPr>
        <p:txBody>
          <a:bodyPr wrap="square" rtlCol="0">
            <a:spAutoFit/>
          </a:bodyPr>
          <a:lstStyle/>
          <a:p>
            <a:r>
              <a:rPr lang="en-US" b="1" dirty="0"/>
              <a:t>Reciprocal modules: 22</a:t>
            </a:r>
          </a:p>
          <a:p>
            <a:r>
              <a:rPr lang="en-US" dirty="0"/>
              <a:t>Reciprocal == Modules in one analysis whose most significantly enriched module in the other analysis also claims that module as its most significant hit</a:t>
            </a:r>
          </a:p>
        </p:txBody>
      </p:sp>
      <p:sp>
        <p:nvSpPr>
          <p:cNvPr id="4" name="TextBox 3">
            <a:extLst>
              <a:ext uri="{FF2B5EF4-FFF2-40B4-BE49-F238E27FC236}">
                <a16:creationId xmlns:a16="http://schemas.microsoft.com/office/drawing/2014/main" id="{650BA5F6-51C8-03F7-FA66-FBCF5AF33839}"/>
              </a:ext>
            </a:extLst>
          </p:cNvPr>
          <p:cNvSpPr txBox="1"/>
          <p:nvPr/>
        </p:nvSpPr>
        <p:spPr>
          <a:xfrm>
            <a:off x="8647088" y="1246355"/>
            <a:ext cx="947695" cy="369332"/>
          </a:xfrm>
          <a:prstGeom prst="rect">
            <a:avLst/>
          </a:prstGeom>
          <a:noFill/>
        </p:spPr>
        <p:txBody>
          <a:bodyPr wrap="none" rtlCol="0">
            <a:spAutoFit/>
          </a:bodyPr>
          <a:lstStyle/>
          <a:p>
            <a:r>
              <a:rPr lang="en-US" dirty="0"/>
              <a:t>-log10 p</a:t>
            </a:r>
          </a:p>
        </p:txBody>
      </p:sp>
    </p:spTree>
    <p:extLst>
      <p:ext uri="{BB962C8B-B14F-4D97-AF65-F5344CB8AC3E}">
        <p14:creationId xmlns:p14="http://schemas.microsoft.com/office/powerpoint/2010/main" val="45260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7322-6586-9AA1-8617-154BCB523832}"/>
              </a:ext>
            </a:extLst>
          </p:cNvPr>
          <p:cNvSpPr>
            <a:spLocks noGrp="1"/>
          </p:cNvSpPr>
          <p:nvPr>
            <p:ph type="title"/>
          </p:nvPr>
        </p:nvSpPr>
        <p:spPr>
          <a:xfrm>
            <a:off x="92989" y="-187727"/>
            <a:ext cx="12399818" cy="1325563"/>
          </a:xfrm>
        </p:spPr>
        <p:txBody>
          <a:bodyPr>
            <a:normAutofit/>
          </a:bodyPr>
          <a:lstStyle/>
          <a:p>
            <a:r>
              <a:rPr lang="en-US" sz="3200" dirty="0"/>
              <a:t>Individual and consensus modules are enriched for each other</a:t>
            </a:r>
          </a:p>
        </p:txBody>
      </p:sp>
      <p:pic>
        <p:nvPicPr>
          <p:cNvPr id="5" name="Content Placeholder 4">
            <a:extLst>
              <a:ext uri="{FF2B5EF4-FFF2-40B4-BE49-F238E27FC236}">
                <a16:creationId xmlns:a16="http://schemas.microsoft.com/office/drawing/2014/main" id="{DA4A5207-DA64-AC02-4F3F-4FB9084EF5AE}"/>
              </a:ext>
            </a:extLst>
          </p:cNvPr>
          <p:cNvPicPr>
            <a:picLocks noGrp="1" noChangeAspect="1"/>
          </p:cNvPicPr>
          <p:nvPr>
            <p:ph idx="1"/>
          </p:nvPr>
        </p:nvPicPr>
        <p:blipFill>
          <a:blip r:embed="rId3"/>
          <a:stretch>
            <a:fillRect/>
          </a:stretch>
        </p:blipFill>
        <p:spPr>
          <a:xfrm>
            <a:off x="0" y="-993269"/>
            <a:ext cx="9194470" cy="9194470"/>
          </a:xfrm>
        </p:spPr>
      </p:pic>
      <p:sp>
        <p:nvSpPr>
          <p:cNvPr id="8" name="TextBox 7">
            <a:extLst>
              <a:ext uri="{FF2B5EF4-FFF2-40B4-BE49-F238E27FC236}">
                <a16:creationId xmlns:a16="http://schemas.microsoft.com/office/drawing/2014/main" id="{E297229A-52FB-4172-225E-65BDB8DCC110}"/>
              </a:ext>
            </a:extLst>
          </p:cNvPr>
          <p:cNvSpPr txBox="1"/>
          <p:nvPr/>
        </p:nvSpPr>
        <p:spPr>
          <a:xfrm>
            <a:off x="8647088" y="2851849"/>
            <a:ext cx="2135521" cy="646331"/>
          </a:xfrm>
          <a:prstGeom prst="rect">
            <a:avLst/>
          </a:prstGeom>
          <a:noFill/>
        </p:spPr>
        <p:txBody>
          <a:bodyPr wrap="none" rtlCol="0">
            <a:spAutoFit/>
          </a:bodyPr>
          <a:lstStyle/>
          <a:p>
            <a:r>
              <a:rPr lang="en-US" dirty="0"/>
              <a:t>Individual 99-sample</a:t>
            </a:r>
          </a:p>
          <a:p>
            <a:r>
              <a:rPr lang="en-US" dirty="0"/>
              <a:t>WGCNA modules</a:t>
            </a:r>
          </a:p>
        </p:txBody>
      </p:sp>
      <p:sp>
        <p:nvSpPr>
          <p:cNvPr id="9" name="TextBox 8">
            <a:extLst>
              <a:ext uri="{FF2B5EF4-FFF2-40B4-BE49-F238E27FC236}">
                <a16:creationId xmlns:a16="http://schemas.microsoft.com/office/drawing/2014/main" id="{8471CF57-02AD-156C-0F33-E6BD1C5FCED7}"/>
              </a:ext>
            </a:extLst>
          </p:cNvPr>
          <p:cNvSpPr txBox="1"/>
          <p:nvPr/>
        </p:nvSpPr>
        <p:spPr>
          <a:xfrm>
            <a:off x="2204725" y="6354330"/>
            <a:ext cx="3880293" cy="369332"/>
          </a:xfrm>
          <a:prstGeom prst="rect">
            <a:avLst/>
          </a:prstGeom>
          <a:noFill/>
        </p:spPr>
        <p:txBody>
          <a:bodyPr wrap="none" rtlCol="0">
            <a:spAutoFit/>
          </a:bodyPr>
          <a:lstStyle/>
          <a:p>
            <a:r>
              <a:rPr lang="en-US" dirty="0"/>
              <a:t>Consensus 99-sample WGCNA modules</a:t>
            </a:r>
          </a:p>
        </p:txBody>
      </p:sp>
      <p:sp>
        <p:nvSpPr>
          <p:cNvPr id="3" name="TextBox 2">
            <a:extLst>
              <a:ext uri="{FF2B5EF4-FFF2-40B4-BE49-F238E27FC236}">
                <a16:creationId xmlns:a16="http://schemas.microsoft.com/office/drawing/2014/main" id="{5EEEEDC0-AC9A-2E0D-3744-A6ECBB2DE072}"/>
              </a:ext>
            </a:extLst>
          </p:cNvPr>
          <p:cNvSpPr txBox="1"/>
          <p:nvPr/>
        </p:nvSpPr>
        <p:spPr>
          <a:xfrm>
            <a:off x="8361318" y="5103674"/>
            <a:ext cx="3830682" cy="1754326"/>
          </a:xfrm>
          <a:prstGeom prst="rect">
            <a:avLst/>
          </a:prstGeom>
          <a:noFill/>
        </p:spPr>
        <p:txBody>
          <a:bodyPr wrap="square" rtlCol="0">
            <a:spAutoFit/>
          </a:bodyPr>
          <a:lstStyle/>
          <a:p>
            <a:r>
              <a:rPr lang="en-US" b="1" dirty="0"/>
              <a:t>Reciprocal modules: 22</a:t>
            </a:r>
          </a:p>
          <a:p>
            <a:r>
              <a:rPr lang="en-US" dirty="0"/>
              <a:t>Reciprocal == Modules in one analysis whose most significantly enriched module in the other analysis also claims that module as its most significant hit</a:t>
            </a:r>
          </a:p>
        </p:txBody>
      </p:sp>
      <p:sp>
        <p:nvSpPr>
          <p:cNvPr id="4" name="TextBox 3">
            <a:extLst>
              <a:ext uri="{FF2B5EF4-FFF2-40B4-BE49-F238E27FC236}">
                <a16:creationId xmlns:a16="http://schemas.microsoft.com/office/drawing/2014/main" id="{650BA5F6-51C8-03F7-FA66-FBCF5AF33839}"/>
              </a:ext>
            </a:extLst>
          </p:cNvPr>
          <p:cNvSpPr txBox="1"/>
          <p:nvPr/>
        </p:nvSpPr>
        <p:spPr>
          <a:xfrm>
            <a:off x="8647088" y="1246355"/>
            <a:ext cx="947695" cy="369332"/>
          </a:xfrm>
          <a:prstGeom prst="rect">
            <a:avLst/>
          </a:prstGeom>
          <a:noFill/>
        </p:spPr>
        <p:txBody>
          <a:bodyPr wrap="none" rtlCol="0">
            <a:spAutoFit/>
          </a:bodyPr>
          <a:lstStyle/>
          <a:p>
            <a:r>
              <a:rPr lang="en-US" dirty="0"/>
              <a:t>-log10 p</a:t>
            </a:r>
          </a:p>
        </p:txBody>
      </p:sp>
      <p:sp>
        <p:nvSpPr>
          <p:cNvPr id="6" name="Frame 5">
            <a:extLst>
              <a:ext uri="{FF2B5EF4-FFF2-40B4-BE49-F238E27FC236}">
                <a16:creationId xmlns:a16="http://schemas.microsoft.com/office/drawing/2014/main" id="{6A9552AA-6DAE-00E5-4F85-9C7EF0BF6BCA}"/>
              </a:ext>
            </a:extLst>
          </p:cNvPr>
          <p:cNvSpPr/>
          <p:nvPr/>
        </p:nvSpPr>
        <p:spPr>
          <a:xfrm>
            <a:off x="1872088" y="1222809"/>
            <a:ext cx="6396331" cy="178550"/>
          </a:xfrm>
          <a:prstGeom prst="frame">
            <a:avLst>
              <a:gd name="adj1" fmla="val 543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1F634A6-71A1-F40A-5F1B-4CB8B77C3563}"/>
              </a:ext>
            </a:extLst>
          </p:cNvPr>
          <p:cNvSpPr/>
          <p:nvPr/>
        </p:nvSpPr>
        <p:spPr>
          <a:xfrm>
            <a:off x="1876596" y="122280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463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5835FA-6253-9070-39A7-CBDD4956A21A}"/>
              </a:ext>
            </a:extLst>
          </p:cNvPr>
          <p:cNvPicPr>
            <a:picLocks noGrp="1" noChangeAspect="1"/>
          </p:cNvPicPr>
          <p:nvPr>
            <p:ph idx="1"/>
          </p:nvPr>
        </p:nvPicPr>
        <p:blipFill>
          <a:blip r:embed="rId3"/>
          <a:stretch>
            <a:fillRect/>
          </a:stretch>
        </p:blipFill>
        <p:spPr>
          <a:xfrm>
            <a:off x="382669" y="1722706"/>
            <a:ext cx="5495440" cy="5056094"/>
          </a:xfrm>
        </p:spPr>
      </p:pic>
      <p:sp>
        <p:nvSpPr>
          <p:cNvPr id="2" name="Title 1">
            <a:extLst>
              <a:ext uri="{FF2B5EF4-FFF2-40B4-BE49-F238E27FC236}">
                <a16:creationId xmlns:a16="http://schemas.microsoft.com/office/drawing/2014/main" id="{55C50E5B-768A-B953-4DD2-F0923BC48614}"/>
              </a:ext>
            </a:extLst>
          </p:cNvPr>
          <p:cNvSpPr>
            <a:spLocks noGrp="1"/>
          </p:cNvSpPr>
          <p:nvPr>
            <p:ph type="title"/>
          </p:nvPr>
        </p:nvSpPr>
        <p:spPr>
          <a:xfrm>
            <a:off x="76168" y="205115"/>
            <a:ext cx="5062791" cy="1325563"/>
          </a:xfrm>
        </p:spPr>
        <p:txBody>
          <a:bodyPr>
            <a:noAutofit/>
          </a:bodyPr>
          <a:lstStyle/>
          <a:p>
            <a:r>
              <a:rPr lang="en-US" sz="3200" dirty="0"/>
              <a:t>Reciprocal modules in Individual99 and Consensus99 share function</a:t>
            </a:r>
          </a:p>
        </p:txBody>
      </p:sp>
      <p:sp>
        <p:nvSpPr>
          <p:cNvPr id="3" name="TextBox 2">
            <a:extLst>
              <a:ext uri="{FF2B5EF4-FFF2-40B4-BE49-F238E27FC236}">
                <a16:creationId xmlns:a16="http://schemas.microsoft.com/office/drawing/2014/main" id="{DE4FA8EA-D288-4832-E82C-65C2D66B631C}"/>
              </a:ext>
            </a:extLst>
          </p:cNvPr>
          <p:cNvSpPr txBox="1"/>
          <p:nvPr/>
        </p:nvSpPr>
        <p:spPr>
          <a:xfrm>
            <a:off x="5563674" y="1333830"/>
            <a:ext cx="1356462" cy="369332"/>
          </a:xfrm>
          <a:prstGeom prst="rect">
            <a:avLst/>
          </a:prstGeom>
          <a:noFill/>
        </p:spPr>
        <p:txBody>
          <a:bodyPr wrap="none" rtlCol="0">
            <a:spAutoFit/>
          </a:bodyPr>
          <a:lstStyle/>
          <a:p>
            <a:r>
              <a:rPr lang="en-US" dirty="0"/>
              <a:t>p &lt; 1.2e-315</a:t>
            </a:r>
          </a:p>
        </p:txBody>
      </p:sp>
      <p:graphicFrame>
        <p:nvGraphicFramePr>
          <p:cNvPr id="4" name="Table 7">
            <a:extLst>
              <a:ext uri="{FF2B5EF4-FFF2-40B4-BE49-F238E27FC236}">
                <a16:creationId xmlns:a16="http://schemas.microsoft.com/office/drawing/2014/main" id="{CC9C9A73-3EF1-4176-9F1F-05FE9E114C39}"/>
              </a:ext>
            </a:extLst>
          </p:cNvPr>
          <p:cNvGraphicFramePr>
            <a:graphicFrameLocks noGrp="1"/>
          </p:cNvGraphicFramePr>
          <p:nvPr>
            <p:extLst>
              <p:ext uri="{D42A27DB-BD31-4B8C-83A1-F6EECF244321}">
                <p14:modId xmlns:p14="http://schemas.microsoft.com/office/powerpoint/2010/main" val="586539402"/>
              </p:ext>
            </p:extLst>
          </p:nvPr>
        </p:nvGraphicFramePr>
        <p:xfrm>
          <a:off x="5474580" y="7908"/>
          <a:ext cx="6717420" cy="166116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Consesnsus99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Turquoise</a:t>
                      </a:r>
                    </a:p>
                  </a:txBody>
                  <a:tcPr>
                    <a:solidFill>
                      <a:schemeClr val="bg1"/>
                    </a:solidFill>
                  </a:tcPr>
                </a:tc>
                <a:tc>
                  <a:txBody>
                    <a:bodyPr/>
                    <a:lstStyle/>
                    <a:p>
                      <a:r>
                        <a:rPr lang="en-US" sz="1300" baseline="0" dirty="0"/>
                        <a:t>1327</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430</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99</a:t>
                      </a:r>
                    </a:p>
                    <a:p>
                      <a:r>
                        <a:rPr lang="en-US" sz="1300" baseline="0" dirty="0"/>
                        <a:t>Blue</a:t>
                      </a:r>
                    </a:p>
                  </a:txBody>
                  <a:tcPr>
                    <a:solidFill>
                      <a:schemeClr val="bg1"/>
                    </a:solidFill>
                  </a:tcPr>
                </a:tc>
                <a:tc>
                  <a:txBody>
                    <a:bodyPr/>
                    <a:lstStyle/>
                    <a:p>
                      <a:r>
                        <a:rPr lang="en-US" sz="1300" baseline="0" dirty="0"/>
                        <a:t>1418</a:t>
                      </a:r>
                    </a:p>
                  </a:txBody>
                  <a:tcPr>
                    <a:solidFill>
                      <a:schemeClr val="bg1"/>
                    </a:solidFill>
                  </a:tcPr>
                </a:tc>
                <a:tc>
                  <a:txBody>
                    <a:bodyPr/>
                    <a:lstStyle/>
                    <a:p>
                      <a:r>
                        <a:rPr lang="en-US" sz="1300" baseline="0" dirty="0"/>
                        <a:t>871</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&lt;1.2e-315</a:t>
                      </a:r>
                    </a:p>
                    <a:p>
                      <a:endParaRPr lang="en-US" sz="1300" baseline="0" dirty="0"/>
                    </a:p>
                  </a:txBody>
                  <a:tcPr>
                    <a:solidFill>
                      <a:schemeClr val="bg1"/>
                    </a:solidFill>
                  </a:tcPr>
                </a:tc>
                <a:tc>
                  <a:txBody>
                    <a:bodyPr/>
                    <a:lstStyle/>
                    <a:p>
                      <a:r>
                        <a:rPr lang="en-US" sz="1300" baseline="0" dirty="0"/>
                        <a:t>313</a:t>
                      </a:r>
                    </a:p>
                  </a:txBody>
                  <a:tcPr>
                    <a:solidFill>
                      <a:schemeClr val="bg1"/>
                    </a:solidFill>
                  </a:tcPr>
                </a:tc>
                <a:tc>
                  <a:txBody>
                    <a:bodyPr/>
                    <a:lstStyle/>
                    <a:p>
                      <a:r>
                        <a:rPr lang="en-US" sz="1300" baseline="0" dirty="0"/>
                        <a:t>207</a:t>
                      </a:r>
                    </a:p>
                  </a:txBody>
                  <a:tcPr>
                    <a:solidFill>
                      <a:schemeClr val="bg1"/>
                    </a:solidFill>
                  </a:tcPr>
                </a:tc>
                <a:extLst>
                  <a:ext uri="{0D108BD9-81ED-4DB2-BD59-A6C34878D82A}">
                    <a16:rowId xmlns:a16="http://schemas.microsoft.com/office/drawing/2014/main" val="13557100"/>
                  </a:ext>
                </a:extLst>
              </a:tr>
            </a:tbl>
          </a:graphicData>
        </a:graphic>
      </p:graphicFrame>
      <p:grpSp>
        <p:nvGrpSpPr>
          <p:cNvPr id="10" name="Group 9">
            <a:extLst>
              <a:ext uri="{FF2B5EF4-FFF2-40B4-BE49-F238E27FC236}">
                <a16:creationId xmlns:a16="http://schemas.microsoft.com/office/drawing/2014/main" id="{C1158D7D-537E-BE5D-05A4-1A8F24F4321B}"/>
              </a:ext>
            </a:extLst>
          </p:cNvPr>
          <p:cNvGrpSpPr/>
          <p:nvPr/>
        </p:nvGrpSpPr>
        <p:grpSpPr>
          <a:xfrm>
            <a:off x="-10642" y="1644101"/>
            <a:ext cx="1536696" cy="1919770"/>
            <a:chOff x="382669" y="1394990"/>
            <a:chExt cx="1536696" cy="1919770"/>
          </a:xfrm>
        </p:grpSpPr>
        <p:pic>
          <p:nvPicPr>
            <p:cNvPr id="7" name="Picture 6">
              <a:extLst>
                <a:ext uri="{FF2B5EF4-FFF2-40B4-BE49-F238E27FC236}">
                  <a16:creationId xmlns:a16="http://schemas.microsoft.com/office/drawing/2014/main" id="{ECDA1DFA-2C26-0DA3-25F3-00BC7DA4307E}"/>
                </a:ext>
              </a:extLst>
            </p:cNvPr>
            <p:cNvPicPr>
              <a:picLocks noChangeAspect="1"/>
            </p:cNvPicPr>
            <p:nvPr/>
          </p:nvPicPr>
          <p:blipFill>
            <a:blip r:embed="rId4"/>
            <a:stretch>
              <a:fillRect/>
            </a:stretch>
          </p:blipFill>
          <p:spPr>
            <a:xfrm>
              <a:off x="382669" y="1394990"/>
              <a:ext cx="584200" cy="444500"/>
            </a:xfrm>
            <a:prstGeom prst="rect">
              <a:avLst/>
            </a:prstGeom>
          </p:spPr>
        </p:pic>
        <p:pic>
          <p:nvPicPr>
            <p:cNvPr id="8" name="Picture 7">
              <a:extLst>
                <a:ext uri="{FF2B5EF4-FFF2-40B4-BE49-F238E27FC236}">
                  <a16:creationId xmlns:a16="http://schemas.microsoft.com/office/drawing/2014/main" id="{BEB7514B-281F-F584-AD4B-560828002727}"/>
                </a:ext>
              </a:extLst>
            </p:cNvPr>
            <p:cNvPicPr>
              <a:picLocks noChangeAspect="1"/>
            </p:cNvPicPr>
            <p:nvPr/>
          </p:nvPicPr>
          <p:blipFill rotWithShape="1">
            <a:blip r:embed="rId5"/>
            <a:srcRect t="3062"/>
            <a:stretch/>
          </p:blipFill>
          <p:spPr>
            <a:xfrm>
              <a:off x="966868" y="1416697"/>
              <a:ext cx="952497" cy="369332"/>
            </a:xfrm>
            <a:prstGeom prst="rect">
              <a:avLst/>
            </a:prstGeom>
          </p:spPr>
        </p:pic>
        <p:pic>
          <p:nvPicPr>
            <p:cNvPr id="9" name="Picture 8">
              <a:extLst>
                <a:ext uri="{FF2B5EF4-FFF2-40B4-BE49-F238E27FC236}">
                  <a16:creationId xmlns:a16="http://schemas.microsoft.com/office/drawing/2014/main" id="{E6233153-FB0E-238E-9B3C-FBF2A8696ED2}"/>
                </a:ext>
              </a:extLst>
            </p:cNvPr>
            <p:cNvPicPr>
              <a:picLocks noChangeAspect="1"/>
            </p:cNvPicPr>
            <p:nvPr/>
          </p:nvPicPr>
          <p:blipFill>
            <a:blip r:embed="rId6"/>
            <a:stretch>
              <a:fillRect/>
            </a:stretch>
          </p:blipFill>
          <p:spPr>
            <a:xfrm>
              <a:off x="404188" y="1839489"/>
              <a:ext cx="506659" cy="1475271"/>
            </a:xfrm>
            <a:prstGeom prst="rect">
              <a:avLst/>
            </a:prstGeom>
          </p:spPr>
        </p:pic>
      </p:grpSp>
      <p:sp>
        <p:nvSpPr>
          <p:cNvPr id="15" name="TextBox 14">
            <a:extLst>
              <a:ext uri="{FF2B5EF4-FFF2-40B4-BE49-F238E27FC236}">
                <a16:creationId xmlns:a16="http://schemas.microsoft.com/office/drawing/2014/main" id="{78B547CF-FDFC-6443-E9AF-F9D45C2FEC40}"/>
              </a:ext>
            </a:extLst>
          </p:cNvPr>
          <p:cNvSpPr txBox="1"/>
          <p:nvPr/>
        </p:nvSpPr>
        <p:spPr>
          <a:xfrm>
            <a:off x="3617572" y="6665067"/>
            <a:ext cx="1042273" cy="276999"/>
          </a:xfrm>
          <a:prstGeom prst="rect">
            <a:avLst/>
          </a:prstGeom>
          <a:solidFill>
            <a:schemeClr val="bg1"/>
          </a:solidFill>
        </p:spPr>
        <p:txBody>
          <a:bodyPr wrap="square" rtlCol="0">
            <a:spAutoFit/>
          </a:bodyPr>
          <a:lstStyle/>
          <a:p>
            <a:endParaRPr lang="en-US" sz="1200" dirty="0"/>
          </a:p>
        </p:txBody>
      </p:sp>
      <p:sp>
        <p:nvSpPr>
          <p:cNvPr id="16" name="TextBox 15">
            <a:extLst>
              <a:ext uri="{FF2B5EF4-FFF2-40B4-BE49-F238E27FC236}">
                <a16:creationId xmlns:a16="http://schemas.microsoft.com/office/drawing/2014/main" id="{04FABB43-C986-C709-7297-299D1015022C}"/>
              </a:ext>
            </a:extLst>
          </p:cNvPr>
          <p:cNvSpPr txBox="1"/>
          <p:nvPr/>
        </p:nvSpPr>
        <p:spPr>
          <a:xfrm>
            <a:off x="3617572" y="6581001"/>
            <a:ext cx="1042273" cy="276999"/>
          </a:xfrm>
          <a:prstGeom prst="rect">
            <a:avLst/>
          </a:prstGeom>
          <a:noFill/>
        </p:spPr>
        <p:txBody>
          <a:bodyPr wrap="square" rtlCol="0">
            <a:spAutoFit/>
          </a:bodyPr>
          <a:lstStyle/>
          <a:p>
            <a:r>
              <a:rPr lang="en-US" sz="1200" dirty="0"/>
              <a:t>-log10(FDR)</a:t>
            </a:r>
          </a:p>
        </p:txBody>
      </p:sp>
      <p:sp>
        <p:nvSpPr>
          <p:cNvPr id="17" name="TextBox 16">
            <a:extLst>
              <a:ext uri="{FF2B5EF4-FFF2-40B4-BE49-F238E27FC236}">
                <a16:creationId xmlns:a16="http://schemas.microsoft.com/office/drawing/2014/main" id="{4A479FAF-A581-7372-C9D5-C1685A90C0F0}"/>
              </a:ext>
            </a:extLst>
          </p:cNvPr>
          <p:cNvSpPr txBox="1"/>
          <p:nvPr/>
        </p:nvSpPr>
        <p:spPr>
          <a:xfrm>
            <a:off x="5142312" y="3721467"/>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grpSp>
        <p:nvGrpSpPr>
          <p:cNvPr id="18" name="Group 17">
            <a:extLst>
              <a:ext uri="{FF2B5EF4-FFF2-40B4-BE49-F238E27FC236}">
                <a16:creationId xmlns:a16="http://schemas.microsoft.com/office/drawing/2014/main" id="{3F6D55CC-95E7-B939-EE2D-77147CC64840}"/>
              </a:ext>
            </a:extLst>
          </p:cNvPr>
          <p:cNvGrpSpPr/>
          <p:nvPr/>
        </p:nvGrpSpPr>
        <p:grpSpPr>
          <a:xfrm>
            <a:off x="5878109" y="1710232"/>
            <a:ext cx="6200471" cy="5214137"/>
            <a:chOff x="5878109" y="1710232"/>
            <a:chExt cx="6200471" cy="5214137"/>
          </a:xfrm>
        </p:grpSpPr>
        <p:pic>
          <p:nvPicPr>
            <p:cNvPr id="11" name="Picture 10">
              <a:extLst>
                <a:ext uri="{FF2B5EF4-FFF2-40B4-BE49-F238E27FC236}">
                  <a16:creationId xmlns:a16="http://schemas.microsoft.com/office/drawing/2014/main" id="{7A2E5AED-9B41-6836-1C23-33EAD342F8DD}"/>
                </a:ext>
              </a:extLst>
            </p:cNvPr>
            <p:cNvPicPr>
              <a:picLocks noChangeAspect="1"/>
            </p:cNvPicPr>
            <p:nvPr/>
          </p:nvPicPr>
          <p:blipFill>
            <a:blip r:embed="rId7"/>
            <a:stretch>
              <a:fillRect/>
            </a:stretch>
          </p:blipFill>
          <p:spPr>
            <a:xfrm>
              <a:off x="5878109" y="1710232"/>
              <a:ext cx="5509000" cy="5068568"/>
            </a:xfrm>
            <a:prstGeom prst="rect">
              <a:avLst/>
            </a:prstGeom>
          </p:spPr>
        </p:pic>
        <p:sp>
          <p:nvSpPr>
            <p:cNvPr id="14" name="TextBox 13">
              <a:extLst>
                <a:ext uri="{FF2B5EF4-FFF2-40B4-BE49-F238E27FC236}">
                  <a16:creationId xmlns:a16="http://schemas.microsoft.com/office/drawing/2014/main" id="{0ACA14CA-8C5B-319B-A81B-4B8B645ACCC5}"/>
                </a:ext>
              </a:extLst>
            </p:cNvPr>
            <p:cNvSpPr txBox="1"/>
            <p:nvPr/>
          </p:nvSpPr>
          <p:spPr>
            <a:xfrm>
              <a:off x="8953379" y="6647370"/>
              <a:ext cx="1042273" cy="276999"/>
            </a:xfrm>
            <a:prstGeom prst="rect">
              <a:avLst/>
            </a:prstGeom>
            <a:solidFill>
              <a:schemeClr val="bg1"/>
            </a:solidFill>
          </p:spPr>
          <p:txBody>
            <a:bodyPr wrap="square" rtlCol="0">
              <a:spAutoFit/>
            </a:bodyPr>
            <a:lstStyle/>
            <a:p>
              <a:endParaRPr lang="en-US" sz="1200" dirty="0"/>
            </a:p>
          </p:txBody>
        </p:sp>
        <p:sp>
          <p:nvSpPr>
            <p:cNvPr id="13" name="TextBox 12">
              <a:extLst>
                <a:ext uri="{FF2B5EF4-FFF2-40B4-BE49-F238E27FC236}">
                  <a16:creationId xmlns:a16="http://schemas.microsoft.com/office/drawing/2014/main" id="{7AA31272-2228-9573-1435-14F497159AD0}"/>
                </a:ext>
              </a:extLst>
            </p:cNvPr>
            <p:cNvSpPr txBox="1"/>
            <p:nvPr/>
          </p:nvSpPr>
          <p:spPr>
            <a:xfrm>
              <a:off x="8953379" y="6581001"/>
              <a:ext cx="1042273" cy="276999"/>
            </a:xfrm>
            <a:prstGeom prst="rect">
              <a:avLst/>
            </a:prstGeom>
            <a:noFill/>
          </p:spPr>
          <p:txBody>
            <a:bodyPr wrap="square" rtlCol="0">
              <a:spAutoFit/>
            </a:bodyPr>
            <a:lstStyle/>
            <a:p>
              <a:r>
                <a:rPr lang="en-US" sz="1200" dirty="0"/>
                <a:t>-log10(FDR)</a:t>
              </a:r>
            </a:p>
          </p:txBody>
        </p:sp>
        <p:pic>
          <p:nvPicPr>
            <p:cNvPr id="12" name="Picture 11">
              <a:extLst>
                <a:ext uri="{FF2B5EF4-FFF2-40B4-BE49-F238E27FC236}">
                  <a16:creationId xmlns:a16="http://schemas.microsoft.com/office/drawing/2014/main" id="{EF16A696-601D-2F10-5ED8-2BBEFCAB1B4C}"/>
                </a:ext>
              </a:extLst>
            </p:cNvPr>
            <p:cNvPicPr>
              <a:picLocks noChangeAspect="1"/>
            </p:cNvPicPr>
            <p:nvPr/>
          </p:nvPicPr>
          <p:blipFill>
            <a:blip r:embed="rId8"/>
            <a:stretch>
              <a:fillRect/>
            </a:stretch>
          </p:blipFill>
          <p:spPr>
            <a:xfrm>
              <a:off x="10732380" y="3429000"/>
              <a:ext cx="1346200" cy="1879600"/>
            </a:xfrm>
            <a:prstGeom prst="rect">
              <a:avLst/>
            </a:prstGeom>
          </p:spPr>
        </p:pic>
      </p:grpSp>
    </p:spTree>
    <p:extLst>
      <p:ext uri="{BB962C8B-B14F-4D97-AF65-F5344CB8AC3E}">
        <p14:creationId xmlns:p14="http://schemas.microsoft.com/office/powerpoint/2010/main" val="346311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0E5B-768A-B953-4DD2-F0923BC48614}"/>
              </a:ext>
            </a:extLst>
          </p:cNvPr>
          <p:cNvSpPr>
            <a:spLocks noGrp="1"/>
          </p:cNvSpPr>
          <p:nvPr>
            <p:ph type="title"/>
          </p:nvPr>
        </p:nvSpPr>
        <p:spPr>
          <a:xfrm>
            <a:off x="382669" y="111218"/>
            <a:ext cx="5417769" cy="1690688"/>
          </a:xfrm>
        </p:spPr>
        <p:txBody>
          <a:bodyPr>
            <a:normAutofit/>
          </a:bodyPr>
          <a:lstStyle/>
          <a:p>
            <a:r>
              <a:rPr lang="en-US" sz="3600" dirty="0"/>
              <a:t>Reciprocal module in individual 26 does not </a:t>
            </a:r>
            <a:br>
              <a:rPr lang="en-US" sz="3600" dirty="0"/>
            </a:br>
            <a:r>
              <a:rPr lang="en-US" sz="3600" dirty="0"/>
              <a:t>share function</a:t>
            </a:r>
          </a:p>
        </p:txBody>
      </p:sp>
      <p:pic>
        <p:nvPicPr>
          <p:cNvPr id="5" name="Content Placeholder 4">
            <a:extLst>
              <a:ext uri="{FF2B5EF4-FFF2-40B4-BE49-F238E27FC236}">
                <a16:creationId xmlns:a16="http://schemas.microsoft.com/office/drawing/2014/main" id="{A95835FA-6253-9070-39A7-CBDD4956A21A}"/>
              </a:ext>
            </a:extLst>
          </p:cNvPr>
          <p:cNvPicPr>
            <a:picLocks noGrp="1" noChangeAspect="1"/>
          </p:cNvPicPr>
          <p:nvPr>
            <p:ph idx="1"/>
          </p:nvPr>
        </p:nvPicPr>
        <p:blipFill>
          <a:blip r:embed="rId3"/>
          <a:stretch>
            <a:fillRect/>
          </a:stretch>
        </p:blipFill>
        <p:spPr>
          <a:xfrm>
            <a:off x="382669" y="1698539"/>
            <a:ext cx="5495440" cy="5056094"/>
          </a:xfrm>
        </p:spPr>
      </p:pic>
      <p:pic>
        <p:nvPicPr>
          <p:cNvPr id="9" name="Picture 8">
            <a:extLst>
              <a:ext uri="{FF2B5EF4-FFF2-40B4-BE49-F238E27FC236}">
                <a16:creationId xmlns:a16="http://schemas.microsoft.com/office/drawing/2014/main" id="{06812F76-F125-E9B1-D717-5BF5FB041C95}"/>
              </a:ext>
            </a:extLst>
          </p:cNvPr>
          <p:cNvPicPr>
            <a:picLocks noChangeAspect="1"/>
          </p:cNvPicPr>
          <p:nvPr/>
        </p:nvPicPr>
        <p:blipFill>
          <a:blip r:embed="rId4"/>
          <a:stretch>
            <a:fillRect/>
          </a:stretch>
        </p:blipFill>
        <p:spPr>
          <a:xfrm>
            <a:off x="5791199" y="1697042"/>
            <a:ext cx="5495442" cy="5056094"/>
          </a:xfrm>
          <a:prstGeom prst="rect">
            <a:avLst/>
          </a:prstGeom>
        </p:spPr>
      </p:pic>
      <p:graphicFrame>
        <p:nvGraphicFramePr>
          <p:cNvPr id="12" name="Table 7">
            <a:extLst>
              <a:ext uri="{FF2B5EF4-FFF2-40B4-BE49-F238E27FC236}">
                <a16:creationId xmlns:a16="http://schemas.microsoft.com/office/drawing/2014/main" id="{7A0CAA6C-D538-79AE-12F4-1E9467987C42}"/>
              </a:ext>
            </a:extLst>
          </p:cNvPr>
          <p:cNvGraphicFramePr>
            <a:graphicFrameLocks noGrp="1"/>
          </p:cNvGraphicFramePr>
          <p:nvPr>
            <p:extLst>
              <p:ext uri="{D42A27DB-BD31-4B8C-83A1-F6EECF244321}">
                <p14:modId xmlns:p14="http://schemas.microsoft.com/office/powerpoint/2010/main" val="2270178940"/>
              </p:ext>
            </p:extLst>
          </p:nvPr>
        </p:nvGraphicFramePr>
        <p:xfrm>
          <a:off x="5474580" y="0"/>
          <a:ext cx="6717420" cy="166116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Turquoise</a:t>
                      </a:r>
                    </a:p>
                  </a:txBody>
                  <a:tcPr>
                    <a:solidFill>
                      <a:schemeClr val="bg1"/>
                    </a:solidFill>
                  </a:tcPr>
                </a:tc>
                <a:tc>
                  <a:txBody>
                    <a:bodyPr/>
                    <a:lstStyle/>
                    <a:p>
                      <a:r>
                        <a:rPr lang="en-US" sz="1300" baseline="0" dirty="0"/>
                        <a:t>1327</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430</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err="1"/>
                        <a:t>Greenyellow</a:t>
                      </a:r>
                      <a:endParaRPr lang="en-US" sz="1300" baseline="0" dirty="0"/>
                    </a:p>
                  </a:txBody>
                  <a:tcPr>
                    <a:solidFill>
                      <a:schemeClr val="bg1"/>
                    </a:solidFill>
                  </a:tcPr>
                </a:tc>
                <a:tc>
                  <a:txBody>
                    <a:bodyPr/>
                    <a:lstStyle/>
                    <a:p>
                      <a:r>
                        <a:rPr lang="en-US" sz="1300" baseline="0" dirty="0"/>
                        <a:t>613</a:t>
                      </a:r>
                    </a:p>
                  </a:txBody>
                  <a:tcPr>
                    <a:solidFill>
                      <a:schemeClr val="bg1"/>
                    </a:solidFill>
                  </a:tcPr>
                </a:tc>
                <a:tc>
                  <a:txBody>
                    <a:bodyPr/>
                    <a:lstStyle/>
                    <a:p>
                      <a:r>
                        <a:rPr lang="en-US" sz="1300" baseline="0" dirty="0"/>
                        <a:t>387</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2.1e-284</a:t>
                      </a:r>
                    </a:p>
                    <a:p>
                      <a:endParaRPr lang="en-US" sz="1300" baseline="0" dirty="0"/>
                    </a:p>
                  </a:txBody>
                  <a:tcPr>
                    <a:solidFill>
                      <a:schemeClr val="bg1"/>
                    </a:solidFill>
                  </a:tcPr>
                </a:tc>
                <a:tc>
                  <a:txBody>
                    <a:bodyPr/>
                    <a:lstStyle/>
                    <a:p>
                      <a:r>
                        <a:rPr lang="en-US" sz="1300" baseline="0" dirty="0"/>
                        <a:t>2</a:t>
                      </a:r>
                    </a:p>
                  </a:txBody>
                  <a:tcPr>
                    <a:solidFill>
                      <a:schemeClr val="bg1"/>
                    </a:solidFill>
                  </a:tcPr>
                </a:tc>
                <a:tc>
                  <a:txBody>
                    <a:bodyPr/>
                    <a:lstStyle/>
                    <a:p>
                      <a:r>
                        <a:rPr lang="en-US" sz="1300" baseline="0" dirty="0"/>
                        <a:t>2</a:t>
                      </a:r>
                    </a:p>
                  </a:txBody>
                  <a:tcPr>
                    <a:solidFill>
                      <a:schemeClr val="bg1"/>
                    </a:solidFill>
                  </a:tcPr>
                </a:tc>
                <a:extLst>
                  <a:ext uri="{0D108BD9-81ED-4DB2-BD59-A6C34878D82A}">
                    <a16:rowId xmlns:a16="http://schemas.microsoft.com/office/drawing/2014/main" val="13557100"/>
                  </a:ext>
                </a:extLst>
              </a:tr>
            </a:tbl>
          </a:graphicData>
        </a:graphic>
      </p:graphicFrame>
      <p:pic>
        <p:nvPicPr>
          <p:cNvPr id="13" name="Picture 12">
            <a:extLst>
              <a:ext uri="{FF2B5EF4-FFF2-40B4-BE49-F238E27FC236}">
                <a16:creationId xmlns:a16="http://schemas.microsoft.com/office/drawing/2014/main" id="{41C6AAE9-B2D8-12D9-B56E-F326559B1B45}"/>
              </a:ext>
            </a:extLst>
          </p:cNvPr>
          <p:cNvPicPr>
            <a:picLocks noChangeAspect="1"/>
          </p:cNvPicPr>
          <p:nvPr/>
        </p:nvPicPr>
        <p:blipFill>
          <a:blip r:embed="rId5"/>
          <a:stretch>
            <a:fillRect/>
          </a:stretch>
        </p:blipFill>
        <p:spPr>
          <a:xfrm>
            <a:off x="10546844" y="3429000"/>
            <a:ext cx="1346200" cy="1879600"/>
          </a:xfrm>
          <a:prstGeom prst="rect">
            <a:avLst/>
          </a:prstGeom>
        </p:spPr>
      </p:pic>
      <p:sp>
        <p:nvSpPr>
          <p:cNvPr id="14" name="TextBox 13">
            <a:extLst>
              <a:ext uri="{FF2B5EF4-FFF2-40B4-BE49-F238E27FC236}">
                <a16:creationId xmlns:a16="http://schemas.microsoft.com/office/drawing/2014/main" id="{33F2007B-1378-8F25-9759-30FB87256D30}"/>
              </a:ext>
            </a:extLst>
          </p:cNvPr>
          <p:cNvSpPr txBox="1"/>
          <p:nvPr/>
        </p:nvSpPr>
        <p:spPr>
          <a:xfrm>
            <a:off x="5182067" y="3721467"/>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5" name="TextBox 14">
            <a:extLst>
              <a:ext uri="{FF2B5EF4-FFF2-40B4-BE49-F238E27FC236}">
                <a16:creationId xmlns:a16="http://schemas.microsoft.com/office/drawing/2014/main" id="{EDC76831-6B24-E250-BE06-8F38D7046C3E}"/>
              </a:ext>
            </a:extLst>
          </p:cNvPr>
          <p:cNvSpPr txBox="1"/>
          <p:nvPr/>
        </p:nvSpPr>
        <p:spPr>
          <a:xfrm>
            <a:off x="3617572" y="6625312"/>
            <a:ext cx="1042273" cy="276999"/>
          </a:xfrm>
          <a:prstGeom prst="rect">
            <a:avLst/>
          </a:prstGeom>
          <a:solidFill>
            <a:schemeClr val="bg1"/>
          </a:solidFill>
        </p:spPr>
        <p:txBody>
          <a:bodyPr wrap="square" rtlCol="0">
            <a:spAutoFit/>
          </a:bodyPr>
          <a:lstStyle/>
          <a:p>
            <a:endParaRPr lang="en-US" sz="1200" dirty="0"/>
          </a:p>
        </p:txBody>
      </p:sp>
      <p:sp>
        <p:nvSpPr>
          <p:cNvPr id="16" name="TextBox 15">
            <a:extLst>
              <a:ext uri="{FF2B5EF4-FFF2-40B4-BE49-F238E27FC236}">
                <a16:creationId xmlns:a16="http://schemas.microsoft.com/office/drawing/2014/main" id="{77527D0A-C755-76E5-852D-B486A0C8E636}"/>
              </a:ext>
            </a:extLst>
          </p:cNvPr>
          <p:cNvSpPr txBox="1"/>
          <p:nvPr/>
        </p:nvSpPr>
        <p:spPr>
          <a:xfrm>
            <a:off x="3617572" y="6581001"/>
            <a:ext cx="1042273" cy="276999"/>
          </a:xfrm>
          <a:prstGeom prst="rect">
            <a:avLst/>
          </a:prstGeom>
          <a:noFill/>
        </p:spPr>
        <p:txBody>
          <a:bodyPr wrap="square" rtlCol="0">
            <a:spAutoFit/>
          </a:bodyPr>
          <a:lstStyle/>
          <a:p>
            <a:r>
              <a:rPr lang="en-US" sz="1200" dirty="0"/>
              <a:t>-log10(FDR)</a:t>
            </a:r>
          </a:p>
        </p:txBody>
      </p:sp>
      <p:sp>
        <p:nvSpPr>
          <p:cNvPr id="19" name="TextBox 18">
            <a:extLst>
              <a:ext uri="{FF2B5EF4-FFF2-40B4-BE49-F238E27FC236}">
                <a16:creationId xmlns:a16="http://schemas.microsoft.com/office/drawing/2014/main" id="{4857B61E-7782-5166-4DED-120DBA6BD662}"/>
              </a:ext>
            </a:extLst>
          </p:cNvPr>
          <p:cNvSpPr txBox="1"/>
          <p:nvPr/>
        </p:nvSpPr>
        <p:spPr>
          <a:xfrm>
            <a:off x="9014335" y="6615566"/>
            <a:ext cx="1042273" cy="276999"/>
          </a:xfrm>
          <a:prstGeom prst="rect">
            <a:avLst/>
          </a:prstGeom>
          <a:solidFill>
            <a:schemeClr val="bg1"/>
          </a:solidFill>
        </p:spPr>
        <p:txBody>
          <a:bodyPr wrap="square" rtlCol="0">
            <a:spAutoFit/>
          </a:bodyPr>
          <a:lstStyle/>
          <a:p>
            <a:endParaRPr lang="en-US" sz="1200" dirty="0"/>
          </a:p>
        </p:txBody>
      </p:sp>
      <p:sp>
        <p:nvSpPr>
          <p:cNvPr id="20" name="TextBox 19">
            <a:extLst>
              <a:ext uri="{FF2B5EF4-FFF2-40B4-BE49-F238E27FC236}">
                <a16:creationId xmlns:a16="http://schemas.microsoft.com/office/drawing/2014/main" id="{5E7291BF-E7CF-057C-67F1-A8D0B7B89048}"/>
              </a:ext>
            </a:extLst>
          </p:cNvPr>
          <p:cNvSpPr txBox="1"/>
          <p:nvPr/>
        </p:nvSpPr>
        <p:spPr>
          <a:xfrm>
            <a:off x="9014335" y="6581001"/>
            <a:ext cx="1042273" cy="276999"/>
          </a:xfrm>
          <a:prstGeom prst="rect">
            <a:avLst/>
          </a:prstGeom>
          <a:noFill/>
        </p:spPr>
        <p:txBody>
          <a:bodyPr wrap="square" rtlCol="0">
            <a:spAutoFit/>
          </a:bodyPr>
          <a:lstStyle/>
          <a:p>
            <a:r>
              <a:rPr lang="en-US" sz="1200" dirty="0"/>
              <a:t>-log10(FDR)</a:t>
            </a:r>
          </a:p>
        </p:txBody>
      </p:sp>
    </p:spTree>
    <p:extLst>
      <p:ext uri="{BB962C8B-B14F-4D97-AF65-F5344CB8AC3E}">
        <p14:creationId xmlns:p14="http://schemas.microsoft.com/office/powerpoint/2010/main" val="52830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D1D13-32F6-0444-95A4-B4FD208D63C0}"/>
              </a:ext>
            </a:extLst>
          </p:cNvPr>
          <p:cNvPicPr>
            <a:picLocks noChangeAspect="1"/>
          </p:cNvPicPr>
          <p:nvPr/>
        </p:nvPicPr>
        <p:blipFill>
          <a:blip r:embed="rId3"/>
          <a:stretch>
            <a:fillRect/>
          </a:stretch>
        </p:blipFill>
        <p:spPr>
          <a:xfrm>
            <a:off x="793343" y="1515639"/>
            <a:ext cx="2675721" cy="4842297"/>
          </a:xfrm>
          <a:prstGeom prst="rect">
            <a:avLst/>
          </a:prstGeom>
        </p:spPr>
      </p:pic>
      <p:sp>
        <p:nvSpPr>
          <p:cNvPr id="2" name="Title 1">
            <a:extLst>
              <a:ext uri="{FF2B5EF4-FFF2-40B4-BE49-F238E27FC236}">
                <a16:creationId xmlns:a16="http://schemas.microsoft.com/office/drawing/2014/main" id="{5187D60D-920A-A23A-0794-EA909D18742E}"/>
              </a:ext>
            </a:extLst>
          </p:cNvPr>
          <p:cNvSpPr>
            <a:spLocks noGrp="1"/>
          </p:cNvSpPr>
          <p:nvPr>
            <p:ph type="title"/>
          </p:nvPr>
        </p:nvSpPr>
        <p:spPr/>
        <p:txBody>
          <a:bodyPr>
            <a:normAutofit/>
          </a:bodyPr>
          <a:lstStyle/>
          <a:p>
            <a:r>
              <a:rPr lang="en-US" sz="4000" dirty="0"/>
              <a:t>Can we improve biological interpretation of small data sets with a module membership cutoff?</a:t>
            </a:r>
          </a:p>
        </p:txBody>
      </p:sp>
      <p:sp>
        <p:nvSpPr>
          <p:cNvPr id="5" name="Content Placeholder 4">
            <a:extLst>
              <a:ext uri="{FF2B5EF4-FFF2-40B4-BE49-F238E27FC236}">
                <a16:creationId xmlns:a16="http://schemas.microsoft.com/office/drawing/2014/main" id="{1569BE6B-8B3E-6A6B-7454-F5BDB97DAA4E}"/>
              </a:ext>
            </a:extLst>
          </p:cNvPr>
          <p:cNvSpPr>
            <a:spLocks noGrp="1"/>
          </p:cNvSpPr>
          <p:nvPr>
            <p:ph idx="1"/>
          </p:nvPr>
        </p:nvSpPr>
        <p:spPr>
          <a:xfrm>
            <a:off x="3930976" y="1825625"/>
            <a:ext cx="7422823" cy="4351338"/>
          </a:xfrm>
        </p:spPr>
        <p:txBody>
          <a:bodyPr/>
          <a:lstStyle/>
          <a:p>
            <a:r>
              <a:rPr lang="en-US" b="1" dirty="0"/>
              <a:t>Module membership </a:t>
            </a:r>
            <a:r>
              <a:rPr lang="en-US" dirty="0"/>
              <a:t>= correlation (-1 to 1) of a gene with module eigengene</a:t>
            </a:r>
          </a:p>
          <a:p>
            <a:r>
              <a:rPr lang="en-US" b="1" dirty="0"/>
              <a:t>Module eigengene </a:t>
            </a:r>
            <a:r>
              <a:rPr lang="en-US" dirty="0"/>
              <a:t>= representation of the gene expression profiles in a module (1</a:t>
            </a:r>
            <a:r>
              <a:rPr lang="en-US" baseline="30000" dirty="0"/>
              <a:t>st</a:t>
            </a:r>
            <a:r>
              <a:rPr lang="en-US" dirty="0"/>
              <a:t> PCA)</a:t>
            </a:r>
          </a:p>
          <a:p>
            <a:endParaRPr lang="en-US" dirty="0"/>
          </a:p>
          <a:p>
            <a:r>
              <a:rPr lang="en-US" dirty="0"/>
              <a:t>Genes with low module memberships calculated in individual WGCNA tend to be unassigned (grey) in consensus WGCA</a:t>
            </a:r>
          </a:p>
        </p:txBody>
      </p:sp>
      <p:pic>
        <p:nvPicPr>
          <p:cNvPr id="6" name="Content Placeholder 4">
            <a:extLst>
              <a:ext uri="{FF2B5EF4-FFF2-40B4-BE49-F238E27FC236}">
                <a16:creationId xmlns:a16="http://schemas.microsoft.com/office/drawing/2014/main" id="{44C78EE9-4EC0-20A3-1826-56D556AF3234}"/>
              </a:ext>
            </a:extLst>
          </p:cNvPr>
          <p:cNvPicPr>
            <a:picLocks noChangeAspect="1"/>
          </p:cNvPicPr>
          <p:nvPr/>
        </p:nvPicPr>
        <p:blipFill rotWithShape="1">
          <a:blip r:embed="rId4"/>
          <a:srcRect l="191" t="41835" r="98747" b="41740"/>
          <a:stretch/>
        </p:blipFill>
        <p:spPr>
          <a:xfrm>
            <a:off x="202294" y="2461940"/>
            <a:ext cx="419769" cy="3243673"/>
          </a:xfrm>
          <a:prstGeom prst="rect">
            <a:avLst/>
          </a:prstGeom>
        </p:spPr>
      </p:pic>
      <p:cxnSp>
        <p:nvCxnSpPr>
          <p:cNvPr id="9" name="Straight Connector 8">
            <a:extLst>
              <a:ext uri="{FF2B5EF4-FFF2-40B4-BE49-F238E27FC236}">
                <a16:creationId xmlns:a16="http://schemas.microsoft.com/office/drawing/2014/main" id="{66FA0D49-62A3-6B94-AE0C-30E5FB0CBF65}"/>
              </a:ext>
            </a:extLst>
          </p:cNvPr>
          <p:cNvCxnSpPr>
            <a:cxnSpLocks/>
          </p:cNvCxnSpPr>
          <p:nvPr/>
        </p:nvCxnSpPr>
        <p:spPr>
          <a:xfrm>
            <a:off x="1306700" y="4082093"/>
            <a:ext cx="22623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58C9AEE-BF30-7811-B074-18A657EA75FD}"/>
              </a:ext>
            </a:extLst>
          </p:cNvPr>
          <p:cNvSpPr txBox="1"/>
          <p:nvPr/>
        </p:nvSpPr>
        <p:spPr>
          <a:xfrm>
            <a:off x="3569019" y="5530632"/>
            <a:ext cx="2824491" cy="646331"/>
          </a:xfrm>
          <a:prstGeom prst="rect">
            <a:avLst/>
          </a:prstGeom>
          <a:noFill/>
        </p:spPr>
        <p:txBody>
          <a:bodyPr wrap="none" rtlCol="0">
            <a:spAutoFit/>
          </a:bodyPr>
          <a:lstStyle/>
          <a:p>
            <a:r>
              <a:rPr lang="en-US" dirty="0">
                <a:solidFill>
                  <a:srgbClr val="C5FF6F"/>
                </a:solidFill>
              </a:rPr>
              <a:t>－</a:t>
            </a:r>
            <a:r>
              <a:rPr lang="en-US" dirty="0">
                <a:solidFill>
                  <a:srgbClr val="5556FF"/>
                </a:solidFill>
              </a:rPr>
              <a:t> </a:t>
            </a:r>
            <a:r>
              <a:rPr lang="en-US" dirty="0"/>
              <a:t>assigned in consensus</a:t>
            </a:r>
          </a:p>
          <a:p>
            <a:r>
              <a:rPr lang="en-US" dirty="0">
                <a:solidFill>
                  <a:srgbClr val="D3D3D3"/>
                </a:solidFill>
              </a:rPr>
              <a:t>－</a:t>
            </a:r>
            <a:r>
              <a:rPr lang="en-US" dirty="0">
                <a:solidFill>
                  <a:srgbClr val="5556FF"/>
                </a:solidFill>
              </a:rPr>
              <a:t> </a:t>
            </a:r>
            <a:r>
              <a:rPr lang="en-US" dirty="0"/>
              <a:t>unassigned in consensus </a:t>
            </a:r>
          </a:p>
        </p:txBody>
      </p:sp>
      <p:sp>
        <p:nvSpPr>
          <p:cNvPr id="11" name="TextBox 10">
            <a:extLst>
              <a:ext uri="{FF2B5EF4-FFF2-40B4-BE49-F238E27FC236}">
                <a16:creationId xmlns:a16="http://schemas.microsoft.com/office/drawing/2014/main" id="{ADB0754F-4A1C-E6FD-71CC-A9E42DB68F96}"/>
              </a:ext>
            </a:extLst>
          </p:cNvPr>
          <p:cNvSpPr txBox="1"/>
          <p:nvPr/>
        </p:nvSpPr>
        <p:spPr>
          <a:xfrm>
            <a:off x="1460588" y="6211669"/>
            <a:ext cx="2331087" cy="646331"/>
          </a:xfrm>
          <a:prstGeom prst="rect">
            <a:avLst/>
          </a:prstGeom>
          <a:noFill/>
        </p:spPr>
        <p:txBody>
          <a:bodyPr wrap="none" rtlCol="0">
            <a:spAutoFit/>
          </a:bodyPr>
          <a:lstStyle/>
          <a:p>
            <a:r>
              <a:rPr lang="en-US" dirty="0"/>
              <a:t>Genes in </a:t>
            </a:r>
            <a:r>
              <a:rPr lang="en-US" dirty="0" err="1"/>
              <a:t>greenyellow</a:t>
            </a:r>
            <a:endParaRPr lang="en-US" dirty="0"/>
          </a:p>
          <a:p>
            <a:r>
              <a:rPr lang="en-US" dirty="0"/>
              <a:t>module in individual26</a:t>
            </a:r>
          </a:p>
        </p:txBody>
      </p:sp>
      <p:sp>
        <p:nvSpPr>
          <p:cNvPr id="12" name="TextBox 11">
            <a:extLst>
              <a:ext uri="{FF2B5EF4-FFF2-40B4-BE49-F238E27FC236}">
                <a16:creationId xmlns:a16="http://schemas.microsoft.com/office/drawing/2014/main" id="{306F161A-AD08-A177-FBBE-AC7C450E4E0E}"/>
              </a:ext>
            </a:extLst>
          </p:cNvPr>
          <p:cNvSpPr txBox="1"/>
          <p:nvPr/>
        </p:nvSpPr>
        <p:spPr>
          <a:xfrm rot="16200000">
            <a:off x="-589428" y="3899110"/>
            <a:ext cx="2597378" cy="369332"/>
          </a:xfrm>
          <a:prstGeom prst="rect">
            <a:avLst/>
          </a:prstGeom>
          <a:noFill/>
        </p:spPr>
        <p:txBody>
          <a:bodyPr wrap="none" rtlCol="0">
            <a:spAutoFit/>
          </a:bodyPr>
          <a:lstStyle/>
          <a:p>
            <a:r>
              <a:rPr lang="en-US" dirty="0"/>
              <a:t>Calculated in Individual26</a:t>
            </a:r>
          </a:p>
        </p:txBody>
      </p:sp>
    </p:spTree>
    <p:extLst>
      <p:ext uri="{BB962C8B-B14F-4D97-AF65-F5344CB8AC3E}">
        <p14:creationId xmlns:p14="http://schemas.microsoft.com/office/powerpoint/2010/main" val="414636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A1A2-73A7-E826-0A0F-E743E3924D50}"/>
              </a:ext>
            </a:extLst>
          </p:cNvPr>
          <p:cNvSpPr>
            <a:spLocks noGrp="1"/>
          </p:cNvSpPr>
          <p:nvPr>
            <p:ph type="title"/>
          </p:nvPr>
        </p:nvSpPr>
        <p:spPr/>
        <p:txBody>
          <a:bodyPr>
            <a:normAutofit/>
          </a:bodyPr>
          <a:lstStyle/>
          <a:p>
            <a:r>
              <a:rPr lang="en-US" sz="3200" dirty="0"/>
              <a:t>Genes with module memberships &lt; 0.5  (calculated in individual) tend to be assigned grey in consensus</a:t>
            </a:r>
          </a:p>
        </p:txBody>
      </p:sp>
      <p:sp>
        <p:nvSpPr>
          <p:cNvPr id="4" name="Content Placeholder 3">
            <a:extLst>
              <a:ext uri="{FF2B5EF4-FFF2-40B4-BE49-F238E27FC236}">
                <a16:creationId xmlns:a16="http://schemas.microsoft.com/office/drawing/2014/main" id="{9A4FBE7E-B29C-2CDF-25D8-34983E0B0304}"/>
              </a:ext>
            </a:extLst>
          </p:cNvPr>
          <p:cNvSpPr>
            <a:spLocks noGrp="1"/>
          </p:cNvSpPr>
          <p:nvPr>
            <p:ph idx="1"/>
          </p:nvPr>
        </p:nvSpPr>
        <p:spPr/>
        <p:txBody>
          <a:bodyPr/>
          <a:lstStyle/>
          <a:p>
            <a:endParaRPr lang="en-US"/>
          </a:p>
        </p:txBody>
      </p:sp>
      <p:pic>
        <p:nvPicPr>
          <p:cNvPr id="5" name="Content Placeholder 4">
            <a:extLst>
              <a:ext uri="{FF2B5EF4-FFF2-40B4-BE49-F238E27FC236}">
                <a16:creationId xmlns:a16="http://schemas.microsoft.com/office/drawing/2014/main" id="{99E8238E-DD43-167D-CB66-C6B9986B6D36}"/>
              </a:ext>
            </a:extLst>
          </p:cNvPr>
          <p:cNvPicPr>
            <a:picLocks noChangeAspect="1"/>
          </p:cNvPicPr>
          <p:nvPr/>
        </p:nvPicPr>
        <p:blipFill>
          <a:blip r:embed="rId3"/>
          <a:stretch>
            <a:fillRect/>
          </a:stretch>
        </p:blipFill>
        <p:spPr>
          <a:xfrm>
            <a:off x="840053" y="1581346"/>
            <a:ext cx="10515600" cy="5257800"/>
          </a:xfrm>
          <a:prstGeom prst="rect">
            <a:avLst/>
          </a:prstGeom>
        </p:spPr>
      </p:pic>
    </p:spTree>
    <p:extLst>
      <p:ext uri="{BB962C8B-B14F-4D97-AF65-F5344CB8AC3E}">
        <p14:creationId xmlns:p14="http://schemas.microsoft.com/office/powerpoint/2010/main" val="158579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0E5B-768A-B953-4DD2-F0923BC48614}"/>
              </a:ext>
            </a:extLst>
          </p:cNvPr>
          <p:cNvSpPr>
            <a:spLocks noGrp="1"/>
          </p:cNvSpPr>
          <p:nvPr>
            <p:ph type="title"/>
          </p:nvPr>
        </p:nvSpPr>
        <p:spPr>
          <a:xfrm>
            <a:off x="271529" y="156666"/>
            <a:ext cx="5203052" cy="1325749"/>
          </a:xfrm>
        </p:spPr>
        <p:txBody>
          <a:bodyPr>
            <a:noAutofit/>
          </a:bodyPr>
          <a:lstStyle/>
          <a:p>
            <a:r>
              <a:rPr lang="en-US" sz="3200" dirty="0"/>
              <a:t>Module membership cutoff does not necessarily improve biological insight</a:t>
            </a:r>
          </a:p>
        </p:txBody>
      </p:sp>
      <p:pic>
        <p:nvPicPr>
          <p:cNvPr id="5" name="Content Placeholder 4">
            <a:extLst>
              <a:ext uri="{FF2B5EF4-FFF2-40B4-BE49-F238E27FC236}">
                <a16:creationId xmlns:a16="http://schemas.microsoft.com/office/drawing/2014/main" id="{A95835FA-6253-9070-39A7-CBDD4956A21A}"/>
              </a:ext>
            </a:extLst>
          </p:cNvPr>
          <p:cNvPicPr>
            <a:picLocks noGrp="1" noChangeAspect="1"/>
          </p:cNvPicPr>
          <p:nvPr>
            <p:ph idx="1"/>
          </p:nvPr>
        </p:nvPicPr>
        <p:blipFill>
          <a:blip r:embed="rId3"/>
          <a:stretch>
            <a:fillRect/>
          </a:stretch>
        </p:blipFill>
        <p:spPr>
          <a:xfrm>
            <a:off x="158992" y="2168034"/>
            <a:ext cx="4980720" cy="4582525"/>
          </a:xfrm>
        </p:spPr>
      </p:pic>
      <p:pic>
        <p:nvPicPr>
          <p:cNvPr id="9" name="Picture 8">
            <a:extLst>
              <a:ext uri="{FF2B5EF4-FFF2-40B4-BE49-F238E27FC236}">
                <a16:creationId xmlns:a16="http://schemas.microsoft.com/office/drawing/2014/main" id="{06812F76-F125-E9B1-D717-5BF5FB041C95}"/>
              </a:ext>
            </a:extLst>
          </p:cNvPr>
          <p:cNvPicPr>
            <a:picLocks noChangeAspect="1"/>
          </p:cNvPicPr>
          <p:nvPr/>
        </p:nvPicPr>
        <p:blipFill>
          <a:blip r:embed="rId4"/>
          <a:stretch>
            <a:fillRect/>
          </a:stretch>
        </p:blipFill>
        <p:spPr>
          <a:xfrm>
            <a:off x="4219004" y="2168034"/>
            <a:ext cx="4374662" cy="4024918"/>
          </a:xfrm>
          <a:prstGeom prst="rect">
            <a:avLst/>
          </a:prstGeom>
        </p:spPr>
      </p:pic>
      <p:pic>
        <p:nvPicPr>
          <p:cNvPr id="14" name="Picture 13">
            <a:extLst>
              <a:ext uri="{FF2B5EF4-FFF2-40B4-BE49-F238E27FC236}">
                <a16:creationId xmlns:a16="http://schemas.microsoft.com/office/drawing/2014/main" id="{B2C35132-B746-0B5E-D9A6-CD7649D670A5}"/>
              </a:ext>
            </a:extLst>
          </p:cNvPr>
          <p:cNvPicPr>
            <a:picLocks noChangeAspect="1"/>
          </p:cNvPicPr>
          <p:nvPr/>
        </p:nvPicPr>
        <p:blipFill>
          <a:blip r:embed="rId5"/>
          <a:stretch>
            <a:fillRect/>
          </a:stretch>
        </p:blipFill>
        <p:spPr>
          <a:xfrm>
            <a:off x="8736899" y="4492347"/>
            <a:ext cx="1346200" cy="1879600"/>
          </a:xfrm>
          <a:prstGeom prst="rect">
            <a:avLst/>
          </a:prstGeom>
        </p:spPr>
      </p:pic>
      <p:sp>
        <p:nvSpPr>
          <p:cNvPr id="15" name="TextBox 14">
            <a:extLst>
              <a:ext uri="{FF2B5EF4-FFF2-40B4-BE49-F238E27FC236}">
                <a16:creationId xmlns:a16="http://schemas.microsoft.com/office/drawing/2014/main" id="{46944F10-B2A8-1A7C-922E-E94D54061288}"/>
              </a:ext>
            </a:extLst>
          </p:cNvPr>
          <p:cNvSpPr txBox="1"/>
          <p:nvPr/>
        </p:nvSpPr>
        <p:spPr>
          <a:xfrm>
            <a:off x="4511443" y="3670588"/>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6" name="TextBox 15">
            <a:extLst>
              <a:ext uri="{FF2B5EF4-FFF2-40B4-BE49-F238E27FC236}">
                <a16:creationId xmlns:a16="http://schemas.microsoft.com/office/drawing/2014/main" id="{3ED66A9C-2077-BFD2-9B1A-682BEB8BA67C}"/>
              </a:ext>
            </a:extLst>
          </p:cNvPr>
          <p:cNvSpPr txBox="1"/>
          <p:nvPr/>
        </p:nvSpPr>
        <p:spPr>
          <a:xfrm>
            <a:off x="7973492" y="3390699"/>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3" name="Picture 12">
            <a:extLst>
              <a:ext uri="{FF2B5EF4-FFF2-40B4-BE49-F238E27FC236}">
                <a16:creationId xmlns:a16="http://schemas.microsoft.com/office/drawing/2014/main" id="{7D446120-D4C5-BE99-927C-6895FA5B51D2}"/>
              </a:ext>
            </a:extLst>
          </p:cNvPr>
          <p:cNvPicPr>
            <a:picLocks noChangeAspect="1"/>
          </p:cNvPicPr>
          <p:nvPr/>
        </p:nvPicPr>
        <p:blipFill>
          <a:blip r:embed="rId6"/>
          <a:stretch>
            <a:fillRect/>
          </a:stretch>
        </p:blipFill>
        <p:spPr>
          <a:xfrm>
            <a:off x="8316962" y="2168036"/>
            <a:ext cx="4374659" cy="4024916"/>
          </a:xfrm>
          <a:prstGeom prst="rect">
            <a:avLst/>
          </a:prstGeom>
        </p:spPr>
      </p:pic>
      <p:sp>
        <p:nvSpPr>
          <p:cNvPr id="17" name="TextBox 16">
            <a:extLst>
              <a:ext uri="{FF2B5EF4-FFF2-40B4-BE49-F238E27FC236}">
                <a16:creationId xmlns:a16="http://schemas.microsoft.com/office/drawing/2014/main" id="{DA150822-2635-D8CE-ABD7-C711CBC40F7D}"/>
              </a:ext>
            </a:extLst>
          </p:cNvPr>
          <p:cNvSpPr txBox="1"/>
          <p:nvPr/>
        </p:nvSpPr>
        <p:spPr>
          <a:xfrm>
            <a:off x="2929411" y="6630996"/>
            <a:ext cx="1042273" cy="276999"/>
          </a:xfrm>
          <a:prstGeom prst="rect">
            <a:avLst/>
          </a:prstGeom>
          <a:solidFill>
            <a:schemeClr val="bg1"/>
          </a:solidFill>
        </p:spPr>
        <p:txBody>
          <a:bodyPr wrap="square" rtlCol="0">
            <a:spAutoFit/>
          </a:bodyPr>
          <a:lstStyle/>
          <a:p>
            <a:endParaRPr lang="en-US" sz="1200" dirty="0"/>
          </a:p>
        </p:txBody>
      </p:sp>
      <p:sp>
        <p:nvSpPr>
          <p:cNvPr id="18" name="TextBox 17">
            <a:extLst>
              <a:ext uri="{FF2B5EF4-FFF2-40B4-BE49-F238E27FC236}">
                <a16:creationId xmlns:a16="http://schemas.microsoft.com/office/drawing/2014/main" id="{6347A93E-8AD6-5124-0E55-428917A45343}"/>
              </a:ext>
            </a:extLst>
          </p:cNvPr>
          <p:cNvSpPr txBox="1"/>
          <p:nvPr/>
        </p:nvSpPr>
        <p:spPr>
          <a:xfrm>
            <a:off x="2929411" y="6586685"/>
            <a:ext cx="1042273" cy="276999"/>
          </a:xfrm>
          <a:prstGeom prst="rect">
            <a:avLst/>
          </a:prstGeom>
          <a:noFill/>
        </p:spPr>
        <p:txBody>
          <a:bodyPr wrap="square" rtlCol="0">
            <a:spAutoFit/>
          </a:bodyPr>
          <a:lstStyle/>
          <a:p>
            <a:r>
              <a:rPr lang="en-US" sz="1200" dirty="0"/>
              <a:t>-log10(FDR)</a:t>
            </a:r>
          </a:p>
        </p:txBody>
      </p:sp>
      <p:sp>
        <p:nvSpPr>
          <p:cNvPr id="22" name="TextBox 21">
            <a:extLst>
              <a:ext uri="{FF2B5EF4-FFF2-40B4-BE49-F238E27FC236}">
                <a16:creationId xmlns:a16="http://schemas.microsoft.com/office/drawing/2014/main" id="{29CF9E42-B381-F130-15B0-07C120325848}"/>
              </a:ext>
            </a:extLst>
          </p:cNvPr>
          <p:cNvSpPr txBox="1"/>
          <p:nvPr/>
        </p:nvSpPr>
        <p:spPr>
          <a:xfrm>
            <a:off x="6759159" y="6098763"/>
            <a:ext cx="1042273" cy="276999"/>
          </a:xfrm>
          <a:prstGeom prst="rect">
            <a:avLst/>
          </a:prstGeom>
          <a:solidFill>
            <a:schemeClr val="bg1"/>
          </a:solidFill>
        </p:spPr>
        <p:txBody>
          <a:bodyPr wrap="square" rtlCol="0">
            <a:spAutoFit/>
          </a:bodyPr>
          <a:lstStyle/>
          <a:p>
            <a:endParaRPr lang="en-US" sz="1200" dirty="0"/>
          </a:p>
        </p:txBody>
      </p:sp>
      <p:sp>
        <p:nvSpPr>
          <p:cNvPr id="23" name="TextBox 22">
            <a:extLst>
              <a:ext uri="{FF2B5EF4-FFF2-40B4-BE49-F238E27FC236}">
                <a16:creationId xmlns:a16="http://schemas.microsoft.com/office/drawing/2014/main" id="{76AA2E41-08FE-7029-E2E4-8A39965F77F5}"/>
              </a:ext>
            </a:extLst>
          </p:cNvPr>
          <p:cNvSpPr txBox="1"/>
          <p:nvPr/>
        </p:nvSpPr>
        <p:spPr>
          <a:xfrm>
            <a:off x="6759159" y="6054452"/>
            <a:ext cx="1042273" cy="276999"/>
          </a:xfrm>
          <a:prstGeom prst="rect">
            <a:avLst/>
          </a:prstGeom>
          <a:noFill/>
        </p:spPr>
        <p:txBody>
          <a:bodyPr wrap="square" rtlCol="0">
            <a:spAutoFit/>
          </a:bodyPr>
          <a:lstStyle/>
          <a:p>
            <a:r>
              <a:rPr lang="en-US" sz="1200" dirty="0"/>
              <a:t>-log10(FDR)</a:t>
            </a:r>
          </a:p>
        </p:txBody>
      </p:sp>
      <p:sp>
        <p:nvSpPr>
          <p:cNvPr id="24" name="TextBox 23">
            <a:extLst>
              <a:ext uri="{FF2B5EF4-FFF2-40B4-BE49-F238E27FC236}">
                <a16:creationId xmlns:a16="http://schemas.microsoft.com/office/drawing/2014/main" id="{FFF6D852-83D7-D2E5-EAD2-F87C850505F4}"/>
              </a:ext>
            </a:extLst>
          </p:cNvPr>
          <p:cNvSpPr txBox="1"/>
          <p:nvPr/>
        </p:nvSpPr>
        <p:spPr>
          <a:xfrm>
            <a:off x="10927298" y="6098763"/>
            <a:ext cx="1042273" cy="276999"/>
          </a:xfrm>
          <a:prstGeom prst="rect">
            <a:avLst/>
          </a:prstGeom>
          <a:solidFill>
            <a:schemeClr val="bg1"/>
          </a:solidFill>
        </p:spPr>
        <p:txBody>
          <a:bodyPr wrap="square" rtlCol="0">
            <a:spAutoFit/>
          </a:bodyPr>
          <a:lstStyle/>
          <a:p>
            <a:endParaRPr lang="en-US" sz="1200" dirty="0"/>
          </a:p>
        </p:txBody>
      </p:sp>
      <p:sp>
        <p:nvSpPr>
          <p:cNvPr id="25" name="TextBox 24">
            <a:extLst>
              <a:ext uri="{FF2B5EF4-FFF2-40B4-BE49-F238E27FC236}">
                <a16:creationId xmlns:a16="http://schemas.microsoft.com/office/drawing/2014/main" id="{16E45C7D-423C-BD7F-B3EB-C3B52CADAA10}"/>
              </a:ext>
            </a:extLst>
          </p:cNvPr>
          <p:cNvSpPr txBox="1"/>
          <p:nvPr/>
        </p:nvSpPr>
        <p:spPr>
          <a:xfrm>
            <a:off x="10927298" y="6054452"/>
            <a:ext cx="1042273" cy="276999"/>
          </a:xfrm>
          <a:prstGeom prst="rect">
            <a:avLst/>
          </a:prstGeom>
          <a:noFill/>
        </p:spPr>
        <p:txBody>
          <a:bodyPr wrap="square" rtlCol="0">
            <a:spAutoFit/>
          </a:bodyPr>
          <a:lstStyle/>
          <a:p>
            <a:r>
              <a:rPr lang="en-US" sz="1200" dirty="0"/>
              <a:t>-log10(FDR)</a:t>
            </a:r>
          </a:p>
        </p:txBody>
      </p:sp>
      <p:graphicFrame>
        <p:nvGraphicFramePr>
          <p:cNvPr id="26" name="Table 7">
            <a:extLst>
              <a:ext uri="{FF2B5EF4-FFF2-40B4-BE49-F238E27FC236}">
                <a16:creationId xmlns:a16="http://schemas.microsoft.com/office/drawing/2014/main" id="{FB45BE65-E518-EDE0-F25E-288AD23934B7}"/>
              </a:ext>
            </a:extLst>
          </p:cNvPr>
          <p:cNvGraphicFramePr>
            <a:graphicFrameLocks noGrp="1"/>
          </p:cNvGraphicFramePr>
          <p:nvPr>
            <p:extLst>
              <p:ext uri="{D42A27DB-BD31-4B8C-83A1-F6EECF244321}">
                <p14:modId xmlns:p14="http://schemas.microsoft.com/office/powerpoint/2010/main" val="746569150"/>
              </p:ext>
            </p:extLst>
          </p:nvPr>
        </p:nvGraphicFramePr>
        <p:xfrm>
          <a:off x="5474580" y="0"/>
          <a:ext cx="6717420" cy="214884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Turquoise</a:t>
                      </a:r>
                    </a:p>
                  </a:txBody>
                  <a:tcPr>
                    <a:solidFill>
                      <a:schemeClr val="bg1"/>
                    </a:solidFill>
                  </a:tcPr>
                </a:tc>
                <a:tc>
                  <a:txBody>
                    <a:bodyPr/>
                    <a:lstStyle/>
                    <a:p>
                      <a:r>
                        <a:rPr lang="en-US" sz="1300" baseline="0" dirty="0"/>
                        <a:t>1327</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430</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err="1"/>
                        <a:t>Greenyellow</a:t>
                      </a:r>
                      <a:endParaRPr lang="en-US" sz="1300" baseline="0" dirty="0"/>
                    </a:p>
                  </a:txBody>
                  <a:tcPr>
                    <a:solidFill>
                      <a:schemeClr val="bg1"/>
                    </a:solidFill>
                  </a:tcPr>
                </a:tc>
                <a:tc>
                  <a:txBody>
                    <a:bodyPr/>
                    <a:lstStyle/>
                    <a:p>
                      <a:r>
                        <a:rPr lang="en-US" sz="1300" baseline="0" dirty="0"/>
                        <a:t>613</a:t>
                      </a:r>
                    </a:p>
                  </a:txBody>
                  <a:tcPr>
                    <a:solidFill>
                      <a:schemeClr val="bg1"/>
                    </a:solidFill>
                  </a:tcPr>
                </a:tc>
                <a:tc>
                  <a:txBody>
                    <a:bodyPr/>
                    <a:lstStyle/>
                    <a:p>
                      <a:r>
                        <a:rPr lang="en-US" sz="1300" baseline="0" dirty="0"/>
                        <a:t>387</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2.1e-284</a:t>
                      </a:r>
                    </a:p>
                    <a:p>
                      <a:endParaRPr lang="en-US" sz="1300" baseline="0" dirty="0"/>
                    </a:p>
                  </a:txBody>
                  <a:tcPr>
                    <a:solidFill>
                      <a:schemeClr val="bg1"/>
                    </a:solidFill>
                  </a:tcPr>
                </a:tc>
                <a:tc>
                  <a:txBody>
                    <a:bodyPr/>
                    <a:lstStyle/>
                    <a:p>
                      <a:r>
                        <a:rPr lang="en-US" sz="1300" baseline="0" dirty="0"/>
                        <a:t>2</a:t>
                      </a:r>
                    </a:p>
                  </a:txBody>
                  <a:tcPr>
                    <a:solidFill>
                      <a:schemeClr val="bg1"/>
                    </a:solidFill>
                  </a:tcPr>
                </a:tc>
                <a:tc>
                  <a:txBody>
                    <a:bodyPr/>
                    <a:lstStyle/>
                    <a:p>
                      <a:r>
                        <a:rPr lang="en-US" sz="1300" baseline="0" dirty="0"/>
                        <a:t>2</a:t>
                      </a:r>
                    </a:p>
                  </a:txBody>
                  <a:tcPr>
                    <a:solidFill>
                      <a:schemeClr val="bg1"/>
                    </a:solidFill>
                  </a:tcPr>
                </a:tc>
                <a:extLst>
                  <a:ext uri="{0D108BD9-81ED-4DB2-BD59-A6C34878D82A}">
                    <a16:rowId xmlns:a16="http://schemas.microsoft.com/office/drawing/2014/main" val="13557100"/>
                  </a:ext>
                </a:extLst>
              </a:tr>
              <a:tr h="370840">
                <a:tc>
                  <a:txBody>
                    <a:bodyPr/>
                    <a:lstStyle/>
                    <a:p>
                      <a:r>
                        <a:rPr lang="en-US" sz="1300" baseline="0" dirty="0"/>
                        <a:t>Individual 26 mod</a:t>
                      </a:r>
                    </a:p>
                    <a:p>
                      <a:r>
                        <a:rPr lang="en-US" sz="1300" baseline="0" dirty="0" err="1"/>
                        <a:t>Greenyellow</a:t>
                      </a:r>
                      <a:endParaRPr lang="en-US" sz="1300" baseline="0" dirty="0"/>
                    </a:p>
                  </a:txBody>
                  <a:tcPr>
                    <a:solidFill>
                      <a:schemeClr val="bg1"/>
                    </a:solidFill>
                  </a:tcPr>
                </a:tc>
                <a:tc>
                  <a:txBody>
                    <a:bodyPr/>
                    <a:lstStyle/>
                    <a:p>
                      <a:r>
                        <a:rPr lang="en-US" sz="1300" baseline="0" dirty="0"/>
                        <a:t>549</a:t>
                      </a:r>
                    </a:p>
                  </a:txBody>
                  <a:tcPr>
                    <a:solidFill>
                      <a:schemeClr val="bg1"/>
                    </a:solidFill>
                  </a:tcPr>
                </a:tc>
                <a:tc>
                  <a:txBody>
                    <a:bodyPr/>
                    <a:lstStyle/>
                    <a:p>
                      <a:r>
                        <a:rPr lang="en-US" sz="1300" baseline="0" dirty="0"/>
                        <a:t>374</a:t>
                      </a:r>
                    </a:p>
                  </a:txBody>
                  <a:tcPr>
                    <a:solidFill>
                      <a:schemeClr val="bg1"/>
                    </a:solidFill>
                  </a:tcPr>
                </a:tc>
                <a:tc>
                  <a:txBody>
                    <a:bodyPr/>
                    <a:lstStyle/>
                    <a:p>
                      <a:r>
                        <a:rPr lang="en-US" sz="1300" baseline="0" dirty="0"/>
                        <a:t>5.2e-293</a:t>
                      </a:r>
                    </a:p>
                  </a:txBody>
                  <a:tcPr>
                    <a:solidFill>
                      <a:schemeClr val="bg1"/>
                    </a:solidFill>
                  </a:tcPr>
                </a:tc>
                <a:tc>
                  <a:txBody>
                    <a:bodyPr/>
                    <a:lstStyle/>
                    <a:p>
                      <a:r>
                        <a:rPr lang="en-US" sz="1300" baseline="0" dirty="0"/>
                        <a:t>1</a:t>
                      </a:r>
                    </a:p>
                  </a:txBody>
                  <a:tcPr>
                    <a:solidFill>
                      <a:schemeClr val="bg1"/>
                    </a:solidFill>
                  </a:tcPr>
                </a:tc>
                <a:tc>
                  <a:txBody>
                    <a:bodyPr/>
                    <a:lstStyle/>
                    <a:p>
                      <a:r>
                        <a:rPr lang="en-US" sz="1300" baseline="0" dirty="0"/>
                        <a:t>1</a:t>
                      </a:r>
                    </a:p>
                  </a:txBody>
                  <a:tcPr>
                    <a:solidFill>
                      <a:schemeClr val="bg1"/>
                    </a:solidFill>
                  </a:tcPr>
                </a:tc>
                <a:extLst>
                  <a:ext uri="{0D108BD9-81ED-4DB2-BD59-A6C34878D82A}">
                    <a16:rowId xmlns:a16="http://schemas.microsoft.com/office/drawing/2014/main" val="2756367913"/>
                  </a:ext>
                </a:extLst>
              </a:tr>
            </a:tbl>
          </a:graphicData>
        </a:graphic>
      </p:graphicFrame>
    </p:spTree>
    <p:extLst>
      <p:ext uri="{BB962C8B-B14F-4D97-AF65-F5344CB8AC3E}">
        <p14:creationId xmlns:p14="http://schemas.microsoft.com/office/powerpoint/2010/main" val="158657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5455-E19B-F6F5-7CFA-E20F41B7D3C7}"/>
              </a:ext>
            </a:extLst>
          </p:cNvPr>
          <p:cNvSpPr>
            <a:spLocks noGrp="1"/>
          </p:cNvSpPr>
          <p:nvPr>
            <p:ph type="title"/>
          </p:nvPr>
        </p:nvSpPr>
        <p:spPr/>
        <p:txBody>
          <a:bodyPr/>
          <a:lstStyle/>
          <a:p>
            <a:r>
              <a:rPr lang="en-US" sz="4400" dirty="0"/>
              <a:t>Can we improve biological interpretation of small data sets with consensus WGCNA?</a:t>
            </a:r>
            <a:endParaRPr lang="en-US" dirty="0"/>
          </a:p>
        </p:txBody>
      </p:sp>
      <p:sp>
        <p:nvSpPr>
          <p:cNvPr id="3" name="Content Placeholder 2">
            <a:extLst>
              <a:ext uri="{FF2B5EF4-FFF2-40B4-BE49-F238E27FC236}">
                <a16:creationId xmlns:a16="http://schemas.microsoft.com/office/drawing/2014/main" id="{D7CC90B1-649A-393F-F93A-A854F9F51AE4}"/>
              </a:ext>
            </a:extLst>
          </p:cNvPr>
          <p:cNvSpPr>
            <a:spLocks noGrp="1"/>
          </p:cNvSpPr>
          <p:nvPr>
            <p:ph idx="1"/>
          </p:nvPr>
        </p:nvSpPr>
        <p:spPr/>
        <p:txBody>
          <a:bodyPr>
            <a:normAutofit fontScale="92500"/>
          </a:bodyPr>
          <a:lstStyle/>
          <a:p>
            <a:r>
              <a:rPr lang="en-US" b="1" dirty="0"/>
              <a:t>Reciprocal modules: </a:t>
            </a:r>
            <a:r>
              <a:rPr lang="en-US" dirty="0"/>
              <a:t>mutually most significantly enriched module pairs</a:t>
            </a:r>
          </a:p>
          <a:p>
            <a:pPr lvl="1"/>
            <a:r>
              <a:rPr lang="en-US" dirty="0"/>
              <a:t>p value calculated on gene membership</a:t>
            </a:r>
          </a:p>
          <a:p>
            <a:r>
              <a:rPr lang="en-US" b="1" dirty="0"/>
              <a:t>Consensus99 is our baseline for reciprocal modules:</a:t>
            </a:r>
          </a:p>
          <a:p>
            <a:pPr lvl="1"/>
            <a:r>
              <a:rPr lang="en-US" dirty="0"/>
              <a:t>Consensus99 &lt;-&gt; Individual26 (17 modules)</a:t>
            </a:r>
          </a:p>
          <a:p>
            <a:pPr lvl="1"/>
            <a:r>
              <a:rPr lang="en-US" dirty="0"/>
              <a:t>Consensus99 &lt;-&gt; Consensus26 (18 modules)</a:t>
            </a:r>
          </a:p>
          <a:p>
            <a:pPr lvl="1"/>
            <a:r>
              <a:rPr lang="en-US" b="1" dirty="0"/>
              <a:t>Consensus99 &lt;-&gt; [Individual26 AND Consensus26] (14 modules)</a:t>
            </a:r>
          </a:p>
          <a:p>
            <a:r>
              <a:rPr lang="en-US" b="1" dirty="0"/>
              <a:t>Assessment of improvement of biological interpretation of reciprocal modules: </a:t>
            </a:r>
          </a:p>
          <a:p>
            <a:pPr lvl="1"/>
            <a:r>
              <a:rPr lang="en-US" dirty="0"/>
              <a:t>Jaccard index calculated on functional terms in reciprocal module pairs</a:t>
            </a:r>
          </a:p>
          <a:p>
            <a:pPr lvl="2"/>
            <a:r>
              <a:rPr lang="en-US" dirty="0"/>
              <a:t>Jaccard index = </a:t>
            </a:r>
            <a:r>
              <a:rPr lang="en-US" u="sng" dirty="0"/>
              <a:t>intersection(terms in Consensus99 and x26)</a:t>
            </a:r>
          </a:p>
          <a:p>
            <a:pPr marL="914400" lvl="2" indent="0">
              <a:buNone/>
            </a:pPr>
            <a:r>
              <a:rPr lang="en-US" dirty="0"/>
              <a:t>		union(Consensus99 terms, x26 terms)</a:t>
            </a:r>
          </a:p>
        </p:txBody>
      </p:sp>
    </p:spTree>
    <p:extLst>
      <p:ext uri="{BB962C8B-B14F-4D97-AF65-F5344CB8AC3E}">
        <p14:creationId xmlns:p14="http://schemas.microsoft.com/office/powerpoint/2010/main" val="272707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B916-24A6-6BD3-E298-CBFC05606473}"/>
              </a:ext>
            </a:extLst>
          </p:cNvPr>
          <p:cNvSpPr>
            <a:spLocks noGrp="1"/>
          </p:cNvSpPr>
          <p:nvPr>
            <p:ph type="title"/>
          </p:nvPr>
        </p:nvSpPr>
        <p:spPr/>
        <p:txBody>
          <a:bodyPr/>
          <a:lstStyle/>
          <a:p>
            <a:r>
              <a:rPr lang="en-US" dirty="0"/>
              <a:t>Co-expression analysis for biological insight</a:t>
            </a:r>
          </a:p>
        </p:txBody>
      </p:sp>
      <p:sp>
        <p:nvSpPr>
          <p:cNvPr id="3" name="Content Placeholder 2">
            <a:extLst>
              <a:ext uri="{FF2B5EF4-FFF2-40B4-BE49-F238E27FC236}">
                <a16:creationId xmlns:a16="http://schemas.microsoft.com/office/drawing/2014/main" id="{9F62456F-961D-2A13-9B23-8143334CA46D}"/>
              </a:ext>
            </a:extLst>
          </p:cNvPr>
          <p:cNvSpPr>
            <a:spLocks noGrp="1"/>
          </p:cNvSpPr>
          <p:nvPr>
            <p:ph idx="1"/>
          </p:nvPr>
        </p:nvSpPr>
        <p:spPr/>
        <p:txBody>
          <a:bodyPr>
            <a:normAutofit/>
          </a:bodyPr>
          <a:lstStyle/>
          <a:p>
            <a:r>
              <a:rPr lang="en-US" dirty="0"/>
              <a:t>Expectations and Applications:</a:t>
            </a:r>
          </a:p>
          <a:p>
            <a:pPr lvl="1"/>
            <a:r>
              <a:rPr lang="en-US" dirty="0"/>
              <a:t>Find robust baseline modules of co-expressed genes in control group</a:t>
            </a:r>
          </a:p>
          <a:p>
            <a:pPr lvl="2"/>
            <a:r>
              <a:rPr lang="en-US" dirty="0"/>
              <a:t>Modules NOT associated with biological or technical variation</a:t>
            </a:r>
          </a:p>
          <a:p>
            <a:pPr lvl="1"/>
            <a:r>
              <a:rPr lang="en-US" dirty="0"/>
              <a:t>Evaluate robustness of modules</a:t>
            </a:r>
          </a:p>
          <a:p>
            <a:pPr lvl="2"/>
            <a:r>
              <a:rPr lang="en-US" dirty="0"/>
              <a:t>How consistent is gene-module assignment?</a:t>
            </a:r>
          </a:p>
          <a:p>
            <a:pPr lvl="2"/>
            <a:r>
              <a:rPr lang="en-US" dirty="0"/>
              <a:t>Can we improve outcomes from small sample sizes?</a:t>
            </a:r>
          </a:p>
          <a:p>
            <a:pPr lvl="1"/>
            <a:r>
              <a:rPr lang="en-US" dirty="0"/>
              <a:t>Pipeline can be applied to other data sets</a:t>
            </a:r>
          </a:p>
          <a:p>
            <a:r>
              <a:rPr lang="en-US" dirty="0"/>
              <a:t>Can Weighted Correlation Network Analysis (WGCNA) performed on datasets resampled from a larger pool of gene expression data give us more robust modules?</a:t>
            </a:r>
          </a:p>
          <a:p>
            <a:endParaRPr lang="en-US" dirty="0"/>
          </a:p>
          <a:p>
            <a:pPr lvl="1"/>
            <a:endParaRPr lang="en-US" dirty="0"/>
          </a:p>
        </p:txBody>
      </p:sp>
    </p:spTree>
    <p:extLst>
      <p:ext uri="{BB962C8B-B14F-4D97-AF65-F5344CB8AC3E}">
        <p14:creationId xmlns:p14="http://schemas.microsoft.com/office/powerpoint/2010/main" val="1618860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5FF98-3C7A-6833-5A01-24C1970005B8}"/>
              </a:ext>
            </a:extLst>
          </p:cNvPr>
          <p:cNvGraphicFramePr>
            <a:graphicFrameLocks noGrp="1"/>
          </p:cNvGraphicFramePr>
          <p:nvPr>
            <p:ph idx="1"/>
            <p:extLst>
              <p:ext uri="{D42A27DB-BD31-4B8C-83A1-F6EECF244321}">
                <p14:modId xmlns:p14="http://schemas.microsoft.com/office/powerpoint/2010/main" val="3444517170"/>
              </p:ext>
            </p:extLst>
          </p:nvPr>
        </p:nvGraphicFramePr>
        <p:xfrm>
          <a:off x="252046" y="1380148"/>
          <a:ext cx="11365523" cy="5003165"/>
        </p:xfrm>
        <a:graphic>
          <a:graphicData uri="http://schemas.openxmlformats.org/drawingml/2006/table">
            <a:tbl>
              <a:tblPr firstRow="1" bandRow="1">
                <a:tableStyleId>{F5AB1C69-6EDB-4FF4-983F-18BD219EF322}</a:tableStyleId>
              </a:tblPr>
              <a:tblGrid>
                <a:gridCol w="874271">
                  <a:extLst>
                    <a:ext uri="{9D8B030D-6E8A-4147-A177-3AD203B41FA5}">
                      <a16:colId xmlns:a16="http://schemas.microsoft.com/office/drawing/2014/main" val="523684625"/>
                    </a:ext>
                  </a:extLst>
                </a:gridCol>
                <a:gridCol w="874271">
                  <a:extLst>
                    <a:ext uri="{9D8B030D-6E8A-4147-A177-3AD203B41FA5}">
                      <a16:colId xmlns:a16="http://schemas.microsoft.com/office/drawing/2014/main" val="1806455834"/>
                    </a:ext>
                  </a:extLst>
                </a:gridCol>
                <a:gridCol w="874271">
                  <a:extLst>
                    <a:ext uri="{9D8B030D-6E8A-4147-A177-3AD203B41FA5}">
                      <a16:colId xmlns:a16="http://schemas.microsoft.com/office/drawing/2014/main" val="1310520678"/>
                    </a:ext>
                  </a:extLst>
                </a:gridCol>
                <a:gridCol w="874271">
                  <a:extLst>
                    <a:ext uri="{9D8B030D-6E8A-4147-A177-3AD203B41FA5}">
                      <a16:colId xmlns:a16="http://schemas.microsoft.com/office/drawing/2014/main" val="368288176"/>
                    </a:ext>
                  </a:extLst>
                </a:gridCol>
                <a:gridCol w="874271">
                  <a:extLst>
                    <a:ext uri="{9D8B030D-6E8A-4147-A177-3AD203B41FA5}">
                      <a16:colId xmlns:a16="http://schemas.microsoft.com/office/drawing/2014/main" val="822667589"/>
                    </a:ext>
                  </a:extLst>
                </a:gridCol>
                <a:gridCol w="874271">
                  <a:extLst>
                    <a:ext uri="{9D8B030D-6E8A-4147-A177-3AD203B41FA5}">
                      <a16:colId xmlns:a16="http://schemas.microsoft.com/office/drawing/2014/main" val="523185946"/>
                    </a:ext>
                  </a:extLst>
                </a:gridCol>
                <a:gridCol w="874271">
                  <a:extLst>
                    <a:ext uri="{9D8B030D-6E8A-4147-A177-3AD203B41FA5}">
                      <a16:colId xmlns:a16="http://schemas.microsoft.com/office/drawing/2014/main" val="1720711967"/>
                    </a:ext>
                  </a:extLst>
                </a:gridCol>
                <a:gridCol w="874271">
                  <a:extLst>
                    <a:ext uri="{9D8B030D-6E8A-4147-A177-3AD203B41FA5}">
                      <a16:colId xmlns:a16="http://schemas.microsoft.com/office/drawing/2014/main" val="416457564"/>
                    </a:ext>
                  </a:extLst>
                </a:gridCol>
                <a:gridCol w="874271">
                  <a:extLst>
                    <a:ext uri="{9D8B030D-6E8A-4147-A177-3AD203B41FA5}">
                      <a16:colId xmlns:a16="http://schemas.microsoft.com/office/drawing/2014/main" val="1622062240"/>
                    </a:ext>
                  </a:extLst>
                </a:gridCol>
                <a:gridCol w="874271">
                  <a:extLst>
                    <a:ext uri="{9D8B030D-6E8A-4147-A177-3AD203B41FA5}">
                      <a16:colId xmlns:a16="http://schemas.microsoft.com/office/drawing/2014/main" val="2529824664"/>
                    </a:ext>
                  </a:extLst>
                </a:gridCol>
                <a:gridCol w="874271">
                  <a:extLst>
                    <a:ext uri="{9D8B030D-6E8A-4147-A177-3AD203B41FA5}">
                      <a16:colId xmlns:a16="http://schemas.microsoft.com/office/drawing/2014/main" val="295365333"/>
                    </a:ext>
                  </a:extLst>
                </a:gridCol>
                <a:gridCol w="874271">
                  <a:extLst>
                    <a:ext uri="{9D8B030D-6E8A-4147-A177-3AD203B41FA5}">
                      <a16:colId xmlns:a16="http://schemas.microsoft.com/office/drawing/2014/main" val="1007484843"/>
                    </a:ext>
                  </a:extLst>
                </a:gridCol>
                <a:gridCol w="874271">
                  <a:extLst>
                    <a:ext uri="{9D8B030D-6E8A-4147-A177-3AD203B41FA5}">
                      <a16:colId xmlns:a16="http://schemas.microsoft.com/office/drawing/2014/main" val="1502307694"/>
                    </a:ext>
                  </a:extLst>
                </a:gridCol>
              </a:tblGrid>
              <a:tr h="370840">
                <a:tc>
                  <a:txBody>
                    <a:bodyPr/>
                    <a:lstStyle/>
                    <a:p>
                      <a:pPr algn="l" fontAlgn="b"/>
                      <a:r>
                        <a:rPr lang="en-US" sz="1200" b="1" u="none" strike="noStrike" dirty="0">
                          <a:solidFill>
                            <a:srgbClr val="000000"/>
                          </a:solidFill>
                          <a:effectLst/>
                        </a:rPr>
                        <a:t>consensus99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Consensus99</a:t>
                      </a:r>
                    </a:p>
                    <a:p>
                      <a:pPr algn="l" fontAlgn="b"/>
                      <a:r>
                        <a:rPr lang="en-US" sz="1200" b="1" u="none" strike="noStrike" dirty="0">
                          <a:solidFill>
                            <a:srgbClr val="000000"/>
                          </a:solidFill>
                          <a:effectLst/>
                        </a:rPr>
                        <a:t>#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consensus26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0000"/>
                          </a:solidFill>
                          <a:effectLst/>
                        </a:rPr>
                        <a:t>consensus26#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difference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204182"/>
                  </a:ext>
                </a:extLst>
              </a:tr>
              <a:tr h="370840">
                <a:tc>
                  <a:txBody>
                    <a:bodyPr/>
                    <a:lstStyle/>
                    <a:p>
                      <a:pPr algn="l" fontAlgn="b"/>
                      <a:r>
                        <a:rPr lang="en-US" sz="1200" b="1" u="none" strike="noStrike" dirty="0">
                          <a:solidFill>
                            <a:srgbClr val="000000"/>
                          </a:solidFill>
                          <a:effectLst/>
                        </a:rPr>
                        <a:t>turquoise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1327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greenyellow</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613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2.07e-284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387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brown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568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2.20e-284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374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0.00061293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0.13140037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0.13078744</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745538"/>
                  </a:ext>
                </a:extLst>
              </a:tr>
              <a:tr h="370840">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2.55e-199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3.74e-268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0.00337113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0.01233806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0.00896693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304612"/>
                  </a:ext>
                </a:extLst>
              </a:tr>
              <a:tr h="370840">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1.36e-261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0.0064358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0.01480568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0.00836988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872110"/>
                  </a:ext>
                </a:extLst>
              </a:tr>
              <a:tr h="370840">
                <a:tc>
                  <a:txBody>
                    <a:bodyPr/>
                    <a:lstStyle/>
                    <a:p>
                      <a:pPr algn="l" fontAlgn="b"/>
                      <a:r>
                        <a:rPr lang="en-US" sz="1200" b="0" u="none" strike="noStrike">
                          <a:solidFill>
                            <a:srgbClr val="000000"/>
                          </a:solidFill>
                          <a:effectLst/>
                        </a:rPr>
                        <a:t>brown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6.62e-294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0.0009194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0.00246761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0.00154821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519997"/>
                  </a:ext>
                </a:extLst>
              </a:tr>
              <a:tr h="370840">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4985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170480"/>
                  </a:ext>
                </a:extLst>
              </a:tr>
              <a:tr h="370840">
                <a:tc>
                  <a:txBody>
                    <a:bodyPr/>
                    <a:lstStyle/>
                    <a:p>
                      <a:pPr algn="l" fontAlgn="b"/>
                      <a:r>
                        <a:rPr lang="en-US" sz="1200" b="0" u="none" strike="noStrike" dirty="0" err="1">
                          <a:solidFill>
                            <a:srgbClr val="000000"/>
                          </a:solidFill>
                          <a:effectLst/>
                        </a:rPr>
                        <a:t>midnightblue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pink</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8.10e-102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544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4.01e-150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415410"/>
                  </a:ext>
                </a:extLst>
              </a:tr>
              <a:tr h="370840">
                <a:tc>
                  <a:txBody>
                    <a:bodyPr/>
                    <a:lstStyle/>
                    <a:p>
                      <a:pPr algn="l" fontAlgn="b"/>
                      <a:r>
                        <a:rPr lang="en-US" sz="1200" b="0" u="none" strike="noStrike">
                          <a:solidFill>
                            <a:srgbClr val="000000"/>
                          </a:solidFill>
                          <a:effectLst/>
                        </a:rPr>
                        <a:t>white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1.26e-115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darkorange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2.25e-56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18349"/>
                  </a:ext>
                </a:extLst>
              </a:tr>
              <a:tr h="370840">
                <a:tc>
                  <a:txBody>
                    <a:bodyPr/>
                    <a:lstStyle/>
                    <a:p>
                      <a:pPr algn="l" fontAlgn="b"/>
                      <a:r>
                        <a:rPr lang="en-US" sz="1200" b="0" u="none" strike="noStrike">
                          <a:solidFill>
                            <a:srgbClr val="000000"/>
                          </a:solidFill>
                          <a:effectLst/>
                        </a:rPr>
                        <a:t>red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0.00153233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0.00123381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-0.0002985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779971"/>
                  </a:ext>
                </a:extLst>
              </a:tr>
              <a:tr h="370840">
                <a:tc>
                  <a:txBody>
                    <a:bodyPr/>
                    <a:lstStyle/>
                    <a:p>
                      <a:pPr algn="l" fontAlgn="b"/>
                      <a:r>
                        <a:rPr lang="en-US" sz="1200" b="0" u="none" strike="noStrike">
                          <a:solidFill>
                            <a:srgbClr val="000000"/>
                          </a:solidFill>
                          <a:effectLst/>
                        </a:rPr>
                        <a:t>pink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lightgreen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4.67e-166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4.77e-161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0.0036776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0.00308452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-0.0005931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8946079"/>
                  </a:ext>
                </a:extLst>
              </a:tr>
              <a:tr h="370840">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magenta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1.44e-197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8.68e-179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0.02819491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0.01233806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-0.0158568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731588"/>
                  </a:ext>
                </a:extLst>
              </a:tr>
              <a:tr h="370840">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2.04e-239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1.67e-297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0.03616304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0.019124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-0.017039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5018968"/>
                  </a:ext>
                </a:extLst>
              </a:tr>
            </a:tbl>
          </a:graphicData>
        </a:graphic>
      </p:graphicFrame>
      <p:sp>
        <p:nvSpPr>
          <p:cNvPr id="5" name="Rectangle 4">
            <a:extLst>
              <a:ext uri="{FF2B5EF4-FFF2-40B4-BE49-F238E27FC236}">
                <a16:creationId xmlns:a16="http://schemas.microsoft.com/office/drawing/2014/main" id="{D95D728B-6C84-7CA6-D36F-23EFAD38BC90}"/>
              </a:ext>
            </a:extLst>
          </p:cNvPr>
          <p:cNvSpPr/>
          <p:nvPr/>
        </p:nvSpPr>
        <p:spPr>
          <a:xfrm>
            <a:off x="5505254" y="1325563"/>
            <a:ext cx="6268824" cy="5160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EE8096A-B1B8-B062-2901-6A94AD51DF1F}"/>
              </a:ext>
            </a:extLst>
          </p:cNvPr>
          <p:cNvSpPr txBox="1">
            <a:spLocks/>
          </p:cNvSpPr>
          <p:nvPr/>
        </p:nvSpPr>
        <p:spPr>
          <a:xfrm>
            <a:off x="990600" y="10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we improve biological interpretation of small data sets with consensus WGCNA?</a:t>
            </a:r>
          </a:p>
        </p:txBody>
      </p:sp>
    </p:spTree>
    <p:extLst>
      <p:ext uri="{BB962C8B-B14F-4D97-AF65-F5344CB8AC3E}">
        <p14:creationId xmlns:p14="http://schemas.microsoft.com/office/powerpoint/2010/main" val="377522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5FF98-3C7A-6833-5A01-24C1970005B8}"/>
              </a:ext>
            </a:extLst>
          </p:cNvPr>
          <p:cNvGraphicFramePr>
            <a:graphicFrameLocks noGrp="1"/>
          </p:cNvGraphicFramePr>
          <p:nvPr>
            <p:ph idx="1"/>
            <p:extLst>
              <p:ext uri="{D42A27DB-BD31-4B8C-83A1-F6EECF244321}">
                <p14:modId xmlns:p14="http://schemas.microsoft.com/office/powerpoint/2010/main" val="2005601308"/>
              </p:ext>
            </p:extLst>
          </p:nvPr>
        </p:nvGraphicFramePr>
        <p:xfrm>
          <a:off x="252046" y="1380148"/>
          <a:ext cx="11365523" cy="5003165"/>
        </p:xfrm>
        <a:graphic>
          <a:graphicData uri="http://schemas.openxmlformats.org/drawingml/2006/table">
            <a:tbl>
              <a:tblPr firstRow="1" bandRow="1">
                <a:tableStyleId>{F5AB1C69-6EDB-4FF4-983F-18BD219EF322}</a:tableStyleId>
              </a:tblPr>
              <a:tblGrid>
                <a:gridCol w="874271">
                  <a:extLst>
                    <a:ext uri="{9D8B030D-6E8A-4147-A177-3AD203B41FA5}">
                      <a16:colId xmlns:a16="http://schemas.microsoft.com/office/drawing/2014/main" val="523684625"/>
                    </a:ext>
                  </a:extLst>
                </a:gridCol>
                <a:gridCol w="874271">
                  <a:extLst>
                    <a:ext uri="{9D8B030D-6E8A-4147-A177-3AD203B41FA5}">
                      <a16:colId xmlns:a16="http://schemas.microsoft.com/office/drawing/2014/main" val="1806455834"/>
                    </a:ext>
                  </a:extLst>
                </a:gridCol>
                <a:gridCol w="874271">
                  <a:extLst>
                    <a:ext uri="{9D8B030D-6E8A-4147-A177-3AD203B41FA5}">
                      <a16:colId xmlns:a16="http://schemas.microsoft.com/office/drawing/2014/main" val="1310520678"/>
                    </a:ext>
                  </a:extLst>
                </a:gridCol>
                <a:gridCol w="874271">
                  <a:extLst>
                    <a:ext uri="{9D8B030D-6E8A-4147-A177-3AD203B41FA5}">
                      <a16:colId xmlns:a16="http://schemas.microsoft.com/office/drawing/2014/main" val="368288176"/>
                    </a:ext>
                  </a:extLst>
                </a:gridCol>
                <a:gridCol w="874271">
                  <a:extLst>
                    <a:ext uri="{9D8B030D-6E8A-4147-A177-3AD203B41FA5}">
                      <a16:colId xmlns:a16="http://schemas.microsoft.com/office/drawing/2014/main" val="822667589"/>
                    </a:ext>
                  </a:extLst>
                </a:gridCol>
                <a:gridCol w="874271">
                  <a:extLst>
                    <a:ext uri="{9D8B030D-6E8A-4147-A177-3AD203B41FA5}">
                      <a16:colId xmlns:a16="http://schemas.microsoft.com/office/drawing/2014/main" val="523185946"/>
                    </a:ext>
                  </a:extLst>
                </a:gridCol>
                <a:gridCol w="874271">
                  <a:extLst>
                    <a:ext uri="{9D8B030D-6E8A-4147-A177-3AD203B41FA5}">
                      <a16:colId xmlns:a16="http://schemas.microsoft.com/office/drawing/2014/main" val="1720711967"/>
                    </a:ext>
                  </a:extLst>
                </a:gridCol>
                <a:gridCol w="874271">
                  <a:extLst>
                    <a:ext uri="{9D8B030D-6E8A-4147-A177-3AD203B41FA5}">
                      <a16:colId xmlns:a16="http://schemas.microsoft.com/office/drawing/2014/main" val="416457564"/>
                    </a:ext>
                  </a:extLst>
                </a:gridCol>
                <a:gridCol w="874271">
                  <a:extLst>
                    <a:ext uri="{9D8B030D-6E8A-4147-A177-3AD203B41FA5}">
                      <a16:colId xmlns:a16="http://schemas.microsoft.com/office/drawing/2014/main" val="1622062240"/>
                    </a:ext>
                  </a:extLst>
                </a:gridCol>
                <a:gridCol w="874271">
                  <a:extLst>
                    <a:ext uri="{9D8B030D-6E8A-4147-A177-3AD203B41FA5}">
                      <a16:colId xmlns:a16="http://schemas.microsoft.com/office/drawing/2014/main" val="2529824664"/>
                    </a:ext>
                  </a:extLst>
                </a:gridCol>
                <a:gridCol w="874271">
                  <a:extLst>
                    <a:ext uri="{9D8B030D-6E8A-4147-A177-3AD203B41FA5}">
                      <a16:colId xmlns:a16="http://schemas.microsoft.com/office/drawing/2014/main" val="295365333"/>
                    </a:ext>
                  </a:extLst>
                </a:gridCol>
                <a:gridCol w="874271">
                  <a:extLst>
                    <a:ext uri="{9D8B030D-6E8A-4147-A177-3AD203B41FA5}">
                      <a16:colId xmlns:a16="http://schemas.microsoft.com/office/drawing/2014/main" val="1007484843"/>
                    </a:ext>
                  </a:extLst>
                </a:gridCol>
                <a:gridCol w="874271">
                  <a:extLst>
                    <a:ext uri="{9D8B030D-6E8A-4147-A177-3AD203B41FA5}">
                      <a16:colId xmlns:a16="http://schemas.microsoft.com/office/drawing/2014/main" val="1502307694"/>
                    </a:ext>
                  </a:extLst>
                </a:gridCol>
              </a:tblGrid>
              <a:tr h="370840">
                <a:tc>
                  <a:txBody>
                    <a:bodyPr/>
                    <a:lstStyle/>
                    <a:p>
                      <a:pPr algn="l" fontAlgn="b"/>
                      <a:r>
                        <a:rPr lang="en-US" sz="1200" b="1" u="none" strike="noStrike" dirty="0">
                          <a:solidFill>
                            <a:srgbClr val="000000"/>
                          </a:solidFill>
                          <a:effectLst/>
                        </a:rPr>
                        <a:t>consensus99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Consensus99</a:t>
                      </a:r>
                    </a:p>
                    <a:p>
                      <a:pPr algn="l" fontAlgn="b"/>
                      <a:r>
                        <a:rPr lang="en-US" sz="1200" b="1" u="none" strike="noStrike" dirty="0">
                          <a:solidFill>
                            <a:srgbClr val="000000"/>
                          </a:solidFill>
                          <a:effectLst/>
                        </a:rPr>
                        <a:t>#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consensus26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0000"/>
                          </a:solidFill>
                          <a:effectLst/>
                        </a:rPr>
                        <a:t>consensus26#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difference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204182"/>
                  </a:ext>
                </a:extLst>
              </a:tr>
              <a:tr h="370840">
                <a:tc>
                  <a:txBody>
                    <a:bodyPr/>
                    <a:lstStyle/>
                    <a:p>
                      <a:pPr algn="l" fontAlgn="b"/>
                      <a:r>
                        <a:rPr lang="en-US" sz="1200" b="1" u="none" strike="noStrike" dirty="0">
                          <a:solidFill>
                            <a:srgbClr val="000000"/>
                          </a:solidFill>
                          <a:effectLst/>
                        </a:rPr>
                        <a:t>turquoise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1327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greenyellow</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613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2.07e-284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387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brown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568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2.20e-284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374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0.00061293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0.13140037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0.13078744</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745538"/>
                  </a:ext>
                </a:extLst>
              </a:tr>
              <a:tr h="370840">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2.55e-199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3.74e-268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0.00337113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0.01233806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0.00896693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304612"/>
                  </a:ext>
                </a:extLst>
              </a:tr>
              <a:tr h="370840">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1.36e-261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0.0064358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0.01480568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0.00836988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872110"/>
                  </a:ext>
                </a:extLst>
              </a:tr>
              <a:tr h="370840">
                <a:tc>
                  <a:txBody>
                    <a:bodyPr/>
                    <a:lstStyle/>
                    <a:p>
                      <a:pPr algn="l" fontAlgn="b"/>
                      <a:r>
                        <a:rPr lang="en-US" sz="1200" b="0" u="none" strike="noStrike">
                          <a:solidFill>
                            <a:srgbClr val="000000"/>
                          </a:solidFill>
                          <a:effectLst/>
                        </a:rPr>
                        <a:t>brown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6.62e-294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0.0009194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0.00246761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0.00154821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519997"/>
                  </a:ext>
                </a:extLst>
              </a:tr>
              <a:tr h="370840">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4985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170480"/>
                  </a:ext>
                </a:extLst>
              </a:tr>
              <a:tr h="370840">
                <a:tc>
                  <a:txBody>
                    <a:bodyPr/>
                    <a:lstStyle/>
                    <a:p>
                      <a:pPr algn="l" fontAlgn="b"/>
                      <a:r>
                        <a:rPr lang="en-US" sz="1200" b="0" u="none" strike="noStrike" dirty="0" err="1">
                          <a:solidFill>
                            <a:srgbClr val="000000"/>
                          </a:solidFill>
                          <a:effectLst/>
                        </a:rPr>
                        <a:t>midnightblue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pink</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8.10e-102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544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4.01e-150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415410"/>
                  </a:ext>
                </a:extLst>
              </a:tr>
              <a:tr h="370840">
                <a:tc>
                  <a:txBody>
                    <a:bodyPr/>
                    <a:lstStyle/>
                    <a:p>
                      <a:pPr algn="l" fontAlgn="b"/>
                      <a:r>
                        <a:rPr lang="en-US" sz="1200" b="0" u="none" strike="noStrike">
                          <a:solidFill>
                            <a:srgbClr val="000000"/>
                          </a:solidFill>
                          <a:effectLst/>
                        </a:rPr>
                        <a:t>white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1.26e-115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darkorange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2.25e-56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18349"/>
                  </a:ext>
                </a:extLst>
              </a:tr>
              <a:tr h="370840">
                <a:tc>
                  <a:txBody>
                    <a:bodyPr/>
                    <a:lstStyle/>
                    <a:p>
                      <a:pPr algn="l" fontAlgn="b"/>
                      <a:r>
                        <a:rPr lang="en-US" sz="1200" b="0" u="none" strike="noStrike">
                          <a:solidFill>
                            <a:srgbClr val="000000"/>
                          </a:solidFill>
                          <a:effectLst/>
                        </a:rPr>
                        <a:t>red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0.00153233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0.00123381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-0.0002985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779971"/>
                  </a:ext>
                </a:extLst>
              </a:tr>
              <a:tr h="370840">
                <a:tc>
                  <a:txBody>
                    <a:bodyPr/>
                    <a:lstStyle/>
                    <a:p>
                      <a:pPr algn="l" fontAlgn="b"/>
                      <a:r>
                        <a:rPr lang="en-US" sz="1200" b="0" u="none" strike="noStrike">
                          <a:solidFill>
                            <a:srgbClr val="000000"/>
                          </a:solidFill>
                          <a:effectLst/>
                        </a:rPr>
                        <a:t>pink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lightgreen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4.67e-166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4.77e-161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0.0036776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0.00308452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-0.0005931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8946079"/>
                  </a:ext>
                </a:extLst>
              </a:tr>
              <a:tr h="370840">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magenta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1.44e-197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8.68e-179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0.02819491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0.01233806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-0.0158568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731588"/>
                  </a:ext>
                </a:extLst>
              </a:tr>
              <a:tr h="370840">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2.04e-239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1.67e-297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0.03616304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0.019124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-0.017039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5018968"/>
                  </a:ext>
                </a:extLst>
              </a:tr>
            </a:tbl>
          </a:graphicData>
        </a:graphic>
      </p:graphicFrame>
      <p:sp>
        <p:nvSpPr>
          <p:cNvPr id="7" name="Title 1">
            <a:extLst>
              <a:ext uri="{FF2B5EF4-FFF2-40B4-BE49-F238E27FC236}">
                <a16:creationId xmlns:a16="http://schemas.microsoft.com/office/drawing/2014/main" id="{67D08BF7-A7CB-FFB2-00A7-B9AF3117DBC8}"/>
              </a:ext>
            </a:extLst>
          </p:cNvPr>
          <p:cNvSpPr txBox="1">
            <a:spLocks/>
          </p:cNvSpPr>
          <p:nvPr/>
        </p:nvSpPr>
        <p:spPr>
          <a:xfrm>
            <a:off x="990600" y="10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we improve biological interpretation of small data sets with consensus WGCNA?</a:t>
            </a:r>
          </a:p>
        </p:txBody>
      </p:sp>
      <p:sp>
        <p:nvSpPr>
          <p:cNvPr id="9" name="Rectangle 8">
            <a:extLst>
              <a:ext uri="{FF2B5EF4-FFF2-40B4-BE49-F238E27FC236}">
                <a16:creationId xmlns:a16="http://schemas.microsoft.com/office/drawing/2014/main" id="{2A556FF6-E217-5645-9E43-097FF15F7682}"/>
              </a:ext>
            </a:extLst>
          </p:cNvPr>
          <p:cNvSpPr/>
          <p:nvPr/>
        </p:nvSpPr>
        <p:spPr>
          <a:xfrm>
            <a:off x="9002598" y="1325563"/>
            <a:ext cx="2771480" cy="5160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16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5FF98-3C7A-6833-5A01-24C1970005B8}"/>
              </a:ext>
            </a:extLst>
          </p:cNvPr>
          <p:cNvGraphicFramePr>
            <a:graphicFrameLocks noGrp="1"/>
          </p:cNvGraphicFramePr>
          <p:nvPr>
            <p:ph idx="1"/>
            <p:extLst>
              <p:ext uri="{D42A27DB-BD31-4B8C-83A1-F6EECF244321}">
                <p14:modId xmlns:p14="http://schemas.microsoft.com/office/powerpoint/2010/main" val="836277010"/>
              </p:ext>
            </p:extLst>
          </p:nvPr>
        </p:nvGraphicFramePr>
        <p:xfrm>
          <a:off x="252046" y="1380148"/>
          <a:ext cx="11365523" cy="5003165"/>
        </p:xfrm>
        <a:graphic>
          <a:graphicData uri="http://schemas.openxmlformats.org/drawingml/2006/table">
            <a:tbl>
              <a:tblPr firstRow="1" bandRow="1">
                <a:tableStyleId>{F5AB1C69-6EDB-4FF4-983F-18BD219EF322}</a:tableStyleId>
              </a:tblPr>
              <a:tblGrid>
                <a:gridCol w="874271">
                  <a:extLst>
                    <a:ext uri="{9D8B030D-6E8A-4147-A177-3AD203B41FA5}">
                      <a16:colId xmlns:a16="http://schemas.microsoft.com/office/drawing/2014/main" val="523684625"/>
                    </a:ext>
                  </a:extLst>
                </a:gridCol>
                <a:gridCol w="874271">
                  <a:extLst>
                    <a:ext uri="{9D8B030D-6E8A-4147-A177-3AD203B41FA5}">
                      <a16:colId xmlns:a16="http://schemas.microsoft.com/office/drawing/2014/main" val="1806455834"/>
                    </a:ext>
                  </a:extLst>
                </a:gridCol>
                <a:gridCol w="874271">
                  <a:extLst>
                    <a:ext uri="{9D8B030D-6E8A-4147-A177-3AD203B41FA5}">
                      <a16:colId xmlns:a16="http://schemas.microsoft.com/office/drawing/2014/main" val="1310520678"/>
                    </a:ext>
                  </a:extLst>
                </a:gridCol>
                <a:gridCol w="874271">
                  <a:extLst>
                    <a:ext uri="{9D8B030D-6E8A-4147-A177-3AD203B41FA5}">
                      <a16:colId xmlns:a16="http://schemas.microsoft.com/office/drawing/2014/main" val="368288176"/>
                    </a:ext>
                  </a:extLst>
                </a:gridCol>
                <a:gridCol w="874271">
                  <a:extLst>
                    <a:ext uri="{9D8B030D-6E8A-4147-A177-3AD203B41FA5}">
                      <a16:colId xmlns:a16="http://schemas.microsoft.com/office/drawing/2014/main" val="822667589"/>
                    </a:ext>
                  </a:extLst>
                </a:gridCol>
                <a:gridCol w="874271">
                  <a:extLst>
                    <a:ext uri="{9D8B030D-6E8A-4147-A177-3AD203B41FA5}">
                      <a16:colId xmlns:a16="http://schemas.microsoft.com/office/drawing/2014/main" val="523185946"/>
                    </a:ext>
                  </a:extLst>
                </a:gridCol>
                <a:gridCol w="874271">
                  <a:extLst>
                    <a:ext uri="{9D8B030D-6E8A-4147-A177-3AD203B41FA5}">
                      <a16:colId xmlns:a16="http://schemas.microsoft.com/office/drawing/2014/main" val="1720711967"/>
                    </a:ext>
                  </a:extLst>
                </a:gridCol>
                <a:gridCol w="874271">
                  <a:extLst>
                    <a:ext uri="{9D8B030D-6E8A-4147-A177-3AD203B41FA5}">
                      <a16:colId xmlns:a16="http://schemas.microsoft.com/office/drawing/2014/main" val="416457564"/>
                    </a:ext>
                  </a:extLst>
                </a:gridCol>
                <a:gridCol w="874271">
                  <a:extLst>
                    <a:ext uri="{9D8B030D-6E8A-4147-A177-3AD203B41FA5}">
                      <a16:colId xmlns:a16="http://schemas.microsoft.com/office/drawing/2014/main" val="1622062240"/>
                    </a:ext>
                  </a:extLst>
                </a:gridCol>
                <a:gridCol w="874271">
                  <a:extLst>
                    <a:ext uri="{9D8B030D-6E8A-4147-A177-3AD203B41FA5}">
                      <a16:colId xmlns:a16="http://schemas.microsoft.com/office/drawing/2014/main" val="2529824664"/>
                    </a:ext>
                  </a:extLst>
                </a:gridCol>
                <a:gridCol w="874271">
                  <a:extLst>
                    <a:ext uri="{9D8B030D-6E8A-4147-A177-3AD203B41FA5}">
                      <a16:colId xmlns:a16="http://schemas.microsoft.com/office/drawing/2014/main" val="295365333"/>
                    </a:ext>
                  </a:extLst>
                </a:gridCol>
                <a:gridCol w="874271">
                  <a:extLst>
                    <a:ext uri="{9D8B030D-6E8A-4147-A177-3AD203B41FA5}">
                      <a16:colId xmlns:a16="http://schemas.microsoft.com/office/drawing/2014/main" val="1007484843"/>
                    </a:ext>
                  </a:extLst>
                </a:gridCol>
                <a:gridCol w="874271">
                  <a:extLst>
                    <a:ext uri="{9D8B030D-6E8A-4147-A177-3AD203B41FA5}">
                      <a16:colId xmlns:a16="http://schemas.microsoft.com/office/drawing/2014/main" val="1502307694"/>
                    </a:ext>
                  </a:extLst>
                </a:gridCol>
              </a:tblGrid>
              <a:tr h="370840">
                <a:tc>
                  <a:txBody>
                    <a:bodyPr/>
                    <a:lstStyle/>
                    <a:p>
                      <a:pPr algn="l" fontAlgn="b"/>
                      <a:r>
                        <a:rPr lang="en-US" sz="1200" b="1" u="none" strike="noStrike" dirty="0">
                          <a:solidFill>
                            <a:srgbClr val="000000"/>
                          </a:solidFill>
                          <a:effectLst/>
                        </a:rPr>
                        <a:t>consensus99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Consensus99</a:t>
                      </a:r>
                    </a:p>
                    <a:p>
                      <a:pPr algn="l" fontAlgn="b"/>
                      <a:r>
                        <a:rPr lang="en-US" sz="1200" b="1" u="none" strike="noStrike" dirty="0">
                          <a:solidFill>
                            <a:srgbClr val="000000"/>
                          </a:solidFill>
                          <a:effectLst/>
                        </a:rPr>
                        <a:t>#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consensus26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0000"/>
                          </a:solidFill>
                          <a:effectLst/>
                        </a:rPr>
                        <a:t>consensus26#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difference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204182"/>
                  </a:ext>
                </a:extLst>
              </a:tr>
              <a:tr h="370840">
                <a:tc>
                  <a:txBody>
                    <a:bodyPr/>
                    <a:lstStyle/>
                    <a:p>
                      <a:pPr algn="l" fontAlgn="b"/>
                      <a:r>
                        <a:rPr lang="en-US" sz="1200" b="1" u="none" strike="noStrike" dirty="0">
                          <a:solidFill>
                            <a:srgbClr val="000000"/>
                          </a:solidFill>
                          <a:effectLst/>
                        </a:rPr>
                        <a:t>turquoise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1327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greenyellow</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613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2.07e-284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387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brown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568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2.20e-284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374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0.00061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745538"/>
                  </a:ext>
                </a:extLst>
              </a:tr>
              <a:tr h="370840">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2.55e-199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3.74e-268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0.0034</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0.0090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304612"/>
                  </a:ext>
                </a:extLst>
              </a:tr>
              <a:tr h="370840">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1.36e-261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0.0064</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872110"/>
                  </a:ext>
                </a:extLst>
              </a:tr>
              <a:tr h="370840">
                <a:tc>
                  <a:txBody>
                    <a:bodyPr/>
                    <a:lstStyle/>
                    <a:p>
                      <a:pPr algn="l" fontAlgn="b"/>
                      <a:r>
                        <a:rPr lang="en-US" sz="1200" b="0" u="none" strike="noStrike">
                          <a:solidFill>
                            <a:srgbClr val="000000"/>
                          </a:solidFill>
                          <a:effectLst/>
                        </a:rPr>
                        <a:t>brown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6.62e-294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0.00092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0.0025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519997"/>
                  </a:ext>
                </a:extLst>
              </a:tr>
              <a:tr h="370840">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4985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170480"/>
                  </a:ext>
                </a:extLst>
              </a:tr>
              <a:tr h="370840">
                <a:tc>
                  <a:txBody>
                    <a:bodyPr/>
                    <a:lstStyle/>
                    <a:p>
                      <a:pPr algn="l" fontAlgn="b"/>
                      <a:r>
                        <a:rPr lang="en-US" sz="1200" b="0" u="none" strike="noStrike" dirty="0" err="1">
                          <a:solidFill>
                            <a:srgbClr val="000000"/>
                          </a:solidFill>
                          <a:effectLst/>
                        </a:rPr>
                        <a:t>midnightblue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pink</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8.10e-102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544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4.01e-150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415410"/>
                  </a:ext>
                </a:extLst>
              </a:tr>
              <a:tr h="370840">
                <a:tc>
                  <a:txBody>
                    <a:bodyPr/>
                    <a:lstStyle/>
                    <a:p>
                      <a:pPr algn="l" fontAlgn="b"/>
                      <a:r>
                        <a:rPr lang="en-US" sz="1200" b="0" u="none" strike="noStrike">
                          <a:solidFill>
                            <a:srgbClr val="000000"/>
                          </a:solidFill>
                          <a:effectLst/>
                        </a:rPr>
                        <a:t>white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1.26e-115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darkorange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2.25e-56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18349"/>
                  </a:ext>
                </a:extLst>
              </a:tr>
              <a:tr h="370840">
                <a:tc>
                  <a:txBody>
                    <a:bodyPr/>
                    <a:lstStyle/>
                    <a:p>
                      <a:pPr algn="l" fontAlgn="b"/>
                      <a:r>
                        <a:rPr lang="en-US" sz="1200" b="0" u="none" strike="noStrike">
                          <a:solidFill>
                            <a:srgbClr val="000000"/>
                          </a:solidFill>
                          <a:effectLst/>
                        </a:rPr>
                        <a:t>red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-0.00030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779971"/>
                  </a:ext>
                </a:extLst>
              </a:tr>
              <a:tr h="370840">
                <a:tc>
                  <a:txBody>
                    <a:bodyPr/>
                    <a:lstStyle/>
                    <a:p>
                      <a:pPr algn="l" fontAlgn="b"/>
                      <a:r>
                        <a:rPr lang="en-US" sz="1200" b="0" u="none" strike="noStrike">
                          <a:solidFill>
                            <a:srgbClr val="000000"/>
                          </a:solidFill>
                          <a:effectLst/>
                        </a:rPr>
                        <a:t>pink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lightgreen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4.67e-166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4.77e-161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0.0037</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8946079"/>
                  </a:ext>
                </a:extLst>
              </a:tr>
              <a:tr h="370840">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magenta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1.44e-197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8.68e-179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0.028</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731588"/>
                  </a:ext>
                </a:extLst>
              </a:tr>
              <a:tr h="370840">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2.04e-239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1.67e-297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0.036</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5018968"/>
                  </a:ext>
                </a:extLst>
              </a:tr>
            </a:tbl>
          </a:graphicData>
        </a:graphic>
      </p:graphicFrame>
      <p:sp>
        <p:nvSpPr>
          <p:cNvPr id="6" name="Title 1">
            <a:extLst>
              <a:ext uri="{FF2B5EF4-FFF2-40B4-BE49-F238E27FC236}">
                <a16:creationId xmlns:a16="http://schemas.microsoft.com/office/drawing/2014/main" id="{3F04B371-69BC-4339-A355-77702EF096F9}"/>
              </a:ext>
            </a:extLst>
          </p:cNvPr>
          <p:cNvSpPr txBox="1">
            <a:spLocks/>
          </p:cNvSpPr>
          <p:nvPr/>
        </p:nvSpPr>
        <p:spPr>
          <a:xfrm>
            <a:off x="990600" y="10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we improve biological interpretation of small data sets with consensus WGCNA?</a:t>
            </a:r>
          </a:p>
        </p:txBody>
      </p:sp>
    </p:spTree>
    <p:extLst>
      <p:ext uri="{BB962C8B-B14F-4D97-AF65-F5344CB8AC3E}">
        <p14:creationId xmlns:p14="http://schemas.microsoft.com/office/powerpoint/2010/main" val="304245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5FF98-3C7A-6833-5A01-24C1970005B8}"/>
              </a:ext>
            </a:extLst>
          </p:cNvPr>
          <p:cNvGraphicFramePr>
            <a:graphicFrameLocks noGrp="1"/>
          </p:cNvGraphicFramePr>
          <p:nvPr>
            <p:ph idx="1"/>
          </p:nvPr>
        </p:nvGraphicFramePr>
        <p:xfrm>
          <a:off x="252046" y="1380148"/>
          <a:ext cx="11365523" cy="5003165"/>
        </p:xfrm>
        <a:graphic>
          <a:graphicData uri="http://schemas.openxmlformats.org/drawingml/2006/table">
            <a:tbl>
              <a:tblPr firstRow="1" bandRow="1">
                <a:tableStyleId>{F5AB1C69-6EDB-4FF4-983F-18BD219EF322}</a:tableStyleId>
              </a:tblPr>
              <a:tblGrid>
                <a:gridCol w="874271">
                  <a:extLst>
                    <a:ext uri="{9D8B030D-6E8A-4147-A177-3AD203B41FA5}">
                      <a16:colId xmlns:a16="http://schemas.microsoft.com/office/drawing/2014/main" val="523684625"/>
                    </a:ext>
                  </a:extLst>
                </a:gridCol>
                <a:gridCol w="874271">
                  <a:extLst>
                    <a:ext uri="{9D8B030D-6E8A-4147-A177-3AD203B41FA5}">
                      <a16:colId xmlns:a16="http://schemas.microsoft.com/office/drawing/2014/main" val="1806455834"/>
                    </a:ext>
                  </a:extLst>
                </a:gridCol>
                <a:gridCol w="874271">
                  <a:extLst>
                    <a:ext uri="{9D8B030D-6E8A-4147-A177-3AD203B41FA5}">
                      <a16:colId xmlns:a16="http://schemas.microsoft.com/office/drawing/2014/main" val="1310520678"/>
                    </a:ext>
                  </a:extLst>
                </a:gridCol>
                <a:gridCol w="874271">
                  <a:extLst>
                    <a:ext uri="{9D8B030D-6E8A-4147-A177-3AD203B41FA5}">
                      <a16:colId xmlns:a16="http://schemas.microsoft.com/office/drawing/2014/main" val="368288176"/>
                    </a:ext>
                  </a:extLst>
                </a:gridCol>
                <a:gridCol w="874271">
                  <a:extLst>
                    <a:ext uri="{9D8B030D-6E8A-4147-A177-3AD203B41FA5}">
                      <a16:colId xmlns:a16="http://schemas.microsoft.com/office/drawing/2014/main" val="822667589"/>
                    </a:ext>
                  </a:extLst>
                </a:gridCol>
                <a:gridCol w="874271">
                  <a:extLst>
                    <a:ext uri="{9D8B030D-6E8A-4147-A177-3AD203B41FA5}">
                      <a16:colId xmlns:a16="http://schemas.microsoft.com/office/drawing/2014/main" val="523185946"/>
                    </a:ext>
                  </a:extLst>
                </a:gridCol>
                <a:gridCol w="874271">
                  <a:extLst>
                    <a:ext uri="{9D8B030D-6E8A-4147-A177-3AD203B41FA5}">
                      <a16:colId xmlns:a16="http://schemas.microsoft.com/office/drawing/2014/main" val="1720711967"/>
                    </a:ext>
                  </a:extLst>
                </a:gridCol>
                <a:gridCol w="874271">
                  <a:extLst>
                    <a:ext uri="{9D8B030D-6E8A-4147-A177-3AD203B41FA5}">
                      <a16:colId xmlns:a16="http://schemas.microsoft.com/office/drawing/2014/main" val="416457564"/>
                    </a:ext>
                  </a:extLst>
                </a:gridCol>
                <a:gridCol w="874271">
                  <a:extLst>
                    <a:ext uri="{9D8B030D-6E8A-4147-A177-3AD203B41FA5}">
                      <a16:colId xmlns:a16="http://schemas.microsoft.com/office/drawing/2014/main" val="1622062240"/>
                    </a:ext>
                  </a:extLst>
                </a:gridCol>
                <a:gridCol w="874271">
                  <a:extLst>
                    <a:ext uri="{9D8B030D-6E8A-4147-A177-3AD203B41FA5}">
                      <a16:colId xmlns:a16="http://schemas.microsoft.com/office/drawing/2014/main" val="2529824664"/>
                    </a:ext>
                  </a:extLst>
                </a:gridCol>
                <a:gridCol w="874271">
                  <a:extLst>
                    <a:ext uri="{9D8B030D-6E8A-4147-A177-3AD203B41FA5}">
                      <a16:colId xmlns:a16="http://schemas.microsoft.com/office/drawing/2014/main" val="295365333"/>
                    </a:ext>
                  </a:extLst>
                </a:gridCol>
                <a:gridCol w="874271">
                  <a:extLst>
                    <a:ext uri="{9D8B030D-6E8A-4147-A177-3AD203B41FA5}">
                      <a16:colId xmlns:a16="http://schemas.microsoft.com/office/drawing/2014/main" val="1007484843"/>
                    </a:ext>
                  </a:extLst>
                </a:gridCol>
                <a:gridCol w="874271">
                  <a:extLst>
                    <a:ext uri="{9D8B030D-6E8A-4147-A177-3AD203B41FA5}">
                      <a16:colId xmlns:a16="http://schemas.microsoft.com/office/drawing/2014/main" val="1502307694"/>
                    </a:ext>
                  </a:extLst>
                </a:gridCol>
              </a:tblGrid>
              <a:tr h="370840">
                <a:tc>
                  <a:txBody>
                    <a:bodyPr/>
                    <a:lstStyle/>
                    <a:p>
                      <a:pPr algn="l" fontAlgn="b"/>
                      <a:r>
                        <a:rPr lang="en-US" sz="1200" b="1" u="none" strike="noStrike" dirty="0">
                          <a:solidFill>
                            <a:srgbClr val="000000"/>
                          </a:solidFill>
                          <a:effectLst/>
                        </a:rPr>
                        <a:t>consensus99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Consensus99</a:t>
                      </a:r>
                    </a:p>
                    <a:p>
                      <a:pPr algn="l" fontAlgn="b"/>
                      <a:r>
                        <a:rPr lang="en-US" sz="1200" b="1" u="none" strike="noStrike" dirty="0">
                          <a:solidFill>
                            <a:srgbClr val="000000"/>
                          </a:solidFill>
                          <a:effectLst/>
                        </a:rPr>
                        <a:t>#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consensus26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0000"/>
                          </a:solidFill>
                          <a:effectLst/>
                        </a:rPr>
                        <a:t>consensus26#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difference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204182"/>
                  </a:ext>
                </a:extLst>
              </a:tr>
              <a:tr h="370840">
                <a:tc>
                  <a:txBody>
                    <a:bodyPr/>
                    <a:lstStyle/>
                    <a:p>
                      <a:pPr algn="l" fontAlgn="b"/>
                      <a:r>
                        <a:rPr lang="en-US" sz="1200" b="1" u="none" strike="noStrike" dirty="0">
                          <a:solidFill>
                            <a:srgbClr val="000000"/>
                          </a:solidFill>
                          <a:effectLst/>
                        </a:rPr>
                        <a:t>turquoise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1327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greenyellow</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613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2.07e-284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387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brown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568</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2.20e-284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374</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0.00061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0.13</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745538"/>
                  </a:ext>
                </a:extLst>
              </a:tr>
              <a:tr h="370840">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2.55e-199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3.74e-268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0.0034</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0.0090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304612"/>
                  </a:ext>
                </a:extLst>
              </a:tr>
              <a:tr h="370840">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1.36e-261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0.0064</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872110"/>
                  </a:ext>
                </a:extLst>
              </a:tr>
              <a:tr h="370840">
                <a:tc>
                  <a:txBody>
                    <a:bodyPr/>
                    <a:lstStyle/>
                    <a:p>
                      <a:pPr algn="l" fontAlgn="b"/>
                      <a:r>
                        <a:rPr lang="en-US" sz="1200" b="0" u="none" strike="noStrike">
                          <a:solidFill>
                            <a:srgbClr val="000000"/>
                          </a:solidFill>
                          <a:effectLst/>
                        </a:rPr>
                        <a:t>brown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6.62e-294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0.00092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0.0025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519997"/>
                  </a:ext>
                </a:extLst>
              </a:tr>
              <a:tr h="370840">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4985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170480"/>
                  </a:ext>
                </a:extLst>
              </a:tr>
              <a:tr h="370840">
                <a:tc>
                  <a:txBody>
                    <a:bodyPr/>
                    <a:lstStyle/>
                    <a:p>
                      <a:pPr algn="l" fontAlgn="b"/>
                      <a:r>
                        <a:rPr lang="en-US" sz="1200" b="0" u="none" strike="noStrike" dirty="0" err="1">
                          <a:solidFill>
                            <a:srgbClr val="000000"/>
                          </a:solidFill>
                          <a:effectLst/>
                        </a:rPr>
                        <a:t>midnightblue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pink</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8.10e-102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544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4.01e-150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415410"/>
                  </a:ext>
                </a:extLst>
              </a:tr>
              <a:tr h="370840">
                <a:tc>
                  <a:txBody>
                    <a:bodyPr/>
                    <a:lstStyle/>
                    <a:p>
                      <a:pPr algn="l" fontAlgn="b"/>
                      <a:r>
                        <a:rPr lang="en-US" sz="1200" b="0" u="none" strike="noStrike">
                          <a:solidFill>
                            <a:srgbClr val="000000"/>
                          </a:solidFill>
                          <a:effectLst/>
                        </a:rPr>
                        <a:t>white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1.26e-115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darkorange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2.25e-56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18349"/>
                  </a:ext>
                </a:extLst>
              </a:tr>
              <a:tr h="370840">
                <a:tc>
                  <a:txBody>
                    <a:bodyPr/>
                    <a:lstStyle/>
                    <a:p>
                      <a:pPr algn="l" fontAlgn="b"/>
                      <a:r>
                        <a:rPr lang="en-US" sz="1200" b="0" u="none" strike="noStrike">
                          <a:solidFill>
                            <a:srgbClr val="000000"/>
                          </a:solidFill>
                          <a:effectLst/>
                        </a:rPr>
                        <a:t>red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-0.00030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779971"/>
                  </a:ext>
                </a:extLst>
              </a:tr>
              <a:tr h="370840">
                <a:tc>
                  <a:txBody>
                    <a:bodyPr/>
                    <a:lstStyle/>
                    <a:p>
                      <a:pPr algn="l" fontAlgn="b"/>
                      <a:r>
                        <a:rPr lang="en-US" sz="1200" b="0" u="none" strike="noStrike">
                          <a:solidFill>
                            <a:srgbClr val="000000"/>
                          </a:solidFill>
                          <a:effectLst/>
                        </a:rPr>
                        <a:t>pink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lightgreen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4.67e-166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4.77e-161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0.0037</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8946079"/>
                  </a:ext>
                </a:extLst>
              </a:tr>
              <a:tr h="370840">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magenta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1.44e-197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8.68e-179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0.028</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731588"/>
                  </a:ext>
                </a:extLst>
              </a:tr>
              <a:tr h="370840">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2.04e-239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1.67e-297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0.036</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5018968"/>
                  </a:ext>
                </a:extLst>
              </a:tr>
            </a:tbl>
          </a:graphicData>
        </a:graphic>
      </p:graphicFrame>
      <p:sp>
        <p:nvSpPr>
          <p:cNvPr id="6" name="Title 1">
            <a:extLst>
              <a:ext uri="{FF2B5EF4-FFF2-40B4-BE49-F238E27FC236}">
                <a16:creationId xmlns:a16="http://schemas.microsoft.com/office/drawing/2014/main" id="{3F04B371-69BC-4339-A355-77702EF096F9}"/>
              </a:ext>
            </a:extLst>
          </p:cNvPr>
          <p:cNvSpPr txBox="1">
            <a:spLocks/>
          </p:cNvSpPr>
          <p:nvPr/>
        </p:nvSpPr>
        <p:spPr>
          <a:xfrm>
            <a:off x="990600" y="10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we improve biological interpretation of small data sets with consensus WGCNA?</a:t>
            </a:r>
          </a:p>
        </p:txBody>
      </p:sp>
      <p:sp>
        <p:nvSpPr>
          <p:cNvPr id="2" name="Frame 1">
            <a:extLst>
              <a:ext uri="{FF2B5EF4-FFF2-40B4-BE49-F238E27FC236}">
                <a16:creationId xmlns:a16="http://schemas.microsoft.com/office/drawing/2014/main" id="{A965B43C-B12B-8A25-6D72-922B31681A25}"/>
              </a:ext>
            </a:extLst>
          </p:cNvPr>
          <p:cNvSpPr/>
          <p:nvPr/>
        </p:nvSpPr>
        <p:spPr>
          <a:xfrm>
            <a:off x="252046" y="2310828"/>
            <a:ext cx="11365523" cy="383307"/>
          </a:xfrm>
          <a:prstGeom prst="frame">
            <a:avLst>
              <a:gd name="adj1" fmla="val 543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590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0E5B-768A-B953-4DD2-F0923BC48614}"/>
              </a:ext>
            </a:extLst>
          </p:cNvPr>
          <p:cNvSpPr>
            <a:spLocks noGrp="1"/>
          </p:cNvSpPr>
          <p:nvPr>
            <p:ph type="title"/>
          </p:nvPr>
        </p:nvSpPr>
        <p:spPr>
          <a:xfrm>
            <a:off x="271528" y="458324"/>
            <a:ext cx="5092323" cy="1325749"/>
          </a:xfrm>
        </p:spPr>
        <p:txBody>
          <a:bodyPr>
            <a:noAutofit/>
          </a:bodyPr>
          <a:lstStyle/>
          <a:p>
            <a:r>
              <a:rPr lang="en-US" sz="3200" dirty="0"/>
              <a:t>Consensus WGCNA </a:t>
            </a:r>
            <a:br>
              <a:rPr lang="en-US" sz="3200" dirty="0"/>
            </a:br>
            <a:r>
              <a:rPr lang="en-US" sz="3200" dirty="0"/>
              <a:t>improves biological insight:</a:t>
            </a:r>
            <a:br>
              <a:rPr lang="en-US" sz="3200" dirty="0"/>
            </a:br>
            <a:r>
              <a:rPr lang="en-US" sz="3200" dirty="0"/>
              <a:t>turquoise/</a:t>
            </a:r>
            <a:r>
              <a:rPr lang="en-US" sz="3200" dirty="0" err="1"/>
              <a:t>greenyellow</a:t>
            </a:r>
            <a:r>
              <a:rPr lang="en-US" sz="3200" dirty="0"/>
              <a:t>/brown</a:t>
            </a:r>
          </a:p>
        </p:txBody>
      </p:sp>
      <p:pic>
        <p:nvPicPr>
          <p:cNvPr id="5" name="Content Placeholder 4">
            <a:extLst>
              <a:ext uri="{FF2B5EF4-FFF2-40B4-BE49-F238E27FC236}">
                <a16:creationId xmlns:a16="http://schemas.microsoft.com/office/drawing/2014/main" id="{A95835FA-6253-9070-39A7-CBDD4956A21A}"/>
              </a:ext>
            </a:extLst>
          </p:cNvPr>
          <p:cNvPicPr>
            <a:picLocks noGrp="1" noChangeAspect="1"/>
          </p:cNvPicPr>
          <p:nvPr>
            <p:ph idx="1"/>
          </p:nvPr>
        </p:nvPicPr>
        <p:blipFill>
          <a:blip r:embed="rId3"/>
          <a:stretch>
            <a:fillRect/>
          </a:stretch>
        </p:blipFill>
        <p:spPr>
          <a:xfrm>
            <a:off x="-87818" y="2181205"/>
            <a:ext cx="4980720" cy="4582525"/>
          </a:xfrm>
        </p:spPr>
      </p:pic>
      <p:graphicFrame>
        <p:nvGraphicFramePr>
          <p:cNvPr id="6" name="Table 7">
            <a:extLst>
              <a:ext uri="{FF2B5EF4-FFF2-40B4-BE49-F238E27FC236}">
                <a16:creationId xmlns:a16="http://schemas.microsoft.com/office/drawing/2014/main" id="{C5431ACF-7D78-CFCD-0FDA-52F3A6D13E0B}"/>
              </a:ext>
            </a:extLst>
          </p:cNvPr>
          <p:cNvGraphicFramePr>
            <a:graphicFrameLocks noGrp="1"/>
          </p:cNvGraphicFramePr>
          <p:nvPr>
            <p:extLst>
              <p:ext uri="{D42A27DB-BD31-4B8C-83A1-F6EECF244321}">
                <p14:modId xmlns:p14="http://schemas.microsoft.com/office/powerpoint/2010/main" val="3721398491"/>
              </p:ext>
            </p:extLst>
          </p:nvPr>
        </p:nvGraphicFramePr>
        <p:xfrm>
          <a:off x="5474580" y="5198"/>
          <a:ext cx="6717420" cy="216408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Consesnsus99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Turquoise</a:t>
                      </a:r>
                    </a:p>
                  </a:txBody>
                  <a:tcPr>
                    <a:solidFill>
                      <a:schemeClr val="bg1"/>
                    </a:solidFill>
                  </a:tcPr>
                </a:tc>
                <a:tc>
                  <a:txBody>
                    <a:bodyPr/>
                    <a:lstStyle/>
                    <a:p>
                      <a:r>
                        <a:rPr lang="en-US" sz="1300" baseline="0" dirty="0"/>
                        <a:t>1327</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430</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err="1"/>
                        <a:t>Greenyellow</a:t>
                      </a:r>
                      <a:endParaRPr lang="en-US" sz="1300" baseline="0" dirty="0"/>
                    </a:p>
                  </a:txBody>
                  <a:tcPr>
                    <a:solidFill>
                      <a:schemeClr val="bg1"/>
                    </a:solidFill>
                  </a:tcPr>
                </a:tc>
                <a:tc>
                  <a:txBody>
                    <a:bodyPr/>
                    <a:lstStyle/>
                    <a:p>
                      <a:r>
                        <a:rPr lang="en-US" sz="1300" baseline="0" dirty="0"/>
                        <a:t>613</a:t>
                      </a:r>
                    </a:p>
                  </a:txBody>
                  <a:tcPr>
                    <a:solidFill>
                      <a:schemeClr val="bg1"/>
                    </a:solidFill>
                  </a:tcPr>
                </a:tc>
                <a:tc>
                  <a:txBody>
                    <a:bodyPr/>
                    <a:lstStyle/>
                    <a:p>
                      <a:r>
                        <a:rPr lang="en-US" sz="1300" baseline="0" dirty="0"/>
                        <a:t>387</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2.1e-284</a:t>
                      </a:r>
                    </a:p>
                    <a:p>
                      <a:endParaRPr lang="en-US" sz="1300" baseline="0" dirty="0"/>
                    </a:p>
                  </a:txBody>
                  <a:tcPr>
                    <a:solidFill>
                      <a:schemeClr val="bg1"/>
                    </a:solidFill>
                  </a:tcPr>
                </a:tc>
                <a:tc>
                  <a:txBody>
                    <a:bodyPr/>
                    <a:lstStyle/>
                    <a:p>
                      <a:r>
                        <a:rPr lang="en-US" sz="1300" baseline="0" dirty="0"/>
                        <a:t>2</a:t>
                      </a:r>
                    </a:p>
                  </a:txBody>
                  <a:tcPr>
                    <a:solidFill>
                      <a:schemeClr val="bg1"/>
                    </a:solidFill>
                  </a:tcPr>
                </a:tc>
                <a:tc>
                  <a:txBody>
                    <a:bodyPr/>
                    <a:lstStyle/>
                    <a:p>
                      <a:r>
                        <a:rPr lang="en-US" sz="1300" baseline="0" dirty="0"/>
                        <a:t>2</a:t>
                      </a:r>
                    </a:p>
                  </a:txBody>
                  <a:tcPr>
                    <a:solidFill>
                      <a:schemeClr val="bg1"/>
                    </a:solidFill>
                  </a:tcPr>
                </a:tc>
                <a:extLst>
                  <a:ext uri="{0D108BD9-81ED-4DB2-BD59-A6C34878D82A}">
                    <a16:rowId xmlns:a16="http://schemas.microsoft.com/office/drawing/2014/main" val="13557100"/>
                  </a:ext>
                </a:extLst>
              </a:tr>
              <a:tr h="370840">
                <a:tc>
                  <a:txBody>
                    <a:bodyPr/>
                    <a:lstStyle/>
                    <a:p>
                      <a:r>
                        <a:rPr lang="en-US" sz="1300" baseline="0" dirty="0"/>
                        <a:t>Consensus 26</a:t>
                      </a:r>
                    </a:p>
                    <a:p>
                      <a:r>
                        <a:rPr lang="en-US" sz="1300" baseline="0" dirty="0"/>
                        <a:t>Brown</a:t>
                      </a:r>
                    </a:p>
                  </a:txBody>
                  <a:tcPr>
                    <a:solidFill>
                      <a:schemeClr val="bg1"/>
                    </a:solidFill>
                  </a:tcPr>
                </a:tc>
                <a:tc>
                  <a:txBody>
                    <a:bodyPr/>
                    <a:lstStyle/>
                    <a:p>
                      <a:r>
                        <a:rPr lang="en-US" sz="1300" baseline="0" dirty="0"/>
                        <a:t>568</a:t>
                      </a:r>
                    </a:p>
                  </a:txBody>
                  <a:tcPr>
                    <a:solidFill>
                      <a:schemeClr val="bg1"/>
                    </a:solidFill>
                  </a:tcPr>
                </a:tc>
                <a:tc>
                  <a:txBody>
                    <a:bodyPr/>
                    <a:lstStyle/>
                    <a:p>
                      <a:r>
                        <a:rPr lang="en-US" sz="1300" baseline="0" dirty="0"/>
                        <a:t>374</a:t>
                      </a:r>
                    </a:p>
                  </a:txBody>
                  <a:tcPr>
                    <a:solidFill>
                      <a:schemeClr val="bg1"/>
                    </a:solidFill>
                  </a:tcPr>
                </a:tc>
                <a:tc>
                  <a:txBody>
                    <a:bodyPr/>
                    <a:lstStyle/>
                    <a:p>
                      <a:r>
                        <a:rPr lang="en-US" sz="1400" dirty="0"/>
                        <a:t>2.2e-284</a:t>
                      </a:r>
                      <a:endParaRPr lang="en-US" sz="1300" baseline="0" dirty="0"/>
                    </a:p>
                  </a:txBody>
                  <a:tcPr>
                    <a:solidFill>
                      <a:schemeClr val="bg1"/>
                    </a:solidFill>
                  </a:tcPr>
                </a:tc>
                <a:tc>
                  <a:txBody>
                    <a:bodyPr/>
                    <a:lstStyle/>
                    <a:p>
                      <a:r>
                        <a:rPr lang="en-US" sz="1300" baseline="0" dirty="0"/>
                        <a:t>363</a:t>
                      </a:r>
                    </a:p>
                  </a:txBody>
                  <a:tcPr>
                    <a:solidFill>
                      <a:schemeClr val="bg1"/>
                    </a:solidFill>
                  </a:tcPr>
                </a:tc>
                <a:tc>
                  <a:txBody>
                    <a:bodyPr/>
                    <a:lstStyle/>
                    <a:p>
                      <a:r>
                        <a:rPr lang="en-US" sz="1300" baseline="0" dirty="0"/>
                        <a:t>313</a:t>
                      </a:r>
                    </a:p>
                  </a:txBody>
                  <a:tcPr>
                    <a:solidFill>
                      <a:schemeClr val="bg1"/>
                    </a:solidFill>
                  </a:tcPr>
                </a:tc>
                <a:extLst>
                  <a:ext uri="{0D108BD9-81ED-4DB2-BD59-A6C34878D82A}">
                    <a16:rowId xmlns:a16="http://schemas.microsoft.com/office/drawing/2014/main" val="719804534"/>
                  </a:ext>
                </a:extLst>
              </a:tr>
            </a:tbl>
          </a:graphicData>
        </a:graphic>
      </p:graphicFrame>
      <p:pic>
        <p:nvPicPr>
          <p:cNvPr id="3" name="Picture 2">
            <a:extLst>
              <a:ext uri="{FF2B5EF4-FFF2-40B4-BE49-F238E27FC236}">
                <a16:creationId xmlns:a16="http://schemas.microsoft.com/office/drawing/2014/main" id="{53EF52F3-2778-C0CA-C9F8-69EC40822298}"/>
              </a:ext>
            </a:extLst>
          </p:cNvPr>
          <p:cNvPicPr>
            <a:picLocks noChangeAspect="1"/>
          </p:cNvPicPr>
          <p:nvPr/>
        </p:nvPicPr>
        <p:blipFill>
          <a:blip r:embed="rId4"/>
          <a:stretch>
            <a:fillRect/>
          </a:stretch>
        </p:blipFill>
        <p:spPr>
          <a:xfrm>
            <a:off x="4379179" y="4973202"/>
            <a:ext cx="1346200" cy="1879600"/>
          </a:xfrm>
          <a:prstGeom prst="rect">
            <a:avLst/>
          </a:prstGeom>
        </p:spPr>
      </p:pic>
      <p:sp>
        <p:nvSpPr>
          <p:cNvPr id="4" name="TextBox 3">
            <a:extLst>
              <a:ext uri="{FF2B5EF4-FFF2-40B4-BE49-F238E27FC236}">
                <a16:creationId xmlns:a16="http://schemas.microsoft.com/office/drawing/2014/main" id="{C0A18B74-BB7B-2523-95DF-959847E4D255}"/>
              </a:ext>
            </a:extLst>
          </p:cNvPr>
          <p:cNvSpPr txBox="1"/>
          <p:nvPr/>
        </p:nvSpPr>
        <p:spPr>
          <a:xfrm>
            <a:off x="4193679" y="3803162"/>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8" name="TextBox 7">
            <a:extLst>
              <a:ext uri="{FF2B5EF4-FFF2-40B4-BE49-F238E27FC236}">
                <a16:creationId xmlns:a16="http://schemas.microsoft.com/office/drawing/2014/main" id="{4A4C107F-620B-690C-D46E-E9B3113E499B}"/>
              </a:ext>
            </a:extLst>
          </p:cNvPr>
          <p:cNvSpPr txBox="1"/>
          <p:nvPr/>
        </p:nvSpPr>
        <p:spPr>
          <a:xfrm>
            <a:off x="2646604" y="6644168"/>
            <a:ext cx="1042273" cy="276999"/>
          </a:xfrm>
          <a:prstGeom prst="rect">
            <a:avLst/>
          </a:prstGeom>
          <a:solidFill>
            <a:schemeClr val="bg1"/>
          </a:solidFill>
        </p:spPr>
        <p:txBody>
          <a:bodyPr wrap="square" rtlCol="0">
            <a:spAutoFit/>
          </a:bodyPr>
          <a:lstStyle/>
          <a:p>
            <a:endParaRPr lang="en-US" sz="1200" dirty="0"/>
          </a:p>
        </p:txBody>
      </p:sp>
      <p:sp>
        <p:nvSpPr>
          <p:cNvPr id="10" name="TextBox 9">
            <a:extLst>
              <a:ext uri="{FF2B5EF4-FFF2-40B4-BE49-F238E27FC236}">
                <a16:creationId xmlns:a16="http://schemas.microsoft.com/office/drawing/2014/main" id="{99948557-CE83-6B2F-C709-683EC97467EA}"/>
              </a:ext>
            </a:extLst>
          </p:cNvPr>
          <p:cNvSpPr txBox="1"/>
          <p:nvPr/>
        </p:nvSpPr>
        <p:spPr>
          <a:xfrm>
            <a:off x="2646604" y="6599857"/>
            <a:ext cx="1042273" cy="276999"/>
          </a:xfrm>
          <a:prstGeom prst="rect">
            <a:avLst/>
          </a:prstGeom>
          <a:noFill/>
        </p:spPr>
        <p:txBody>
          <a:bodyPr wrap="square" rtlCol="0">
            <a:spAutoFit/>
          </a:bodyPr>
          <a:lstStyle/>
          <a:p>
            <a:r>
              <a:rPr lang="en-US" sz="1200" dirty="0"/>
              <a:t>-log10(FDR)</a:t>
            </a:r>
          </a:p>
        </p:txBody>
      </p:sp>
      <p:sp>
        <p:nvSpPr>
          <p:cNvPr id="11" name="TextBox 10">
            <a:extLst>
              <a:ext uri="{FF2B5EF4-FFF2-40B4-BE49-F238E27FC236}">
                <a16:creationId xmlns:a16="http://schemas.microsoft.com/office/drawing/2014/main" id="{639C94B4-96CB-395A-E16E-7A097A29B555}"/>
              </a:ext>
            </a:extLst>
          </p:cNvPr>
          <p:cNvSpPr txBox="1"/>
          <p:nvPr/>
        </p:nvSpPr>
        <p:spPr>
          <a:xfrm>
            <a:off x="6441395" y="6231337"/>
            <a:ext cx="1042273" cy="276999"/>
          </a:xfrm>
          <a:prstGeom prst="rect">
            <a:avLst/>
          </a:prstGeom>
          <a:solidFill>
            <a:schemeClr val="bg1"/>
          </a:solidFill>
        </p:spPr>
        <p:txBody>
          <a:bodyPr wrap="square" rtlCol="0">
            <a:spAutoFit/>
          </a:bodyPr>
          <a:lstStyle/>
          <a:p>
            <a:endParaRPr lang="en-US" sz="1200" dirty="0"/>
          </a:p>
        </p:txBody>
      </p:sp>
      <p:sp>
        <p:nvSpPr>
          <p:cNvPr id="12" name="TextBox 11">
            <a:extLst>
              <a:ext uri="{FF2B5EF4-FFF2-40B4-BE49-F238E27FC236}">
                <a16:creationId xmlns:a16="http://schemas.microsoft.com/office/drawing/2014/main" id="{01A640F5-6014-A14F-553B-8B2439DA49AD}"/>
              </a:ext>
            </a:extLst>
          </p:cNvPr>
          <p:cNvSpPr txBox="1"/>
          <p:nvPr/>
        </p:nvSpPr>
        <p:spPr>
          <a:xfrm>
            <a:off x="6441395" y="6187026"/>
            <a:ext cx="1042273" cy="276999"/>
          </a:xfrm>
          <a:prstGeom prst="rect">
            <a:avLst/>
          </a:prstGeom>
          <a:noFill/>
        </p:spPr>
        <p:txBody>
          <a:bodyPr wrap="square" rtlCol="0">
            <a:spAutoFit/>
          </a:bodyPr>
          <a:lstStyle/>
          <a:p>
            <a:r>
              <a:rPr lang="en-US" sz="1200" dirty="0"/>
              <a:t>-log10(FDR)</a:t>
            </a:r>
          </a:p>
        </p:txBody>
      </p:sp>
      <p:pic>
        <p:nvPicPr>
          <p:cNvPr id="9" name="Picture 8">
            <a:extLst>
              <a:ext uri="{FF2B5EF4-FFF2-40B4-BE49-F238E27FC236}">
                <a16:creationId xmlns:a16="http://schemas.microsoft.com/office/drawing/2014/main" id="{06812F76-F125-E9B1-D717-5BF5FB041C95}"/>
              </a:ext>
            </a:extLst>
          </p:cNvPr>
          <p:cNvPicPr>
            <a:picLocks noChangeAspect="1"/>
          </p:cNvPicPr>
          <p:nvPr/>
        </p:nvPicPr>
        <p:blipFill>
          <a:blip r:embed="rId5"/>
          <a:stretch>
            <a:fillRect/>
          </a:stretch>
        </p:blipFill>
        <p:spPr>
          <a:xfrm>
            <a:off x="3643968" y="2181204"/>
            <a:ext cx="4374662" cy="4024918"/>
          </a:xfrm>
          <a:prstGeom prst="rect">
            <a:avLst/>
          </a:prstGeom>
        </p:spPr>
      </p:pic>
      <p:sp>
        <p:nvSpPr>
          <p:cNvPr id="15" name="TextBox 14">
            <a:extLst>
              <a:ext uri="{FF2B5EF4-FFF2-40B4-BE49-F238E27FC236}">
                <a16:creationId xmlns:a16="http://schemas.microsoft.com/office/drawing/2014/main" id="{0FBED3AC-841E-B634-82DB-7F48EC612774}"/>
              </a:ext>
            </a:extLst>
          </p:cNvPr>
          <p:cNvSpPr txBox="1"/>
          <p:nvPr/>
        </p:nvSpPr>
        <p:spPr>
          <a:xfrm>
            <a:off x="7398456" y="3593498"/>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7" name="Picture 6">
            <a:extLst>
              <a:ext uri="{FF2B5EF4-FFF2-40B4-BE49-F238E27FC236}">
                <a16:creationId xmlns:a16="http://schemas.microsoft.com/office/drawing/2014/main" id="{96A7B42F-0CA9-AF54-4AE0-9DA1BB668AA3}"/>
              </a:ext>
            </a:extLst>
          </p:cNvPr>
          <p:cNvPicPr>
            <a:picLocks noChangeAspect="1"/>
          </p:cNvPicPr>
          <p:nvPr/>
        </p:nvPicPr>
        <p:blipFill>
          <a:blip r:embed="rId6"/>
          <a:stretch>
            <a:fillRect/>
          </a:stretch>
        </p:blipFill>
        <p:spPr>
          <a:xfrm>
            <a:off x="7569501" y="2181205"/>
            <a:ext cx="4980722" cy="4582525"/>
          </a:xfrm>
          <a:prstGeom prst="rect">
            <a:avLst/>
          </a:prstGeom>
        </p:spPr>
      </p:pic>
      <p:sp>
        <p:nvSpPr>
          <p:cNvPr id="13" name="TextBox 12">
            <a:extLst>
              <a:ext uri="{FF2B5EF4-FFF2-40B4-BE49-F238E27FC236}">
                <a16:creationId xmlns:a16="http://schemas.microsoft.com/office/drawing/2014/main" id="{ADB99FBC-9E0B-3B73-04A8-46C5F5B49C46}"/>
              </a:ext>
            </a:extLst>
          </p:cNvPr>
          <p:cNvSpPr txBox="1"/>
          <p:nvPr/>
        </p:nvSpPr>
        <p:spPr>
          <a:xfrm>
            <a:off x="10465383" y="6639836"/>
            <a:ext cx="1042273" cy="276999"/>
          </a:xfrm>
          <a:prstGeom prst="rect">
            <a:avLst/>
          </a:prstGeom>
          <a:solidFill>
            <a:schemeClr val="bg1"/>
          </a:solidFill>
        </p:spPr>
        <p:txBody>
          <a:bodyPr wrap="square" rtlCol="0">
            <a:spAutoFit/>
          </a:bodyPr>
          <a:lstStyle/>
          <a:p>
            <a:endParaRPr lang="en-US" sz="1200" dirty="0"/>
          </a:p>
        </p:txBody>
      </p:sp>
      <p:sp>
        <p:nvSpPr>
          <p:cNvPr id="14" name="TextBox 13">
            <a:extLst>
              <a:ext uri="{FF2B5EF4-FFF2-40B4-BE49-F238E27FC236}">
                <a16:creationId xmlns:a16="http://schemas.microsoft.com/office/drawing/2014/main" id="{A1CC542E-772B-9A4B-D695-292246A62624}"/>
              </a:ext>
            </a:extLst>
          </p:cNvPr>
          <p:cNvSpPr txBox="1"/>
          <p:nvPr/>
        </p:nvSpPr>
        <p:spPr>
          <a:xfrm>
            <a:off x="10446529" y="6623806"/>
            <a:ext cx="1042273" cy="276999"/>
          </a:xfrm>
          <a:prstGeom prst="rect">
            <a:avLst/>
          </a:prstGeom>
          <a:noFill/>
        </p:spPr>
        <p:txBody>
          <a:bodyPr wrap="square" rtlCol="0">
            <a:spAutoFit/>
          </a:bodyPr>
          <a:lstStyle/>
          <a:p>
            <a:r>
              <a:rPr lang="en-US" sz="1200" dirty="0"/>
              <a:t>-log10(FDR)</a:t>
            </a:r>
          </a:p>
        </p:txBody>
      </p:sp>
      <p:sp>
        <p:nvSpPr>
          <p:cNvPr id="16" name="TextBox 15">
            <a:extLst>
              <a:ext uri="{FF2B5EF4-FFF2-40B4-BE49-F238E27FC236}">
                <a16:creationId xmlns:a16="http://schemas.microsoft.com/office/drawing/2014/main" id="{10D5A947-4B6B-B54C-94C7-7A39C3F59245}"/>
              </a:ext>
            </a:extLst>
          </p:cNvPr>
          <p:cNvSpPr txBox="1"/>
          <p:nvPr/>
        </p:nvSpPr>
        <p:spPr>
          <a:xfrm>
            <a:off x="11964490" y="3872302"/>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9" name="TextBox 18">
            <a:extLst>
              <a:ext uri="{FF2B5EF4-FFF2-40B4-BE49-F238E27FC236}">
                <a16:creationId xmlns:a16="http://schemas.microsoft.com/office/drawing/2014/main" id="{97F80505-F337-21E9-3AC6-A5C4F3467835}"/>
              </a:ext>
            </a:extLst>
          </p:cNvPr>
          <p:cNvSpPr txBox="1"/>
          <p:nvPr/>
        </p:nvSpPr>
        <p:spPr>
          <a:xfrm>
            <a:off x="7828307" y="6502628"/>
            <a:ext cx="1785745" cy="369332"/>
          </a:xfrm>
          <a:prstGeom prst="rect">
            <a:avLst/>
          </a:prstGeom>
          <a:noFill/>
        </p:spPr>
        <p:txBody>
          <a:bodyPr wrap="none" rtlCol="0">
            <a:spAutoFit/>
          </a:bodyPr>
          <a:lstStyle/>
          <a:p>
            <a:r>
              <a:rPr lang="en-US" dirty="0">
                <a:solidFill>
                  <a:srgbClr val="C00000"/>
                </a:solidFill>
              </a:rPr>
              <a:t>*</a:t>
            </a:r>
            <a:r>
              <a:rPr lang="en-US" dirty="0"/>
              <a:t>= not in cons99</a:t>
            </a:r>
          </a:p>
        </p:txBody>
      </p:sp>
      <p:sp>
        <p:nvSpPr>
          <p:cNvPr id="20" name="TextBox 19">
            <a:extLst>
              <a:ext uri="{FF2B5EF4-FFF2-40B4-BE49-F238E27FC236}">
                <a16:creationId xmlns:a16="http://schemas.microsoft.com/office/drawing/2014/main" id="{EBB68485-EB64-9289-3824-97CDE97E1972}"/>
              </a:ext>
            </a:extLst>
          </p:cNvPr>
          <p:cNvSpPr txBox="1"/>
          <p:nvPr/>
        </p:nvSpPr>
        <p:spPr>
          <a:xfrm>
            <a:off x="8096859" y="6046671"/>
            <a:ext cx="300082" cy="369332"/>
          </a:xfrm>
          <a:prstGeom prst="rect">
            <a:avLst/>
          </a:prstGeom>
          <a:noFill/>
        </p:spPr>
        <p:txBody>
          <a:bodyPr wrap="none" rtlCol="0">
            <a:spAutoFit/>
          </a:bodyPr>
          <a:lstStyle/>
          <a:p>
            <a:r>
              <a:rPr lang="en-US" dirty="0">
                <a:solidFill>
                  <a:srgbClr val="C00000"/>
                </a:solidFill>
              </a:rPr>
              <a:t>*</a:t>
            </a:r>
          </a:p>
        </p:txBody>
      </p:sp>
      <p:sp>
        <p:nvSpPr>
          <p:cNvPr id="21" name="TextBox 20">
            <a:extLst>
              <a:ext uri="{FF2B5EF4-FFF2-40B4-BE49-F238E27FC236}">
                <a16:creationId xmlns:a16="http://schemas.microsoft.com/office/drawing/2014/main" id="{50202630-F372-6CD6-5190-2E84D9DE50B8}"/>
              </a:ext>
            </a:extLst>
          </p:cNvPr>
          <p:cNvSpPr txBox="1"/>
          <p:nvPr/>
        </p:nvSpPr>
        <p:spPr>
          <a:xfrm>
            <a:off x="-8596" y="6545451"/>
            <a:ext cx="2569678" cy="369332"/>
          </a:xfrm>
          <a:prstGeom prst="rect">
            <a:avLst/>
          </a:prstGeom>
          <a:noFill/>
        </p:spPr>
        <p:txBody>
          <a:bodyPr wrap="none" rtlCol="0">
            <a:spAutoFit/>
          </a:bodyPr>
          <a:lstStyle/>
          <a:p>
            <a:r>
              <a:rPr lang="en-US" dirty="0"/>
              <a:t>All top20 terms in cons26</a:t>
            </a:r>
          </a:p>
        </p:txBody>
      </p:sp>
    </p:spTree>
    <p:extLst>
      <p:ext uri="{BB962C8B-B14F-4D97-AF65-F5344CB8AC3E}">
        <p14:creationId xmlns:p14="http://schemas.microsoft.com/office/powerpoint/2010/main" val="361320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69E4-3441-F53D-C8EF-CCE699CBBE03}"/>
              </a:ext>
            </a:extLst>
          </p:cNvPr>
          <p:cNvSpPr>
            <a:spLocks noGrp="1"/>
          </p:cNvSpPr>
          <p:nvPr>
            <p:ph type="title"/>
          </p:nvPr>
        </p:nvSpPr>
        <p:spPr>
          <a:xfrm>
            <a:off x="196992" y="392798"/>
            <a:ext cx="5153873" cy="1325563"/>
          </a:xfrm>
        </p:spPr>
        <p:txBody>
          <a:bodyPr>
            <a:noAutofit/>
          </a:bodyPr>
          <a:lstStyle/>
          <a:p>
            <a:r>
              <a:rPr lang="en-US" sz="3200" dirty="0"/>
              <a:t>Consensus WGCNA </a:t>
            </a:r>
            <a:br>
              <a:rPr lang="en-US" sz="3200" dirty="0"/>
            </a:br>
            <a:r>
              <a:rPr lang="en-US" sz="3200" dirty="0"/>
              <a:t>improves biological insight:</a:t>
            </a:r>
            <a:br>
              <a:rPr lang="en-US" sz="3200" dirty="0"/>
            </a:br>
            <a:r>
              <a:rPr lang="en-US" sz="3200" dirty="0"/>
              <a:t>black/green/tan</a:t>
            </a:r>
          </a:p>
        </p:txBody>
      </p:sp>
      <p:pic>
        <p:nvPicPr>
          <p:cNvPr id="5" name="Content Placeholder 4">
            <a:extLst>
              <a:ext uri="{FF2B5EF4-FFF2-40B4-BE49-F238E27FC236}">
                <a16:creationId xmlns:a16="http://schemas.microsoft.com/office/drawing/2014/main" id="{213E702E-398B-016A-8642-3BE13845A124}"/>
              </a:ext>
            </a:extLst>
          </p:cNvPr>
          <p:cNvPicPr>
            <a:picLocks noGrp="1" noChangeAspect="1"/>
          </p:cNvPicPr>
          <p:nvPr>
            <p:ph idx="1"/>
          </p:nvPr>
        </p:nvPicPr>
        <p:blipFill>
          <a:blip r:embed="rId3"/>
          <a:stretch>
            <a:fillRect/>
          </a:stretch>
        </p:blipFill>
        <p:spPr>
          <a:xfrm>
            <a:off x="0" y="2258723"/>
            <a:ext cx="4765624" cy="4384624"/>
          </a:xfrm>
        </p:spPr>
      </p:pic>
      <p:graphicFrame>
        <p:nvGraphicFramePr>
          <p:cNvPr id="3" name="Table 7">
            <a:extLst>
              <a:ext uri="{FF2B5EF4-FFF2-40B4-BE49-F238E27FC236}">
                <a16:creationId xmlns:a16="http://schemas.microsoft.com/office/drawing/2014/main" id="{0C1FC666-91D6-9105-125A-CD632C965BED}"/>
              </a:ext>
            </a:extLst>
          </p:cNvPr>
          <p:cNvGraphicFramePr>
            <a:graphicFrameLocks noGrp="1"/>
          </p:cNvGraphicFramePr>
          <p:nvPr>
            <p:extLst>
              <p:ext uri="{D42A27DB-BD31-4B8C-83A1-F6EECF244321}">
                <p14:modId xmlns:p14="http://schemas.microsoft.com/office/powerpoint/2010/main" val="1561232859"/>
              </p:ext>
            </p:extLst>
          </p:nvPr>
        </p:nvGraphicFramePr>
        <p:xfrm>
          <a:off x="5474580" y="-411"/>
          <a:ext cx="6717420" cy="216408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Consesnsus99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Black</a:t>
                      </a:r>
                    </a:p>
                  </a:txBody>
                  <a:tcPr>
                    <a:solidFill>
                      <a:schemeClr val="bg1"/>
                    </a:solidFill>
                  </a:tcPr>
                </a:tc>
                <a:tc>
                  <a:txBody>
                    <a:bodyPr/>
                    <a:lstStyle/>
                    <a:p>
                      <a:r>
                        <a:rPr lang="en-US" sz="1300" baseline="0" dirty="0"/>
                        <a:t>468</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125</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a:t>Green</a:t>
                      </a:r>
                    </a:p>
                  </a:txBody>
                  <a:tcPr>
                    <a:solidFill>
                      <a:schemeClr val="bg1"/>
                    </a:solidFill>
                  </a:tcPr>
                </a:tc>
                <a:tc>
                  <a:txBody>
                    <a:bodyPr/>
                    <a:lstStyle/>
                    <a:p>
                      <a:r>
                        <a:rPr lang="en-US" sz="1300" baseline="0" dirty="0"/>
                        <a:t>1201</a:t>
                      </a:r>
                    </a:p>
                  </a:txBody>
                  <a:tcPr>
                    <a:solidFill>
                      <a:schemeClr val="bg1"/>
                    </a:solidFill>
                  </a:tcPr>
                </a:tc>
                <a:tc>
                  <a:txBody>
                    <a:bodyPr/>
                    <a:lstStyle/>
                    <a:p>
                      <a:r>
                        <a:rPr lang="en-US" sz="1300" baseline="0" dirty="0"/>
                        <a:t>276</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2.6e-199</a:t>
                      </a:r>
                    </a:p>
                    <a:p>
                      <a:endParaRPr lang="en-US" sz="1300" baseline="0" dirty="0"/>
                    </a:p>
                  </a:txBody>
                  <a:tcPr>
                    <a:solidFill>
                      <a:schemeClr val="bg1"/>
                    </a:solidFill>
                  </a:tcPr>
                </a:tc>
                <a:tc>
                  <a:txBody>
                    <a:bodyPr/>
                    <a:lstStyle/>
                    <a:p>
                      <a:r>
                        <a:rPr lang="en-US" sz="1300" baseline="0" dirty="0"/>
                        <a:t>25</a:t>
                      </a:r>
                    </a:p>
                  </a:txBody>
                  <a:tcPr>
                    <a:solidFill>
                      <a:schemeClr val="bg1"/>
                    </a:solidFill>
                  </a:tcPr>
                </a:tc>
                <a:tc>
                  <a:txBody>
                    <a:bodyPr/>
                    <a:lstStyle/>
                    <a:p>
                      <a:r>
                        <a:rPr lang="en-US" sz="1300" baseline="0" dirty="0"/>
                        <a:t>11</a:t>
                      </a:r>
                    </a:p>
                  </a:txBody>
                  <a:tcPr>
                    <a:solidFill>
                      <a:schemeClr val="bg1"/>
                    </a:solidFill>
                  </a:tcPr>
                </a:tc>
                <a:extLst>
                  <a:ext uri="{0D108BD9-81ED-4DB2-BD59-A6C34878D82A}">
                    <a16:rowId xmlns:a16="http://schemas.microsoft.com/office/drawing/2014/main" val="13557100"/>
                  </a:ext>
                </a:extLst>
              </a:tr>
              <a:tr h="370840">
                <a:tc>
                  <a:txBody>
                    <a:bodyPr/>
                    <a:lstStyle/>
                    <a:p>
                      <a:r>
                        <a:rPr lang="en-US" sz="1300" baseline="0" dirty="0"/>
                        <a:t>Consensus 26</a:t>
                      </a:r>
                    </a:p>
                    <a:p>
                      <a:r>
                        <a:rPr lang="en-US" sz="1300" baseline="0" dirty="0"/>
                        <a:t>Tan</a:t>
                      </a:r>
                    </a:p>
                  </a:txBody>
                  <a:tcPr>
                    <a:solidFill>
                      <a:schemeClr val="bg1"/>
                    </a:solidFill>
                  </a:tcPr>
                </a:tc>
                <a:tc>
                  <a:txBody>
                    <a:bodyPr/>
                    <a:lstStyle/>
                    <a:p>
                      <a:r>
                        <a:rPr lang="en-US" sz="1300" baseline="0" dirty="0"/>
                        <a:t>377</a:t>
                      </a:r>
                    </a:p>
                  </a:txBody>
                  <a:tcPr>
                    <a:solidFill>
                      <a:schemeClr val="bg1"/>
                    </a:solidFill>
                  </a:tcPr>
                </a:tc>
                <a:tc>
                  <a:txBody>
                    <a:bodyPr/>
                    <a:lstStyle/>
                    <a:p>
                      <a:r>
                        <a:rPr lang="en-US" sz="1300" baseline="0" dirty="0"/>
                        <a:t>224</a:t>
                      </a:r>
                    </a:p>
                  </a:txBody>
                  <a:tcPr>
                    <a:solidFill>
                      <a:schemeClr val="bg1"/>
                    </a:solidFill>
                  </a:tcPr>
                </a:tc>
                <a:tc>
                  <a:txBody>
                    <a:bodyPr/>
                    <a:lstStyle/>
                    <a:p>
                      <a:r>
                        <a:rPr lang="en-US" sz="1400" dirty="0"/>
                        <a:t>3.8e-268</a:t>
                      </a:r>
                      <a:endParaRPr lang="en-US" sz="1300" baseline="0" dirty="0"/>
                    </a:p>
                  </a:txBody>
                  <a:tcPr>
                    <a:solidFill>
                      <a:schemeClr val="bg1"/>
                    </a:solidFill>
                  </a:tcPr>
                </a:tc>
                <a:tc>
                  <a:txBody>
                    <a:bodyPr/>
                    <a:lstStyle/>
                    <a:p>
                      <a:r>
                        <a:rPr lang="en-US" sz="1300" baseline="0" dirty="0"/>
                        <a:t>23</a:t>
                      </a:r>
                    </a:p>
                  </a:txBody>
                  <a:tcPr>
                    <a:solidFill>
                      <a:schemeClr val="bg1"/>
                    </a:solidFill>
                  </a:tcPr>
                </a:tc>
                <a:tc>
                  <a:txBody>
                    <a:bodyPr/>
                    <a:lstStyle/>
                    <a:p>
                      <a:r>
                        <a:rPr lang="en-US" sz="1300" baseline="0" dirty="0"/>
                        <a:t>20</a:t>
                      </a:r>
                    </a:p>
                  </a:txBody>
                  <a:tcPr>
                    <a:solidFill>
                      <a:schemeClr val="bg1"/>
                    </a:solidFill>
                  </a:tcPr>
                </a:tc>
                <a:extLst>
                  <a:ext uri="{0D108BD9-81ED-4DB2-BD59-A6C34878D82A}">
                    <a16:rowId xmlns:a16="http://schemas.microsoft.com/office/drawing/2014/main" val="719804534"/>
                  </a:ext>
                </a:extLst>
              </a:tr>
            </a:tbl>
          </a:graphicData>
        </a:graphic>
      </p:graphicFrame>
      <p:sp>
        <p:nvSpPr>
          <p:cNvPr id="10" name="TextBox 9">
            <a:extLst>
              <a:ext uri="{FF2B5EF4-FFF2-40B4-BE49-F238E27FC236}">
                <a16:creationId xmlns:a16="http://schemas.microsoft.com/office/drawing/2014/main" id="{ABCE6D11-E71E-6F48-7199-A8FAD8EC3FF0}"/>
              </a:ext>
            </a:extLst>
          </p:cNvPr>
          <p:cNvSpPr txBox="1"/>
          <p:nvPr/>
        </p:nvSpPr>
        <p:spPr>
          <a:xfrm>
            <a:off x="4020401" y="3836841"/>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7" name="Picture 6">
            <a:extLst>
              <a:ext uri="{FF2B5EF4-FFF2-40B4-BE49-F238E27FC236}">
                <a16:creationId xmlns:a16="http://schemas.microsoft.com/office/drawing/2014/main" id="{0F780804-6450-9DE7-B170-0D776E76E0C7}"/>
              </a:ext>
            </a:extLst>
          </p:cNvPr>
          <p:cNvPicPr>
            <a:picLocks noChangeAspect="1"/>
          </p:cNvPicPr>
          <p:nvPr/>
        </p:nvPicPr>
        <p:blipFill>
          <a:blip r:embed="rId4"/>
          <a:stretch>
            <a:fillRect/>
          </a:stretch>
        </p:blipFill>
        <p:spPr>
          <a:xfrm>
            <a:off x="4020401" y="2244694"/>
            <a:ext cx="4765624" cy="4384624"/>
          </a:xfrm>
          <a:prstGeom prst="rect">
            <a:avLst/>
          </a:prstGeom>
        </p:spPr>
      </p:pic>
      <p:sp>
        <p:nvSpPr>
          <p:cNvPr id="8" name="TextBox 7">
            <a:extLst>
              <a:ext uri="{FF2B5EF4-FFF2-40B4-BE49-F238E27FC236}">
                <a16:creationId xmlns:a16="http://schemas.microsoft.com/office/drawing/2014/main" id="{CF58B971-983C-61E9-7D04-C2E7E5E4639B}"/>
              </a:ext>
            </a:extLst>
          </p:cNvPr>
          <p:cNvSpPr txBox="1"/>
          <p:nvPr/>
        </p:nvSpPr>
        <p:spPr>
          <a:xfrm>
            <a:off x="8040802" y="385087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1" name="TextBox 10">
            <a:extLst>
              <a:ext uri="{FF2B5EF4-FFF2-40B4-BE49-F238E27FC236}">
                <a16:creationId xmlns:a16="http://schemas.microsoft.com/office/drawing/2014/main" id="{1D8DE3F9-303B-F46D-C7EE-47526DFB2892}"/>
              </a:ext>
            </a:extLst>
          </p:cNvPr>
          <p:cNvSpPr txBox="1"/>
          <p:nvPr/>
        </p:nvSpPr>
        <p:spPr>
          <a:xfrm>
            <a:off x="2773929" y="6539993"/>
            <a:ext cx="1042273" cy="276999"/>
          </a:xfrm>
          <a:prstGeom prst="rect">
            <a:avLst/>
          </a:prstGeom>
          <a:solidFill>
            <a:schemeClr val="bg1"/>
          </a:solidFill>
        </p:spPr>
        <p:txBody>
          <a:bodyPr wrap="square" rtlCol="0">
            <a:spAutoFit/>
          </a:bodyPr>
          <a:lstStyle/>
          <a:p>
            <a:endParaRPr lang="en-US" sz="1200" dirty="0"/>
          </a:p>
        </p:txBody>
      </p:sp>
      <p:sp>
        <p:nvSpPr>
          <p:cNvPr id="12" name="TextBox 11">
            <a:extLst>
              <a:ext uri="{FF2B5EF4-FFF2-40B4-BE49-F238E27FC236}">
                <a16:creationId xmlns:a16="http://schemas.microsoft.com/office/drawing/2014/main" id="{227D492B-B4FF-80C9-2197-82802A0919C2}"/>
              </a:ext>
            </a:extLst>
          </p:cNvPr>
          <p:cNvSpPr txBox="1"/>
          <p:nvPr/>
        </p:nvSpPr>
        <p:spPr>
          <a:xfrm>
            <a:off x="2773929" y="6495682"/>
            <a:ext cx="1042273" cy="276999"/>
          </a:xfrm>
          <a:prstGeom prst="rect">
            <a:avLst/>
          </a:prstGeom>
          <a:noFill/>
        </p:spPr>
        <p:txBody>
          <a:bodyPr wrap="square" rtlCol="0">
            <a:spAutoFit/>
          </a:bodyPr>
          <a:lstStyle/>
          <a:p>
            <a:r>
              <a:rPr lang="en-US" sz="1200" dirty="0"/>
              <a:t>-log10(FDR)</a:t>
            </a:r>
          </a:p>
        </p:txBody>
      </p:sp>
      <p:sp>
        <p:nvSpPr>
          <p:cNvPr id="14" name="TextBox 13">
            <a:extLst>
              <a:ext uri="{FF2B5EF4-FFF2-40B4-BE49-F238E27FC236}">
                <a16:creationId xmlns:a16="http://schemas.microsoft.com/office/drawing/2014/main" id="{F85CA803-7A6F-6019-AAD5-A9B009B65952}"/>
              </a:ext>
            </a:extLst>
          </p:cNvPr>
          <p:cNvSpPr txBox="1"/>
          <p:nvPr/>
        </p:nvSpPr>
        <p:spPr>
          <a:xfrm>
            <a:off x="6998529" y="6519989"/>
            <a:ext cx="1042273" cy="276999"/>
          </a:xfrm>
          <a:prstGeom prst="rect">
            <a:avLst/>
          </a:prstGeom>
          <a:solidFill>
            <a:schemeClr val="bg1"/>
          </a:solidFill>
        </p:spPr>
        <p:txBody>
          <a:bodyPr wrap="square" rtlCol="0">
            <a:spAutoFit/>
          </a:bodyPr>
          <a:lstStyle/>
          <a:p>
            <a:endParaRPr lang="en-US" sz="1200" dirty="0"/>
          </a:p>
        </p:txBody>
      </p:sp>
      <p:sp>
        <p:nvSpPr>
          <p:cNvPr id="15" name="TextBox 14">
            <a:extLst>
              <a:ext uri="{FF2B5EF4-FFF2-40B4-BE49-F238E27FC236}">
                <a16:creationId xmlns:a16="http://schemas.microsoft.com/office/drawing/2014/main" id="{8712AA07-49A8-7D4D-2D93-F4ABD70F5792}"/>
              </a:ext>
            </a:extLst>
          </p:cNvPr>
          <p:cNvSpPr txBox="1"/>
          <p:nvPr/>
        </p:nvSpPr>
        <p:spPr>
          <a:xfrm>
            <a:off x="6998529" y="6475678"/>
            <a:ext cx="1042273" cy="276999"/>
          </a:xfrm>
          <a:prstGeom prst="rect">
            <a:avLst/>
          </a:prstGeom>
          <a:noFill/>
        </p:spPr>
        <p:txBody>
          <a:bodyPr wrap="square" rtlCol="0">
            <a:spAutoFit/>
          </a:bodyPr>
          <a:lstStyle/>
          <a:p>
            <a:r>
              <a:rPr lang="en-US" sz="1200" dirty="0"/>
              <a:t>-log10(FDR)</a:t>
            </a:r>
          </a:p>
        </p:txBody>
      </p:sp>
      <p:pic>
        <p:nvPicPr>
          <p:cNvPr id="13" name="Picture 12">
            <a:extLst>
              <a:ext uri="{FF2B5EF4-FFF2-40B4-BE49-F238E27FC236}">
                <a16:creationId xmlns:a16="http://schemas.microsoft.com/office/drawing/2014/main" id="{6247ABDC-AF21-F178-D30B-183875305FEB}"/>
              </a:ext>
            </a:extLst>
          </p:cNvPr>
          <p:cNvPicPr>
            <a:picLocks noChangeAspect="1"/>
          </p:cNvPicPr>
          <p:nvPr/>
        </p:nvPicPr>
        <p:blipFill>
          <a:blip r:embed="rId5"/>
          <a:stretch>
            <a:fillRect/>
          </a:stretch>
        </p:blipFill>
        <p:spPr>
          <a:xfrm>
            <a:off x="8040802" y="2258723"/>
            <a:ext cx="4765624" cy="4384624"/>
          </a:xfrm>
          <a:prstGeom prst="rect">
            <a:avLst/>
          </a:prstGeom>
        </p:spPr>
      </p:pic>
      <p:pic>
        <p:nvPicPr>
          <p:cNvPr id="18" name="Picture 17">
            <a:extLst>
              <a:ext uri="{FF2B5EF4-FFF2-40B4-BE49-F238E27FC236}">
                <a16:creationId xmlns:a16="http://schemas.microsoft.com/office/drawing/2014/main" id="{2B67BED4-790E-1E9C-D4EC-303FF1BEFC7C}"/>
              </a:ext>
            </a:extLst>
          </p:cNvPr>
          <p:cNvPicPr>
            <a:picLocks noChangeAspect="1"/>
          </p:cNvPicPr>
          <p:nvPr/>
        </p:nvPicPr>
        <p:blipFill>
          <a:blip r:embed="rId6"/>
          <a:stretch>
            <a:fillRect/>
          </a:stretch>
        </p:blipFill>
        <p:spPr>
          <a:xfrm>
            <a:off x="7415778" y="4727362"/>
            <a:ext cx="1159541" cy="1618982"/>
          </a:xfrm>
          <a:prstGeom prst="rect">
            <a:avLst/>
          </a:prstGeom>
        </p:spPr>
      </p:pic>
      <p:sp>
        <p:nvSpPr>
          <p:cNvPr id="20" name="TextBox 19">
            <a:extLst>
              <a:ext uri="{FF2B5EF4-FFF2-40B4-BE49-F238E27FC236}">
                <a16:creationId xmlns:a16="http://schemas.microsoft.com/office/drawing/2014/main" id="{0EB8E111-D861-4794-FFB0-2985FDFF6C50}"/>
              </a:ext>
            </a:extLst>
          </p:cNvPr>
          <p:cNvSpPr txBox="1"/>
          <p:nvPr/>
        </p:nvSpPr>
        <p:spPr>
          <a:xfrm>
            <a:off x="10516895" y="2647765"/>
            <a:ext cx="261610" cy="276999"/>
          </a:xfrm>
          <a:prstGeom prst="rect">
            <a:avLst/>
          </a:prstGeom>
          <a:noFill/>
        </p:spPr>
        <p:txBody>
          <a:bodyPr wrap="none" rtlCol="0">
            <a:spAutoFit/>
          </a:bodyPr>
          <a:lstStyle/>
          <a:p>
            <a:r>
              <a:rPr lang="en-US" sz="1200" dirty="0"/>
              <a:t>*</a:t>
            </a:r>
          </a:p>
        </p:txBody>
      </p:sp>
      <p:sp>
        <p:nvSpPr>
          <p:cNvPr id="21" name="TextBox 20">
            <a:extLst>
              <a:ext uri="{FF2B5EF4-FFF2-40B4-BE49-F238E27FC236}">
                <a16:creationId xmlns:a16="http://schemas.microsoft.com/office/drawing/2014/main" id="{23AB6E13-953B-94B9-6EC6-916E8E8BDD18}"/>
              </a:ext>
            </a:extLst>
          </p:cNvPr>
          <p:cNvSpPr txBox="1"/>
          <p:nvPr/>
        </p:nvSpPr>
        <p:spPr>
          <a:xfrm>
            <a:off x="10126296" y="5596569"/>
            <a:ext cx="300082" cy="369332"/>
          </a:xfrm>
          <a:prstGeom prst="rect">
            <a:avLst/>
          </a:prstGeom>
          <a:noFill/>
        </p:spPr>
        <p:txBody>
          <a:bodyPr wrap="none" rtlCol="0">
            <a:spAutoFit/>
          </a:bodyPr>
          <a:lstStyle/>
          <a:p>
            <a:r>
              <a:rPr lang="en-US" dirty="0">
                <a:solidFill>
                  <a:srgbClr val="C00000"/>
                </a:solidFill>
              </a:rPr>
              <a:t>*</a:t>
            </a:r>
          </a:p>
        </p:txBody>
      </p:sp>
      <p:sp>
        <p:nvSpPr>
          <p:cNvPr id="22" name="TextBox 21">
            <a:extLst>
              <a:ext uri="{FF2B5EF4-FFF2-40B4-BE49-F238E27FC236}">
                <a16:creationId xmlns:a16="http://schemas.microsoft.com/office/drawing/2014/main" id="{95D2C85E-D9D4-97BA-BF45-4B3B6A591145}"/>
              </a:ext>
            </a:extLst>
          </p:cNvPr>
          <p:cNvSpPr txBox="1"/>
          <p:nvPr/>
        </p:nvSpPr>
        <p:spPr>
          <a:xfrm>
            <a:off x="8911278" y="5954978"/>
            <a:ext cx="300082" cy="369332"/>
          </a:xfrm>
          <a:prstGeom prst="rect">
            <a:avLst/>
          </a:prstGeom>
          <a:noFill/>
        </p:spPr>
        <p:txBody>
          <a:bodyPr wrap="none" rtlCol="0">
            <a:spAutoFit/>
          </a:bodyPr>
          <a:lstStyle/>
          <a:p>
            <a:r>
              <a:rPr lang="en-US" dirty="0">
                <a:solidFill>
                  <a:srgbClr val="C00000"/>
                </a:solidFill>
              </a:rPr>
              <a:t>*</a:t>
            </a:r>
          </a:p>
        </p:txBody>
      </p:sp>
      <p:sp>
        <p:nvSpPr>
          <p:cNvPr id="24" name="TextBox 23">
            <a:extLst>
              <a:ext uri="{FF2B5EF4-FFF2-40B4-BE49-F238E27FC236}">
                <a16:creationId xmlns:a16="http://schemas.microsoft.com/office/drawing/2014/main" id="{916F30AF-5A2A-38A3-3E6C-F3F5F8438A09}"/>
              </a:ext>
            </a:extLst>
          </p:cNvPr>
          <p:cNvSpPr txBox="1"/>
          <p:nvPr/>
        </p:nvSpPr>
        <p:spPr>
          <a:xfrm>
            <a:off x="-25088" y="6519686"/>
            <a:ext cx="1383712" cy="369332"/>
          </a:xfrm>
          <a:prstGeom prst="rect">
            <a:avLst/>
          </a:prstGeom>
          <a:noFill/>
        </p:spPr>
        <p:txBody>
          <a:bodyPr wrap="none" rtlCol="0">
            <a:spAutoFit/>
          </a:bodyPr>
          <a:lstStyle/>
          <a:p>
            <a:r>
              <a:rPr lang="en-US" dirty="0">
                <a:solidFill>
                  <a:schemeClr val="accent1"/>
                </a:solidFill>
              </a:rPr>
              <a:t>*</a:t>
            </a:r>
            <a:r>
              <a:rPr lang="en-US" dirty="0"/>
              <a:t>= in indiv26</a:t>
            </a:r>
          </a:p>
        </p:txBody>
      </p:sp>
      <p:sp>
        <p:nvSpPr>
          <p:cNvPr id="25" name="TextBox 24">
            <a:extLst>
              <a:ext uri="{FF2B5EF4-FFF2-40B4-BE49-F238E27FC236}">
                <a16:creationId xmlns:a16="http://schemas.microsoft.com/office/drawing/2014/main" id="{5A2AC986-2674-0FCB-5634-C9E01CA6F766}"/>
              </a:ext>
            </a:extLst>
          </p:cNvPr>
          <p:cNvSpPr txBox="1"/>
          <p:nvPr/>
        </p:nvSpPr>
        <p:spPr>
          <a:xfrm>
            <a:off x="5255810" y="6482809"/>
            <a:ext cx="1785745" cy="369332"/>
          </a:xfrm>
          <a:prstGeom prst="rect">
            <a:avLst/>
          </a:prstGeom>
          <a:noFill/>
        </p:spPr>
        <p:txBody>
          <a:bodyPr wrap="none" rtlCol="0">
            <a:spAutoFit/>
          </a:bodyPr>
          <a:lstStyle/>
          <a:p>
            <a:r>
              <a:rPr lang="en-US" dirty="0">
                <a:solidFill>
                  <a:srgbClr val="C00000"/>
                </a:solidFill>
              </a:rPr>
              <a:t>*</a:t>
            </a:r>
            <a:r>
              <a:rPr lang="en-US" dirty="0"/>
              <a:t>= not in cons99</a:t>
            </a:r>
          </a:p>
        </p:txBody>
      </p:sp>
      <p:sp>
        <p:nvSpPr>
          <p:cNvPr id="16" name="TextBox 15">
            <a:extLst>
              <a:ext uri="{FF2B5EF4-FFF2-40B4-BE49-F238E27FC236}">
                <a16:creationId xmlns:a16="http://schemas.microsoft.com/office/drawing/2014/main" id="{BA827FBF-06A8-C9FC-5EB2-420761641639}"/>
              </a:ext>
            </a:extLst>
          </p:cNvPr>
          <p:cNvSpPr txBox="1"/>
          <p:nvPr/>
        </p:nvSpPr>
        <p:spPr>
          <a:xfrm>
            <a:off x="11019337" y="6528976"/>
            <a:ext cx="1042273" cy="276999"/>
          </a:xfrm>
          <a:prstGeom prst="rect">
            <a:avLst/>
          </a:prstGeom>
          <a:solidFill>
            <a:schemeClr val="bg1"/>
          </a:solidFill>
        </p:spPr>
        <p:txBody>
          <a:bodyPr wrap="square" rtlCol="0">
            <a:spAutoFit/>
          </a:bodyPr>
          <a:lstStyle/>
          <a:p>
            <a:endParaRPr lang="en-US" sz="1200" dirty="0"/>
          </a:p>
        </p:txBody>
      </p:sp>
      <p:sp>
        <p:nvSpPr>
          <p:cNvPr id="17" name="TextBox 16">
            <a:extLst>
              <a:ext uri="{FF2B5EF4-FFF2-40B4-BE49-F238E27FC236}">
                <a16:creationId xmlns:a16="http://schemas.microsoft.com/office/drawing/2014/main" id="{918A788C-2047-56BE-A9D8-DE2B242F03F4}"/>
              </a:ext>
            </a:extLst>
          </p:cNvPr>
          <p:cNvSpPr txBox="1"/>
          <p:nvPr/>
        </p:nvSpPr>
        <p:spPr>
          <a:xfrm>
            <a:off x="11019337" y="6484665"/>
            <a:ext cx="1042273" cy="276999"/>
          </a:xfrm>
          <a:prstGeom prst="rect">
            <a:avLst/>
          </a:prstGeom>
          <a:noFill/>
        </p:spPr>
        <p:txBody>
          <a:bodyPr wrap="square" rtlCol="0">
            <a:spAutoFit/>
          </a:bodyPr>
          <a:lstStyle/>
          <a:p>
            <a:r>
              <a:rPr lang="en-US" sz="1200" dirty="0"/>
              <a:t>-log10(FDR)</a:t>
            </a:r>
          </a:p>
        </p:txBody>
      </p:sp>
      <p:sp>
        <p:nvSpPr>
          <p:cNvPr id="35" name="TextBox 34">
            <a:extLst>
              <a:ext uri="{FF2B5EF4-FFF2-40B4-BE49-F238E27FC236}">
                <a16:creationId xmlns:a16="http://schemas.microsoft.com/office/drawing/2014/main" id="{C4128E49-62F9-CCCD-D11F-063AA4C9DE67}"/>
              </a:ext>
            </a:extLst>
          </p:cNvPr>
          <p:cNvSpPr txBox="1"/>
          <p:nvPr/>
        </p:nvSpPr>
        <p:spPr>
          <a:xfrm>
            <a:off x="-12010" y="6298143"/>
            <a:ext cx="1359346" cy="369332"/>
          </a:xfrm>
          <a:prstGeom prst="rect">
            <a:avLst/>
          </a:prstGeom>
          <a:noFill/>
        </p:spPr>
        <p:txBody>
          <a:bodyPr wrap="none" rtlCol="0">
            <a:spAutoFit/>
          </a:bodyPr>
          <a:lstStyle/>
          <a:p>
            <a:r>
              <a:rPr lang="en-US" dirty="0"/>
              <a:t>*= in cons26</a:t>
            </a:r>
          </a:p>
        </p:txBody>
      </p:sp>
      <p:sp>
        <p:nvSpPr>
          <p:cNvPr id="36" name="TextBox 35">
            <a:extLst>
              <a:ext uri="{FF2B5EF4-FFF2-40B4-BE49-F238E27FC236}">
                <a16:creationId xmlns:a16="http://schemas.microsoft.com/office/drawing/2014/main" id="{5EB8BD5C-E079-9023-70A3-0D74E457BC3D}"/>
              </a:ext>
            </a:extLst>
          </p:cNvPr>
          <p:cNvSpPr txBox="1"/>
          <p:nvPr/>
        </p:nvSpPr>
        <p:spPr>
          <a:xfrm>
            <a:off x="978762" y="2742739"/>
            <a:ext cx="415498" cy="369332"/>
          </a:xfrm>
          <a:prstGeom prst="rect">
            <a:avLst/>
          </a:prstGeom>
          <a:noFill/>
        </p:spPr>
        <p:txBody>
          <a:bodyPr wrap="none" rtlCol="0">
            <a:spAutoFit/>
          </a:bodyPr>
          <a:lstStyle/>
          <a:p>
            <a:r>
              <a:rPr lang="en-US" dirty="0"/>
              <a:t>*</a:t>
            </a:r>
            <a:r>
              <a:rPr lang="en-US" dirty="0">
                <a:solidFill>
                  <a:schemeClr val="accent1"/>
                </a:solidFill>
              </a:rPr>
              <a:t>*</a:t>
            </a:r>
          </a:p>
        </p:txBody>
      </p:sp>
      <p:sp>
        <p:nvSpPr>
          <p:cNvPr id="39" name="TextBox 38">
            <a:extLst>
              <a:ext uri="{FF2B5EF4-FFF2-40B4-BE49-F238E27FC236}">
                <a16:creationId xmlns:a16="http://schemas.microsoft.com/office/drawing/2014/main" id="{45B2E99E-DDF6-255B-B918-5D9E1A3E28A9}"/>
              </a:ext>
            </a:extLst>
          </p:cNvPr>
          <p:cNvSpPr txBox="1"/>
          <p:nvPr/>
        </p:nvSpPr>
        <p:spPr>
          <a:xfrm>
            <a:off x="1560078" y="2552503"/>
            <a:ext cx="300082"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B9A5F948-BC39-4D90-9F88-D69780316040}"/>
              </a:ext>
            </a:extLst>
          </p:cNvPr>
          <p:cNvSpPr txBox="1"/>
          <p:nvPr/>
        </p:nvSpPr>
        <p:spPr>
          <a:xfrm>
            <a:off x="1020992" y="2939207"/>
            <a:ext cx="415498" cy="369332"/>
          </a:xfrm>
          <a:prstGeom prst="rect">
            <a:avLst/>
          </a:prstGeom>
          <a:noFill/>
        </p:spPr>
        <p:txBody>
          <a:bodyPr wrap="none" rtlCol="0">
            <a:spAutoFit/>
          </a:bodyPr>
          <a:lstStyle/>
          <a:p>
            <a:r>
              <a:rPr lang="en-US" dirty="0"/>
              <a:t>*</a:t>
            </a:r>
            <a:r>
              <a:rPr lang="en-US" dirty="0">
                <a:solidFill>
                  <a:schemeClr val="accent1"/>
                </a:solidFill>
              </a:rPr>
              <a:t>*</a:t>
            </a:r>
          </a:p>
        </p:txBody>
      </p:sp>
      <p:sp>
        <p:nvSpPr>
          <p:cNvPr id="42" name="TextBox 41">
            <a:extLst>
              <a:ext uri="{FF2B5EF4-FFF2-40B4-BE49-F238E27FC236}">
                <a16:creationId xmlns:a16="http://schemas.microsoft.com/office/drawing/2014/main" id="{19DAE762-1699-6E55-F301-1E6D26E52FB5}"/>
              </a:ext>
            </a:extLst>
          </p:cNvPr>
          <p:cNvSpPr txBox="1"/>
          <p:nvPr/>
        </p:nvSpPr>
        <p:spPr>
          <a:xfrm>
            <a:off x="800653" y="3313782"/>
            <a:ext cx="415498" cy="369332"/>
          </a:xfrm>
          <a:prstGeom prst="rect">
            <a:avLst/>
          </a:prstGeom>
          <a:noFill/>
        </p:spPr>
        <p:txBody>
          <a:bodyPr wrap="none" rtlCol="0">
            <a:spAutoFit/>
          </a:bodyPr>
          <a:lstStyle/>
          <a:p>
            <a:r>
              <a:rPr lang="en-US" dirty="0"/>
              <a:t>*</a:t>
            </a:r>
            <a:r>
              <a:rPr lang="en-US" dirty="0">
                <a:solidFill>
                  <a:schemeClr val="accent1"/>
                </a:solidFill>
              </a:rPr>
              <a:t>*</a:t>
            </a:r>
          </a:p>
        </p:txBody>
      </p:sp>
      <p:sp>
        <p:nvSpPr>
          <p:cNvPr id="43" name="TextBox 42">
            <a:extLst>
              <a:ext uri="{FF2B5EF4-FFF2-40B4-BE49-F238E27FC236}">
                <a16:creationId xmlns:a16="http://schemas.microsoft.com/office/drawing/2014/main" id="{D772ABFF-B63E-6356-678B-FBE757DAE588}"/>
              </a:ext>
            </a:extLst>
          </p:cNvPr>
          <p:cNvSpPr txBox="1"/>
          <p:nvPr/>
        </p:nvSpPr>
        <p:spPr>
          <a:xfrm>
            <a:off x="1217832" y="3123088"/>
            <a:ext cx="300082"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2E5F6FA0-820B-45BE-3C3E-932DC297332A}"/>
              </a:ext>
            </a:extLst>
          </p:cNvPr>
          <p:cNvSpPr txBox="1"/>
          <p:nvPr/>
        </p:nvSpPr>
        <p:spPr>
          <a:xfrm>
            <a:off x="590975" y="3498269"/>
            <a:ext cx="300082" cy="369332"/>
          </a:xfrm>
          <a:prstGeom prst="rect">
            <a:avLst/>
          </a:prstGeom>
          <a:noFill/>
        </p:spPr>
        <p:txBody>
          <a:bodyPr wrap="none" rtlCol="0">
            <a:spAutoFit/>
          </a:bodyPr>
          <a:lstStyle/>
          <a:p>
            <a:r>
              <a:rPr lang="en-US" dirty="0"/>
              <a:t>*</a:t>
            </a:r>
          </a:p>
        </p:txBody>
      </p:sp>
      <p:sp>
        <p:nvSpPr>
          <p:cNvPr id="45" name="TextBox 44">
            <a:extLst>
              <a:ext uri="{FF2B5EF4-FFF2-40B4-BE49-F238E27FC236}">
                <a16:creationId xmlns:a16="http://schemas.microsoft.com/office/drawing/2014/main" id="{6DDCF371-9070-5122-9861-ADFA706264F3}"/>
              </a:ext>
            </a:extLst>
          </p:cNvPr>
          <p:cNvSpPr txBox="1"/>
          <p:nvPr/>
        </p:nvSpPr>
        <p:spPr>
          <a:xfrm>
            <a:off x="-63921" y="3663972"/>
            <a:ext cx="300082" cy="369332"/>
          </a:xfrm>
          <a:prstGeom prst="rect">
            <a:avLst/>
          </a:prstGeom>
          <a:noFill/>
        </p:spPr>
        <p:txBody>
          <a:bodyPr wrap="none" rtlCol="0">
            <a:spAutoFit/>
          </a:bodyPr>
          <a:lstStyle/>
          <a:p>
            <a:r>
              <a:rPr lang="en-US" dirty="0"/>
              <a:t>*</a:t>
            </a:r>
          </a:p>
        </p:txBody>
      </p:sp>
      <p:sp>
        <p:nvSpPr>
          <p:cNvPr id="46" name="TextBox 45">
            <a:extLst>
              <a:ext uri="{FF2B5EF4-FFF2-40B4-BE49-F238E27FC236}">
                <a16:creationId xmlns:a16="http://schemas.microsoft.com/office/drawing/2014/main" id="{412A302C-0C56-DAFD-4BF3-0749DFCE0947}"/>
              </a:ext>
            </a:extLst>
          </p:cNvPr>
          <p:cNvSpPr txBox="1"/>
          <p:nvPr/>
        </p:nvSpPr>
        <p:spPr>
          <a:xfrm>
            <a:off x="1595745" y="4446700"/>
            <a:ext cx="300082"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D4B452FD-7011-31A2-9D54-FC12508EFDD3}"/>
              </a:ext>
            </a:extLst>
          </p:cNvPr>
          <p:cNvSpPr txBox="1"/>
          <p:nvPr/>
        </p:nvSpPr>
        <p:spPr>
          <a:xfrm>
            <a:off x="942645" y="4826030"/>
            <a:ext cx="300082" cy="369332"/>
          </a:xfrm>
          <a:prstGeom prst="rect">
            <a:avLst/>
          </a:prstGeom>
          <a:noFill/>
        </p:spPr>
        <p:txBody>
          <a:bodyPr wrap="none" rtlCol="0">
            <a:spAutoFit/>
          </a:bodyPr>
          <a:lstStyle/>
          <a:p>
            <a:r>
              <a:rPr lang="en-US" dirty="0"/>
              <a:t>*</a:t>
            </a:r>
          </a:p>
        </p:txBody>
      </p:sp>
      <p:sp>
        <p:nvSpPr>
          <p:cNvPr id="48" name="TextBox 47">
            <a:extLst>
              <a:ext uri="{FF2B5EF4-FFF2-40B4-BE49-F238E27FC236}">
                <a16:creationId xmlns:a16="http://schemas.microsoft.com/office/drawing/2014/main" id="{E96CD448-E191-B6C8-F578-54DB239D861E}"/>
              </a:ext>
            </a:extLst>
          </p:cNvPr>
          <p:cNvSpPr txBox="1"/>
          <p:nvPr/>
        </p:nvSpPr>
        <p:spPr>
          <a:xfrm>
            <a:off x="1228741" y="5017564"/>
            <a:ext cx="300082" cy="369332"/>
          </a:xfrm>
          <a:prstGeom prst="rect">
            <a:avLst/>
          </a:prstGeom>
          <a:noFill/>
        </p:spPr>
        <p:txBody>
          <a:bodyPr wrap="none" rtlCol="0">
            <a:spAutoFit/>
          </a:bodyPr>
          <a:lstStyle/>
          <a:p>
            <a:r>
              <a:rPr lang="en-US" dirty="0"/>
              <a:t>*</a:t>
            </a:r>
          </a:p>
        </p:txBody>
      </p:sp>
      <p:sp>
        <p:nvSpPr>
          <p:cNvPr id="49" name="TextBox 48">
            <a:extLst>
              <a:ext uri="{FF2B5EF4-FFF2-40B4-BE49-F238E27FC236}">
                <a16:creationId xmlns:a16="http://schemas.microsoft.com/office/drawing/2014/main" id="{525D4DF9-5753-D8C9-ADEE-DA6423B543AA}"/>
              </a:ext>
            </a:extLst>
          </p:cNvPr>
          <p:cNvSpPr txBox="1"/>
          <p:nvPr/>
        </p:nvSpPr>
        <p:spPr>
          <a:xfrm>
            <a:off x="1735998" y="5954978"/>
            <a:ext cx="300082" cy="369332"/>
          </a:xfrm>
          <a:prstGeom prst="rect">
            <a:avLst/>
          </a:prstGeom>
          <a:noFill/>
        </p:spPr>
        <p:txBody>
          <a:bodyPr wrap="none" rtlCol="0">
            <a:spAutoFit/>
          </a:bodyPr>
          <a:lstStyle/>
          <a:p>
            <a:r>
              <a:rPr lang="en-US" dirty="0"/>
              <a:t>*</a:t>
            </a:r>
          </a:p>
        </p:txBody>
      </p:sp>
      <p:sp>
        <p:nvSpPr>
          <p:cNvPr id="50" name="TextBox 49">
            <a:extLst>
              <a:ext uri="{FF2B5EF4-FFF2-40B4-BE49-F238E27FC236}">
                <a16:creationId xmlns:a16="http://schemas.microsoft.com/office/drawing/2014/main" id="{876CDF38-D9D0-DD5D-0B9B-3E2D624CD497}"/>
              </a:ext>
            </a:extLst>
          </p:cNvPr>
          <p:cNvSpPr txBox="1"/>
          <p:nvPr/>
        </p:nvSpPr>
        <p:spPr>
          <a:xfrm>
            <a:off x="5285718" y="2737169"/>
            <a:ext cx="300082" cy="369332"/>
          </a:xfrm>
          <a:prstGeom prst="rect">
            <a:avLst/>
          </a:prstGeom>
          <a:noFill/>
        </p:spPr>
        <p:txBody>
          <a:bodyPr wrap="none" rtlCol="0">
            <a:spAutoFit/>
          </a:bodyPr>
          <a:lstStyle/>
          <a:p>
            <a:r>
              <a:rPr lang="en-US" dirty="0">
                <a:solidFill>
                  <a:srgbClr val="C00000"/>
                </a:solidFill>
              </a:rPr>
              <a:t>*</a:t>
            </a:r>
          </a:p>
        </p:txBody>
      </p:sp>
      <p:sp>
        <p:nvSpPr>
          <p:cNvPr id="51" name="TextBox 50">
            <a:extLst>
              <a:ext uri="{FF2B5EF4-FFF2-40B4-BE49-F238E27FC236}">
                <a16:creationId xmlns:a16="http://schemas.microsoft.com/office/drawing/2014/main" id="{DBC2FC4E-E1BD-4F4E-0ACA-5E003756A395}"/>
              </a:ext>
            </a:extLst>
          </p:cNvPr>
          <p:cNvSpPr txBox="1"/>
          <p:nvPr/>
        </p:nvSpPr>
        <p:spPr>
          <a:xfrm>
            <a:off x="4860383" y="2921835"/>
            <a:ext cx="300082" cy="369332"/>
          </a:xfrm>
          <a:prstGeom prst="rect">
            <a:avLst/>
          </a:prstGeom>
          <a:noFill/>
        </p:spPr>
        <p:txBody>
          <a:bodyPr wrap="none" rtlCol="0">
            <a:spAutoFit/>
          </a:bodyPr>
          <a:lstStyle/>
          <a:p>
            <a:r>
              <a:rPr lang="en-US" dirty="0">
                <a:solidFill>
                  <a:srgbClr val="C00000"/>
                </a:solidFill>
              </a:rPr>
              <a:t>*</a:t>
            </a:r>
          </a:p>
        </p:txBody>
      </p:sp>
      <p:sp>
        <p:nvSpPr>
          <p:cNvPr id="52" name="TextBox 51">
            <a:extLst>
              <a:ext uri="{FF2B5EF4-FFF2-40B4-BE49-F238E27FC236}">
                <a16:creationId xmlns:a16="http://schemas.microsoft.com/office/drawing/2014/main" id="{5C101269-6217-A44B-DDEA-7E481D132CCB}"/>
              </a:ext>
            </a:extLst>
          </p:cNvPr>
          <p:cNvSpPr txBox="1"/>
          <p:nvPr/>
        </p:nvSpPr>
        <p:spPr>
          <a:xfrm>
            <a:off x="5848600" y="3492420"/>
            <a:ext cx="300082" cy="369332"/>
          </a:xfrm>
          <a:prstGeom prst="rect">
            <a:avLst/>
          </a:prstGeom>
          <a:noFill/>
        </p:spPr>
        <p:txBody>
          <a:bodyPr wrap="none" rtlCol="0">
            <a:spAutoFit/>
          </a:bodyPr>
          <a:lstStyle/>
          <a:p>
            <a:r>
              <a:rPr lang="en-US" dirty="0">
                <a:solidFill>
                  <a:srgbClr val="C00000"/>
                </a:solidFill>
              </a:rPr>
              <a:t>*</a:t>
            </a:r>
          </a:p>
        </p:txBody>
      </p:sp>
      <p:sp>
        <p:nvSpPr>
          <p:cNvPr id="53" name="TextBox 52">
            <a:extLst>
              <a:ext uri="{FF2B5EF4-FFF2-40B4-BE49-F238E27FC236}">
                <a16:creationId xmlns:a16="http://schemas.microsoft.com/office/drawing/2014/main" id="{736CFBA9-D270-1360-FA7A-2C20321FC4B6}"/>
              </a:ext>
            </a:extLst>
          </p:cNvPr>
          <p:cNvSpPr txBox="1"/>
          <p:nvPr/>
        </p:nvSpPr>
        <p:spPr>
          <a:xfrm>
            <a:off x="6159891" y="3679424"/>
            <a:ext cx="300082" cy="369332"/>
          </a:xfrm>
          <a:prstGeom prst="rect">
            <a:avLst/>
          </a:prstGeom>
          <a:noFill/>
        </p:spPr>
        <p:txBody>
          <a:bodyPr wrap="none" rtlCol="0">
            <a:spAutoFit/>
          </a:bodyPr>
          <a:lstStyle/>
          <a:p>
            <a:r>
              <a:rPr lang="en-US" dirty="0">
                <a:solidFill>
                  <a:srgbClr val="C00000"/>
                </a:solidFill>
              </a:rPr>
              <a:t>*</a:t>
            </a:r>
          </a:p>
        </p:txBody>
      </p:sp>
      <p:sp>
        <p:nvSpPr>
          <p:cNvPr id="54" name="TextBox 53">
            <a:extLst>
              <a:ext uri="{FF2B5EF4-FFF2-40B4-BE49-F238E27FC236}">
                <a16:creationId xmlns:a16="http://schemas.microsoft.com/office/drawing/2014/main" id="{3BD343D7-CF9D-2665-3FE9-50E43EFB6001}"/>
              </a:ext>
            </a:extLst>
          </p:cNvPr>
          <p:cNvSpPr txBox="1"/>
          <p:nvPr/>
        </p:nvSpPr>
        <p:spPr>
          <a:xfrm>
            <a:off x="5350865" y="3864090"/>
            <a:ext cx="300082" cy="369332"/>
          </a:xfrm>
          <a:prstGeom prst="rect">
            <a:avLst/>
          </a:prstGeom>
          <a:noFill/>
        </p:spPr>
        <p:txBody>
          <a:bodyPr wrap="none" rtlCol="0">
            <a:spAutoFit/>
          </a:bodyPr>
          <a:lstStyle/>
          <a:p>
            <a:r>
              <a:rPr lang="en-US" dirty="0">
                <a:solidFill>
                  <a:srgbClr val="C00000"/>
                </a:solidFill>
              </a:rPr>
              <a:t>*</a:t>
            </a:r>
          </a:p>
        </p:txBody>
      </p:sp>
      <p:sp>
        <p:nvSpPr>
          <p:cNvPr id="55" name="TextBox 54">
            <a:extLst>
              <a:ext uri="{FF2B5EF4-FFF2-40B4-BE49-F238E27FC236}">
                <a16:creationId xmlns:a16="http://schemas.microsoft.com/office/drawing/2014/main" id="{41EE431A-B929-CE55-F6B6-8880CCD02571}"/>
              </a:ext>
            </a:extLst>
          </p:cNvPr>
          <p:cNvSpPr txBox="1"/>
          <p:nvPr/>
        </p:nvSpPr>
        <p:spPr>
          <a:xfrm>
            <a:off x="5616146" y="4619341"/>
            <a:ext cx="300082" cy="369332"/>
          </a:xfrm>
          <a:prstGeom prst="rect">
            <a:avLst/>
          </a:prstGeom>
          <a:noFill/>
        </p:spPr>
        <p:txBody>
          <a:bodyPr wrap="none" rtlCol="0">
            <a:spAutoFit/>
          </a:bodyPr>
          <a:lstStyle/>
          <a:p>
            <a:r>
              <a:rPr lang="en-US" dirty="0">
                <a:solidFill>
                  <a:srgbClr val="C00000"/>
                </a:solidFill>
              </a:rPr>
              <a:t>*</a:t>
            </a:r>
          </a:p>
        </p:txBody>
      </p:sp>
      <p:sp>
        <p:nvSpPr>
          <p:cNvPr id="56" name="TextBox 55">
            <a:extLst>
              <a:ext uri="{FF2B5EF4-FFF2-40B4-BE49-F238E27FC236}">
                <a16:creationId xmlns:a16="http://schemas.microsoft.com/office/drawing/2014/main" id="{6692B77A-0FC7-E04E-DEDE-C74358BD9FBF}"/>
              </a:ext>
            </a:extLst>
          </p:cNvPr>
          <p:cNvSpPr txBox="1"/>
          <p:nvPr/>
        </p:nvSpPr>
        <p:spPr>
          <a:xfrm>
            <a:off x="5544943" y="4438440"/>
            <a:ext cx="300082" cy="369332"/>
          </a:xfrm>
          <a:prstGeom prst="rect">
            <a:avLst/>
          </a:prstGeom>
          <a:noFill/>
        </p:spPr>
        <p:txBody>
          <a:bodyPr wrap="none" rtlCol="0">
            <a:spAutoFit/>
          </a:bodyPr>
          <a:lstStyle/>
          <a:p>
            <a:r>
              <a:rPr lang="en-US" dirty="0">
                <a:solidFill>
                  <a:srgbClr val="C00000"/>
                </a:solidFill>
              </a:rPr>
              <a:t>*</a:t>
            </a:r>
          </a:p>
        </p:txBody>
      </p:sp>
      <p:sp>
        <p:nvSpPr>
          <p:cNvPr id="57" name="TextBox 56">
            <a:extLst>
              <a:ext uri="{FF2B5EF4-FFF2-40B4-BE49-F238E27FC236}">
                <a16:creationId xmlns:a16="http://schemas.microsoft.com/office/drawing/2014/main" id="{0D40BD42-E2ED-8923-1530-09C3AFA0A935}"/>
              </a:ext>
            </a:extLst>
          </p:cNvPr>
          <p:cNvSpPr txBox="1"/>
          <p:nvPr/>
        </p:nvSpPr>
        <p:spPr>
          <a:xfrm>
            <a:off x="5209260" y="4804007"/>
            <a:ext cx="300082" cy="369332"/>
          </a:xfrm>
          <a:prstGeom prst="rect">
            <a:avLst/>
          </a:prstGeom>
          <a:noFill/>
        </p:spPr>
        <p:txBody>
          <a:bodyPr wrap="none" rtlCol="0">
            <a:spAutoFit/>
          </a:bodyPr>
          <a:lstStyle/>
          <a:p>
            <a:r>
              <a:rPr lang="en-US" dirty="0">
                <a:solidFill>
                  <a:srgbClr val="C00000"/>
                </a:solidFill>
              </a:rPr>
              <a:t>*</a:t>
            </a:r>
          </a:p>
        </p:txBody>
      </p:sp>
      <p:sp>
        <p:nvSpPr>
          <p:cNvPr id="58" name="TextBox 57">
            <a:extLst>
              <a:ext uri="{FF2B5EF4-FFF2-40B4-BE49-F238E27FC236}">
                <a16:creationId xmlns:a16="http://schemas.microsoft.com/office/drawing/2014/main" id="{B2418898-D907-F7AC-3378-EEB20D76E3B3}"/>
              </a:ext>
            </a:extLst>
          </p:cNvPr>
          <p:cNvSpPr txBox="1"/>
          <p:nvPr/>
        </p:nvSpPr>
        <p:spPr>
          <a:xfrm>
            <a:off x="4359228" y="5563503"/>
            <a:ext cx="300082" cy="369332"/>
          </a:xfrm>
          <a:prstGeom prst="rect">
            <a:avLst/>
          </a:prstGeom>
          <a:noFill/>
        </p:spPr>
        <p:txBody>
          <a:bodyPr wrap="none" rtlCol="0">
            <a:spAutoFit/>
          </a:bodyPr>
          <a:lstStyle/>
          <a:p>
            <a:r>
              <a:rPr lang="en-US" dirty="0">
                <a:solidFill>
                  <a:srgbClr val="C00000"/>
                </a:solidFill>
              </a:rPr>
              <a:t>*</a:t>
            </a:r>
          </a:p>
        </p:txBody>
      </p:sp>
      <p:sp>
        <p:nvSpPr>
          <p:cNvPr id="59" name="TextBox 58">
            <a:extLst>
              <a:ext uri="{FF2B5EF4-FFF2-40B4-BE49-F238E27FC236}">
                <a16:creationId xmlns:a16="http://schemas.microsoft.com/office/drawing/2014/main" id="{DC57439A-0145-E74F-5057-8AE904F8D6DE}"/>
              </a:ext>
            </a:extLst>
          </p:cNvPr>
          <p:cNvSpPr txBox="1"/>
          <p:nvPr/>
        </p:nvSpPr>
        <p:spPr>
          <a:xfrm>
            <a:off x="5499154" y="5942417"/>
            <a:ext cx="300082" cy="369332"/>
          </a:xfrm>
          <a:prstGeom prst="rect">
            <a:avLst/>
          </a:prstGeom>
          <a:noFill/>
        </p:spPr>
        <p:txBody>
          <a:bodyPr wrap="none" rtlCol="0">
            <a:spAutoFit/>
          </a:bodyPr>
          <a:lstStyle/>
          <a:p>
            <a:r>
              <a:rPr lang="en-US" dirty="0">
                <a:solidFill>
                  <a:srgbClr val="C00000"/>
                </a:solidFill>
              </a:rPr>
              <a:t>*</a:t>
            </a:r>
          </a:p>
        </p:txBody>
      </p:sp>
      <p:sp>
        <p:nvSpPr>
          <p:cNvPr id="60" name="TextBox 59">
            <a:extLst>
              <a:ext uri="{FF2B5EF4-FFF2-40B4-BE49-F238E27FC236}">
                <a16:creationId xmlns:a16="http://schemas.microsoft.com/office/drawing/2014/main" id="{821AF2B9-E2FA-2DBC-170F-AE5E323EBCFC}"/>
              </a:ext>
            </a:extLst>
          </p:cNvPr>
          <p:cNvSpPr txBox="1"/>
          <p:nvPr/>
        </p:nvSpPr>
        <p:spPr>
          <a:xfrm>
            <a:off x="3926208" y="6161678"/>
            <a:ext cx="300082" cy="369332"/>
          </a:xfrm>
          <a:prstGeom prst="rect">
            <a:avLst/>
          </a:prstGeom>
          <a:noFill/>
        </p:spPr>
        <p:txBody>
          <a:bodyPr wrap="none" rtlCol="0">
            <a:spAutoFit/>
          </a:bodyPr>
          <a:lstStyle/>
          <a:p>
            <a:r>
              <a:rPr lang="en-US" dirty="0">
                <a:solidFill>
                  <a:srgbClr val="C00000"/>
                </a:solidFill>
              </a:rPr>
              <a:t>*</a:t>
            </a:r>
          </a:p>
        </p:txBody>
      </p:sp>
    </p:spTree>
    <p:extLst>
      <p:ext uri="{BB962C8B-B14F-4D97-AF65-F5344CB8AC3E}">
        <p14:creationId xmlns:p14="http://schemas.microsoft.com/office/powerpoint/2010/main" val="389569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69E4-3441-F53D-C8EF-CCE699CBBE03}"/>
              </a:ext>
            </a:extLst>
          </p:cNvPr>
          <p:cNvSpPr>
            <a:spLocks noGrp="1"/>
          </p:cNvSpPr>
          <p:nvPr>
            <p:ph type="title"/>
          </p:nvPr>
        </p:nvSpPr>
        <p:spPr>
          <a:xfrm>
            <a:off x="104172" y="365125"/>
            <a:ext cx="5254906" cy="1325563"/>
          </a:xfrm>
        </p:spPr>
        <p:txBody>
          <a:bodyPr>
            <a:noAutofit/>
          </a:bodyPr>
          <a:lstStyle/>
          <a:p>
            <a:r>
              <a:rPr lang="en-US" sz="3600" dirty="0"/>
              <a:t>Module membership cutoff:</a:t>
            </a:r>
            <a:br>
              <a:rPr lang="en-US" sz="3600" dirty="0"/>
            </a:br>
            <a:r>
              <a:rPr lang="en-US" sz="3600" dirty="0"/>
              <a:t>black/green/tan</a:t>
            </a:r>
          </a:p>
        </p:txBody>
      </p:sp>
      <p:pic>
        <p:nvPicPr>
          <p:cNvPr id="5" name="Content Placeholder 4">
            <a:extLst>
              <a:ext uri="{FF2B5EF4-FFF2-40B4-BE49-F238E27FC236}">
                <a16:creationId xmlns:a16="http://schemas.microsoft.com/office/drawing/2014/main" id="{213E702E-398B-016A-8642-3BE13845A124}"/>
              </a:ext>
            </a:extLst>
          </p:cNvPr>
          <p:cNvPicPr>
            <a:picLocks noGrp="1" noChangeAspect="1"/>
          </p:cNvPicPr>
          <p:nvPr>
            <p:ph idx="1"/>
          </p:nvPr>
        </p:nvPicPr>
        <p:blipFill>
          <a:blip r:embed="rId3"/>
          <a:stretch>
            <a:fillRect/>
          </a:stretch>
        </p:blipFill>
        <p:spPr>
          <a:xfrm>
            <a:off x="0" y="2258723"/>
            <a:ext cx="4765624" cy="4384624"/>
          </a:xfrm>
        </p:spPr>
      </p:pic>
      <p:graphicFrame>
        <p:nvGraphicFramePr>
          <p:cNvPr id="3" name="Table 7">
            <a:extLst>
              <a:ext uri="{FF2B5EF4-FFF2-40B4-BE49-F238E27FC236}">
                <a16:creationId xmlns:a16="http://schemas.microsoft.com/office/drawing/2014/main" id="{0C1FC666-91D6-9105-125A-CD632C965BED}"/>
              </a:ext>
            </a:extLst>
          </p:cNvPr>
          <p:cNvGraphicFramePr>
            <a:graphicFrameLocks noGrp="1"/>
          </p:cNvGraphicFramePr>
          <p:nvPr>
            <p:extLst>
              <p:ext uri="{D42A27DB-BD31-4B8C-83A1-F6EECF244321}">
                <p14:modId xmlns:p14="http://schemas.microsoft.com/office/powerpoint/2010/main" val="3286127468"/>
              </p:ext>
            </p:extLst>
          </p:nvPr>
        </p:nvGraphicFramePr>
        <p:xfrm>
          <a:off x="5474580" y="-411"/>
          <a:ext cx="6717420" cy="216408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Consesnsus99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Black</a:t>
                      </a:r>
                    </a:p>
                  </a:txBody>
                  <a:tcPr>
                    <a:solidFill>
                      <a:schemeClr val="bg1"/>
                    </a:solidFill>
                  </a:tcPr>
                </a:tc>
                <a:tc>
                  <a:txBody>
                    <a:bodyPr/>
                    <a:lstStyle/>
                    <a:p>
                      <a:r>
                        <a:rPr lang="en-US" sz="1300" baseline="0" dirty="0"/>
                        <a:t>468</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125</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a:t>Green</a:t>
                      </a:r>
                    </a:p>
                  </a:txBody>
                  <a:tcPr>
                    <a:solidFill>
                      <a:schemeClr val="bg1"/>
                    </a:solidFill>
                  </a:tcPr>
                </a:tc>
                <a:tc>
                  <a:txBody>
                    <a:bodyPr/>
                    <a:lstStyle/>
                    <a:p>
                      <a:r>
                        <a:rPr lang="en-US" sz="1300" baseline="0" dirty="0"/>
                        <a:t>1201</a:t>
                      </a:r>
                    </a:p>
                  </a:txBody>
                  <a:tcPr>
                    <a:solidFill>
                      <a:schemeClr val="bg1"/>
                    </a:solidFill>
                  </a:tcPr>
                </a:tc>
                <a:tc>
                  <a:txBody>
                    <a:bodyPr/>
                    <a:lstStyle/>
                    <a:p>
                      <a:r>
                        <a:rPr lang="en-US" sz="1300" baseline="0" dirty="0"/>
                        <a:t>276</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2.6e-199</a:t>
                      </a:r>
                    </a:p>
                    <a:p>
                      <a:endParaRPr lang="en-US" sz="1300" baseline="0" dirty="0"/>
                    </a:p>
                  </a:txBody>
                  <a:tcPr>
                    <a:solidFill>
                      <a:schemeClr val="bg1"/>
                    </a:solidFill>
                  </a:tcPr>
                </a:tc>
                <a:tc>
                  <a:txBody>
                    <a:bodyPr/>
                    <a:lstStyle/>
                    <a:p>
                      <a:r>
                        <a:rPr lang="en-US" sz="1300" baseline="0" dirty="0"/>
                        <a:t>25</a:t>
                      </a:r>
                    </a:p>
                  </a:txBody>
                  <a:tcPr>
                    <a:solidFill>
                      <a:schemeClr val="bg1"/>
                    </a:solidFill>
                  </a:tcPr>
                </a:tc>
                <a:tc>
                  <a:txBody>
                    <a:bodyPr/>
                    <a:lstStyle/>
                    <a:p>
                      <a:r>
                        <a:rPr lang="en-US" sz="1300" baseline="0" dirty="0"/>
                        <a:t>11</a:t>
                      </a:r>
                    </a:p>
                  </a:txBody>
                  <a:tcPr>
                    <a:solidFill>
                      <a:schemeClr val="bg1"/>
                    </a:solidFill>
                  </a:tcPr>
                </a:tc>
                <a:extLst>
                  <a:ext uri="{0D108BD9-81ED-4DB2-BD59-A6C34878D82A}">
                    <a16:rowId xmlns:a16="http://schemas.microsoft.com/office/drawing/2014/main" val="13557100"/>
                  </a:ext>
                </a:extLst>
              </a:tr>
              <a:tr h="370840">
                <a:tc>
                  <a:txBody>
                    <a:bodyPr/>
                    <a:lstStyle/>
                    <a:p>
                      <a:r>
                        <a:rPr lang="en-US" sz="1300" baseline="0" dirty="0"/>
                        <a:t>Consensus 26 mod</a:t>
                      </a:r>
                    </a:p>
                    <a:p>
                      <a:r>
                        <a:rPr lang="en-US" sz="1300" baseline="0" dirty="0"/>
                        <a:t>Green</a:t>
                      </a:r>
                    </a:p>
                  </a:txBody>
                  <a:tcPr>
                    <a:solidFill>
                      <a:schemeClr val="bg1"/>
                    </a:solidFill>
                  </a:tcPr>
                </a:tc>
                <a:tc>
                  <a:txBody>
                    <a:bodyPr/>
                    <a:lstStyle/>
                    <a:p>
                      <a:r>
                        <a:rPr lang="en-US" sz="1300" baseline="0" dirty="0"/>
                        <a:t>833</a:t>
                      </a:r>
                    </a:p>
                  </a:txBody>
                  <a:tcPr>
                    <a:solidFill>
                      <a:schemeClr val="bg1"/>
                    </a:solidFill>
                  </a:tcPr>
                </a:tc>
                <a:tc>
                  <a:txBody>
                    <a:bodyPr/>
                    <a:lstStyle/>
                    <a:p>
                      <a:r>
                        <a:rPr lang="en-US" sz="1300" baseline="0" dirty="0"/>
                        <a:t>273</a:t>
                      </a:r>
                    </a:p>
                  </a:txBody>
                  <a:tcPr>
                    <a:solidFill>
                      <a:schemeClr val="bg1"/>
                    </a:solidFill>
                  </a:tcPr>
                </a:tc>
                <a:tc>
                  <a:txBody>
                    <a:bodyPr/>
                    <a:lstStyle/>
                    <a:p>
                      <a:r>
                        <a:rPr lang="en-US" sz="1300" baseline="0" dirty="0"/>
                        <a:t>7.0e-236</a:t>
                      </a:r>
                    </a:p>
                  </a:txBody>
                  <a:tcPr>
                    <a:solidFill>
                      <a:schemeClr val="bg1"/>
                    </a:solidFill>
                  </a:tcPr>
                </a:tc>
                <a:tc>
                  <a:txBody>
                    <a:bodyPr/>
                    <a:lstStyle/>
                    <a:p>
                      <a:r>
                        <a:rPr lang="en-US" sz="1300" baseline="0" dirty="0"/>
                        <a:t>18</a:t>
                      </a:r>
                    </a:p>
                  </a:txBody>
                  <a:tcPr>
                    <a:solidFill>
                      <a:schemeClr val="bg1"/>
                    </a:solidFill>
                  </a:tcPr>
                </a:tc>
                <a:tc>
                  <a:txBody>
                    <a:bodyPr/>
                    <a:lstStyle/>
                    <a:p>
                      <a:r>
                        <a:rPr lang="en-US" sz="1300" baseline="0" dirty="0"/>
                        <a:t>18</a:t>
                      </a:r>
                    </a:p>
                  </a:txBody>
                  <a:tcPr>
                    <a:solidFill>
                      <a:schemeClr val="bg1"/>
                    </a:solidFill>
                  </a:tcPr>
                </a:tc>
                <a:extLst>
                  <a:ext uri="{0D108BD9-81ED-4DB2-BD59-A6C34878D82A}">
                    <a16:rowId xmlns:a16="http://schemas.microsoft.com/office/drawing/2014/main" val="719804534"/>
                  </a:ext>
                </a:extLst>
              </a:tr>
            </a:tbl>
          </a:graphicData>
        </a:graphic>
      </p:graphicFrame>
      <p:sp>
        <p:nvSpPr>
          <p:cNvPr id="10" name="TextBox 9">
            <a:extLst>
              <a:ext uri="{FF2B5EF4-FFF2-40B4-BE49-F238E27FC236}">
                <a16:creationId xmlns:a16="http://schemas.microsoft.com/office/drawing/2014/main" id="{ABCE6D11-E71E-6F48-7199-A8FAD8EC3FF0}"/>
              </a:ext>
            </a:extLst>
          </p:cNvPr>
          <p:cNvSpPr txBox="1"/>
          <p:nvPr/>
        </p:nvSpPr>
        <p:spPr>
          <a:xfrm>
            <a:off x="4020401" y="3836841"/>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7" name="Picture 6">
            <a:extLst>
              <a:ext uri="{FF2B5EF4-FFF2-40B4-BE49-F238E27FC236}">
                <a16:creationId xmlns:a16="http://schemas.microsoft.com/office/drawing/2014/main" id="{0F780804-6450-9DE7-B170-0D776E76E0C7}"/>
              </a:ext>
            </a:extLst>
          </p:cNvPr>
          <p:cNvPicPr>
            <a:picLocks noChangeAspect="1"/>
          </p:cNvPicPr>
          <p:nvPr/>
        </p:nvPicPr>
        <p:blipFill>
          <a:blip r:embed="rId4"/>
          <a:stretch>
            <a:fillRect/>
          </a:stretch>
        </p:blipFill>
        <p:spPr>
          <a:xfrm>
            <a:off x="4020401" y="2244694"/>
            <a:ext cx="4765624" cy="4384624"/>
          </a:xfrm>
          <a:prstGeom prst="rect">
            <a:avLst/>
          </a:prstGeom>
        </p:spPr>
      </p:pic>
      <p:sp>
        <p:nvSpPr>
          <p:cNvPr id="8" name="TextBox 7">
            <a:extLst>
              <a:ext uri="{FF2B5EF4-FFF2-40B4-BE49-F238E27FC236}">
                <a16:creationId xmlns:a16="http://schemas.microsoft.com/office/drawing/2014/main" id="{CF58B971-983C-61E9-7D04-C2E7E5E4639B}"/>
              </a:ext>
            </a:extLst>
          </p:cNvPr>
          <p:cNvSpPr txBox="1"/>
          <p:nvPr/>
        </p:nvSpPr>
        <p:spPr>
          <a:xfrm>
            <a:off x="8040802" y="385087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1" name="TextBox 10">
            <a:extLst>
              <a:ext uri="{FF2B5EF4-FFF2-40B4-BE49-F238E27FC236}">
                <a16:creationId xmlns:a16="http://schemas.microsoft.com/office/drawing/2014/main" id="{1D8DE3F9-303B-F46D-C7EE-47526DFB2892}"/>
              </a:ext>
            </a:extLst>
          </p:cNvPr>
          <p:cNvSpPr txBox="1"/>
          <p:nvPr/>
        </p:nvSpPr>
        <p:spPr>
          <a:xfrm>
            <a:off x="2773929" y="6539993"/>
            <a:ext cx="1042273" cy="276999"/>
          </a:xfrm>
          <a:prstGeom prst="rect">
            <a:avLst/>
          </a:prstGeom>
          <a:solidFill>
            <a:schemeClr val="bg1"/>
          </a:solidFill>
        </p:spPr>
        <p:txBody>
          <a:bodyPr wrap="square" rtlCol="0">
            <a:spAutoFit/>
          </a:bodyPr>
          <a:lstStyle/>
          <a:p>
            <a:endParaRPr lang="en-US" sz="1200" dirty="0"/>
          </a:p>
        </p:txBody>
      </p:sp>
      <p:sp>
        <p:nvSpPr>
          <p:cNvPr id="12" name="TextBox 11">
            <a:extLst>
              <a:ext uri="{FF2B5EF4-FFF2-40B4-BE49-F238E27FC236}">
                <a16:creationId xmlns:a16="http://schemas.microsoft.com/office/drawing/2014/main" id="{227D492B-B4FF-80C9-2197-82802A0919C2}"/>
              </a:ext>
            </a:extLst>
          </p:cNvPr>
          <p:cNvSpPr txBox="1"/>
          <p:nvPr/>
        </p:nvSpPr>
        <p:spPr>
          <a:xfrm>
            <a:off x="2773929" y="6495682"/>
            <a:ext cx="1042273" cy="276999"/>
          </a:xfrm>
          <a:prstGeom prst="rect">
            <a:avLst/>
          </a:prstGeom>
          <a:noFill/>
        </p:spPr>
        <p:txBody>
          <a:bodyPr wrap="square" rtlCol="0">
            <a:spAutoFit/>
          </a:bodyPr>
          <a:lstStyle/>
          <a:p>
            <a:r>
              <a:rPr lang="en-US" sz="1200" dirty="0"/>
              <a:t>-log10(FDR)</a:t>
            </a:r>
          </a:p>
        </p:txBody>
      </p:sp>
      <p:sp>
        <p:nvSpPr>
          <p:cNvPr id="14" name="TextBox 13">
            <a:extLst>
              <a:ext uri="{FF2B5EF4-FFF2-40B4-BE49-F238E27FC236}">
                <a16:creationId xmlns:a16="http://schemas.microsoft.com/office/drawing/2014/main" id="{F85CA803-7A6F-6019-AAD5-A9B009B65952}"/>
              </a:ext>
            </a:extLst>
          </p:cNvPr>
          <p:cNvSpPr txBox="1"/>
          <p:nvPr/>
        </p:nvSpPr>
        <p:spPr>
          <a:xfrm>
            <a:off x="6998529" y="6519989"/>
            <a:ext cx="1042273" cy="276999"/>
          </a:xfrm>
          <a:prstGeom prst="rect">
            <a:avLst/>
          </a:prstGeom>
          <a:solidFill>
            <a:schemeClr val="bg1"/>
          </a:solidFill>
        </p:spPr>
        <p:txBody>
          <a:bodyPr wrap="square" rtlCol="0">
            <a:spAutoFit/>
          </a:bodyPr>
          <a:lstStyle/>
          <a:p>
            <a:endParaRPr lang="en-US" sz="1200" dirty="0"/>
          </a:p>
        </p:txBody>
      </p:sp>
      <p:sp>
        <p:nvSpPr>
          <p:cNvPr id="15" name="TextBox 14">
            <a:extLst>
              <a:ext uri="{FF2B5EF4-FFF2-40B4-BE49-F238E27FC236}">
                <a16:creationId xmlns:a16="http://schemas.microsoft.com/office/drawing/2014/main" id="{8712AA07-49A8-7D4D-2D93-F4ABD70F5792}"/>
              </a:ext>
            </a:extLst>
          </p:cNvPr>
          <p:cNvSpPr txBox="1"/>
          <p:nvPr/>
        </p:nvSpPr>
        <p:spPr>
          <a:xfrm>
            <a:off x="6998529" y="6475678"/>
            <a:ext cx="1042273" cy="276999"/>
          </a:xfrm>
          <a:prstGeom prst="rect">
            <a:avLst/>
          </a:prstGeom>
          <a:noFill/>
        </p:spPr>
        <p:txBody>
          <a:bodyPr wrap="square" rtlCol="0">
            <a:spAutoFit/>
          </a:bodyPr>
          <a:lstStyle/>
          <a:p>
            <a:r>
              <a:rPr lang="en-US" sz="1200" dirty="0"/>
              <a:t>-log10(FDR)</a:t>
            </a:r>
          </a:p>
        </p:txBody>
      </p:sp>
      <p:pic>
        <p:nvPicPr>
          <p:cNvPr id="6" name="Picture 5">
            <a:extLst>
              <a:ext uri="{FF2B5EF4-FFF2-40B4-BE49-F238E27FC236}">
                <a16:creationId xmlns:a16="http://schemas.microsoft.com/office/drawing/2014/main" id="{54FD2E15-EBC3-003B-52C1-D869E5B225EF}"/>
              </a:ext>
            </a:extLst>
          </p:cNvPr>
          <p:cNvPicPr>
            <a:picLocks noChangeAspect="1"/>
          </p:cNvPicPr>
          <p:nvPr/>
        </p:nvPicPr>
        <p:blipFill>
          <a:blip r:embed="rId5"/>
          <a:stretch>
            <a:fillRect/>
          </a:stretch>
        </p:blipFill>
        <p:spPr>
          <a:xfrm>
            <a:off x="7457499" y="3616797"/>
            <a:ext cx="1051013" cy="1467453"/>
          </a:xfrm>
          <a:prstGeom prst="rect">
            <a:avLst/>
          </a:prstGeom>
        </p:spPr>
      </p:pic>
      <p:pic>
        <p:nvPicPr>
          <p:cNvPr id="4" name="Picture 3">
            <a:extLst>
              <a:ext uri="{FF2B5EF4-FFF2-40B4-BE49-F238E27FC236}">
                <a16:creationId xmlns:a16="http://schemas.microsoft.com/office/drawing/2014/main" id="{728F715C-1514-5768-E9B2-E0F4939ABD7D}"/>
              </a:ext>
            </a:extLst>
          </p:cNvPr>
          <p:cNvPicPr>
            <a:picLocks noChangeAspect="1"/>
          </p:cNvPicPr>
          <p:nvPr/>
        </p:nvPicPr>
        <p:blipFill>
          <a:blip r:embed="rId6"/>
          <a:stretch>
            <a:fillRect/>
          </a:stretch>
        </p:blipFill>
        <p:spPr>
          <a:xfrm>
            <a:off x="8040802" y="2230665"/>
            <a:ext cx="4765625" cy="4384625"/>
          </a:xfrm>
          <a:prstGeom prst="rect">
            <a:avLst/>
          </a:prstGeom>
        </p:spPr>
      </p:pic>
      <p:sp>
        <p:nvSpPr>
          <p:cNvPr id="16" name="TextBox 15">
            <a:extLst>
              <a:ext uri="{FF2B5EF4-FFF2-40B4-BE49-F238E27FC236}">
                <a16:creationId xmlns:a16="http://schemas.microsoft.com/office/drawing/2014/main" id="{BA827FBF-06A8-C9FC-5EB2-420761641639}"/>
              </a:ext>
            </a:extLst>
          </p:cNvPr>
          <p:cNvSpPr txBox="1"/>
          <p:nvPr/>
        </p:nvSpPr>
        <p:spPr>
          <a:xfrm>
            <a:off x="10733455" y="6516843"/>
            <a:ext cx="1042273" cy="276999"/>
          </a:xfrm>
          <a:prstGeom prst="rect">
            <a:avLst/>
          </a:prstGeom>
          <a:solidFill>
            <a:schemeClr val="bg1"/>
          </a:solidFill>
        </p:spPr>
        <p:txBody>
          <a:bodyPr wrap="square" rtlCol="0">
            <a:spAutoFit/>
          </a:bodyPr>
          <a:lstStyle/>
          <a:p>
            <a:endParaRPr lang="en-US" sz="1200" dirty="0"/>
          </a:p>
        </p:txBody>
      </p:sp>
      <p:sp>
        <p:nvSpPr>
          <p:cNvPr id="17" name="TextBox 16">
            <a:extLst>
              <a:ext uri="{FF2B5EF4-FFF2-40B4-BE49-F238E27FC236}">
                <a16:creationId xmlns:a16="http://schemas.microsoft.com/office/drawing/2014/main" id="{918A788C-2047-56BE-A9D8-DE2B242F03F4}"/>
              </a:ext>
            </a:extLst>
          </p:cNvPr>
          <p:cNvSpPr txBox="1"/>
          <p:nvPr/>
        </p:nvSpPr>
        <p:spPr>
          <a:xfrm>
            <a:off x="10733455" y="6472532"/>
            <a:ext cx="1042273" cy="276999"/>
          </a:xfrm>
          <a:prstGeom prst="rect">
            <a:avLst/>
          </a:prstGeom>
          <a:noFill/>
        </p:spPr>
        <p:txBody>
          <a:bodyPr wrap="square" rtlCol="0">
            <a:spAutoFit/>
          </a:bodyPr>
          <a:lstStyle/>
          <a:p>
            <a:r>
              <a:rPr lang="en-US" sz="1200" dirty="0"/>
              <a:t>-log10(FDR)</a:t>
            </a:r>
          </a:p>
        </p:txBody>
      </p:sp>
      <p:sp>
        <p:nvSpPr>
          <p:cNvPr id="9" name="TextBox 8">
            <a:extLst>
              <a:ext uri="{FF2B5EF4-FFF2-40B4-BE49-F238E27FC236}">
                <a16:creationId xmlns:a16="http://schemas.microsoft.com/office/drawing/2014/main" id="{9E0EB9FE-E2D5-1B85-E18E-11AD4A67FEDA}"/>
              </a:ext>
            </a:extLst>
          </p:cNvPr>
          <p:cNvSpPr txBox="1"/>
          <p:nvPr/>
        </p:nvSpPr>
        <p:spPr>
          <a:xfrm>
            <a:off x="8508512" y="6488668"/>
            <a:ext cx="2335639" cy="369332"/>
          </a:xfrm>
          <a:prstGeom prst="rect">
            <a:avLst/>
          </a:prstGeom>
          <a:noFill/>
        </p:spPr>
        <p:txBody>
          <a:bodyPr wrap="none" rtlCol="0">
            <a:spAutoFit/>
          </a:bodyPr>
          <a:lstStyle/>
          <a:p>
            <a:r>
              <a:rPr lang="en-US" dirty="0"/>
              <a:t>All top terms in cons99</a:t>
            </a:r>
          </a:p>
        </p:txBody>
      </p:sp>
      <p:sp>
        <p:nvSpPr>
          <p:cNvPr id="19" name="TextBox 18">
            <a:extLst>
              <a:ext uri="{FF2B5EF4-FFF2-40B4-BE49-F238E27FC236}">
                <a16:creationId xmlns:a16="http://schemas.microsoft.com/office/drawing/2014/main" id="{36FB333E-B919-5520-1794-3F8180CA9912}"/>
              </a:ext>
            </a:extLst>
          </p:cNvPr>
          <p:cNvSpPr txBox="1"/>
          <p:nvPr/>
        </p:nvSpPr>
        <p:spPr>
          <a:xfrm>
            <a:off x="5255810" y="6482809"/>
            <a:ext cx="1785745" cy="369332"/>
          </a:xfrm>
          <a:prstGeom prst="rect">
            <a:avLst/>
          </a:prstGeom>
          <a:noFill/>
        </p:spPr>
        <p:txBody>
          <a:bodyPr wrap="none" rtlCol="0">
            <a:spAutoFit/>
          </a:bodyPr>
          <a:lstStyle/>
          <a:p>
            <a:r>
              <a:rPr lang="en-US" dirty="0">
                <a:solidFill>
                  <a:srgbClr val="C00000"/>
                </a:solidFill>
              </a:rPr>
              <a:t>*</a:t>
            </a:r>
            <a:r>
              <a:rPr lang="en-US" dirty="0"/>
              <a:t>= not in cons99</a:t>
            </a:r>
          </a:p>
        </p:txBody>
      </p:sp>
      <p:sp>
        <p:nvSpPr>
          <p:cNvPr id="20" name="TextBox 19">
            <a:extLst>
              <a:ext uri="{FF2B5EF4-FFF2-40B4-BE49-F238E27FC236}">
                <a16:creationId xmlns:a16="http://schemas.microsoft.com/office/drawing/2014/main" id="{19332D49-E8E9-9964-FF64-198CFC2C29CA}"/>
              </a:ext>
            </a:extLst>
          </p:cNvPr>
          <p:cNvSpPr txBox="1"/>
          <p:nvPr/>
        </p:nvSpPr>
        <p:spPr>
          <a:xfrm>
            <a:off x="5285718" y="2737169"/>
            <a:ext cx="300082" cy="369332"/>
          </a:xfrm>
          <a:prstGeom prst="rect">
            <a:avLst/>
          </a:prstGeom>
          <a:noFill/>
        </p:spPr>
        <p:txBody>
          <a:bodyPr wrap="none" rtlCol="0">
            <a:spAutoFit/>
          </a:bodyPr>
          <a:lstStyle/>
          <a:p>
            <a:r>
              <a:rPr lang="en-US" dirty="0">
                <a:solidFill>
                  <a:srgbClr val="C00000"/>
                </a:solidFill>
              </a:rPr>
              <a:t>*</a:t>
            </a:r>
          </a:p>
        </p:txBody>
      </p:sp>
      <p:sp>
        <p:nvSpPr>
          <p:cNvPr id="21" name="TextBox 20">
            <a:extLst>
              <a:ext uri="{FF2B5EF4-FFF2-40B4-BE49-F238E27FC236}">
                <a16:creationId xmlns:a16="http://schemas.microsoft.com/office/drawing/2014/main" id="{813ADE35-E3EA-14A3-EC2F-EDAD0B6A90DA}"/>
              </a:ext>
            </a:extLst>
          </p:cNvPr>
          <p:cNvSpPr txBox="1"/>
          <p:nvPr/>
        </p:nvSpPr>
        <p:spPr>
          <a:xfrm>
            <a:off x="4860383" y="2921835"/>
            <a:ext cx="300082" cy="369332"/>
          </a:xfrm>
          <a:prstGeom prst="rect">
            <a:avLst/>
          </a:prstGeom>
          <a:noFill/>
        </p:spPr>
        <p:txBody>
          <a:bodyPr wrap="none" rtlCol="0">
            <a:spAutoFit/>
          </a:bodyPr>
          <a:lstStyle/>
          <a:p>
            <a:r>
              <a:rPr lang="en-US" dirty="0">
                <a:solidFill>
                  <a:srgbClr val="C00000"/>
                </a:solidFill>
              </a:rPr>
              <a:t>*</a:t>
            </a:r>
          </a:p>
        </p:txBody>
      </p:sp>
      <p:sp>
        <p:nvSpPr>
          <p:cNvPr id="22" name="TextBox 21">
            <a:extLst>
              <a:ext uri="{FF2B5EF4-FFF2-40B4-BE49-F238E27FC236}">
                <a16:creationId xmlns:a16="http://schemas.microsoft.com/office/drawing/2014/main" id="{534CD2D7-28FB-843E-74E3-57E20A4E1FF1}"/>
              </a:ext>
            </a:extLst>
          </p:cNvPr>
          <p:cNvSpPr txBox="1"/>
          <p:nvPr/>
        </p:nvSpPr>
        <p:spPr>
          <a:xfrm>
            <a:off x="5848600" y="3492420"/>
            <a:ext cx="300082" cy="369332"/>
          </a:xfrm>
          <a:prstGeom prst="rect">
            <a:avLst/>
          </a:prstGeom>
          <a:noFill/>
        </p:spPr>
        <p:txBody>
          <a:bodyPr wrap="none" rtlCol="0">
            <a:spAutoFit/>
          </a:bodyPr>
          <a:lstStyle/>
          <a:p>
            <a:r>
              <a:rPr lang="en-US" dirty="0">
                <a:solidFill>
                  <a:srgbClr val="C00000"/>
                </a:solidFill>
              </a:rPr>
              <a:t>*</a:t>
            </a:r>
          </a:p>
        </p:txBody>
      </p:sp>
      <p:sp>
        <p:nvSpPr>
          <p:cNvPr id="23" name="TextBox 22">
            <a:extLst>
              <a:ext uri="{FF2B5EF4-FFF2-40B4-BE49-F238E27FC236}">
                <a16:creationId xmlns:a16="http://schemas.microsoft.com/office/drawing/2014/main" id="{62BDA250-9AF6-64EA-7641-49EED2317391}"/>
              </a:ext>
            </a:extLst>
          </p:cNvPr>
          <p:cNvSpPr txBox="1"/>
          <p:nvPr/>
        </p:nvSpPr>
        <p:spPr>
          <a:xfrm>
            <a:off x="6159891" y="3679424"/>
            <a:ext cx="300082" cy="369332"/>
          </a:xfrm>
          <a:prstGeom prst="rect">
            <a:avLst/>
          </a:prstGeom>
          <a:noFill/>
        </p:spPr>
        <p:txBody>
          <a:bodyPr wrap="none" rtlCol="0">
            <a:spAutoFit/>
          </a:bodyPr>
          <a:lstStyle/>
          <a:p>
            <a:r>
              <a:rPr lang="en-US" dirty="0">
                <a:solidFill>
                  <a:srgbClr val="C00000"/>
                </a:solidFill>
              </a:rPr>
              <a:t>*</a:t>
            </a:r>
          </a:p>
        </p:txBody>
      </p:sp>
      <p:sp>
        <p:nvSpPr>
          <p:cNvPr id="24" name="TextBox 23">
            <a:extLst>
              <a:ext uri="{FF2B5EF4-FFF2-40B4-BE49-F238E27FC236}">
                <a16:creationId xmlns:a16="http://schemas.microsoft.com/office/drawing/2014/main" id="{0DC84344-711C-0A89-2503-B4D3AB0430BE}"/>
              </a:ext>
            </a:extLst>
          </p:cNvPr>
          <p:cNvSpPr txBox="1"/>
          <p:nvPr/>
        </p:nvSpPr>
        <p:spPr>
          <a:xfrm>
            <a:off x="5350865" y="3864090"/>
            <a:ext cx="300082" cy="369332"/>
          </a:xfrm>
          <a:prstGeom prst="rect">
            <a:avLst/>
          </a:prstGeom>
          <a:noFill/>
        </p:spPr>
        <p:txBody>
          <a:bodyPr wrap="none" rtlCol="0">
            <a:spAutoFit/>
          </a:bodyPr>
          <a:lstStyle/>
          <a:p>
            <a:r>
              <a:rPr lang="en-US" dirty="0">
                <a:solidFill>
                  <a:srgbClr val="C00000"/>
                </a:solidFill>
              </a:rPr>
              <a:t>*</a:t>
            </a:r>
          </a:p>
        </p:txBody>
      </p:sp>
      <p:sp>
        <p:nvSpPr>
          <p:cNvPr id="25" name="TextBox 24">
            <a:extLst>
              <a:ext uri="{FF2B5EF4-FFF2-40B4-BE49-F238E27FC236}">
                <a16:creationId xmlns:a16="http://schemas.microsoft.com/office/drawing/2014/main" id="{086C3857-98DD-A940-7C8A-B010F383662D}"/>
              </a:ext>
            </a:extLst>
          </p:cNvPr>
          <p:cNvSpPr txBox="1"/>
          <p:nvPr/>
        </p:nvSpPr>
        <p:spPr>
          <a:xfrm>
            <a:off x="5616146" y="4619341"/>
            <a:ext cx="300082" cy="369332"/>
          </a:xfrm>
          <a:prstGeom prst="rect">
            <a:avLst/>
          </a:prstGeom>
          <a:noFill/>
        </p:spPr>
        <p:txBody>
          <a:bodyPr wrap="none" rtlCol="0">
            <a:spAutoFit/>
          </a:bodyPr>
          <a:lstStyle/>
          <a:p>
            <a:r>
              <a:rPr lang="en-US" dirty="0">
                <a:solidFill>
                  <a:srgbClr val="C00000"/>
                </a:solidFill>
              </a:rPr>
              <a:t>*</a:t>
            </a:r>
          </a:p>
        </p:txBody>
      </p:sp>
      <p:sp>
        <p:nvSpPr>
          <p:cNvPr id="26" name="TextBox 25">
            <a:extLst>
              <a:ext uri="{FF2B5EF4-FFF2-40B4-BE49-F238E27FC236}">
                <a16:creationId xmlns:a16="http://schemas.microsoft.com/office/drawing/2014/main" id="{A4877E26-0CC1-2698-9DC8-14DC424B1CAF}"/>
              </a:ext>
            </a:extLst>
          </p:cNvPr>
          <p:cNvSpPr txBox="1"/>
          <p:nvPr/>
        </p:nvSpPr>
        <p:spPr>
          <a:xfrm>
            <a:off x="5544943" y="4438440"/>
            <a:ext cx="300082" cy="369332"/>
          </a:xfrm>
          <a:prstGeom prst="rect">
            <a:avLst/>
          </a:prstGeom>
          <a:noFill/>
        </p:spPr>
        <p:txBody>
          <a:bodyPr wrap="none" rtlCol="0">
            <a:spAutoFit/>
          </a:bodyPr>
          <a:lstStyle/>
          <a:p>
            <a:r>
              <a:rPr lang="en-US" dirty="0">
                <a:solidFill>
                  <a:srgbClr val="C00000"/>
                </a:solidFill>
              </a:rPr>
              <a:t>*</a:t>
            </a:r>
          </a:p>
        </p:txBody>
      </p:sp>
      <p:sp>
        <p:nvSpPr>
          <p:cNvPr id="27" name="TextBox 26">
            <a:extLst>
              <a:ext uri="{FF2B5EF4-FFF2-40B4-BE49-F238E27FC236}">
                <a16:creationId xmlns:a16="http://schemas.microsoft.com/office/drawing/2014/main" id="{62A57795-E064-B07E-B923-FE581F4D4EE7}"/>
              </a:ext>
            </a:extLst>
          </p:cNvPr>
          <p:cNvSpPr txBox="1"/>
          <p:nvPr/>
        </p:nvSpPr>
        <p:spPr>
          <a:xfrm>
            <a:off x="5209260" y="4804007"/>
            <a:ext cx="300082" cy="369332"/>
          </a:xfrm>
          <a:prstGeom prst="rect">
            <a:avLst/>
          </a:prstGeom>
          <a:noFill/>
        </p:spPr>
        <p:txBody>
          <a:bodyPr wrap="none" rtlCol="0">
            <a:spAutoFit/>
          </a:bodyPr>
          <a:lstStyle/>
          <a:p>
            <a:r>
              <a:rPr lang="en-US" dirty="0">
                <a:solidFill>
                  <a:srgbClr val="C00000"/>
                </a:solidFill>
              </a:rPr>
              <a:t>*</a:t>
            </a:r>
          </a:p>
        </p:txBody>
      </p:sp>
      <p:sp>
        <p:nvSpPr>
          <p:cNvPr id="28" name="TextBox 27">
            <a:extLst>
              <a:ext uri="{FF2B5EF4-FFF2-40B4-BE49-F238E27FC236}">
                <a16:creationId xmlns:a16="http://schemas.microsoft.com/office/drawing/2014/main" id="{272AAC7E-A24E-010F-3950-26320ED9F57F}"/>
              </a:ext>
            </a:extLst>
          </p:cNvPr>
          <p:cNvSpPr txBox="1"/>
          <p:nvPr/>
        </p:nvSpPr>
        <p:spPr>
          <a:xfrm>
            <a:off x="4359228" y="5563503"/>
            <a:ext cx="300082" cy="369332"/>
          </a:xfrm>
          <a:prstGeom prst="rect">
            <a:avLst/>
          </a:prstGeom>
          <a:noFill/>
        </p:spPr>
        <p:txBody>
          <a:bodyPr wrap="none" rtlCol="0">
            <a:spAutoFit/>
          </a:bodyPr>
          <a:lstStyle/>
          <a:p>
            <a:r>
              <a:rPr lang="en-US" dirty="0">
                <a:solidFill>
                  <a:srgbClr val="C00000"/>
                </a:solidFill>
              </a:rPr>
              <a:t>*</a:t>
            </a:r>
          </a:p>
        </p:txBody>
      </p:sp>
      <p:sp>
        <p:nvSpPr>
          <p:cNvPr id="29" name="TextBox 28">
            <a:extLst>
              <a:ext uri="{FF2B5EF4-FFF2-40B4-BE49-F238E27FC236}">
                <a16:creationId xmlns:a16="http://schemas.microsoft.com/office/drawing/2014/main" id="{FF418E43-3AE9-FFBD-3B6C-564D53D1D9C9}"/>
              </a:ext>
            </a:extLst>
          </p:cNvPr>
          <p:cNvSpPr txBox="1"/>
          <p:nvPr/>
        </p:nvSpPr>
        <p:spPr>
          <a:xfrm>
            <a:off x="5499154" y="5942417"/>
            <a:ext cx="300082" cy="369332"/>
          </a:xfrm>
          <a:prstGeom prst="rect">
            <a:avLst/>
          </a:prstGeom>
          <a:noFill/>
        </p:spPr>
        <p:txBody>
          <a:bodyPr wrap="none" rtlCol="0">
            <a:spAutoFit/>
          </a:bodyPr>
          <a:lstStyle/>
          <a:p>
            <a:r>
              <a:rPr lang="en-US" dirty="0">
                <a:solidFill>
                  <a:srgbClr val="C00000"/>
                </a:solidFill>
              </a:rPr>
              <a:t>*</a:t>
            </a:r>
          </a:p>
        </p:txBody>
      </p:sp>
      <p:sp>
        <p:nvSpPr>
          <p:cNvPr id="30" name="TextBox 29">
            <a:extLst>
              <a:ext uri="{FF2B5EF4-FFF2-40B4-BE49-F238E27FC236}">
                <a16:creationId xmlns:a16="http://schemas.microsoft.com/office/drawing/2014/main" id="{19B12A50-A7B2-99B6-424F-9716555E18D0}"/>
              </a:ext>
            </a:extLst>
          </p:cNvPr>
          <p:cNvSpPr txBox="1"/>
          <p:nvPr/>
        </p:nvSpPr>
        <p:spPr>
          <a:xfrm>
            <a:off x="3926208" y="6161678"/>
            <a:ext cx="300082" cy="369332"/>
          </a:xfrm>
          <a:prstGeom prst="rect">
            <a:avLst/>
          </a:prstGeom>
          <a:noFill/>
        </p:spPr>
        <p:txBody>
          <a:bodyPr wrap="none" rtlCol="0">
            <a:spAutoFit/>
          </a:bodyPr>
          <a:lstStyle/>
          <a:p>
            <a:r>
              <a:rPr lang="en-US" dirty="0">
                <a:solidFill>
                  <a:srgbClr val="C00000"/>
                </a:solidFill>
              </a:rPr>
              <a:t>*</a:t>
            </a:r>
          </a:p>
        </p:txBody>
      </p:sp>
      <p:sp>
        <p:nvSpPr>
          <p:cNvPr id="37" name="TextBox 36">
            <a:extLst>
              <a:ext uri="{FF2B5EF4-FFF2-40B4-BE49-F238E27FC236}">
                <a16:creationId xmlns:a16="http://schemas.microsoft.com/office/drawing/2014/main" id="{33AAF2D9-DE72-315A-754B-D252084A4EAC}"/>
              </a:ext>
            </a:extLst>
          </p:cNvPr>
          <p:cNvSpPr txBox="1"/>
          <p:nvPr/>
        </p:nvSpPr>
        <p:spPr>
          <a:xfrm>
            <a:off x="-35863" y="6259986"/>
            <a:ext cx="1383712" cy="369332"/>
          </a:xfrm>
          <a:prstGeom prst="rect">
            <a:avLst/>
          </a:prstGeom>
          <a:noFill/>
        </p:spPr>
        <p:txBody>
          <a:bodyPr wrap="none" rtlCol="0">
            <a:spAutoFit/>
          </a:bodyPr>
          <a:lstStyle/>
          <a:p>
            <a:r>
              <a:rPr lang="en-US" dirty="0">
                <a:solidFill>
                  <a:schemeClr val="accent1"/>
                </a:solidFill>
              </a:rPr>
              <a:t>*</a:t>
            </a:r>
            <a:r>
              <a:rPr lang="en-US" dirty="0"/>
              <a:t>= in indiv26</a:t>
            </a:r>
          </a:p>
        </p:txBody>
      </p:sp>
      <p:sp>
        <p:nvSpPr>
          <p:cNvPr id="38" name="TextBox 37">
            <a:extLst>
              <a:ext uri="{FF2B5EF4-FFF2-40B4-BE49-F238E27FC236}">
                <a16:creationId xmlns:a16="http://schemas.microsoft.com/office/drawing/2014/main" id="{86CEE261-7597-B752-0738-3F296C34C62D}"/>
              </a:ext>
            </a:extLst>
          </p:cNvPr>
          <p:cNvSpPr txBox="1"/>
          <p:nvPr/>
        </p:nvSpPr>
        <p:spPr>
          <a:xfrm>
            <a:off x="-45250" y="6516843"/>
            <a:ext cx="1811714" cy="369332"/>
          </a:xfrm>
          <a:prstGeom prst="rect">
            <a:avLst/>
          </a:prstGeom>
          <a:noFill/>
        </p:spPr>
        <p:txBody>
          <a:bodyPr wrap="none" rtlCol="0">
            <a:spAutoFit/>
          </a:bodyPr>
          <a:lstStyle/>
          <a:p>
            <a:r>
              <a:rPr lang="en-US" dirty="0"/>
              <a:t>*= in indiv26mod</a:t>
            </a:r>
          </a:p>
        </p:txBody>
      </p:sp>
      <p:sp>
        <p:nvSpPr>
          <p:cNvPr id="40" name="TextBox 39">
            <a:extLst>
              <a:ext uri="{FF2B5EF4-FFF2-40B4-BE49-F238E27FC236}">
                <a16:creationId xmlns:a16="http://schemas.microsoft.com/office/drawing/2014/main" id="{862D2773-AE53-367C-4B6B-D8D8179ECB56}"/>
              </a:ext>
            </a:extLst>
          </p:cNvPr>
          <p:cNvSpPr txBox="1"/>
          <p:nvPr/>
        </p:nvSpPr>
        <p:spPr>
          <a:xfrm>
            <a:off x="978762" y="2742739"/>
            <a:ext cx="415498" cy="369332"/>
          </a:xfrm>
          <a:prstGeom prst="rect">
            <a:avLst/>
          </a:prstGeom>
          <a:noFill/>
        </p:spPr>
        <p:txBody>
          <a:bodyPr wrap="none" rtlCol="0">
            <a:spAutoFit/>
          </a:bodyPr>
          <a:lstStyle/>
          <a:p>
            <a:r>
              <a:rPr lang="en-US" dirty="0"/>
              <a:t>*</a:t>
            </a:r>
            <a:r>
              <a:rPr lang="en-US" dirty="0">
                <a:solidFill>
                  <a:schemeClr val="accent1"/>
                </a:solidFill>
              </a:rPr>
              <a:t>*</a:t>
            </a:r>
          </a:p>
        </p:txBody>
      </p:sp>
      <p:sp>
        <p:nvSpPr>
          <p:cNvPr id="41" name="TextBox 40">
            <a:extLst>
              <a:ext uri="{FF2B5EF4-FFF2-40B4-BE49-F238E27FC236}">
                <a16:creationId xmlns:a16="http://schemas.microsoft.com/office/drawing/2014/main" id="{B2DFE69E-0DC0-FA29-C9F9-DBCCC048F9C5}"/>
              </a:ext>
            </a:extLst>
          </p:cNvPr>
          <p:cNvSpPr txBox="1"/>
          <p:nvPr/>
        </p:nvSpPr>
        <p:spPr>
          <a:xfrm>
            <a:off x="-68010" y="3705357"/>
            <a:ext cx="300082"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C0CDDFD7-6E58-7094-A2D9-70D52DE123EF}"/>
              </a:ext>
            </a:extLst>
          </p:cNvPr>
          <p:cNvSpPr txBox="1"/>
          <p:nvPr/>
        </p:nvSpPr>
        <p:spPr>
          <a:xfrm>
            <a:off x="1020992" y="2939207"/>
            <a:ext cx="415498" cy="369332"/>
          </a:xfrm>
          <a:prstGeom prst="rect">
            <a:avLst/>
          </a:prstGeom>
          <a:noFill/>
        </p:spPr>
        <p:txBody>
          <a:bodyPr wrap="none" rtlCol="0">
            <a:spAutoFit/>
          </a:bodyPr>
          <a:lstStyle/>
          <a:p>
            <a:r>
              <a:rPr lang="en-US" dirty="0"/>
              <a:t>*</a:t>
            </a:r>
            <a:r>
              <a:rPr lang="en-US" dirty="0">
                <a:solidFill>
                  <a:schemeClr val="accent1"/>
                </a:solidFill>
              </a:rPr>
              <a:t>*</a:t>
            </a:r>
          </a:p>
        </p:txBody>
      </p:sp>
      <p:sp>
        <p:nvSpPr>
          <p:cNvPr id="43" name="TextBox 42">
            <a:extLst>
              <a:ext uri="{FF2B5EF4-FFF2-40B4-BE49-F238E27FC236}">
                <a16:creationId xmlns:a16="http://schemas.microsoft.com/office/drawing/2014/main" id="{E969549D-FDE1-2D72-DD05-B463868F3B7D}"/>
              </a:ext>
            </a:extLst>
          </p:cNvPr>
          <p:cNvSpPr txBox="1"/>
          <p:nvPr/>
        </p:nvSpPr>
        <p:spPr>
          <a:xfrm>
            <a:off x="855738" y="3313782"/>
            <a:ext cx="300082" cy="369332"/>
          </a:xfrm>
          <a:prstGeom prst="rect">
            <a:avLst/>
          </a:prstGeom>
          <a:noFill/>
        </p:spPr>
        <p:txBody>
          <a:bodyPr wrap="none" rtlCol="0">
            <a:spAutoFit/>
          </a:bodyPr>
          <a:lstStyle/>
          <a:p>
            <a:r>
              <a:rPr lang="en-US" dirty="0">
                <a:solidFill>
                  <a:schemeClr val="accent1"/>
                </a:solidFill>
              </a:rPr>
              <a:t>*</a:t>
            </a:r>
          </a:p>
        </p:txBody>
      </p:sp>
    </p:spTree>
    <p:extLst>
      <p:ext uri="{BB962C8B-B14F-4D97-AF65-F5344CB8AC3E}">
        <p14:creationId xmlns:p14="http://schemas.microsoft.com/office/powerpoint/2010/main" val="376578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85FF98-3C7A-6833-5A01-24C1970005B8}"/>
              </a:ext>
            </a:extLst>
          </p:cNvPr>
          <p:cNvGraphicFramePr>
            <a:graphicFrameLocks noGrp="1"/>
          </p:cNvGraphicFramePr>
          <p:nvPr>
            <p:ph idx="1"/>
            <p:extLst>
              <p:ext uri="{D42A27DB-BD31-4B8C-83A1-F6EECF244321}">
                <p14:modId xmlns:p14="http://schemas.microsoft.com/office/powerpoint/2010/main" val="2600152861"/>
              </p:ext>
            </p:extLst>
          </p:nvPr>
        </p:nvGraphicFramePr>
        <p:xfrm>
          <a:off x="252046" y="1380148"/>
          <a:ext cx="11365523" cy="5003165"/>
        </p:xfrm>
        <a:graphic>
          <a:graphicData uri="http://schemas.openxmlformats.org/drawingml/2006/table">
            <a:tbl>
              <a:tblPr firstRow="1" bandRow="1">
                <a:tableStyleId>{F5AB1C69-6EDB-4FF4-983F-18BD219EF322}</a:tableStyleId>
              </a:tblPr>
              <a:tblGrid>
                <a:gridCol w="874271">
                  <a:extLst>
                    <a:ext uri="{9D8B030D-6E8A-4147-A177-3AD203B41FA5}">
                      <a16:colId xmlns:a16="http://schemas.microsoft.com/office/drawing/2014/main" val="523684625"/>
                    </a:ext>
                  </a:extLst>
                </a:gridCol>
                <a:gridCol w="874271">
                  <a:extLst>
                    <a:ext uri="{9D8B030D-6E8A-4147-A177-3AD203B41FA5}">
                      <a16:colId xmlns:a16="http://schemas.microsoft.com/office/drawing/2014/main" val="1806455834"/>
                    </a:ext>
                  </a:extLst>
                </a:gridCol>
                <a:gridCol w="874271">
                  <a:extLst>
                    <a:ext uri="{9D8B030D-6E8A-4147-A177-3AD203B41FA5}">
                      <a16:colId xmlns:a16="http://schemas.microsoft.com/office/drawing/2014/main" val="1310520678"/>
                    </a:ext>
                  </a:extLst>
                </a:gridCol>
                <a:gridCol w="874271">
                  <a:extLst>
                    <a:ext uri="{9D8B030D-6E8A-4147-A177-3AD203B41FA5}">
                      <a16:colId xmlns:a16="http://schemas.microsoft.com/office/drawing/2014/main" val="368288176"/>
                    </a:ext>
                  </a:extLst>
                </a:gridCol>
                <a:gridCol w="874271">
                  <a:extLst>
                    <a:ext uri="{9D8B030D-6E8A-4147-A177-3AD203B41FA5}">
                      <a16:colId xmlns:a16="http://schemas.microsoft.com/office/drawing/2014/main" val="822667589"/>
                    </a:ext>
                  </a:extLst>
                </a:gridCol>
                <a:gridCol w="874271">
                  <a:extLst>
                    <a:ext uri="{9D8B030D-6E8A-4147-A177-3AD203B41FA5}">
                      <a16:colId xmlns:a16="http://schemas.microsoft.com/office/drawing/2014/main" val="523185946"/>
                    </a:ext>
                  </a:extLst>
                </a:gridCol>
                <a:gridCol w="874271">
                  <a:extLst>
                    <a:ext uri="{9D8B030D-6E8A-4147-A177-3AD203B41FA5}">
                      <a16:colId xmlns:a16="http://schemas.microsoft.com/office/drawing/2014/main" val="1720711967"/>
                    </a:ext>
                  </a:extLst>
                </a:gridCol>
                <a:gridCol w="874271">
                  <a:extLst>
                    <a:ext uri="{9D8B030D-6E8A-4147-A177-3AD203B41FA5}">
                      <a16:colId xmlns:a16="http://schemas.microsoft.com/office/drawing/2014/main" val="416457564"/>
                    </a:ext>
                  </a:extLst>
                </a:gridCol>
                <a:gridCol w="874271">
                  <a:extLst>
                    <a:ext uri="{9D8B030D-6E8A-4147-A177-3AD203B41FA5}">
                      <a16:colId xmlns:a16="http://schemas.microsoft.com/office/drawing/2014/main" val="1622062240"/>
                    </a:ext>
                  </a:extLst>
                </a:gridCol>
                <a:gridCol w="874271">
                  <a:extLst>
                    <a:ext uri="{9D8B030D-6E8A-4147-A177-3AD203B41FA5}">
                      <a16:colId xmlns:a16="http://schemas.microsoft.com/office/drawing/2014/main" val="2529824664"/>
                    </a:ext>
                  </a:extLst>
                </a:gridCol>
                <a:gridCol w="874271">
                  <a:extLst>
                    <a:ext uri="{9D8B030D-6E8A-4147-A177-3AD203B41FA5}">
                      <a16:colId xmlns:a16="http://schemas.microsoft.com/office/drawing/2014/main" val="295365333"/>
                    </a:ext>
                  </a:extLst>
                </a:gridCol>
                <a:gridCol w="874271">
                  <a:extLst>
                    <a:ext uri="{9D8B030D-6E8A-4147-A177-3AD203B41FA5}">
                      <a16:colId xmlns:a16="http://schemas.microsoft.com/office/drawing/2014/main" val="1007484843"/>
                    </a:ext>
                  </a:extLst>
                </a:gridCol>
                <a:gridCol w="874271">
                  <a:extLst>
                    <a:ext uri="{9D8B030D-6E8A-4147-A177-3AD203B41FA5}">
                      <a16:colId xmlns:a16="http://schemas.microsoft.com/office/drawing/2014/main" val="1502307694"/>
                    </a:ext>
                  </a:extLst>
                </a:gridCol>
              </a:tblGrid>
              <a:tr h="370840">
                <a:tc>
                  <a:txBody>
                    <a:bodyPr/>
                    <a:lstStyle/>
                    <a:p>
                      <a:pPr algn="l" fontAlgn="b"/>
                      <a:r>
                        <a:rPr lang="en-US" sz="1200" b="1" u="none" strike="noStrike" dirty="0">
                          <a:solidFill>
                            <a:srgbClr val="000000"/>
                          </a:solidFill>
                          <a:effectLst/>
                        </a:rPr>
                        <a:t>consensus99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Consensus99</a:t>
                      </a:r>
                    </a:p>
                    <a:p>
                      <a:pPr algn="l" fontAlgn="b"/>
                      <a:r>
                        <a:rPr lang="en-US" sz="1200" b="1" u="none" strike="noStrike" dirty="0">
                          <a:solidFill>
                            <a:srgbClr val="000000"/>
                          </a:solidFill>
                          <a:effectLst/>
                        </a:rPr>
                        <a:t>#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Individual26#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consensus26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0000"/>
                          </a:solidFill>
                          <a:effectLst/>
                        </a:rPr>
                        <a:t>consensus26# genes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solidFill>
                            <a:srgbClr val="000000"/>
                          </a:solidFill>
                          <a:effectLst/>
                        </a:rPr>
                        <a:t>Pval</a:t>
                      </a:r>
                      <a:r>
                        <a:rPr lang="en-US" sz="1200" b="1" u="none" strike="noStrike" dirty="0">
                          <a:solidFill>
                            <a:srgbClr val="000000"/>
                          </a:solidFill>
                          <a:effectLst/>
                        </a:rPr>
                        <a:t>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 genes overlap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indiv26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terms</a:t>
                      </a:r>
                    </a:p>
                    <a:p>
                      <a:pPr algn="l" fontAlgn="b"/>
                      <a:r>
                        <a:rPr lang="en-US" sz="1200" b="1" u="none" strike="noStrike" dirty="0">
                          <a:solidFill>
                            <a:srgbClr val="000000"/>
                          </a:solidFill>
                          <a:effectLst/>
                        </a:rPr>
                        <a:t>FDR &lt;0.1 cons99 vs cons26</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Jaccard difference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204182"/>
                  </a:ext>
                </a:extLst>
              </a:tr>
              <a:tr h="370840">
                <a:tc>
                  <a:txBody>
                    <a:bodyPr/>
                    <a:lstStyle/>
                    <a:p>
                      <a:pPr algn="l" fontAlgn="b"/>
                      <a:r>
                        <a:rPr lang="en-US" sz="1200" b="0" u="none" strike="noStrike" dirty="0">
                          <a:solidFill>
                            <a:srgbClr val="000000"/>
                          </a:solidFill>
                          <a:effectLst/>
                        </a:rPr>
                        <a:t>turquoise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1327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err="1">
                          <a:solidFill>
                            <a:srgbClr val="000000"/>
                          </a:solidFill>
                          <a:effectLst/>
                        </a:rPr>
                        <a:t>greenyellow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2.07e-284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brown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2.20e-284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0.13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0.13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7745538"/>
                  </a:ext>
                </a:extLst>
              </a:tr>
              <a:tr h="370840">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2.55e-199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3.74e-268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0.0034</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0.0090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4304612"/>
                  </a:ext>
                </a:extLst>
              </a:tr>
              <a:tr h="370840">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1221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1.36e-261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0.0064</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872110"/>
                  </a:ext>
                </a:extLst>
              </a:tr>
              <a:tr h="370840">
                <a:tc>
                  <a:txBody>
                    <a:bodyPr/>
                    <a:lstStyle/>
                    <a:p>
                      <a:pPr algn="l" fontAlgn="b"/>
                      <a:r>
                        <a:rPr lang="en-US" sz="1200" b="0" u="none" strike="noStrike">
                          <a:solidFill>
                            <a:srgbClr val="000000"/>
                          </a:solidFill>
                          <a:effectLst/>
                        </a:rPr>
                        <a:t>brown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536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6.62e-294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0.00092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0.0025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519997"/>
                  </a:ext>
                </a:extLst>
              </a:tr>
              <a:tr h="370840">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4985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170480"/>
                  </a:ext>
                </a:extLst>
              </a:tr>
              <a:tr h="370840">
                <a:tc>
                  <a:txBody>
                    <a:bodyPr/>
                    <a:lstStyle/>
                    <a:p>
                      <a:pPr algn="l" fontAlgn="b"/>
                      <a:r>
                        <a:rPr lang="en-US" sz="1200" b="0" u="none" strike="noStrike" dirty="0" err="1">
                          <a:solidFill>
                            <a:srgbClr val="000000"/>
                          </a:solidFill>
                          <a:effectLst/>
                        </a:rPr>
                        <a:t>midnightblue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pink</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8.10e-102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000000"/>
                          </a:solidFill>
                          <a:effectLst/>
                        </a:rPr>
                        <a:t>yellow</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544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4.01e-150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6415410"/>
                  </a:ext>
                </a:extLst>
              </a:tr>
              <a:tr h="370840">
                <a:tc>
                  <a:txBody>
                    <a:bodyPr/>
                    <a:lstStyle/>
                    <a:p>
                      <a:pPr algn="l" fontAlgn="b"/>
                      <a:r>
                        <a:rPr lang="en-US" sz="1200" b="0" u="none" strike="noStrike">
                          <a:solidFill>
                            <a:srgbClr val="000000"/>
                          </a:solidFill>
                          <a:effectLst/>
                        </a:rPr>
                        <a:t>white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1.26e-115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darkorange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2.25e-56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18349"/>
                  </a:ext>
                </a:extLst>
              </a:tr>
              <a:tr h="370840">
                <a:tc>
                  <a:txBody>
                    <a:bodyPr/>
                    <a:lstStyle/>
                    <a:p>
                      <a:pPr algn="l" fontAlgn="b"/>
                      <a:r>
                        <a:rPr lang="en-US" sz="1200" b="0" u="none" strike="noStrike">
                          <a:solidFill>
                            <a:srgbClr val="000000"/>
                          </a:solidFill>
                          <a:effectLst/>
                        </a:rPr>
                        <a:t>red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black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947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turquoise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0.0015</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-0.00030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9779971"/>
                  </a:ext>
                </a:extLst>
              </a:tr>
              <a:tr h="370840">
                <a:tc>
                  <a:txBody>
                    <a:bodyPr/>
                    <a:lstStyle/>
                    <a:p>
                      <a:pPr algn="l" fontAlgn="b"/>
                      <a:r>
                        <a:rPr lang="en-US" sz="1200" b="0" u="none" strike="noStrike">
                          <a:solidFill>
                            <a:srgbClr val="000000"/>
                          </a:solidFill>
                          <a:effectLst/>
                        </a:rPr>
                        <a:t>pink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lightgreen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315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4.67e-166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midnightblue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4.77e-161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148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0.0037</a:t>
                      </a:r>
                      <a:endParaRPr lang="en-US" sz="1200" b="0"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-0.00060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8946079"/>
                  </a:ext>
                </a:extLst>
              </a:tr>
              <a:tr h="370840">
                <a:tc>
                  <a:txBody>
                    <a:bodyPr/>
                    <a:lstStyle/>
                    <a:p>
                      <a:pPr algn="l" fontAlgn="b"/>
                      <a:r>
                        <a:rPr lang="en-US" sz="1200" b="0" u="none" strike="noStrike">
                          <a:solidFill>
                            <a:srgbClr val="000000"/>
                          </a:solidFill>
                          <a:effectLst/>
                        </a:rPr>
                        <a:t>green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650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magenta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728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1.44e-197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u="none" strike="noStrike">
                          <a:solidFill>
                            <a:srgbClr val="000000"/>
                          </a:solidFill>
                          <a:effectLst/>
                        </a:rPr>
                        <a:t>greenyellow</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8.68e-179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a:solidFill>
                            <a:srgbClr val="000000"/>
                          </a:solidFill>
                          <a:effectLst/>
                        </a:rPr>
                        <a:t>205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0.028</a:t>
                      </a:r>
                      <a:endParaRPr lang="en-US" sz="1200" b="0" i="0" u="none" strike="noStrike" dirty="0">
                        <a:solidFill>
                          <a:srgbClr val="F1F1F1"/>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000000"/>
                          </a:solidFill>
                          <a:effectLst/>
                        </a:rPr>
                        <a:t>-0.016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7731588"/>
                  </a:ext>
                </a:extLst>
              </a:tr>
              <a:tr h="370840">
                <a:tc>
                  <a:txBody>
                    <a:bodyPr/>
                    <a:lstStyle/>
                    <a:p>
                      <a:pPr algn="l" fontAlgn="b"/>
                      <a:r>
                        <a:rPr lang="en-US" sz="1200" b="1" u="none" strike="noStrike" dirty="0">
                          <a:solidFill>
                            <a:srgbClr val="000000"/>
                          </a:solidFill>
                          <a:effectLst/>
                        </a:rPr>
                        <a:t>yellow</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761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000000"/>
                          </a:solidFill>
                          <a:effectLst/>
                        </a:rPr>
                        <a:t>turquoise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1703</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2.04e-239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a:solidFill>
                            <a:srgbClr val="000000"/>
                          </a:solidFill>
                          <a:effectLst/>
                        </a:rPr>
                        <a:t>431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solidFill>
                            <a:srgbClr val="000000"/>
                          </a:solidFill>
                          <a:effectLst/>
                        </a:rPr>
                        <a:t>blue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627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1.67e-297</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331</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0.036</a:t>
                      </a:r>
                      <a:endParaRPr lang="en-US" sz="1200" b="1" i="0" u="none" strike="noStrike" dirty="0">
                        <a:solidFill>
                          <a:srgbClr val="E2E2E2"/>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0.019</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u="none" strike="noStrike" dirty="0">
                          <a:solidFill>
                            <a:srgbClr val="000000"/>
                          </a:solidFill>
                          <a:effectLst/>
                        </a:rPr>
                        <a:t>-0.017</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5018968"/>
                  </a:ext>
                </a:extLst>
              </a:tr>
            </a:tbl>
          </a:graphicData>
        </a:graphic>
      </p:graphicFrame>
      <p:sp>
        <p:nvSpPr>
          <p:cNvPr id="6" name="Title 1">
            <a:extLst>
              <a:ext uri="{FF2B5EF4-FFF2-40B4-BE49-F238E27FC236}">
                <a16:creationId xmlns:a16="http://schemas.microsoft.com/office/drawing/2014/main" id="{3F04B371-69BC-4339-A355-77702EF096F9}"/>
              </a:ext>
            </a:extLst>
          </p:cNvPr>
          <p:cNvSpPr txBox="1">
            <a:spLocks/>
          </p:cNvSpPr>
          <p:nvPr/>
        </p:nvSpPr>
        <p:spPr>
          <a:xfrm>
            <a:off x="990600" y="102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we improve biological interpretation of small data sets with consensus WGCNA?</a:t>
            </a:r>
          </a:p>
        </p:txBody>
      </p:sp>
      <p:sp>
        <p:nvSpPr>
          <p:cNvPr id="2" name="Frame 1">
            <a:extLst>
              <a:ext uri="{FF2B5EF4-FFF2-40B4-BE49-F238E27FC236}">
                <a16:creationId xmlns:a16="http://schemas.microsoft.com/office/drawing/2014/main" id="{3512E38C-A1C2-18EC-98E1-CCF3DB2E7A6A}"/>
              </a:ext>
            </a:extLst>
          </p:cNvPr>
          <p:cNvSpPr/>
          <p:nvPr/>
        </p:nvSpPr>
        <p:spPr>
          <a:xfrm>
            <a:off x="252045" y="6000006"/>
            <a:ext cx="11365523" cy="383307"/>
          </a:xfrm>
          <a:prstGeom prst="frame">
            <a:avLst>
              <a:gd name="adj1" fmla="val 543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9382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B2B9-049E-9145-A339-B0CA62B62ED6}"/>
              </a:ext>
            </a:extLst>
          </p:cNvPr>
          <p:cNvSpPr>
            <a:spLocks noGrp="1"/>
          </p:cNvSpPr>
          <p:nvPr>
            <p:ph type="title"/>
          </p:nvPr>
        </p:nvSpPr>
        <p:spPr>
          <a:xfrm>
            <a:off x="171450" y="365125"/>
            <a:ext cx="5088373" cy="1325563"/>
          </a:xfrm>
        </p:spPr>
        <p:txBody>
          <a:bodyPr>
            <a:normAutofit fontScale="90000"/>
          </a:bodyPr>
          <a:lstStyle/>
          <a:p>
            <a:r>
              <a:rPr lang="en-US" dirty="0"/>
              <a:t>Room for improvement:</a:t>
            </a:r>
            <a:br>
              <a:rPr lang="en-US" dirty="0"/>
            </a:br>
            <a:r>
              <a:rPr lang="en-US" dirty="0"/>
              <a:t>yellow/turquoise/blue</a:t>
            </a:r>
          </a:p>
        </p:txBody>
      </p:sp>
      <p:pic>
        <p:nvPicPr>
          <p:cNvPr id="5" name="Content Placeholder 4">
            <a:extLst>
              <a:ext uri="{FF2B5EF4-FFF2-40B4-BE49-F238E27FC236}">
                <a16:creationId xmlns:a16="http://schemas.microsoft.com/office/drawing/2014/main" id="{B6BF4A58-41DC-5B74-6CE0-8C0002590C67}"/>
              </a:ext>
            </a:extLst>
          </p:cNvPr>
          <p:cNvPicPr>
            <a:picLocks noGrp="1" noChangeAspect="1"/>
          </p:cNvPicPr>
          <p:nvPr>
            <p:ph idx="1"/>
          </p:nvPr>
        </p:nvPicPr>
        <p:blipFill>
          <a:blip r:embed="rId3"/>
          <a:stretch>
            <a:fillRect/>
          </a:stretch>
        </p:blipFill>
        <p:spPr>
          <a:xfrm>
            <a:off x="0" y="2240445"/>
            <a:ext cx="4729445" cy="4351338"/>
          </a:xfrm>
        </p:spPr>
      </p:pic>
      <p:graphicFrame>
        <p:nvGraphicFramePr>
          <p:cNvPr id="12" name="Table 7">
            <a:extLst>
              <a:ext uri="{FF2B5EF4-FFF2-40B4-BE49-F238E27FC236}">
                <a16:creationId xmlns:a16="http://schemas.microsoft.com/office/drawing/2014/main" id="{0CD6A3D8-3B81-129D-ACE5-358B6CA07D03}"/>
              </a:ext>
            </a:extLst>
          </p:cNvPr>
          <p:cNvGraphicFramePr>
            <a:graphicFrameLocks noGrp="1"/>
          </p:cNvGraphicFramePr>
          <p:nvPr>
            <p:extLst>
              <p:ext uri="{D42A27DB-BD31-4B8C-83A1-F6EECF244321}">
                <p14:modId xmlns:p14="http://schemas.microsoft.com/office/powerpoint/2010/main" val="627941608"/>
              </p:ext>
            </p:extLst>
          </p:nvPr>
        </p:nvGraphicFramePr>
        <p:xfrm>
          <a:off x="5474580" y="-410"/>
          <a:ext cx="6717420" cy="2164080"/>
        </p:xfrm>
        <a:graphic>
          <a:graphicData uri="http://schemas.openxmlformats.org/drawingml/2006/table">
            <a:tbl>
              <a:tblPr firstRow="1" bandRow="1">
                <a:tableStyleId>{F2DE63D5-997A-4646-A377-4702673A728D}</a:tableStyleId>
              </a:tblPr>
              <a:tblGrid>
                <a:gridCol w="1450639">
                  <a:extLst>
                    <a:ext uri="{9D8B030D-6E8A-4147-A177-3AD203B41FA5}">
                      <a16:colId xmlns:a16="http://schemas.microsoft.com/office/drawing/2014/main" val="3297040490"/>
                    </a:ext>
                  </a:extLst>
                </a:gridCol>
                <a:gridCol w="721217">
                  <a:extLst>
                    <a:ext uri="{9D8B030D-6E8A-4147-A177-3AD203B41FA5}">
                      <a16:colId xmlns:a16="http://schemas.microsoft.com/office/drawing/2014/main" val="3721762517"/>
                    </a:ext>
                  </a:extLst>
                </a:gridCol>
                <a:gridCol w="1303377">
                  <a:extLst>
                    <a:ext uri="{9D8B030D-6E8A-4147-A177-3AD203B41FA5}">
                      <a16:colId xmlns:a16="http://schemas.microsoft.com/office/drawing/2014/main" val="2641480297"/>
                    </a:ext>
                  </a:extLst>
                </a:gridCol>
                <a:gridCol w="1083298">
                  <a:extLst>
                    <a:ext uri="{9D8B030D-6E8A-4147-A177-3AD203B41FA5}">
                      <a16:colId xmlns:a16="http://schemas.microsoft.com/office/drawing/2014/main" val="228597863"/>
                    </a:ext>
                  </a:extLst>
                </a:gridCol>
                <a:gridCol w="850006">
                  <a:extLst>
                    <a:ext uri="{9D8B030D-6E8A-4147-A177-3AD203B41FA5}">
                      <a16:colId xmlns:a16="http://schemas.microsoft.com/office/drawing/2014/main" val="2067273000"/>
                    </a:ext>
                  </a:extLst>
                </a:gridCol>
                <a:gridCol w="1308883">
                  <a:extLst>
                    <a:ext uri="{9D8B030D-6E8A-4147-A177-3AD203B41FA5}">
                      <a16:colId xmlns:a16="http://schemas.microsoft.com/office/drawing/2014/main" val="1023539284"/>
                    </a:ext>
                  </a:extLst>
                </a:gridCol>
              </a:tblGrid>
              <a:tr h="370840">
                <a:tc>
                  <a:txBody>
                    <a:bodyPr/>
                    <a:lstStyle/>
                    <a:p>
                      <a:r>
                        <a:rPr lang="en-US" sz="1300" baseline="0" dirty="0"/>
                        <a:t>Analysis/Module</a:t>
                      </a:r>
                    </a:p>
                  </a:txBody>
                  <a:tcPr/>
                </a:tc>
                <a:tc>
                  <a:txBody>
                    <a:bodyPr/>
                    <a:lstStyle/>
                    <a:p>
                      <a:r>
                        <a:rPr lang="en-US" sz="1300" baseline="0" dirty="0"/>
                        <a:t># genes</a:t>
                      </a:r>
                    </a:p>
                  </a:txBody>
                  <a:tcPr/>
                </a:tc>
                <a:tc>
                  <a:txBody>
                    <a:bodyPr/>
                    <a:lstStyle/>
                    <a:p>
                      <a:r>
                        <a:rPr lang="en-US" sz="1300" baseline="0" dirty="0"/>
                        <a:t># genes overlap Consesnsus99</a:t>
                      </a:r>
                    </a:p>
                  </a:txBody>
                  <a:tcPr/>
                </a:tc>
                <a:tc>
                  <a:txBody>
                    <a:bodyPr/>
                    <a:lstStyle/>
                    <a:p>
                      <a:r>
                        <a:rPr lang="en-US" sz="1300" baseline="0" dirty="0"/>
                        <a:t>Enrichment p value Consensus99</a:t>
                      </a:r>
                    </a:p>
                  </a:txBody>
                  <a:tcPr/>
                </a:tc>
                <a:tc>
                  <a:txBody>
                    <a:bodyPr/>
                    <a:lstStyle/>
                    <a:p>
                      <a:r>
                        <a:rPr lang="en-US" sz="1300" baseline="0" dirty="0"/>
                        <a:t># terms FDR &lt; 0.1</a:t>
                      </a:r>
                    </a:p>
                  </a:txBody>
                  <a:tcPr/>
                </a:tc>
                <a:tc>
                  <a:txBody>
                    <a:bodyPr/>
                    <a:lstStyle/>
                    <a:p>
                      <a:r>
                        <a:rPr lang="en-US" sz="1300" baseline="0" dirty="0"/>
                        <a:t># terms overlap Consensus99</a:t>
                      </a:r>
                    </a:p>
                  </a:txBody>
                  <a:tcPr/>
                </a:tc>
                <a:extLst>
                  <a:ext uri="{0D108BD9-81ED-4DB2-BD59-A6C34878D82A}">
                    <a16:rowId xmlns:a16="http://schemas.microsoft.com/office/drawing/2014/main" val="360114196"/>
                  </a:ext>
                </a:extLst>
              </a:tr>
              <a:tr h="370840">
                <a:tc>
                  <a:txBody>
                    <a:bodyPr/>
                    <a:lstStyle/>
                    <a:p>
                      <a:r>
                        <a:rPr lang="en-US" sz="1300" baseline="0" dirty="0"/>
                        <a:t>Consensus 99</a:t>
                      </a:r>
                    </a:p>
                    <a:p>
                      <a:r>
                        <a:rPr lang="en-US" sz="1300" baseline="0" dirty="0"/>
                        <a:t>Black</a:t>
                      </a:r>
                    </a:p>
                  </a:txBody>
                  <a:tcPr>
                    <a:solidFill>
                      <a:schemeClr val="bg1"/>
                    </a:solidFill>
                  </a:tcPr>
                </a:tc>
                <a:tc>
                  <a:txBody>
                    <a:bodyPr/>
                    <a:lstStyle/>
                    <a:p>
                      <a:r>
                        <a:rPr lang="en-US" sz="1300" baseline="0" dirty="0"/>
                        <a:t>761</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a:t>
                      </a:r>
                    </a:p>
                  </a:txBody>
                  <a:tcPr>
                    <a:solidFill>
                      <a:schemeClr val="bg1"/>
                    </a:solidFill>
                  </a:tcPr>
                </a:tc>
                <a:tc>
                  <a:txBody>
                    <a:bodyPr/>
                    <a:lstStyle/>
                    <a:p>
                      <a:r>
                        <a:rPr lang="en-US" sz="1300" baseline="0" dirty="0"/>
                        <a:t>171</a:t>
                      </a:r>
                    </a:p>
                  </a:txBody>
                  <a:tcPr>
                    <a:solidFill>
                      <a:schemeClr val="bg1"/>
                    </a:solidFill>
                  </a:tcPr>
                </a:tc>
                <a:tc>
                  <a:txBody>
                    <a:bodyPr/>
                    <a:lstStyle/>
                    <a:p>
                      <a:r>
                        <a:rPr lang="en-US" sz="1300" baseline="0" dirty="0"/>
                        <a:t>-</a:t>
                      </a:r>
                    </a:p>
                  </a:txBody>
                  <a:tcPr>
                    <a:solidFill>
                      <a:schemeClr val="bg1"/>
                    </a:solidFill>
                  </a:tcPr>
                </a:tc>
                <a:extLst>
                  <a:ext uri="{0D108BD9-81ED-4DB2-BD59-A6C34878D82A}">
                    <a16:rowId xmlns:a16="http://schemas.microsoft.com/office/drawing/2014/main" val="2808216809"/>
                  </a:ext>
                </a:extLst>
              </a:tr>
              <a:tr h="370840">
                <a:tc>
                  <a:txBody>
                    <a:bodyPr/>
                    <a:lstStyle/>
                    <a:p>
                      <a:r>
                        <a:rPr lang="en-US" sz="1300" baseline="0" dirty="0"/>
                        <a:t>Individual 26</a:t>
                      </a:r>
                    </a:p>
                    <a:p>
                      <a:r>
                        <a:rPr lang="en-US" sz="1300" baseline="0" dirty="0"/>
                        <a:t>turquoise</a:t>
                      </a:r>
                    </a:p>
                  </a:txBody>
                  <a:tcPr>
                    <a:solidFill>
                      <a:schemeClr val="bg1"/>
                    </a:solidFill>
                  </a:tcPr>
                </a:tc>
                <a:tc>
                  <a:txBody>
                    <a:bodyPr/>
                    <a:lstStyle/>
                    <a:p>
                      <a:r>
                        <a:rPr lang="en-US" sz="1300" baseline="0" dirty="0"/>
                        <a:t>1703</a:t>
                      </a:r>
                    </a:p>
                  </a:txBody>
                  <a:tcPr>
                    <a:solidFill>
                      <a:schemeClr val="bg1"/>
                    </a:solidFill>
                  </a:tcPr>
                </a:tc>
                <a:tc>
                  <a:txBody>
                    <a:bodyPr/>
                    <a:lstStyle/>
                    <a:p>
                      <a:r>
                        <a:rPr lang="en-US" sz="1300" baseline="0" dirty="0"/>
                        <a:t>431</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2.0e-239</a:t>
                      </a:r>
                    </a:p>
                    <a:p>
                      <a:endParaRPr lang="en-US" sz="1300" baseline="0" dirty="0"/>
                    </a:p>
                  </a:txBody>
                  <a:tcPr>
                    <a:solidFill>
                      <a:schemeClr val="bg1"/>
                    </a:solidFill>
                  </a:tcPr>
                </a:tc>
                <a:tc>
                  <a:txBody>
                    <a:bodyPr/>
                    <a:lstStyle/>
                    <a:p>
                      <a:r>
                        <a:rPr lang="en-US" sz="1300" baseline="0" dirty="0"/>
                        <a:t>465</a:t>
                      </a:r>
                    </a:p>
                  </a:txBody>
                  <a:tcPr>
                    <a:solidFill>
                      <a:schemeClr val="bg1"/>
                    </a:solidFill>
                  </a:tcPr>
                </a:tc>
                <a:tc>
                  <a:txBody>
                    <a:bodyPr/>
                    <a:lstStyle/>
                    <a:p>
                      <a:r>
                        <a:rPr lang="en-US" sz="1300" baseline="0" dirty="0"/>
                        <a:t>118</a:t>
                      </a:r>
                    </a:p>
                  </a:txBody>
                  <a:tcPr>
                    <a:solidFill>
                      <a:schemeClr val="bg1"/>
                    </a:solidFill>
                  </a:tcPr>
                </a:tc>
                <a:extLst>
                  <a:ext uri="{0D108BD9-81ED-4DB2-BD59-A6C34878D82A}">
                    <a16:rowId xmlns:a16="http://schemas.microsoft.com/office/drawing/2014/main" val="13557100"/>
                  </a:ext>
                </a:extLst>
              </a:tr>
              <a:tr h="370840">
                <a:tc>
                  <a:txBody>
                    <a:bodyPr/>
                    <a:lstStyle/>
                    <a:p>
                      <a:r>
                        <a:rPr lang="en-US" sz="1300" baseline="0" dirty="0"/>
                        <a:t>Consensus 26</a:t>
                      </a:r>
                    </a:p>
                    <a:p>
                      <a:r>
                        <a:rPr lang="en-US" sz="1300" baseline="0" dirty="0"/>
                        <a:t>blue</a:t>
                      </a:r>
                    </a:p>
                  </a:txBody>
                  <a:tcPr>
                    <a:solidFill>
                      <a:schemeClr val="bg1"/>
                    </a:solidFill>
                  </a:tcPr>
                </a:tc>
                <a:tc>
                  <a:txBody>
                    <a:bodyPr/>
                    <a:lstStyle/>
                    <a:p>
                      <a:r>
                        <a:rPr lang="en-US" sz="1300" baseline="0" dirty="0"/>
                        <a:t>627</a:t>
                      </a:r>
                    </a:p>
                  </a:txBody>
                  <a:tcPr>
                    <a:solidFill>
                      <a:schemeClr val="bg1"/>
                    </a:solidFill>
                  </a:tcPr>
                </a:tc>
                <a:tc>
                  <a:txBody>
                    <a:bodyPr/>
                    <a:lstStyle/>
                    <a:p>
                      <a:r>
                        <a:rPr lang="en-US" sz="1300" baseline="0" dirty="0"/>
                        <a:t>331</a:t>
                      </a:r>
                    </a:p>
                  </a:txBody>
                  <a:tcPr>
                    <a:solidFill>
                      <a:schemeClr val="bg1"/>
                    </a:solidFill>
                  </a:tcPr>
                </a:tc>
                <a:tc>
                  <a:txBody>
                    <a:bodyPr/>
                    <a:lstStyle/>
                    <a:p>
                      <a:r>
                        <a:rPr lang="en-US" sz="1400" dirty="0"/>
                        <a:t>1.7e-297</a:t>
                      </a:r>
                      <a:endParaRPr lang="en-US" sz="1300" baseline="0" dirty="0"/>
                    </a:p>
                  </a:txBody>
                  <a:tcPr>
                    <a:solidFill>
                      <a:schemeClr val="bg1"/>
                    </a:solidFill>
                  </a:tcPr>
                </a:tc>
                <a:tc>
                  <a:txBody>
                    <a:bodyPr/>
                    <a:lstStyle/>
                    <a:p>
                      <a:r>
                        <a:rPr lang="en-US" sz="1300" baseline="0" dirty="0"/>
                        <a:t>36</a:t>
                      </a:r>
                    </a:p>
                  </a:txBody>
                  <a:tcPr>
                    <a:solidFill>
                      <a:schemeClr val="bg1"/>
                    </a:solidFill>
                  </a:tcPr>
                </a:tc>
                <a:tc>
                  <a:txBody>
                    <a:bodyPr/>
                    <a:lstStyle/>
                    <a:p>
                      <a:r>
                        <a:rPr lang="en-US" sz="1300" baseline="0" dirty="0"/>
                        <a:t>31</a:t>
                      </a:r>
                    </a:p>
                  </a:txBody>
                  <a:tcPr>
                    <a:solidFill>
                      <a:schemeClr val="bg1"/>
                    </a:solidFill>
                  </a:tcPr>
                </a:tc>
                <a:extLst>
                  <a:ext uri="{0D108BD9-81ED-4DB2-BD59-A6C34878D82A}">
                    <a16:rowId xmlns:a16="http://schemas.microsoft.com/office/drawing/2014/main" val="719804534"/>
                  </a:ext>
                </a:extLst>
              </a:tr>
            </a:tbl>
          </a:graphicData>
        </a:graphic>
      </p:graphicFrame>
      <p:sp>
        <p:nvSpPr>
          <p:cNvPr id="13" name="TextBox 12">
            <a:extLst>
              <a:ext uri="{FF2B5EF4-FFF2-40B4-BE49-F238E27FC236}">
                <a16:creationId xmlns:a16="http://schemas.microsoft.com/office/drawing/2014/main" id="{A55D9A20-5F35-1178-E07B-8D0C792BEDC7}"/>
              </a:ext>
            </a:extLst>
          </p:cNvPr>
          <p:cNvSpPr txBox="1"/>
          <p:nvPr/>
        </p:nvSpPr>
        <p:spPr>
          <a:xfrm>
            <a:off x="2762354" y="6493693"/>
            <a:ext cx="1042273" cy="276999"/>
          </a:xfrm>
          <a:prstGeom prst="rect">
            <a:avLst/>
          </a:prstGeom>
          <a:solidFill>
            <a:schemeClr val="bg1"/>
          </a:solidFill>
        </p:spPr>
        <p:txBody>
          <a:bodyPr wrap="square" rtlCol="0">
            <a:spAutoFit/>
          </a:bodyPr>
          <a:lstStyle/>
          <a:p>
            <a:endParaRPr lang="en-US" sz="1200" dirty="0"/>
          </a:p>
        </p:txBody>
      </p:sp>
      <p:sp>
        <p:nvSpPr>
          <p:cNvPr id="14" name="TextBox 13">
            <a:extLst>
              <a:ext uri="{FF2B5EF4-FFF2-40B4-BE49-F238E27FC236}">
                <a16:creationId xmlns:a16="http://schemas.microsoft.com/office/drawing/2014/main" id="{DA6B1721-1670-F425-D5F4-C999F531C116}"/>
              </a:ext>
            </a:extLst>
          </p:cNvPr>
          <p:cNvSpPr txBox="1"/>
          <p:nvPr/>
        </p:nvSpPr>
        <p:spPr>
          <a:xfrm>
            <a:off x="2762354" y="6449382"/>
            <a:ext cx="1042273" cy="276999"/>
          </a:xfrm>
          <a:prstGeom prst="rect">
            <a:avLst/>
          </a:prstGeom>
          <a:noFill/>
        </p:spPr>
        <p:txBody>
          <a:bodyPr wrap="square" rtlCol="0">
            <a:spAutoFit/>
          </a:bodyPr>
          <a:lstStyle/>
          <a:p>
            <a:r>
              <a:rPr lang="en-US" sz="1200" dirty="0"/>
              <a:t>-log10(FDR)</a:t>
            </a:r>
          </a:p>
        </p:txBody>
      </p:sp>
      <p:sp>
        <p:nvSpPr>
          <p:cNvPr id="20" name="TextBox 19">
            <a:extLst>
              <a:ext uri="{FF2B5EF4-FFF2-40B4-BE49-F238E27FC236}">
                <a16:creationId xmlns:a16="http://schemas.microsoft.com/office/drawing/2014/main" id="{F4701DD3-9766-8ED1-71F9-23EDB4740FB6}"/>
              </a:ext>
            </a:extLst>
          </p:cNvPr>
          <p:cNvSpPr txBox="1"/>
          <p:nvPr/>
        </p:nvSpPr>
        <p:spPr>
          <a:xfrm>
            <a:off x="4169494" y="3804374"/>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7" name="Picture 6">
            <a:extLst>
              <a:ext uri="{FF2B5EF4-FFF2-40B4-BE49-F238E27FC236}">
                <a16:creationId xmlns:a16="http://schemas.microsoft.com/office/drawing/2014/main" id="{FDA7AC26-90F2-291A-5473-EF991164F72C}"/>
              </a:ext>
            </a:extLst>
          </p:cNvPr>
          <p:cNvPicPr>
            <a:picLocks noChangeAspect="1"/>
          </p:cNvPicPr>
          <p:nvPr/>
        </p:nvPicPr>
        <p:blipFill>
          <a:blip r:embed="rId4"/>
          <a:stretch>
            <a:fillRect/>
          </a:stretch>
        </p:blipFill>
        <p:spPr>
          <a:xfrm>
            <a:off x="3834063" y="2228870"/>
            <a:ext cx="4729446" cy="4351338"/>
          </a:xfrm>
          <a:prstGeom prst="rect">
            <a:avLst/>
          </a:prstGeom>
        </p:spPr>
      </p:pic>
      <p:sp>
        <p:nvSpPr>
          <p:cNvPr id="19" name="TextBox 18">
            <a:extLst>
              <a:ext uri="{FF2B5EF4-FFF2-40B4-BE49-F238E27FC236}">
                <a16:creationId xmlns:a16="http://schemas.microsoft.com/office/drawing/2014/main" id="{63514AB5-928A-6AF4-932D-676E6F0BA9DA}"/>
              </a:ext>
            </a:extLst>
          </p:cNvPr>
          <p:cNvSpPr txBox="1"/>
          <p:nvPr/>
        </p:nvSpPr>
        <p:spPr>
          <a:xfrm>
            <a:off x="8040802" y="385087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1" name="Picture 10">
            <a:extLst>
              <a:ext uri="{FF2B5EF4-FFF2-40B4-BE49-F238E27FC236}">
                <a16:creationId xmlns:a16="http://schemas.microsoft.com/office/drawing/2014/main" id="{EE11CB27-7DCF-608E-9EE9-CF29EB2506ED}"/>
              </a:ext>
            </a:extLst>
          </p:cNvPr>
          <p:cNvPicPr>
            <a:picLocks noChangeAspect="1"/>
          </p:cNvPicPr>
          <p:nvPr/>
        </p:nvPicPr>
        <p:blipFill>
          <a:blip r:embed="rId5"/>
          <a:stretch>
            <a:fillRect/>
          </a:stretch>
        </p:blipFill>
        <p:spPr>
          <a:xfrm>
            <a:off x="8013703" y="2228870"/>
            <a:ext cx="4729446" cy="4351338"/>
          </a:xfrm>
          <a:prstGeom prst="rect">
            <a:avLst/>
          </a:prstGeom>
        </p:spPr>
      </p:pic>
      <p:pic>
        <p:nvPicPr>
          <p:cNvPr id="21" name="Picture 20">
            <a:extLst>
              <a:ext uri="{FF2B5EF4-FFF2-40B4-BE49-F238E27FC236}">
                <a16:creationId xmlns:a16="http://schemas.microsoft.com/office/drawing/2014/main" id="{D0C5BA02-E4B5-57E6-6237-C4D19FD5E239}"/>
              </a:ext>
            </a:extLst>
          </p:cNvPr>
          <p:cNvPicPr>
            <a:picLocks noChangeAspect="1"/>
          </p:cNvPicPr>
          <p:nvPr/>
        </p:nvPicPr>
        <p:blipFill>
          <a:blip r:embed="rId6"/>
          <a:stretch>
            <a:fillRect/>
          </a:stretch>
        </p:blipFill>
        <p:spPr>
          <a:xfrm>
            <a:off x="7643239" y="3550695"/>
            <a:ext cx="1159541" cy="1618982"/>
          </a:xfrm>
          <a:prstGeom prst="rect">
            <a:avLst/>
          </a:prstGeom>
        </p:spPr>
      </p:pic>
      <p:sp>
        <p:nvSpPr>
          <p:cNvPr id="15" name="TextBox 14">
            <a:extLst>
              <a:ext uri="{FF2B5EF4-FFF2-40B4-BE49-F238E27FC236}">
                <a16:creationId xmlns:a16="http://schemas.microsoft.com/office/drawing/2014/main" id="{85CE5C85-7093-19B2-7C53-6F93048D7B25}"/>
              </a:ext>
            </a:extLst>
          </p:cNvPr>
          <p:cNvSpPr txBox="1"/>
          <p:nvPr/>
        </p:nvSpPr>
        <p:spPr>
          <a:xfrm>
            <a:off x="6986954" y="6473689"/>
            <a:ext cx="1042273" cy="276999"/>
          </a:xfrm>
          <a:prstGeom prst="rect">
            <a:avLst/>
          </a:prstGeom>
          <a:solidFill>
            <a:schemeClr val="bg1"/>
          </a:solidFill>
        </p:spPr>
        <p:txBody>
          <a:bodyPr wrap="square" rtlCol="0">
            <a:spAutoFit/>
          </a:bodyPr>
          <a:lstStyle/>
          <a:p>
            <a:endParaRPr lang="en-US" sz="1200" dirty="0"/>
          </a:p>
        </p:txBody>
      </p:sp>
      <p:sp>
        <p:nvSpPr>
          <p:cNvPr id="16" name="TextBox 15">
            <a:extLst>
              <a:ext uri="{FF2B5EF4-FFF2-40B4-BE49-F238E27FC236}">
                <a16:creationId xmlns:a16="http://schemas.microsoft.com/office/drawing/2014/main" id="{8C4DC069-4D2B-A2B7-0D52-69C62764565E}"/>
              </a:ext>
            </a:extLst>
          </p:cNvPr>
          <p:cNvSpPr txBox="1"/>
          <p:nvPr/>
        </p:nvSpPr>
        <p:spPr>
          <a:xfrm>
            <a:off x="6986954" y="6429378"/>
            <a:ext cx="1042273" cy="276999"/>
          </a:xfrm>
          <a:prstGeom prst="rect">
            <a:avLst/>
          </a:prstGeom>
          <a:noFill/>
        </p:spPr>
        <p:txBody>
          <a:bodyPr wrap="square" rtlCol="0">
            <a:spAutoFit/>
          </a:bodyPr>
          <a:lstStyle/>
          <a:p>
            <a:r>
              <a:rPr lang="en-US" sz="1200" dirty="0"/>
              <a:t>-log10(FDR)</a:t>
            </a:r>
          </a:p>
        </p:txBody>
      </p:sp>
      <p:sp>
        <p:nvSpPr>
          <p:cNvPr id="17" name="TextBox 16">
            <a:extLst>
              <a:ext uri="{FF2B5EF4-FFF2-40B4-BE49-F238E27FC236}">
                <a16:creationId xmlns:a16="http://schemas.microsoft.com/office/drawing/2014/main" id="{F8227EF6-3F1B-425B-B324-DA0FE832416D}"/>
              </a:ext>
            </a:extLst>
          </p:cNvPr>
          <p:cNvSpPr txBox="1"/>
          <p:nvPr/>
        </p:nvSpPr>
        <p:spPr>
          <a:xfrm>
            <a:off x="10721880" y="6470543"/>
            <a:ext cx="1042273" cy="276999"/>
          </a:xfrm>
          <a:prstGeom prst="rect">
            <a:avLst/>
          </a:prstGeom>
          <a:solidFill>
            <a:schemeClr val="bg1"/>
          </a:solidFill>
        </p:spPr>
        <p:txBody>
          <a:bodyPr wrap="square" rtlCol="0">
            <a:spAutoFit/>
          </a:bodyPr>
          <a:lstStyle/>
          <a:p>
            <a:endParaRPr lang="en-US" sz="1200" dirty="0"/>
          </a:p>
        </p:txBody>
      </p:sp>
      <p:sp>
        <p:nvSpPr>
          <p:cNvPr id="18" name="TextBox 17">
            <a:extLst>
              <a:ext uri="{FF2B5EF4-FFF2-40B4-BE49-F238E27FC236}">
                <a16:creationId xmlns:a16="http://schemas.microsoft.com/office/drawing/2014/main" id="{F6222366-7F6B-8E3B-51FD-8F81D296F7E0}"/>
              </a:ext>
            </a:extLst>
          </p:cNvPr>
          <p:cNvSpPr txBox="1"/>
          <p:nvPr/>
        </p:nvSpPr>
        <p:spPr>
          <a:xfrm>
            <a:off x="10721880" y="6426232"/>
            <a:ext cx="1042273" cy="276999"/>
          </a:xfrm>
          <a:prstGeom prst="rect">
            <a:avLst/>
          </a:prstGeom>
          <a:noFill/>
        </p:spPr>
        <p:txBody>
          <a:bodyPr wrap="square" rtlCol="0">
            <a:spAutoFit/>
          </a:bodyPr>
          <a:lstStyle/>
          <a:p>
            <a:r>
              <a:rPr lang="en-US" sz="1200" dirty="0"/>
              <a:t>-log10(FDR)</a:t>
            </a:r>
          </a:p>
        </p:txBody>
      </p:sp>
      <p:sp>
        <p:nvSpPr>
          <p:cNvPr id="22" name="TextBox 21">
            <a:extLst>
              <a:ext uri="{FF2B5EF4-FFF2-40B4-BE49-F238E27FC236}">
                <a16:creationId xmlns:a16="http://schemas.microsoft.com/office/drawing/2014/main" id="{89B97B7D-20F2-2371-0FC8-8A5C9FDD29FE}"/>
              </a:ext>
            </a:extLst>
          </p:cNvPr>
          <p:cNvSpPr txBox="1"/>
          <p:nvPr/>
        </p:nvSpPr>
        <p:spPr>
          <a:xfrm>
            <a:off x="4321422" y="6488668"/>
            <a:ext cx="2766142" cy="369332"/>
          </a:xfrm>
          <a:prstGeom prst="rect">
            <a:avLst/>
          </a:prstGeom>
          <a:noFill/>
        </p:spPr>
        <p:txBody>
          <a:bodyPr wrap="none" rtlCol="0">
            <a:spAutoFit/>
          </a:bodyPr>
          <a:lstStyle/>
          <a:p>
            <a:r>
              <a:rPr lang="en-US" dirty="0"/>
              <a:t>All top 20 indiv26 in cons99</a:t>
            </a:r>
          </a:p>
        </p:txBody>
      </p:sp>
      <p:sp>
        <p:nvSpPr>
          <p:cNvPr id="23" name="TextBox 22">
            <a:extLst>
              <a:ext uri="{FF2B5EF4-FFF2-40B4-BE49-F238E27FC236}">
                <a16:creationId xmlns:a16="http://schemas.microsoft.com/office/drawing/2014/main" id="{BAA865B9-9378-934C-C9E9-B13B4E096F13}"/>
              </a:ext>
            </a:extLst>
          </p:cNvPr>
          <p:cNvSpPr txBox="1"/>
          <p:nvPr/>
        </p:nvSpPr>
        <p:spPr>
          <a:xfrm>
            <a:off x="9080304" y="6488668"/>
            <a:ext cx="1785745" cy="369332"/>
          </a:xfrm>
          <a:prstGeom prst="rect">
            <a:avLst/>
          </a:prstGeom>
          <a:noFill/>
        </p:spPr>
        <p:txBody>
          <a:bodyPr wrap="none" rtlCol="0">
            <a:spAutoFit/>
          </a:bodyPr>
          <a:lstStyle/>
          <a:p>
            <a:r>
              <a:rPr lang="en-US" dirty="0">
                <a:solidFill>
                  <a:srgbClr val="C00000"/>
                </a:solidFill>
              </a:rPr>
              <a:t>*</a:t>
            </a:r>
            <a:r>
              <a:rPr lang="en-US" dirty="0"/>
              <a:t>= not in cons99</a:t>
            </a:r>
          </a:p>
        </p:txBody>
      </p:sp>
      <p:sp>
        <p:nvSpPr>
          <p:cNvPr id="24" name="TextBox 23">
            <a:extLst>
              <a:ext uri="{FF2B5EF4-FFF2-40B4-BE49-F238E27FC236}">
                <a16:creationId xmlns:a16="http://schemas.microsoft.com/office/drawing/2014/main" id="{534A9047-8700-F7B9-A43A-9C9CED45DD75}"/>
              </a:ext>
            </a:extLst>
          </p:cNvPr>
          <p:cNvSpPr txBox="1"/>
          <p:nvPr/>
        </p:nvSpPr>
        <p:spPr>
          <a:xfrm>
            <a:off x="9157423" y="3124751"/>
            <a:ext cx="300082" cy="369332"/>
          </a:xfrm>
          <a:prstGeom prst="rect">
            <a:avLst/>
          </a:prstGeom>
          <a:noFill/>
        </p:spPr>
        <p:txBody>
          <a:bodyPr wrap="none" rtlCol="0">
            <a:spAutoFit/>
          </a:bodyPr>
          <a:lstStyle/>
          <a:p>
            <a:r>
              <a:rPr lang="en-US" dirty="0">
                <a:solidFill>
                  <a:srgbClr val="C00000"/>
                </a:solidFill>
              </a:rPr>
              <a:t>*</a:t>
            </a:r>
          </a:p>
        </p:txBody>
      </p:sp>
      <p:sp>
        <p:nvSpPr>
          <p:cNvPr id="25" name="TextBox 24">
            <a:extLst>
              <a:ext uri="{FF2B5EF4-FFF2-40B4-BE49-F238E27FC236}">
                <a16:creationId xmlns:a16="http://schemas.microsoft.com/office/drawing/2014/main" id="{68D4DF63-01A3-5817-8C02-BF132E200827}"/>
              </a:ext>
            </a:extLst>
          </p:cNvPr>
          <p:cNvSpPr txBox="1"/>
          <p:nvPr/>
        </p:nvSpPr>
        <p:spPr>
          <a:xfrm>
            <a:off x="8292863" y="3331451"/>
            <a:ext cx="300082" cy="369332"/>
          </a:xfrm>
          <a:prstGeom prst="rect">
            <a:avLst/>
          </a:prstGeom>
          <a:noFill/>
        </p:spPr>
        <p:txBody>
          <a:bodyPr wrap="none" rtlCol="0">
            <a:spAutoFit/>
          </a:bodyPr>
          <a:lstStyle/>
          <a:p>
            <a:r>
              <a:rPr lang="en-US" dirty="0">
                <a:solidFill>
                  <a:srgbClr val="C00000"/>
                </a:solidFill>
              </a:rPr>
              <a:t>*</a:t>
            </a:r>
          </a:p>
        </p:txBody>
      </p:sp>
      <p:sp>
        <p:nvSpPr>
          <p:cNvPr id="26" name="TextBox 25">
            <a:extLst>
              <a:ext uri="{FF2B5EF4-FFF2-40B4-BE49-F238E27FC236}">
                <a16:creationId xmlns:a16="http://schemas.microsoft.com/office/drawing/2014/main" id="{CF22D9C0-F86D-2180-92D8-F2DF22146705}"/>
              </a:ext>
            </a:extLst>
          </p:cNvPr>
          <p:cNvSpPr txBox="1"/>
          <p:nvPr/>
        </p:nvSpPr>
        <p:spPr>
          <a:xfrm>
            <a:off x="95265" y="6289022"/>
            <a:ext cx="2049920" cy="646331"/>
          </a:xfrm>
          <a:prstGeom prst="rect">
            <a:avLst/>
          </a:prstGeom>
          <a:noFill/>
        </p:spPr>
        <p:txBody>
          <a:bodyPr wrap="none" rtlCol="0">
            <a:spAutoFit/>
          </a:bodyPr>
          <a:lstStyle/>
          <a:p>
            <a:r>
              <a:rPr lang="en-US" dirty="0"/>
              <a:t>All top 20 in indiv26</a:t>
            </a:r>
          </a:p>
          <a:p>
            <a:r>
              <a:rPr lang="en-US" dirty="0"/>
              <a:t>* = in cons26</a:t>
            </a:r>
          </a:p>
        </p:txBody>
      </p:sp>
      <p:sp>
        <p:nvSpPr>
          <p:cNvPr id="27" name="TextBox 26">
            <a:extLst>
              <a:ext uri="{FF2B5EF4-FFF2-40B4-BE49-F238E27FC236}">
                <a16:creationId xmlns:a16="http://schemas.microsoft.com/office/drawing/2014/main" id="{32EF46C8-3F18-3D21-D556-6BD820ED90D4}"/>
              </a:ext>
            </a:extLst>
          </p:cNvPr>
          <p:cNvSpPr txBox="1"/>
          <p:nvPr/>
        </p:nvSpPr>
        <p:spPr>
          <a:xfrm>
            <a:off x="171450" y="2529765"/>
            <a:ext cx="300082" cy="369332"/>
          </a:xfrm>
          <a:prstGeom prst="rect">
            <a:avLst/>
          </a:prstGeom>
          <a:noFill/>
        </p:spPr>
        <p:txBody>
          <a:bodyPr wrap="none" rtlCol="0">
            <a:spAutoFit/>
          </a:bodyPr>
          <a:lstStyle/>
          <a:p>
            <a:r>
              <a:rPr lang="en-US" dirty="0"/>
              <a:t>*</a:t>
            </a:r>
          </a:p>
        </p:txBody>
      </p:sp>
      <p:sp>
        <p:nvSpPr>
          <p:cNvPr id="28" name="TextBox 27">
            <a:extLst>
              <a:ext uri="{FF2B5EF4-FFF2-40B4-BE49-F238E27FC236}">
                <a16:creationId xmlns:a16="http://schemas.microsoft.com/office/drawing/2014/main" id="{45796CE0-2186-E390-3B6F-235E0092F082}"/>
              </a:ext>
            </a:extLst>
          </p:cNvPr>
          <p:cNvSpPr txBox="1"/>
          <p:nvPr/>
        </p:nvSpPr>
        <p:spPr>
          <a:xfrm>
            <a:off x="398378" y="2940085"/>
            <a:ext cx="300082"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3DAB6B2B-B4FE-7DFD-B0F9-26D7079CA79E}"/>
              </a:ext>
            </a:extLst>
          </p:cNvPr>
          <p:cNvSpPr txBox="1"/>
          <p:nvPr/>
        </p:nvSpPr>
        <p:spPr>
          <a:xfrm>
            <a:off x="984890" y="3181363"/>
            <a:ext cx="300082"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793681C0-78FE-1ECC-E4D3-B91F79D51297}"/>
              </a:ext>
            </a:extLst>
          </p:cNvPr>
          <p:cNvSpPr txBox="1"/>
          <p:nvPr/>
        </p:nvSpPr>
        <p:spPr>
          <a:xfrm>
            <a:off x="926865" y="3595321"/>
            <a:ext cx="300082"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45EEF6C4-AB17-1253-2A75-48D2E4635C37}"/>
              </a:ext>
            </a:extLst>
          </p:cNvPr>
          <p:cNvSpPr txBox="1"/>
          <p:nvPr/>
        </p:nvSpPr>
        <p:spPr>
          <a:xfrm>
            <a:off x="686286" y="3814235"/>
            <a:ext cx="300082"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0916E77F-F197-9ACB-DF94-52BA252DF1B7}"/>
              </a:ext>
            </a:extLst>
          </p:cNvPr>
          <p:cNvSpPr txBox="1"/>
          <p:nvPr/>
        </p:nvSpPr>
        <p:spPr>
          <a:xfrm>
            <a:off x="43061" y="3970343"/>
            <a:ext cx="300082"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BC5EA947-6452-18C0-7713-CC5AE2054E08}"/>
              </a:ext>
            </a:extLst>
          </p:cNvPr>
          <p:cNvSpPr txBox="1"/>
          <p:nvPr/>
        </p:nvSpPr>
        <p:spPr>
          <a:xfrm>
            <a:off x="89344" y="4231448"/>
            <a:ext cx="300082"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4958F74B-1617-8C57-D603-6091BAB3E511}"/>
              </a:ext>
            </a:extLst>
          </p:cNvPr>
          <p:cNvSpPr txBox="1"/>
          <p:nvPr/>
        </p:nvSpPr>
        <p:spPr>
          <a:xfrm>
            <a:off x="504989" y="4416114"/>
            <a:ext cx="415498"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19A5D1DA-1EAB-A0A7-958B-E29AF4C9837E}"/>
              </a:ext>
            </a:extLst>
          </p:cNvPr>
          <p:cNvSpPr txBox="1"/>
          <p:nvPr/>
        </p:nvSpPr>
        <p:spPr>
          <a:xfrm>
            <a:off x="1233046" y="4815935"/>
            <a:ext cx="300082" cy="369332"/>
          </a:xfrm>
          <a:prstGeom prst="rect">
            <a:avLst/>
          </a:prstGeom>
          <a:noFill/>
        </p:spPr>
        <p:txBody>
          <a:bodyPr wrap="none" rtlCol="0">
            <a:spAutoFit/>
          </a:bodyPr>
          <a:lstStyle/>
          <a:p>
            <a:r>
              <a:rPr lang="en-US" dirty="0"/>
              <a:t>*</a:t>
            </a:r>
          </a:p>
        </p:txBody>
      </p:sp>
      <p:sp>
        <p:nvSpPr>
          <p:cNvPr id="43" name="TextBox 42">
            <a:extLst>
              <a:ext uri="{FF2B5EF4-FFF2-40B4-BE49-F238E27FC236}">
                <a16:creationId xmlns:a16="http://schemas.microsoft.com/office/drawing/2014/main" id="{715258ED-0F9F-BF17-C3E4-9A3677B0568D}"/>
              </a:ext>
            </a:extLst>
          </p:cNvPr>
          <p:cNvSpPr txBox="1"/>
          <p:nvPr/>
        </p:nvSpPr>
        <p:spPr>
          <a:xfrm>
            <a:off x="3812" y="5619244"/>
            <a:ext cx="300082"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C8FE4311-D5D6-B8B6-E073-13FD1B37D838}"/>
              </a:ext>
            </a:extLst>
          </p:cNvPr>
          <p:cNvSpPr txBox="1"/>
          <p:nvPr/>
        </p:nvSpPr>
        <p:spPr>
          <a:xfrm>
            <a:off x="-110226" y="6093230"/>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727113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72D0-9F70-C1AA-B50E-2936D431100F}"/>
              </a:ext>
            </a:extLst>
          </p:cNvPr>
          <p:cNvSpPr>
            <a:spLocks noGrp="1"/>
          </p:cNvSpPr>
          <p:nvPr>
            <p:ph type="title"/>
          </p:nvPr>
        </p:nvSpPr>
        <p:spPr>
          <a:xfrm>
            <a:off x="838200" y="52608"/>
            <a:ext cx="10515600" cy="1325563"/>
          </a:xfrm>
        </p:spPr>
        <p:txBody>
          <a:bodyPr/>
          <a:lstStyle/>
          <a:p>
            <a:r>
              <a:rPr lang="en-US" dirty="0"/>
              <a:t>What biological insights can be gained?</a:t>
            </a:r>
          </a:p>
        </p:txBody>
      </p:sp>
      <p:pic>
        <p:nvPicPr>
          <p:cNvPr id="5" name="Picture 4">
            <a:extLst>
              <a:ext uri="{FF2B5EF4-FFF2-40B4-BE49-F238E27FC236}">
                <a16:creationId xmlns:a16="http://schemas.microsoft.com/office/drawing/2014/main" id="{50A7DE42-9882-F171-BA98-DC8B0BFAD041}"/>
              </a:ext>
            </a:extLst>
          </p:cNvPr>
          <p:cNvPicPr>
            <a:picLocks noChangeAspect="1"/>
          </p:cNvPicPr>
          <p:nvPr/>
        </p:nvPicPr>
        <p:blipFill>
          <a:blip r:embed="rId3"/>
          <a:stretch>
            <a:fillRect/>
          </a:stretch>
        </p:blipFill>
        <p:spPr>
          <a:xfrm>
            <a:off x="-312516" y="960697"/>
            <a:ext cx="11173968" cy="5586984"/>
          </a:xfrm>
          <a:prstGeom prst="rect">
            <a:avLst/>
          </a:prstGeom>
        </p:spPr>
      </p:pic>
      <p:sp>
        <p:nvSpPr>
          <p:cNvPr id="6" name="TextBox 5">
            <a:extLst>
              <a:ext uri="{FF2B5EF4-FFF2-40B4-BE49-F238E27FC236}">
                <a16:creationId xmlns:a16="http://schemas.microsoft.com/office/drawing/2014/main" id="{06CF6750-6C9E-7B57-B27F-1EE6EB02A362}"/>
              </a:ext>
            </a:extLst>
          </p:cNvPr>
          <p:cNvSpPr txBox="1"/>
          <p:nvPr/>
        </p:nvSpPr>
        <p:spPr>
          <a:xfrm>
            <a:off x="2204725" y="6354330"/>
            <a:ext cx="3880293" cy="369332"/>
          </a:xfrm>
          <a:prstGeom prst="rect">
            <a:avLst/>
          </a:prstGeom>
          <a:noFill/>
        </p:spPr>
        <p:txBody>
          <a:bodyPr wrap="none" rtlCol="0">
            <a:spAutoFit/>
          </a:bodyPr>
          <a:lstStyle/>
          <a:p>
            <a:r>
              <a:rPr lang="en-US" dirty="0"/>
              <a:t>Consensus 99-sample WGCNA modules</a:t>
            </a:r>
          </a:p>
        </p:txBody>
      </p:sp>
      <p:sp>
        <p:nvSpPr>
          <p:cNvPr id="7" name="Frame 6">
            <a:extLst>
              <a:ext uri="{FF2B5EF4-FFF2-40B4-BE49-F238E27FC236}">
                <a16:creationId xmlns:a16="http://schemas.microsoft.com/office/drawing/2014/main" id="{EC2C4F56-51A2-3F39-8166-B1B021E3F904}"/>
              </a:ext>
            </a:extLst>
          </p:cNvPr>
          <p:cNvSpPr/>
          <p:nvPr/>
        </p:nvSpPr>
        <p:spPr>
          <a:xfrm>
            <a:off x="1358096" y="118732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2E8E7C9B-6DC4-2CF4-0D4D-7871515A56AA}"/>
              </a:ext>
            </a:extLst>
          </p:cNvPr>
          <p:cNvSpPr/>
          <p:nvPr/>
        </p:nvSpPr>
        <p:spPr>
          <a:xfrm>
            <a:off x="2015215" y="118732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40C9B27B-9DF7-D66C-13C8-1A0883C5341F}"/>
              </a:ext>
            </a:extLst>
          </p:cNvPr>
          <p:cNvSpPr/>
          <p:nvPr/>
        </p:nvSpPr>
        <p:spPr>
          <a:xfrm>
            <a:off x="3578070" y="119965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D5B184B-7660-8506-2AF6-009E1FF19099}"/>
              </a:ext>
            </a:extLst>
          </p:cNvPr>
          <p:cNvSpPr/>
          <p:nvPr/>
        </p:nvSpPr>
        <p:spPr>
          <a:xfrm>
            <a:off x="4469324" y="119965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1F3CF173-82DA-E882-C514-3DA804F505B6}"/>
              </a:ext>
            </a:extLst>
          </p:cNvPr>
          <p:cNvSpPr/>
          <p:nvPr/>
        </p:nvSpPr>
        <p:spPr>
          <a:xfrm>
            <a:off x="6680096" y="1199659"/>
            <a:ext cx="228147" cy="5131521"/>
          </a:xfrm>
          <a:prstGeom prst="frame">
            <a:avLst>
              <a:gd name="adj1" fmla="val 2088"/>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9FB49320-1601-595F-E09D-F3C08BD466AA}"/>
              </a:ext>
            </a:extLst>
          </p:cNvPr>
          <p:cNvSpPr txBox="1"/>
          <p:nvPr/>
        </p:nvSpPr>
        <p:spPr>
          <a:xfrm>
            <a:off x="9574756" y="5657671"/>
            <a:ext cx="2619692" cy="1200329"/>
          </a:xfrm>
          <a:prstGeom prst="rect">
            <a:avLst/>
          </a:prstGeom>
          <a:noFill/>
        </p:spPr>
        <p:txBody>
          <a:bodyPr wrap="none" rtlCol="0">
            <a:spAutoFit/>
          </a:bodyPr>
          <a:lstStyle/>
          <a:p>
            <a:r>
              <a:rPr lang="en-US" b="0" i="0" dirty="0">
                <a:solidFill>
                  <a:srgbClr val="1D1C1D"/>
                </a:solidFill>
                <a:effectLst/>
                <a:latin typeface="Slack-Lato"/>
              </a:rPr>
              <a:t>Fu et al., </a:t>
            </a:r>
            <a:r>
              <a:rPr lang="en-US" b="0" i="1" dirty="0">
                <a:solidFill>
                  <a:srgbClr val="1D1C1D"/>
                </a:solidFill>
                <a:effectLst/>
                <a:latin typeface="Slack-Lato"/>
              </a:rPr>
              <a:t>Nat Genet</a:t>
            </a:r>
            <a:r>
              <a:rPr lang="en-US" b="0" i="0" dirty="0">
                <a:solidFill>
                  <a:srgbClr val="1D1C1D"/>
                </a:solidFill>
                <a:effectLst/>
                <a:latin typeface="Slack-Lato"/>
              </a:rPr>
              <a:t>, 2022</a:t>
            </a:r>
          </a:p>
          <a:p>
            <a:r>
              <a:rPr lang="en-US" b="0" i="0" dirty="0" err="1">
                <a:solidFill>
                  <a:srgbClr val="1D1C1D"/>
                </a:solidFill>
                <a:effectLst/>
                <a:latin typeface="Slack-Lato"/>
              </a:rPr>
              <a:t>Perikshak</a:t>
            </a:r>
            <a:r>
              <a:rPr lang="en-US" b="0" i="0" dirty="0">
                <a:solidFill>
                  <a:srgbClr val="1D1C1D"/>
                </a:solidFill>
                <a:effectLst/>
                <a:latin typeface="Slack-Lato"/>
              </a:rPr>
              <a:t> et al., </a:t>
            </a:r>
            <a:r>
              <a:rPr lang="en-US" b="0" i="1" dirty="0">
                <a:solidFill>
                  <a:srgbClr val="1D1C1D"/>
                </a:solidFill>
                <a:effectLst/>
                <a:latin typeface="Slack-Lato"/>
              </a:rPr>
              <a:t>Cell</a:t>
            </a:r>
            <a:r>
              <a:rPr lang="en-US" b="0" i="0" dirty="0">
                <a:solidFill>
                  <a:srgbClr val="1D1C1D"/>
                </a:solidFill>
                <a:effectLst/>
                <a:latin typeface="Slack-Lato"/>
              </a:rPr>
              <a:t>, 2013</a:t>
            </a:r>
          </a:p>
          <a:p>
            <a:r>
              <a:rPr lang="en-US" b="0" i="0" dirty="0">
                <a:solidFill>
                  <a:srgbClr val="1D1C1D"/>
                </a:solidFill>
                <a:effectLst/>
                <a:latin typeface="Slack-Lato"/>
              </a:rPr>
              <a:t>Li et al., </a:t>
            </a:r>
            <a:r>
              <a:rPr lang="en-US" b="0" i="1" dirty="0">
                <a:solidFill>
                  <a:srgbClr val="1D1C1D"/>
                </a:solidFill>
                <a:effectLst/>
                <a:latin typeface="Slack-Lato"/>
              </a:rPr>
              <a:t>Science</a:t>
            </a:r>
            <a:r>
              <a:rPr lang="en-US" b="0" i="0" dirty="0">
                <a:solidFill>
                  <a:srgbClr val="1D1C1D"/>
                </a:solidFill>
                <a:effectLst/>
                <a:latin typeface="Slack-Lato"/>
              </a:rPr>
              <a:t>, 2018</a:t>
            </a:r>
          </a:p>
          <a:p>
            <a:endParaRPr lang="en-US" dirty="0"/>
          </a:p>
        </p:txBody>
      </p:sp>
    </p:spTree>
    <p:extLst>
      <p:ext uri="{BB962C8B-B14F-4D97-AF65-F5344CB8AC3E}">
        <p14:creationId xmlns:p14="http://schemas.microsoft.com/office/powerpoint/2010/main" val="62297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A67F-45EB-6E0D-1E11-DD414AFEA20F}"/>
              </a:ext>
            </a:extLst>
          </p:cNvPr>
          <p:cNvSpPr>
            <a:spLocks noGrp="1"/>
          </p:cNvSpPr>
          <p:nvPr>
            <p:ph type="title"/>
          </p:nvPr>
        </p:nvSpPr>
        <p:spPr/>
        <p:txBody>
          <a:bodyPr/>
          <a:lstStyle/>
          <a:p>
            <a:r>
              <a:rPr lang="en-US" dirty="0"/>
              <a:t>WGCNA</a:t>
            </a:r>
          </a:p>
        </p:txBody>
      </p:sp>
      <p:sp>
        <p:nvSpPr>
          <p:cNvPr id="3" name="Content Placeholder 2">
            <a:extLst>
              <a:ext uri="{FF2B5EF4-FFF2-40B4-BE49-F238E27FC236}">
                <a16:creationId xmlns:a16="http://schemas.microsoft.com/office/drawing/2014/main" id="{13AE25B1-043C-60B9-092E-1107C2E201BB}"/>
              </a:ext>
            </a:extLst>
          </p:cNvPr>
          <p:cNvSpPr>
            <a:spLocks noGrp="1"/>
          </p:cNvSpPr>
          <p:nvPr>
            <p:ph idx="1"/>
          </p:nvPr>
        </p:nvSpPr>
        <p:spPr>
          <a:xfrm>
            <a:off x="167640" y="1825625"/>
            <a:ext cx="4053840" cy="4351338"/>
          </a:xfrm>
        </p:spPr>
        <p:txBody>
          <a:bodyPr/>
          <a:lstStyle/>
          <a:p>
            <a:r>
              <a:rPr lang="en-US" dirty="0"/>
              <a:t>Weighted Correlation Network Analysis</a:t>
            </a:r>
          </a:p>
          <a:p>
            <a:r>
              <a:rPr lang="en-US" dirty="0"/>
              <a:t>Goal: find clusters (modules) of correlated genes, infer biological meaning</a:t>
            </a:r>
          </a:p>
        </p:txBody>
      </p:sp>
      <p:pic>
        <p:nvPicPr>
          <p:cNvPr id="1026" name="Picture 2" descr="figure 1">
            <a:extLst>
              <a:ext uri="{FF2B5EF4-FFF2-40B4-BE49-F238E27FC236}">
                <a16:creationId xmlns:a16="http://schemas.microsoft.com/office/drawing/2014/main" id="{BB34E8BE-F102-0D92-8CCB-2DBDFABD3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0"/>
            <a:ext cx="78295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15DA3A-0EFC-41AF-F103-8E46B8BF9617}"/>
              </a:ext>
            </a:extLst>
          </p:cNvPr>
          <p:cNvSpPr txBox="1"/>
          <p:nvPr/>
        </p:nvSpPr>
        <p:spPr>
          <a:xfrm>
            <a:off x="89065" y="6488668"/>
            <a:ext cx="2772362" cy="369332"/>
          </a:xfrm>
          <a:prstGeom prst="rect">
            <a:avLst/>
          </a:prstGeom>
          <a:noFill/>
        </p:spPr>
        <p:txBody>
          <a:bodyPr wrap="none" rtlCol="0">
            <a:spAutoFit/>
          </a:bodyPr>
          <a:lstStyle/>
          <a:p>
            <a:r>
              <a:rPr lang="en-US" dirty="0"/>
              <a:t>Langfelder &amp; Horvath, 2008</a:t>
            </a:r>
          </a:p>
        </p:txBody>
      </p:sp>
    </p:spTree>
    <p:extLst>
      <p:ext uri="{BB962C8B-B14F-4D97-AF65-F5344CB8AC3E}">
        <p14:creationId xmlns:p14="http://schemas.microsoft.com/office/powerpoint/2010/main" val="1615873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08D6F6-5E8E-3E4B-B604-1D7928D2F393}"/>
              </a:ext>
            </a:extLst>
          </p:cNvPr>
          <p:cNvPicPr>
            <a:picLocks noChangeAspect="1"/>
          </p:cNvPicPr>
          <p:nvPr/>
        </p:nvPicPr>
        <p:blipFill>
          <a:blip r:embed="rId3"/>
          <a:stretch>
            <a:fillRect/>
          </a:stretch>
        </p:blipFill>
        <p:spPr>
          <a:xfrm>
            <a:off x="896068" y="1984107"/>
            <a:ext cx="4859414" cy="4470915"/>
          </a:xfrm>
          <a:prstGeom prst="rect">
            <a:avLst/>
          </a:prstGeom>
        </p:spPr>
      </p:pic>
      <p:sp>
        <p:nvSpPr>
          <p:cNvPr id="9" name="Title 8">
            <a:extLst>
              <a:ext uri="{FF2B5EF4-FFF2-40B4-BE49-F238E27FC236}">
                <a16:creationId xmlns:a16="http://schemas.microsoft.com/office/drawing/2014/main" id="{B08A2F87-027D-4A18-133D-593CC14BB7B4}"/>
              </a:ext>
            </a:extLst>
          </p:cNvPr>
          <p:cNvSpPr>
            <a:spLocks noGrp="1"/>
          </p:cNvSpPr>
          <p:nvPr>
            <p:ph type="title"/>
          </p:nvPr>
        </p:nvSpPr>
        <p:spPr>
          <a:xfrm>
            <a:off x="838200" y="365125"/>
            <a:ext cx="9834564" cy="1325563"/>
          </a:xfrm>
        </p:spPr>
        <p:txBody>
          <a:bodyPr>
            <a:noAutofit/>
          </a:bodyPr>
          <a:lstStyle/>
          <a:p>
            <a:r>
              <a:rPr lang="en-US" sz="3200" dirty="0"/>
              <a:t>brown/black: chromatin modifiers, NDD, ASD, DDD, LOF constrained, </a:t>
            </a:r>
            <a:r>
              <a:rPr lang="en-US" sz="3200" dirty="0" err="1"/>
              <a:t>Brainspan</a:t>
            </a:r>
            <a:r>
              <a:rPr lang="en-US" sz="3200" dirty="0"/>
              <a:t> M2/M3 (transcriptional regulation, DNA binding), FMRP targets</a:t>
            </a:r>
          </a:p>
        </p:txBody>
      </p:sp>
      <p:sp>
        <p:nvSpPr>
          <p:cNvPr id="15" name="TextBox 14">
            <a:extLst>
              <a:ext uri="{FF2B5EF4-FFF2-40B4-BE49-F238E27FC236}">
                <a16:creationId xmlns:a16="http://schemas.microsoft.com/office/drawing/2014/main" id="{5FA3C335-57DE-572C-8350-63897339A9F8}"/>
              </a:ext>
            </a:extLst>
          </p:cNvPr>
          <p:cNvSpPr txBox="1"/>
          <p:nvPr/>
        </p:nvSpPr>
        <p:spPr>
          <a:xfrm>
            <a:off x="5107487" y="342900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4" name="Content Placeholder 4">
            <a:extLst>
              <a:ext uri="{FF2B5EF4-FFF2-40B4-BE49-F238E27FC236}">
                <a16:creationId xmlns:a16="http://schemas.microsoft.com/office/drawing/2014/main" id="{80EF57FD-51A1-680C-93D7-C803A964355D}"/>
              </a:ext>
            </a:extLst>
          </p:cNvPr>
          <p:cNvPicPr>
            <a:picLocks noChangeAspect="1"/>
          </p:cNvPicPr>
          <p:nvPr/>
        </p:nvPicPr>
        <p:blipFill>
          <a:blip r:embed="rId4"/>
          <a:stretch>
            <a:fillRect/>
          </a:stretch>
        </p:blipFill>
        <p:spPr>
          <a:xfrm>
            <a:off x="5420412" y="1984107"/>
            <a:ext cx="4859414" cy="4470915"/>
          </a:xfrm>
          <a:prstGeom prst="rect">
            <a:avLst/>
          </a:prstGeom>
        </p:spPr>
      </p:pic>
      <p:sp>
        <p:nvSpPr>
          <p:cNvPr id="19" name="TextBox 18">
            <a:extLst>
              <a:ext uri="{FF2B5EF4-FFF2-40B4-BE49-F238E27FC236}">
                <a16:creationId xmlns:a16="http://schemas.microsoft.com/office/drawing/2014/main" id="{47D65DA2-A209-9C3A-D717-B398599357C8}"/>
              </a:ext>
            </a:extLst>
          </p:cNvPr>
          <p:cNvSpPr txBox="1"/>
          <p:nvPr/>
        </p:nvSpPr>
        <p:spPr>
          <a:xfrm>
            <a:off x="3686207" y="6337211"/>
            <a:ext cx="1042273" cy="276999"/>
          </a:xfrm>
          <a:prstGeom prst="rect">
            <a:avLst/>
          </a:prstGeom>
          <a:solidFill>
            <a:schemeClr val="bg1"/>
          </a:solidFill>
        </p:spPr>
        <p:txBody>
          <a:bodyPr wrap="square" rtlCol="0">
            <a:spAutoFit/>
          </a:bodyPr>
          <a:lstStyle/>
          <a:p>
            <a:endParaRPr lang="en-US" sz="1200" dirty="0"/>
          </a:p>
        </p:txBody>
      </p:sp>
      <p:sp>
        <p:nvSpPr>
          <p:cNvPr id="20" name="TextBox 19">
            <a:extLst>
              <a:ext uri="{FF2B5EF4-FFF2-40B4-BE49-F238E27FC236}">
                <a16:creationId xmlns:a16="http://schemas.microsoft.com/office/drawing/2014/main" id="{BA815CCB-5D83-8192-86F2-36DD1C52C564}"/>
              </a:ext>
            </a:extLst>
          </p:cNvPr>
          <p:cNvSpPr txBox="1"/>
          <p:nvPr/>
        </p:nvSpPr>
        <p:spPr>
          <a:xfrm>
            <a:off x="3686207" y="6292900"/>
            <a:ext cx="1042273" cy="276999"/>
          </a:xfrm>
          <a:prstGeom prst="rect">
            <a:avLst/>
          </a:prstGeom>
          <a:noFill/>
        </p:spPr>
        <p:txBody>
          <a:bodyPr wrap="square" rtlCol="0">
            <a:spAutoFit/>
          </a:bodyPr>
          <a:lstStyle/>
          <a:p>
            <a:r>
              <a:rPr lang="en-US" sz="1200" dirty="0"/>
              <a:t>-log10(FDR)</a:t>
            </a:r>
          </a:p>
        </p:txBody>
      </p:sp>
      <p:sp>
        <p:nvSpPr>
          <p:cNvPr id="21" name="TextBox 20">
            <a:extLst>
              <a:ext uri="{FF2B5EF4-FFF2-40B4-BE49-F238E27FC236}">
                <a16:creationId xmlns:a16="http://schemas.microsoft.com/office/drawing/2014/main" id="{A2A658B6-F5A7-96FE-26C6-3EDE487F639C}"/>
              </a:ext>
            </a:extLst>
          </p:cNvPr>
          <p:cNvSpPr txBox="1"/>
          <p:nvPr/>
        </p:nvSpPr>
        <p:spPr>
          <a:xfrm>
            <a:off x="8302653" y="6345783"/>
            <a:ext cx="1042273" cy="276999"/>
          </a:xfrm>
          <a:prstGeom prst="rect">
            <a:avLst/>
          </a:prstGeom>
          <a:solidFill>
            <a:schemeClr val="bg1"/>
          </a:solidFill>
        </p:spPr>
        <p:txBody>
          <a:bodyPr wrap="square" rtlCol="0">
            <a:spAutoFit/>
          </a:bodyPr>
          <a:lstStyle/>
          <a:p>
            <a:endParaRPr lang="en-US" sz="1200" dirty="0"/>
          </a:p>
        </p:txBody>
      </p:sp>
      <p:sp>
        <p:nvSpPr>
          <p:cNvPr id="22" name="TextBox 21">
            <a:extLst>
              <a:ext uri="{FF2B5EF4-FFF2-40B4-BE49-F238E27FC236}">
                <a16:creationId xmlns:a16="http://schemas.microsoft.com/office/drawing/2014/main" id="{8DA6DF03-E45D-F4EF-C46B-5F019A767B2A}"/>
              </a:ext>
            </a:extLst>
          </p:cNvPr>
          <p:cNvSpPr txBox="1"/>
          <p:nvPr/>
        </p:nvSpPr>
        <p:spPr>
          <a:xfrm>
            <a:off x="8302653" y="6301472"/>
            <a:ext cx="1042273" cy="276999"/>
          </a:xfrm>
          <a:prstGeom prst="rect">
            <a:avLst/>
          </a:prstGeom>
          <a:noFill/>
        </p:spPr>
        <p:txBody>
          <a:bodyPr wrap="square" rtlCol="0">
            <a:spAutoFit/>
          </a:bodyPr>
          <a:lstStyle/>
          <a:p>
            <a:r>
              <a:rPr lang="en-US" sz="1200" dirty="0"/>
              <a:t>-log10(FDR)</a:t>
            </a:r>
          </a:p>
        </p:txBody>
      </p:sp>
      <p:sp>
        <p:nvSpPr>
          <p:cNvPr id="29" name="TextBox 28">
            <a:extLst>
              <a:ext uri="{FF2B5EF4-FFF2-40B4-BE49-F238E27FC236}">
                <a16:creationId xmlns:a16="http://schemas.microsoft.com/office/drawing/2014/main" id="{543CFBDF-7F2C-8E5F-F75F-69BB38B9D2EA}"/>
              </a:ext>
            </a:extLst>
          </p:cNvPr>
          <p:cNvSpPr txBox="1"/>
          <p:nvPr/>
        </p:nvSpPr>
        <p:spPr>
          <a:xfrm>
            <a:off x="9701451" y="3619399"/>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28" name="Picture 27">
            <a:extLst>
              <a:ext uri="{FF2B5EF4-FFF2-40B4-BE49-F238E27FC236}">
                <a16:creationId xmlns:a16="http://schemas.microsoft.com/office/drawing/2014/main" id="{57E87B84-49CD-653F-9862-F547D972CC4D}"/>
              </a:ext>
            </a:extLst>
          </p:cNvPr>
          <p:cNvPicPr>
            <a:picLocks noChangeAspect="1"/>
          </p:cNvPicPr>
          <p:nvPr/>
        </p:nvPicPr>
        <p:blipFill>
          <a:blip r:embed="rId5"/>
          <a:stretch>
            <a:fillRect/>
          </a:stretch>
        </p:blipFill>
        <p:spPr>
          <a:xfrm>
            <a:off x="9781408" y="3219673"/>
            <a:ext cx="1159541" cy="1618982"/>
          </a:xfrm>
          <a:prstGeom prst="rect">
            <a:avLst/>
          </a:prstGeom>
        </p:spPr>
      </p:pic>
    </p:spTree>
    <p:extLst>
      <p:ext uri="{BB962C8B-B14F-4D97-AF65-F5344CB8AC3E}">
        <p14:creationId xmlns:p14="http://schemas.microsoft.com/office/powerpoint/2010/main" val="313149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1DE56EA-5FA3-C705-8B8E-70E80EF371DD}"/>
              </a:ext>
            </a:extLst>
          </p:cNvPr>
          <p:cNvSpPr txBox="1"/>
          <p:nvPr/>
        </p:nvSpPr>
        <p:spPr>
          <a:xfrm>
            <a:off x="3034366" y="3525048"/>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15" name="TextBox 14">
            <a:extLst>
              <a:ext uri="{FF2B5EF4-FFF2-40B4-BE49-F238E27FC236}">
                <a16:creationId xmlns:a16="http://schemas.microsoft.com/office/drawing/2014/main" id="{5FA3C335-57DE-572C-8350-63897339A9F8}"/>
              </a:ext>
            </a:extLst>
          </p:cNvPr>
          <p:cNvSpPr txBox="1"/>
          <p:nvPr/>
        </p:nvSpPr>
        <p:spPr>
          <a:xfrm>
            <a:off x="5953158" y="3525049"/>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6" name="Picture 5">
            <a:extLst>
              <a:ext uri="{FF2B5EF4-FFF2-40B4-BE49-F238E27FC236}">
                <a16:creationId xmlns:a16="http://schemas.microsoft.com/office/drawing/2014/main" id="{9CBE0262-4A36-2F26-A21E-254BFB4A484D}"/>
              </a:ext>
            </a:extLst>
          </p:cNvPr>
          <p:cNvPicPr>
            <a:picLocks noChangeAspect="1"/>
          </p:cNvPicPr>
          <p:nvPr/>
        </p:nvPicPr>
        <p:blipFill>
          <a:blip r:embed="rId3"/>
          <a:stretch>
            <a:fillRect/>
          </a:stretch>
        </p:blipFill>
        <p:spPr>
          <a:xfrm>
            <a:off x="579790" y="1698126"/>
            <a:ext cx="4974133" cy="4576463"/>
          </a:xfrm>
          <a:prstGeom prst="rect">
            <a:avLst/>
          </a:prstGeom>
        </p:spPr>
      </p:pic>
      <p:sp>
        <p:nvSpPr>
          <p:cNvPr id="2" name="Title 8">
            <a:extLst>
              <a:ext uri="{FF2B5EF4-FFF2-40B4-BE49-F238E27FC236}">
                <a16:creationId xmlns:a16="http://schemas.microsoft.com/office/drawing/2014/main" id="{D7953C1A-609B-9529-9F43-7AA3D9C1055E}"/>
              </a:ext>
            </a:extLst>
          </p:cNvPr>
          <p:cNvSpPr>
            <a:spLocks noGrp="1"/>
          </p:cNvSpPr>
          <p:nvPr>
            <p:ph type="title"/>
          </p:nvPr>
        </p:nvSpPr>
        <p:spPr/>
        <p:txBody>
          <a:bodyPr>
            <a:noAutofit/>
          </a:bodyPr>
          <a:lstStyle/>
          <a:p>
            <a:r>
              <a:rPr lang="en-US" sz="3200" dirty="0"/>
              <a:t>blue/cyan: chromatin modifiers, NDD, ASD, DDD, LOF constrained, </a:t>
            </a:r>
            <a:r>
              <a:rPr lang="en-US" sz="3200" dirty="0" err="1"/>
              <a:t>Brainspan</a:t>
            </a:r>
            <a:r>
              <a:rPr lang="en-US" sz="3200" dirty="0"/>
              <a:t> M2/M3 (transcriptional regulation, DNA binding)</a:t>
            </a:r>
          </a:p>
        </p:txBody>
      </p:sp>
      <p:sp>
        <p:nvSpPr>
          <p:cNvPr id="17" name="TextBox 16">
            <a:extLst>
              <a:ext uri="{FF2B5EF4-FFF2-40B4-BE49-F238E27FC236}">
                <a16:creationId xmlns:a16="http://schemas.microsoft.com/office/drawing/2014/main" id="{AADE7591-5199-EF25-6856-F01E0C2171B4}"/>
              </a:ext>
            </a:extLst>
          </p:cNvPr>
          <p:cNvSpPr txBox="1"/>
          <p:nvPr/>
        </p:nvSpPr>
        <p:spPr>
          <a:xfrm>
            <a:off x="7802936" y="374721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20" name="TextBox 19">
            <a:extLst>
              <a:ext uri="{FF2B5EF4-FFF2-40B4-BE49-F238E27FC236}">
                <a16:creationId xmlns:a16="http://schemas.microsoft.com/office/drawing/2014/main" id="{D16C3FAE-D966-288C-DE15-B8BB06D9CEB5}"/>
              </a:ext>
            </a:extLst>
          </p:cNvPr>
          <p:cNvSpPr txBox="1"/>
          <p:nvPr/>
        </p:nvSpPr>
        <p:spPr>
          <a:xfrm>
            <a:off x="4967997" y="3284859"/>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23" name="TextBox 22">
            <a:extLst>
              <a:ext uri="{FF2B5EF4-FFF2-40B4-BE49-F238E27FC236}">
                <a16:creationId xmlns:a16="http://schemas.microsoft.com/office/drawing/2014/main" id="{97C0D13B-2BBC-E81F-46EB-9A0E12AD0CA3}"/>
              </a:ext>
            </a:extLst>
          </p:cNvPr>
          <p:cNvSpPr txBox="1"/>
          <p:nvPr/>
        </p:nvSpPr>
        <p:spPr>
          <a:xfrm>
            <a:off x="10843850" y="3087327"/>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24" name="TextBox 23">
            <a:extLst>
              <a:ext uri="{FF2B5EF4-FFF2-40B4-BE49-F238E27FC236}">
                <a16:creationId xmlns:a16="http://schemas.microsoft.com/office/drawing/2014/main" id="{AE9DFC11-5AEC-AA18-6B70-4935D0C63369}"/>
              </a:ext>
            </a:extLst>
          </p:cNvPr>
          <p:cNvSpPr txBox="1"/>
          <p:nvPr/>
        </p:nvSpPr>
        <p:spPr>
          <a:xfrm>
            <a:off x="3731177" y="6157331"/>
            <a:ext cx="1042273" cy="276999"/>
          </a:xfrm>
          <a:prstGeom prst="rect">
            <a:avLst/>
          </a:prstGeom>
          <a:solidFill>
            <a:schemeClr val="bg1"/>
          </a:solidFill>
        </p:spPr>
        <p:txBody>
          <a:bodyPr wrap="square" rtlCol="0">
            <a:spAutoFit/>
          </a:bodyPr>
          <a:lstStyle/>
          <a:p>
            <a:endParaRPr lang="en-US" sz="1200" dirty="0"/>
          </a:p>
        </p:txBody>
      </p:sp>
      <p:sp>
        <p:nvSpPr>
          <p:cNvPr id="25" name="TextBox 24">
            <a:extLst>
              <a:ext uri="{FF2B5EF4-FFF2-40B4-BE49-F238E27FC236}">
                <a16:creationId xmlns:a16="http://schemas.microsoft.com/office/drawing/2014/main" id="{3BF3628A-4442-CAC1-D654-D56F335808C7}"/>
              </a:ext>
            </a:extLst>
          </p:cNvPr>
          <p:cNvSpPr txBox="1"/>
          <p:nvPr/>
        </p:nvSpPr>
        <p:spPr>
          <a:xfrm>
            <a:off x="3731177" y="6113020"/>
            <a:ext cx="1042273" cy="276999"/>
          </a:xfrm>
          <a:prstGeom prst="rect">
            <a:avLst/>
          </a:prstGeom>
          <a:noFill/>
        </p:spPr>
        <p:txBody>
          <a:bodyPr wrap="square" rtlCol="0">
            <a:spAutoFit/>
          </a:bodyPr>
          <a:lstStyle/>
          <a:p>
            <a:r>
              <a:rPr lang="en-US" sz="1200" dirty="0"/>
              <a:t>-log10(FDR)</a:t>
            </a:r>
          </a:p>
        </p:txBody>
      </p:sp>
      <p:sp>
        <p:nvSpPr>
          <p:cNvPr id="26" name="TextBox 25">
            <a:extLst>
              <a:ext uri="{FF2B5EF4-FFF2-40B4-BE49-F238E27FC236}">
                <a16:creationId xmlns:a16="http://schemas.microsoft.com/office/drawing/2014/main" id="{35E199D0-8E39-E9EC-AD5E-914108D48A76}"/>
              </a:ext>
            </a:extLst>
          </p:cNvPr>
          <p:cNvSpPr txBox="1"/>
          <p:nvPr/>
        </p:nvSpPr>
        <p:spPr>
          <a:xfrm>
            <a:off x="8347623" y="6195883"/>
            <a:ext cx="1042273" cy="276999"/>
          </a:xfrm>
          <a:prstGeom prst="rect">
            <a:avLst/>
          </a:prstGeom>
          <a:solidFill>
            <a:schemeClr val="bg1"/>
          </a:solidFill>
        </p:spPr>
        <p:txBody>
          <a:bodyPr wrap="square" rtlCol="0">
            <a:spAutoFit/>
          </a:bodyPr>
          <a:lstStyle/>
          <a:p>
            <a:endParaRPr lang="en-US" sz="1200" dirty="0"/>
          </a:p>
        </p:txBody>
      </p:sp>
      <p:sp>
        <p:nvSpPr>
          <p:cNvPr id="27" name="TextBox 26">
            <a:extLst>
              <a:ext uri="{FF2B5EF4-FFF2-40B4-BE49-F238E27FC236}">
                <a16:creationId xmlns:a16="http://schemas.microsoft.com/office/drawing/2014/main" id="{23B573D9-B97A-8A11-3BEA-04686566687E}"/>
              </a:ext>
            </a:extLst>
          </p:cNvPr>
          <p:cNvSpPr txBox="1"/>
          <p:nvPr/>
        </p:nvSpPr>
        <p:spPr>
          <a:xfrm>
            <a:off x="8347623" y="6151572"/>
            <a:ext cx="1042273" cy="276999"/>
          </a:xfrm>
          <a:prstGeom prst="rect">
            <a:avLst/>
          </a:prstGeom>
          <a:noFill/>
        </p:spPr>
        <p:txBody>
          <a:bodyPr wrap="square" rtlCol="0">
            <a:spAutoFit/>
          </a:bodyPr>
          <a:lstStyle/>
          <a:p>
            <a:r>
              <a:rPr lang="en-US" sz="1200" dirty="0"/>
              <a:t>-log10(FDR)</a:t>
            </a:r>
          </a:p>
        </p:txBody>
      </p:sp>
      <p:pic>
        <p:nvPicPr>
          <p:cNvPr id="18" name="Picture 17">
            <a:extLst>
              <a:ext uri="{FF2B5EF4-FFF2-40B4-BE49-F238E27FC236}">
                <a16:creationId xmlns:a16="http://schemas.microsoft.com/office/drawing/2014/main" id="{A9123F2D-CB2A-D563-109D-B502FF5E900B}"/>
              </a:ext>
            </a:extLst>
          </p:cNvPr>
          <p:cNvPicPr>
            <a:picLocks noChangeAspect="1"/>
          </p:cNvPicPr>
          <p:nvPr/>
        </p:nvPicPr>
        <p:blipFill>
          <a:blip r:embed="rId4"/>
          <a:stretch>
            <a:fillRect/>
          </a:stretch>
        </p:blipFill>
        <p:spPr>
          <a:xfrm>
            <a:off x="5649248" y="1716438"/>
            <a:ext cx="4974133" cy="4576462"/>
          </a:xfrm>
          <a:prstGeom prst="rect">
            <a:avLst/>
          </a:prstGeom>
        </p:spPr>
      </p:pic>
      <p:sp>
        <p:nvSpPr>
          <p:cNvPr id="16" name="TextBox 15">
            <a:extLst>
              <a:ext uri="{FF2B5EF4-FFF2-40B4-BE49-F238E27FC236}">
                <a16:creationId xmlns:a16="http://schemas.microsoft.com/office/drawing/2014/main" id="{185F97EC-C65F-0D7C-9D5A-285401627BE7}"/>
              </a:ext>
            </a:extLst>
          </p:cNvPr>
          <p:cNvSpPr txBox="1"/>
          <p:nvPr/>
        </p:nvSpPr>
        <p:spPr>
          <a:xfrm>
            <a:off x="9885018" y="3525048"/>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9" name="Picture 18">
            <a:extLst>
              <a:ext uri="{FF2B5EF4-FFF2-40B4-BE49-F238E27FC236}">
                <a16:creationId xmlns:a16="http://schemas.microsoft.com/office/drawing/2014/main" id="{28C4009A-803F-F1A5-FEEE-32EC48D34D94}"/>
              </a:ext>
            </a:extLst>
          </p:cNvPr>
          <p:cNvPicPr>
            <a:picLocks noChangeAspect="1"/>
          </p:cNvPicPr>
          <p:nvPr/>
        </p:nvPicPr>
        <p:blipFill>
          <a:blip r:embed="rId5"/>
          <a:stretch>
            <a:fillRect/>
          </a:stretch>
        </p:blipFill>
        <p:spPr>
          <a:xfrm>
            <a:off x="9867592" y="3176866"/>
            <a:ext cx="1159541" cy="1618982"/>
          </a:xfrm>
          <a:prstGeom prst="rect">
            <a:avLst/>
          </a:prstGeom>
        </p:spPr>
      </p:pic>
    </p:spTree>
    <p:extLst>
      <p:ext uri="{BB962C8B-B14F-4D97-AF65-F5344CB8AC3E}">
        <p14:creationId xmlns:p14="http://schemas.microsoft.com/office/powerpoint/2010/main" val="555095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1087CAE-27D1-0539-4361-4494897DA53B}"/>
              </a:ext>
            </a:extLst>
          </p:cNvPr>
          <p:cNvPicPr>
            <a:picLocks noChangeAspect="1"/>
          </p:cNvPicPr>
          <p:nvPr/>
        </p:nvPicPr>
        <p:blipFill>
          <a:blip r:embed="rId3"/>
          <a:stretch>
            <a:fillRect/>
          </a:stretch>
        </p:blipFill>
        <p:spPr>
          <a:xfrm>
            <a:off x="94163" y="1740606"/>
            <a:ext cx="4729445" cy="4351338"/>
          </a:xfrm>
          <a:prstGeom prst="rect">
            <a:avLst/>
          </a:prstGeom>
        </p:spPr>
      </p:pic>
      <p:sp>
        <p:nvSpPr>
          <p:cNvPr id="12" name="Title 8">
            <a:extLst>
              <a:ext uri="{FF2B5EF4-FFF2-40B4-BE49-F238E27FC236}">
                <a16:creationId xmlns:a16="http://schemas.microsoft.com/office/drawing/2014/main" id="{1E00F22F-CEC1-F63F-BDD1-BF165ABE6576}"/>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turquoise/tan/</a:t>
            </a:r>
            <a:r>
              <a:rPr lang="en-US" sz="3200" dirty="0" err="1"/>
              <a:t>lightcyan</a:t>
            </a:r>
            <a:r>
              <a:rPr lang="en-US" sz="3200" dirty="0"/>
              <a:t>: synaptic</a:t>
            </a:r>
          </a:p>
          <a:p>
            <a:r>
              <a:rPr lang="en-US" sz="3200" dirty="0"/>
              <a:t>turquoise/tan: LOF constrained, FMRP targets</a:t>
            </a:r>
          </a:p>
        </p:txBody>
      </p:sp>
      <p:sp>
        <p:nvSpPr>
          <p:cNvPr id="13" name="TextBox 12">
            <a:extLst>
              <a:ext uri="{FF2B5EF4-FFF2-40B4-BE49-F238E27FC236}">
                <a16:creationId xmlns:a16="http://schemas.microsoft.com/office/drawing/2014/main" id="{B43FEE86-3C31-A6BD-24D7-4CBB4895E742}"/>
              </a:ext>
            </a:extLst>
          </p:cNvPr>
          <p:cNvSpPr txBox="1"/>
          <p:nvPr/>
        </p:nvSpPr>
        <p:spPr>
          <a:xfrm>
            <a:off x="3781335" y="3367351"/>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5" name="Picture 14">
            <a:extLst>
              <a:ext uri="{FF2B5EF4-FFF2-40B4-BE49-F238E27FC236}">
                <a16:creationId xmlns:a16="http://schemas.microsoft.com/office/drawing/2014/main" id="{9FBB8BB4-3A97-3CE2-5D73-AB91460E10A6}"/>
              </a:ext>
            </a:extLst>
          </p:cNvPr>
          <p:cNvPicPr>
            <a:picLocks noChangeAspect="1"/>
          </p:cNvPicPr>
          <p:nvPr/>
        </p:nvPicPr>
        <p:blipFill>
          <a:blip r:embed="rId4"/>
          <a:stretch>
            <a:fillRect/>
          </a:stretch>
        </p:blipFill>
        <p:spPr>
          <a:xfrm>
            <a:off x="3638952" y="4074707"/>
            <a:ext cx="1159541" cy="1618982"/>
          </a:xfrm>
          <a:prstGeom prst="rect">
            <a:avLst/>
          </a:prstGeom>
        </p:spPr>
      </p:pic>
      <p:pic>
        <p:nvPicPr>
          <p:cNvPr id="11" name="Picture 10">
            <a:extLst>
              <a:ext uri="{FF2B5EF4-FFF2-40B4-BE49-F238E27FC236}">
                <a16:creationId xmlns:a16="http://schemas.microsoft.com/office/drawing/2014/main" id="{46B77E08-6BA1-6A81-15AD-6D4A0339CFDB}"/>
              </a:ext>
            </a:extLst>
          </p:cNvPr>
          <p:cNvPicPr>
            <a:picLocks noChangeAspect="1"/>
          </p:cNvPicPr>
          <p:nvPr/>
        </p:nvPicPr>
        <p:blipFill>
          <a:blip r:embed="rId5"/>
          <a:stretch>
            <a:fillRect/>
          </a:stretch>
        </p:blipFill>
        <p:spPr>
          <a:xfrm>
            <a:off x="3941270" y="1740607"/>
            <a:ext cx="4729445" cy="4351338"/>
          </a:xfrm>
          <a:prstGeom prst="rect">
            <a:avLst/>
          </a:prstGeom>
        </p:spPr>
      </p:pic>
      <p:sp>
        <p:nvSpPr>
          <p:cNvPr id="14" name="TextBox 13">
            <a:extLst>
              <a:ext uri="{FF2B5EF4-FFF2-40B4-BE49-F238E27FC236}">
                <a16:creationId xmlns:a16="http://schemas.microsoft.com/office/drawing/2014/main" id="{3F13950C-F95E-0745-09CB-1BE298545F05}"/>
              </a:ext>
            </a:extLst>
          </p:cNvPr>
          <p:cNvSpPr txBox="1"/>
          <p:nvPr/>
        </p:nvSpPr>
        <p:spPr>
          <a:xfrm>
            <a:off x="8063435" y="3429000"/>
            <a:ext cx="1042273" cy="1200329"/>
          </a:xfrm>
          <a:prstGeom prst="rect">
            <a:avLst/>
          </a:prstGeom>
          <a:solidFill>
            <a:schemeClr val="bg1"/>
          </a:solidFill>
        </p:spPr>
        <p:txBody>
          <a:bodyPr wrap="square" rtlCol="0">
            <a:spAutoFit/>
          </a:bodyPr>
          <a:lstStyle/>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10" name="Content Placeholder 9">
            <a:extLst>
              <a:ext uri="{FF2B5EF4-FFF2-40B4-BE49-F238E27FC236}">
                <a16:creationId xmlns:a16="http://schemas.microsoft.com/office/drawing/2014/main" id="{A5E29F51-F3CB-CE01-A89E-B2D183FFB3E1}"/>
              </a:ext>
            </a:extLst>
          </p:cNvPr>
          <p:cNvPicPr>
            <a:picLocks noGrp="1" noChangeAspect="1"/>
          </p:cNvPicPr>
          <p:nvPr>
            <p:ph idx="1"/>
          </p:nvPr>
        </p:nvPicPr>
        <p:blipFill>
          <a:blip r:embed="rId6"/>
          <a:stretch>
            <a:fillRect/>
          </a:stretch>
        </p:blipFill>
        <p:spPr>
          <a:xfrm>
            <a:off x="8063435" y="1740606"/>
            <a:ext cx="4729445" cy="4351338"/>
          </a:xfrm>
        </p:spPr>
      </p:pic>
      <p:sp>
        <p:nvSpPr>
          <p:cNvPr id="16" name="TextBox 15">
            <a:extLst>
              <a:ext uri="{FF2B5EF4-FFF2-40B4-BE49-F238E27FC236}">
                <a16:creationId xmlns:a16="http://schemas.microsoft.com/office/drawing/2014/main" id="{C4431CA8-B7C4-7C5B-1F76-3D37C89F35E5}"/>
              </a:ext>
            </a:extLst>
          </p:cNvPr>
          <p:cNvSpPr txBox="1"/>
          <p:nvPr/>
        </p:nvSpPr>
        <p:spPr>
          <a:xfrm>
            <a:off x="2762354" y="5984030"/>
            <a:ext cx="1042273" cy="276999"/>
          </a:xfrm>
          <a:prstGeom prst="rect">
            <a:avLst/>
          </a:prstGeom>
          <a:solidFill>
            <a:schemeClr val="bg1"/>
          </a:solidFill>
        </p:spPr>
        <p:txBody>
          <a:bodyPr wrap="square" rtlCol="0">
            <a:spAutoFit/>
          </a:bodyPr>
          <a:lstStyle/>
          <a:p>
            <a:endParaRPr lang="en-US" sz="1200" dirty="0"/>
          </a:p>
        </p:txBody>
      </p:sp>
      <p:sp>
        <p:nvSpPr>
          <p:cNvPr id="17" name="TextBox 16">
            <a:extLst>
              <a:ext uri="{FF2B5EF4-FFF2-40B4-BE49-F238E27FC236}">
                <a16:creationId xmlns:a16="http://schemas.microsoft.com/office/drawing/2014/main" id="{57C9AC80-9CCA-B30B-FE99-D9FC1AFAC154}"/>
              </a:ext>
            </a:extLst>
          </p:cNvPr>
          <p:cNvSpPr txBox="1"/>
          <p:nvPr/>
        </p:nvSpPr>
        <p:spPr>
          <a:xfrm>
            <a:off x="2762354" y="5939719"/>
            <a:ext cx="1042273" cy="276999"/>
          </a:xfrm>
          <a:prstGeom prst="rect">
            <a:avLst/>
          </a:prstGeom>
          <a:noFill/>
        </p:spPr>
        <p:txBody>
          <a:bodyPr wrap="square" rtlCol="0">
            <a:spAutoFit/>
          </a:bodyPr>
          <a:lstStyle/>
          <a:p>
            <a:r>
              <a:rPr lang="en-US" sz="1200" dirty="0"/>
              <a:t>-log10(FDR)</a:t>
            </a:r>
          </a:p>
        </p:txBody>
      </p:sp>
      <p:sp>
        <p:nvSpPr>
          <p:cNvPr id="18" name="TextBox 17">
            <a:extLst>
              <a:ext uri="{FF2B5EF4-FFF2-40B4-BE49-F238E27FC236}">
                <a16:creationId xmlns:a16="http://schemas.microsoft.com/office/drawing/2014/main" id="{251BE468-2D92-F6BC-CA37-5EFF0CFC0708}"/>
              </a:ext>
            </a:extLst>
          </p:cNvPr>
          <p:cNvSpPr txBox="1"/>
          <p:nvPr/>
        </p:nvSpPr>
        <p:spPr>
          <a:xfrm>
            <a:off x="6986954" y="5994006"/>
            <a:ext cx="1042273" cy="276999"/>
          </a:xfrm>
          <a:prstGeom prst="rect">
            <a:avLst/>
          </a:prstGeom>
          <a:solidFill>
            <a:schemeClr val="bg1"/>
          </a:solidFill>
        </p:spPr>
        <p:txBody>
          <a:bodyPr wrap="square" rtlCol="0">
            <a:spAutoFit/>
          </a:bodyPr>
          <a:lstStyle/>
          <a:p>
            <a:endParaRPr lang="en-US" sz="1200" dirty="0"/>
          </a:p>
        </p:txBody>
      </p:sp>
      <p:sp>
        <p:nvSpPr>
          <p:cNvPr id="19" name="TextBox 18">
            <a:extLst>
              <a:ext uri="{FF2B5EF4-FFF2-40B4-BE49-F238E27FC236}">
                <a16:creationId xmlns:a16="http://schemas.microsoft.com/office/drawing/2014/main" id="{3F3A4A04-3969-DFEF-A5BC-0D45FDF3278A}"/>
              </a:ext>
            </a:extLst>
          </p:cNvPr>
          <p:cNvSpPr txBox="1"/>
          <p:nvPr/>
        </p:nvSpPr>
        <p:spPr>
          <a:xfrm>
            <a:off x="6986954" y="5949695"/>
            <a:ext cx="1042273" cy="276999"/>
          </a:xfrm>
          <a:prstGeom prst="rect">
            <a:avLst/>
          </a:prstGeom>
          <a:noFill/>
        </p:spPr>
        <p:txBody>
          <a:bodyPr wrap="square" rtlCol="0">
            <a:spAutoFit/>
          </a:bodyPr>
          <a:lstStyle/>
          <a:p>
            <a:r>
              <a:rPr lang="en-US" sz="1200" dirty="0"/>
              <a:t>-log10(FDR)</a:t>
            </a:r>
          </a:p>
        </p:txBody>
      </p:sp>
      <p:sp>
        <p:nvSpPr>
          <p:cNvPr id="20" name="TextBox 19">
            <a:extLst>
              <a:ext uri="{FF2B5EF4-FFF2-40B4-BE49-F238E27FC236}">
                <a16:creationId xmlns:a16="http://schemas.microsoft.com/office/drawing/2014/main" id="{3F131915-8A76-D899-9DE2-3B584E189567}"/>
              </a:ext>
            </a:extLst>
          </p:cNvPr>
          <p:cNvSpPr txBox="1"/>
          <p:nvPr/>
        </p:nvSpPr>
        <p:spPr>
          <a:xfrm>
            <a:off x="10721880" y="5990860"/>
            <a:ext cx="1042273" cy="276999"/>
          </a:xfrm>
          <a:prstGeom prst="rect">
            <a:avLst/>
          </a:prstGeom>
          <a:solidFill>
            <a:schemeClr val="bg1"/>
          </a:solidFill>
        </p:spPr>
        <p:txBody>
          <a:bodyPr wrap="square" rtlCol="0">
            <a:spAutoFit/>
          </a:bodyPr>
          <a:lstStyle/>
          <a:p>
            <a:endParaRPr lang="en-US" sz="1200" dirty="0"/>
          </a:p>
        </p:txBody>
      </p:sp>
      <p:sp>
        <p:nvSpPr>
          <p:cNvPr id="21" name="TextBox 20">
            <a:extLst>
              <a:ext uri="{FF2B5EF4-FFF2-40B4-BE49-F238E27FC236}">
                <a16:creationId xmlns:a16="http://schemas.microsoft.com/office/drawing/2014/main" id="{1991D6E6-8A8E-4D03-C7FF-F41CD0BB414A}"/>
              </a:ext>
            </a:extLst>
          </p:cNvPr>
          <p:cNvSpPr txBox="1"/>
          <p:nvPr/>
        </p:nvSpPr>
        <p:spPr>
          <a:xfrm>
            <a:off x="10721880" y="5946549"/>
            <a:ext cx="1042273" cy="276999"/>
          </a:xfrm>
          <a:prstGeom prst="rect">
            <a:avLst/>
          </a:prstGeom>
          <a:noFill/>
        </p:spPr>
        <p:txBody>
          <a:bodyPr wrap="square" rtlCol="0">
            <a:spAutoFit/>
          </a:bodyPr>
          <a:lstStyle/>
          <a:p>
            <a:r>
              <a:rPr lang="en-US" sz="1200" dirty="0"/>
              <a:t>-log10(FDR)</a:t>
            </a:r>
          </a:p>
        </p:txBody>
      </p:sp>
    </p:spTree>
    <p:extLst>
      <p:ext uri="{BB962C8B-B14F-4D97-AF65-F5344CB8AC3E}">
        <p14:creationId xmlns:p14="http://schemas.microsoft.com/office/powerpoint/2010/main" val="3702712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6CE8-4B2F-B175-D870-90ACB3D5038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05C33CB-0D1A-BC82-1756-4274A4FDC309}"/>
              </a:ext>
            </a:extLst>
          </p:cNvPr>
          <p:cNvSpPr>
            <a:spLocks noGrp="1"/>
          </p:cNvSpPr>
          <p:nvPr>
            <p:ph idx="1"/>
          </p:nvPr>
        </p:nvSpPr>
        <p:spPr/>
        <p:txBody>
          <a:bodyPr>
            <a:normAutofit/>
          </a:bodyPr>
          <a:lstStyle/>
          <a:p>
            <a:r>
              <a:rPr lang="en-US" dirty="0"/>
              <a:t>Technical:</a:t>
            </a:r>
          </a:p>
          <a:p>
            <a:pPr lvl="1"/>
            <a:r>
              <a:rPr lang="en-US" dirty="0"/>
              <a:t>Larger sample sizes are always better</a:t>
            </a:r>
          </a:p>
          <a:p>
            <a:pPr lvl="1"/>
            <a:r>
              <a:rPr lang="en-US" dirty="0"/>
              <a:t>Consensus </a:t>
            </a:r>
            <a:r>
              <a:rPr lang="en-US" dirty="0" err="1"/>
              <a:t>rWGCNA</a:t>
            </a:r>
            <a:r>
              <a:rPr lang="en-US" dirty="0"/>
              <a:t> *may* facilitate biological findings when sample size is limited</a:t>
            </a:r>
          </a:p>
          <a:p>
            <a:pPr lvl="2"/>
            <a:r>
              <a:rPr lang="en-US" dirty="0"/>
              <a:t>However, needs more testing</a:t>
            </a:r>
          </a:p>
          <a:p>
            <a:r>
              <a:rPr lang="en-US" dirty="0"/>
              <a:t>Biological:</a:t>
            </a:r>
          </a:p>
          <a:p>
            <a:pPr lvl="1"/>
            <a:r>
              <a:rPr lang="en-US" dirty="0"/>
              <a:t>Consensus99 modules can be used as baseline for other experiments</a:t>
            </a:r>
          </a:p>
          <a:p>
            <a:pPr lvl="1"/>
            <a:r>
              <a:rPr lang="en-US" dirty="0"/>
              <a:t>PWS WT modules differentiate for:</a:t>
            </a:r>
          </a:p>
          <a:p>
            <a:pPr lvl="2"/>
            <a:r>
              <a:rPr lang="en-US" dirty="0"/>
              <a:t>Chromatin activity</a:t>
            </a:r>
          </a:p>
          <a:p>
            <a:pPr lvl="2"/>
            <a:r>
              <a:rPr lang="en-US" dirty="0"/>
              <a:t>Transcriptional regulation</a:t>
            </a:r>
          </a:p>
          <a:p>
            <a:pPr lvl="2"/>
            <a:r>
              <a:rPr lang="en-US" dirty="0"/>
              <a:t>Synaptic and ribosomal</a:t>
            </a:r>
          </a:p>
        </p:txBody>
      </p:sp>
    </p:spTree>
    <p:extLst>
      <p:ext uri="{BB962C8B-B14F-4D97-AF65-F5344CB8AC3E}">
        <p14:creationId xmlns:p14="http://schemas.microsoft.com/office/powerpoint/2010/main" val="3392186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29A8-4E83-3107-CD8C-24296B987067}"/>
              </a:ext>
            </a:extLst>
          </p:cNvPr>
          <p:cNvSpPr>
            <a:spLocks noGrp="1"/>
          </p:cNvSpPr>
          <p:nvPr>
            <p:ph type="title"/>
          </p:nvPr>
        </p:nvSpPr>
        <p:spPr/>
        <p:txBody>
          <a:bodyPr/>
          <a:lstStyle/>
          <a:p>
            <a:r>
              <a:rPr lang="en-US" dirty="0"/>
              <a:t>Supplemental</a:t>
            </a:r>
          </a:p>
        </p:txBody>
      </p:sp>
      <p:sp>
        <p:nvSpPr>
          <p:cNvPr id="3" name="Content Placeholder 2">
            <a:extLst>
              <a:ext uri="{FF2B5EF4-FFF2-40B4-BE49-F238E27FC236}">
                <a16:creationId xmlns:a16="http://schemas.microsoft.com/office/drawing/2014/main" id="{7F1EB396-4DFD-A0A7-D954-E4FBE63D73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7463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182C-6E77-B0FC-1201-88CCB452CD25}"/>
              </a:ext>
            </a:extLst>
          </p:cNvPr>
          <p:cNvSpPr>
            <a:spLocks noGrp="1"/>
          </p:cNvSpPr>
          <p:nvPr>
            <p:ph type="title"/>
          </p:nvPr>
        </p:nvSpPr>
        <p:spPr>
          <a:xfrm>
            <a:off x="838200" y="-75550"/>
            <a:ext cx="10515600" cy="1325563"/>
          </a:xfrm>
        </p:spPr>
        <p:txBody>
          <a:bodyPr/>
          <a:lstStyle/>
          <a:p>
            <a:r>
              <a:rPr lang="en-US" dirty="0"/>
              <a:t>Module-trait correlations, consensus</a:t>
            </a:r>
          </a:p>
        </p:txBody>
      </p:sp>
      <p:pic>
        <p:nvPicPr>
          <p:cNvPr id="5" name="Content Placeholder 4">
            <a:extLst>
              <a:ext uri="{FF2B5EF4-FFF2-40B4-BE49-F238E27FC236}">
                <a16:creationId xmlns:a16="http://schemas.microsoft.com/office/drawing/2014/main" id="{5E5F8C9C-3831-132E-F20B-F50151E25654}"/>
              </a:ext>
            </a:extLst>
          </p:cNvPr>
          <p:cNvPicPr>
            <a:picLocks noGrp="1" noChangeAspect="1"/>
          </p:cNvPicPr>
          <p:nvPr>
            <p:ph idx="1"/>
          </p:nvPr>
        </p:nvPicPr>
        <p:blipFill>
          <a:blip r:embed="rId3"/>
          <a:stretch>
            <a:fillRect/>
          </a:stretch>
        </p:blipFill>
        <p:spPr>
          <a:xfrm>
            <a:off x="2967405" y="1049824"/>
            <a:ext cx="6969810" cy="5808176"/>
          </a:xfrm>
        </p:spPr>
      </p:pic>
      <p:sp>
        <p:nvSpPr>
          <p:cNvPr id="7" name="Frame 6">
            <a:extLst>
              <a:ext uri="{FF2B5EF4-FFF2-40B4-BE49-F238E27FC236}">
                <a16:creationId xmlns:a16="http://schemas.microsoft.com/office/drawing/2014/main" id="{04EE9CA7-1B10-12A7-377A-5E0ED352B227}"/>
              </a:ext>
            </a:extLst>
          </p:cNvPr>
          <p:cNvSpPr/>
          <p:nvPr/>
        </p:nvSpPr>
        <p:spPr>
          <a:xfrm>
            <a:off x="2967405" y="4514953"/>
            <a:ext cx="6365049" cy="161822"/>
          </a:xfrm>
          <a:prstGeom prst="frame">
            <a:avLst>
              <a:gd name="adj1" fmla="val 1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6411A327-12BA-A1B7-AC90-76F265238FBE}"/>
              </a:ext>
            </a:extLst>
          </p:cNvPr>
          <p:cNvSpPr/>
          <p:nvPr/>
        </p:nvSpPr>
        <p:spPr>
          <a:xfrm>
            <a:off x="2967405" y="4818818"/>
            <a:ext cx="6365049" cy="161822"/>
          </a:xfrm>
          <a:prstGeom prst="frame">
            <a:avLst>
              <a:gd name="adj1" fmla="val 1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692D85F4-BC7A-CAD7-1617-470BFCA381B0}"/>
              </a:ext>
            </a:extLst>
          </p:cNvPr>
          <p:cNvSpPr/>
          <p:nvPr/>
        </p:nvSpPr>
        <p:spPr>
          <a:xfrm>
            <a:off x="2959785" y="3326233"/>
            <a:ext cx="6365049" cy="161822"/>
          </a:xfrm>
          <a:prstGeom prst="frame">
            <a:avLst>
              <a:gd name="adj1" fmla="val 1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1621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4902-952E-B336-5531-327C203C907B}"/>
              </a:ext>
            </a:extLst>
          </p:cNvPr>
          <p:cNvSpPr>
            <a:spLocks noGrp="1"/>
          </p:cNvSpPr>
          <p:nvPr>
            <p:ph type="title"/>
          </p:nvPr>
        </p:nvSpPr>
        <p:spPr/>
        <p:txBody>
          <a:bodyPr/>
          <a:lstStyle/>
          <a:p>
            <a:r>
              <a:rPr lang="en-US" dirty="0"/>
              <a:t>Experimental design</a:t>
            </a:r>
          </a:p>
        </p:txBody>
      </p:sp>
      <p:sp>
        <p:nvSpPr>
          <p:cNvPr id="3" name="Content Placeholder 2">
            <a:extLst>
              <a:ext uri="{FF2B5EF4-FFF2-40B4-BE49-F238E27FC236}">
                <a16:creationId xmlns:a16="http://schemas.microsoft.com/office/drawing/2014/main" id="{BD89F1C8-FA1C-25FC-75FA-A68D95F09DA9}"/>
              </a:ext>
            </a:extLst>
          </p:cNvPr>
          <p:cNvSpPr>
            <a:spLocks noGrp="1"/>
          </p:cNvSpPr>
          <p:nvPr>
            <p:ph idx="1"/>
          </p:nvPr>
        </p:nvSpPr>
        <p:spPr/>
        <p:txBody>
          <a:bodyPr>
            <a:normAutofit fontScale="85000" lnSpcReduction="20000"/>
          </a:bodyPr>
          <a:lstStyle/>
          <a:p>
            <a:r>
              <a:rPr lang="en-US" dirty="0"/>
              <a:t>PWS</a:t>
            </a:r>
          </a:p>
          <a:p>
            <a:pPr lvl="1"/>
            <a:r>
              <a:rPr lang="en-US" dirty="0"/>
              <a:t>Background, PCA</a:t>
            </a:r>
          </a:p>
          <a:p>
            <a:pPr lvl="1"/>
            <a:r>
              <a:rPr lang="en-US" dirty="0"/>
              <a:t>Correction of variation</a:t>
            </a:r>
          </a:p>
          <a:p>
            <a:r>
              <a:rPr lang="en-US" dirty="0"/>
              <a:t>What type of analysis:</a:t>
            </a:r>
          </a:p>
          <a:p>
            <a:pPr lvl="1"/>
            <a:r>
              <a:rPr lang="en-US" dirty="0"/>
              <a:t>WGCNA: 99 samples</a:t>
            </a:r>
          </a:p>
          <a:p>
            <a:pPr lvl="1"/>
            <a:r>
              <a:rPr lang="en-US" dirty="0"/>
              <a:t>Consensus </a:t>
            </a:r>
            <a:r>
              <a:rPr lang="en-US" dirty="0" err="1"/>
              <a:t>rWGCNA</a:t>
            </a:r>
            <a:r>
              <a:rPr lang="en-US" dirty="0"/>
              <a:t>: 99 samples</a:t>
            </a:r>
          </a:p>
          <a:p>
            <a:pPr lvl="1"/>
            <a:r>
              <a:rPr lang="en-US" dirty="0"/>
              <a:t>WGCNA: 26 samples</a:t>
            </a:r>
          </a:p>
          <a:p>
            <a:pPr lvl="2"/>
            <a:r>
              <a:rPr lang="en-US" dirty="0"/>
              <a:t>Module membership cutoff</a:t>
            </a:r>
          </a:p>
          <a:p>
            <a:pPr lvl="1"/>
            <a:r>
              <a:rPr lang="en-US" dirty="0"/>
              <a:t>Consensus </a:t>
            </a:r>
            <a:r>
              <a:rPr lang="en-US" dirty="0" err="1"/>
              <a:t>rWGCNA</a:t>
            </a:r>
            <a:r>
              <a:rPr lang="en-US" dirty="0"/>
              <a:t>: 26 samples</a:t>
            </a:r>
          </a:p>
          <a:p>
            <a:r>
              <a:rPr lang="en-US" dirty="0"/>
              <a:t>What are functional consequences?</a:t>
            </a:r>
          </a:p>
          <a:p>
            <a:r>
              <a:rPr lang="en-US" dirty="0"/>
              <a:t>Goals:</a:t>
            </a:r>
          </a:p>
          <a:p>
            <a:pPr lvl="1"/>
            <a:r>
              <a:rPr lang="en-US" dirty="0"/>
              <a:t>Technical: can we improve application of WGCNA to improve biological insight?</a:t>
            </a:r>
          </a:p>
          <a:p>
            <a:pPr lvl="1"/>
            <a:r>
              <a:rPr lang="en-US" dirty="0"/>
              <a:t>Biological: what baseline modules/biological insight can we gain from large set of normal samples?</a:t>
            </a:r>
          </a:p>
          <a:p>
            <a:pPr lvl="1"/>
            <a:endParaRPr lang="en-US" dirty="0"/>
          </a:p>
        </p:txBody>
      </p:sp>
    </p:spTree>
    <p:extLst>
      <p:ext uri="{BB962C8B-B14F-4D97-AF65-F5344CB8AC3E}">
        <p14:creationId xmlns:p14="http://schemas.microsoft.com/office/powerpoint/2010/main" val="1612242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177-C55C-37CD-2794-EF0F40D08549}"/>
              </a:ext>
            </a:extLst>
          </p:cNvPr>
          <p:cNvSpPr>
            <a:spLocks noGrp="1"/>
          </p:cNvSpPr>
          <p:nvPr>
            <p:ph type="title"/>
          </p:nvPr>
        </p:nvSpPr>
        <p:spPr/>
        <p:txBody>
          <a:bodyPr/>
          <a:lstStyle/>
          <a:p>
            <a:r>
              <a:rPr lang="en-US" dirty="0"/>
              <a:t>Considerations for bootstrapped/consensus WGCNA</a:t>
            </a:r>
          </a:p>
        </p:txBody>
      </p:sp>
      <p:sp>
        <p:nvSpPr>
          <p:cNvPr id="3" name="Content Placeholder 2">
            <a:extLst>
              <a:ext uri="{FF2B5EF4-FFF2-40B4-BE49-F238E27FC236}">
                <a16:creationId xmlns:a16="http://schemas.microsoft.com/office/drawing/2014/main" id="{FC62C061-1424-A4B3-DCC2-F5768F45E515}"/>
              </a:ext>
            </a:extLst>
          </p:cNvPr>
          <p:cNvSpPr>
            <a:spLocks noGrp="1"/>
          </p:cNvSpPr>
          <p:nvPr>
            <p:ph idx="1"/>
          </p:nvPr>
        </p:nvSpPr>
        <p:spPr/>
        <p:txBody>
          <a:bodyPr>
            <a:normAutofit/>
          </a:bodyPr>
          <a:lstStyle/>
          <a:p>
            <a:r>
              <a:rPr lang="en-US" dirty="0"/>
              <a:t>Soft power threshold calculation</a:t>
            </a:r>
          </a:p>
          <a:p>
            <a:pPr lvl="1"/>
            <a:r>
              <a:rPr lang="en-US" dirty="0"/>
              <a:t>Default vs calculate on full data set vs calculate on sampled data sets (then what?)</a:t>
            </a:r>
          </a:p>
          <a:p>
            <a:r>
              <a:rPr lang="en-US" dirty="0"/>
              <a:t>Computational resources</a:t>
            </a:r>
          </a:p>
          <a:p>
            <a:pPr lvl="1"/>
            <a:r>
              <a:rPr lang="en-US" dirty="0"/>
              <a:t>Memory and time</a:t>
            </a:r>
          </a:p>
          <a:p>
            <a:pPr lvl="1"/>
            <a:r>
              <a:rPr lang="en-US" dirty="0"/>
              <a:t>Stepwise vs automated functions</a:t>
            </a:r>
          </a:p>
          <a:p>
            <a:pPr lvl="1"/>
            <a:r>
              <a:rPr lang="en-US" dirty="0"/>
              <a:t>Adapt python WGCNA? (turns out </a:t>
            </a:r>
            <a:r>
              <a:rPr lang="en-US" dirty="0" err="1"/>
              <a:t>pyWGCNA</a:t>
            </a:r>
            <a:r>
              <a:rPr lang="en-US" dirty="0"/>
              <a:t> takes longer, at least on individual sets, when compared to automated function)</a:t>
            </a:r>
          </a:p>
          <a:p>
            <a:endParaRPr lang="en-US" dirty="0"/>
          </a:p>
        </p:txBody>
      </p:sp>
    </p:spTree>
    <p:extLst>
      <p:ext uri="{BB962C8B-B14F-4D97-AF65-F5344CB8AC3E}">
        <p14:creationId xmlns:p14="http://schemas.microsoft.com/office/powerpoint/2010/main" val="1181636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F42C-BD51-2B4C-AE02-7D27FE257909}"/>
              </a:ext>
            </a:extLst>
          </p:cNvPr>
          <p:cNvSpPr>
            <a:spLocks noGrp="1"/>
          </p:cNvSpPr>
          <p:nvPr>
            <p:ph type="title"/>
          </p:nvPr>
        </p:nvSpPr>
        <p:spPr>
          <a:xfrm>
            <a:off x="264763" y="-182880"/>
            <a:ext cx="11927236" cy="1325563"/>
          </a:xfrm>
        </p:spPr>
        <p:txBody>
          <a:bodyPr>
            <a:normAutofit/>
          </a:bodyPr>
          <a:lstStyle/>
          <a:p>
            <a:r>
              <a:rPr lang="en-US" sz="2800" dirty="0"/>
              <a:t>Resource usage depends on number of iterations (and genes, not shown)</a:t>
            </a:r>
          </a:p>
        </p:txBody>
      </p:sp>
      <p:pic>
        <p:nvPicPr>
          <p:cNvPr id="11" name="Content Placeholder 10">
            <a:extLst>
              <a:ext uri="{FF2B5EF4-FFF2-40B4-BE49-F238E27FC236}">
                <a16:creationId xmlns:a16="http://schemas.microsoft.com/office/drawing/2014/main" id="{959A1FEA-C119-B92A-1439-6A7EA2FAD108}"/>
              </a:ext>
            </a:extLst>
          </p:cNvPr>
          <p:cNvPicPr>
            <a:picLocks noGrp="1" noChangeAspect="1"/>
          </p:cNvPicPr>
          <p:nvPr>
            <p:ph idx="1"/>
          </p:nvPr>
        </p:nvPicPr>
        <p:blipFill>
          <a:blip r:embed="rId3"/>
          <a:stretch>
            <a:fillRect/>
          </a:stretch>
        </p:blipFill>
        <p:spPr>
          <a:xfrm>
            <a:off x="-1" y="675249"/>
            <a:ext cx="6182751" cy="6182751"/>
          </a:xfrm>
        </p:spPr>
      </p:pic>
      <p:pic>
        <p:nvPicPr>
          <p:cNvPr id="13" name="Picture 12">
            <a:extLst>
              <a:ext uri="{FF2B5EF4-FFF2-40B4-BE49-F238E27FC236}">
                <a16:creationId xmlns:a16="http://schemas.microsoft.com/office/drawing/2014/main" id="{5B542E30-0B26-F130-BC80-120986D62229}"/>
              </a:ext>
            </a:extLst>
          </p:cNvPr>
          <p:cNvPicPr>
            <a:picLocks noChangeAspect="1"/>
          </p:cNvPicPr>
          <p:nvPr/>
        </p:nvPicPr>
        <p:blipFill>
          <a:blip r:embed="rId4"/>
          <a:stretch>
            <a:fillRect/>
          </a:stretch>
        </p:blipFill>
        <p:spPr>
          <a:xfrm>
            <a:off x="6059648" y="675249"/>
            <a:ext cx="6182752" cy="6182752"/>
          </a:xfrm>
          <a:prstGeom prst="rect">
            <a:avLst/>
          </a:prstGeom>
        </p:spPr>
      </p:pic>
    </p:spTree>
    <p:extLst>
      <p:ext uri="{BB962C8B-B14F-4D97-AF65-F5344CB8AC3E}">
        <p14:creationId xmlns:p14="http://schemas.microsoft.com/office/powerpoint/2010/main" val="3243366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9C07-1FC2-3E2C-EB45-B90661E490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E89CEE-D48F-92C5-223A-5E711B0074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780A43-641A-1992-7B21-BFD45A868FA6}"/>
              </a:ext>
            </a:extLst>
          </p:cNvPr>
          <p:cNvPicPr>
            <a:picLocks noChangeAspect="1"/>
          </p:cNvPicPr>
          <p:nvPr/>
        </p:nvPicPr>
        <p:blipFill>
          <a:blip r:embed="rId3"/>
          <a:stretch>
            <a:fillRect/>
          </a:stretch>
        </p:blipFill>
        <p:spPr>
          <a:xfrm>
            <a:off x="2895600" y="365125"/>
            <a:ext cx="6400800" cy="6400800"/>
          </a:xfrm>
          <a:prstGeom prst="rect">
            <a:avLst/>
          </a:prstGeom>
        </p:spPr>
      </p:pic>
    </p:spTree>
    <p:extLst>
      <p:ext uri="{BB962C8B-B14F-4D97-AF65-F5344CB8AC3E}">
        <p14:creationId xmlns:p14="http://schemas.microsoft.com/office/powerpoint/2010/main" val="199464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5764-D58F-4831-2341-77C9A06E6D8B}"/>
              </a:ext>
            </a:extLst>
          </p:cNvPr>
          <p:cNvSpPr>
            <a:spLocks noGrp="1"/>
          </p:cNvSpPr>
          <p:nvPr>
            <p:ph type="title"/>
          </p:nvPr>
        </p:nvSpPr>
        <p:spPr/>
        <p:txBody>
          <a:bodyPr/>
          <a:lstStyle/>
          <a:p>
            <a:r>
              <a:rPr lang="en-US" dirty="0"/>
              <a:t>PWS data set, background, QC</a:t>
            </a:r>
          </a:p>
        </p:txBody>
      </p:sp>
      <p:sp>
        <p:nvSpPr>
          <p:cNvPr id="3" name="Content Placeholder 2">
            <a:extLst>
              <a:ext uri="{FF2B5EF4-FFF2-40B4-BE49-F238E27FC236}">
                <a16:creationId xmlns:a16="http://schemas.microsoft.com/office/drawing/2014/main" id="{29ABE9B4-B7CB-FBEC-FD97-F48D60EA66B5}"/>
              </a:ext>
            </a:extLst>
          </p:cNvPr>
          <p:cNvSpPr>
            <a:spLocks noGrp="1"/>
          </p:cNvSpPr>
          <p:nvPr>
            <p:ph idx="1"/>
          </p:nvPr>
        </p:nvSpPr>
        <p:spPr>
          <a:xfrm>
            <a:off x="838200" y="1584165"/>
            <a:ext cx="7623132" cy="4775675"/>
          </a:xfrm>
        </p:spPr>
        <p:txBody>
          <a:bodyPr>
            <a:normAutofit fontScale="70000" lnSpcReduction="20000"/>
          </a:bodyPr>
          <a:lstStyle/>
          <a:p>
            <a:r>
              <a:rPr lang="en-US" dirty="0"/>
              <a:t>Goal:</a:t>
            </a:r>
          </a:p>
          <a:p>
            <a:pPr lvl="1"/>
            <a:r>
              <a:rPr lang="en-US" dirty="0"/>
              <a:t>1) find modules NOT associated with biological or technical variation</a:t>
            </a:r>
          </a:p>
          <a:p>
            <a:pPr lvl="2"/>
            <a:r>
              <a:rPr lang="en-US" dirty="0"/>
              <a:t>Baseline clusters of genes associated with “WT” biology/phenotype</a:t>
            </a:r>
          </a:p>
          <a:p>
            <a:pPr lvl="1"/>
            <a:r>
              <a:rPr lang="en-US" dirty="0"/>
              <a:t>2) statistically evaluate resampling/boot-strapping method</a:t>
            </a:r>
          </a:p>
          <a:p>
            <a:r>
              <a:rPr lang="en-US" dirty="0"/>
              <a:t>Data structure:</a:t>
            </a:r>
          </a:p>
          <a:p>
            <a:pPr lvl="1"/>
            <a:r>
              <a:rPr lang="en-US" dirty="0"/>
              <a:t>WT </a:t>
            </a:r>
            <a:r>
              <a:rPr lang="en-US" dirty="0" err="1"/>
              <a:t>iNs</a:t>
            </a:r>
            <a:r>
              <a:rPr lang="en-US" dirty="0"/>
              <a:t> only</a:t>
            </a:r>
          </a:p>
          <a:p>
            <a:pPr lvl="1"/>
            <a:r>
              <a:rPr lang="en-US" dirty="0"/>
              <a:t>Background</a:t>
            </a:r>
          </a:p>
          <a:p>
            <a:pPr lvl="2"/>
            <a:r>
              <a:rPr lang="en-US" dirty="0"/>
              <a:t>GM: 50</a:t>
            </a:r>
          </a:p>
          <a:p>
            <a:pPr lvl="2"/>
            <a:r>
              <a:rPr lang="en-US" dirty="0"/>
              <a:t>MGH: 49</a:t>
            </a:r>
          </a:p>
          <a:p>
            <a:pPr lvl="1"/>
            <a:r>
              <a:rPr lang="en-US" dirty="0"/>
              <a:t>Clone split at iPSC stage (yes vs no)</a:t>
            </a:r>
          </a:p>
          <a:p>
            <a:pPr lvl="1"/>
            <a:r>
              <a:rPr lang="en-US" dirty="0"/>
              <a:t>Exposure to gRNA (no exposure vs exposure to gRNA to various genes)</a:t>
            </a:r>
          </a:p>
          <a:p>
            <a:r>
              <a:rPr lang="en-US" dirty="0"/>
              <a:t>QC:</a:t>
            </a:r>
          </a:p>
          <a:p>
            <a:pPr lvl="1"/>
            <a:r>
              <a:rPr lang="en-US" dirty="0" err="1"/>
              <a:t>cpm</a:t>
            </a:r>
            <a:r>
              <a:rPr lang="en-US" dirty="0"/>
              <a:t> cutoff 0.5 in 50% of samples (n genes = 16,769)</a:t>
            </a:r>
          </a:p>
          <a:p>
            <a:pPr lvl="1"/>
            <a:r>
              <a:rPr lang="en-US" dirty="0"/>
              <a:t>Outlier detection: PCA after library size normalization (1 removed)</a:t>
            </a:r>
          </a:p>
          <a:p>
            <a:pPr lvl="1"/>
            <a:r>
              <a:rPr lang="en-US" dirty="0" err="1"/>
              <a:t>ComBat</a:t>
            </a:r>
            <a:r>
              <a:rPr lang="en-US" dirty="0"/>
              <a:t> on raw to correct for background</a:t>
            </a:r>
          </a:p>
          <a:p>
            <a:pPr lvl="1"/>
            <a:r>
              <a:rPr lang="en-US" dirty="0"/>
              <a:t>Prep for WGCNA: </a:t>
            </a:r>
          </a:p>
          <a:p>
            <a:pPr lvl="2"/>
            <a:r>
              <a:rPr lang="en-US" dirty="0"/>
              <a:t>Library size normalization, log2 transformation	</a:t>
            </a:r>
          </a:p>
          <a:p>
            <a:pPr lvl="1"/>
            <a:r>
              <a:rPr lang="en-US" dirty="0"/>
              <a:t>Final n samples = 99</a:t>
            </a:r>
          </a:p>
          <a:p>
            <a:pPr lvl="1"/>
            <a:endParaRPr lang="en-US" dirty="0"/>
          </a:p>
        </p:txBody>
      </p:sp>
      <p:pic>
        <p:nvPicPr>
          <p:cNvPr id="11" name="Picture 10">
            <a:extLst>
              <a:ext uri="{FF2B5EF4-FFF2-40B4-BE49-F238E27FC236}">
                <a16:creationId xmlns:a16="http://schemas.microsoft.com/office/drawing/2014/main" id="{2E8CB95B-B1F1-A73C-8BD4-82801B9260F3}"/>
              </a:ext>
            </a:extLst>
          </p:cNvPr>
          <p:cNvPicPr>
            <a:picLocks noChangeAspect="1"/>
          </p:cNvPicPr>
          <p:nvPr/>
        </p:nvPicPr>
        <p:blipFill>
          <a:blip r:embed="rId3"/>
          <a:stretch>
            <a:fillRect/>
          </a:stretch>
        </p:blipFill>
        <p:spPr>
          <a:xfrm>
            <a:off x="8794376" y="81272"/>
            <a:ext cx="3379104" cy="3379104"/>
          </a:xfrm>
          <a:prstGeom prst="rect">
            <a:avLst/>
          </a:prstGeom>
        </p:spPr>
      </p:pic>
      <p:pic>
        <p:nvPicPr>
          <p:cNvPr id="12" name="Picture 11">
            <a:extLst>
              <a:ext uri="{FF2B5EF4-FFF2-40B4-BE49-F238E27FC236}">
                <a16:creationId xmlns:a16="http://schemas.microsoft.com/office/drawing/2014/main" id="{A770CC0D-4498-AB1D-BE07-7063F001625C}"/>
              </a:ext>
            </a:extLst>
          </p:cNvPr>
          <p:cNvPicPr>
            <a:picLocks noChangeAspect="1"/>
          </p:cNvPicPr>
          <p:nvPr/>
        </p:nvPicPr>
        <p:blipFill>
          <a:blip r:embed="rId4"/>
          <a:stretch>
            <a:fillRect/>
          </a:stretch>
        </p:blipFill>
        <p:spPr>
          <a:xfrm>
            <a:off x="8794376" y="3460376"/>
            <a:ext cx="3397624" cy="3397624"/>
          </a:xfrm>
          <a:prstGeom prst="rect">
            <a:avLst/>
          </a:prstGeom>
        </p:spPr>
      </p:pic>
    </p:spTree>
    <p:extLst>
      <p:ext uri="{BB962C8B-B14F-4D97-AF65-F5344CB8AC3E}">
        <p14:creationId xmlns:p14="http://schemas.microsoft.com/office/powerpoint/2010/main" val="362071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A768-B2A8-2374-D3E6-ED0216F0F4C8}"/>
              </a:ext>
            </a:extLst>
          </p:cNvPr>
          <p:cNvSpPr>
            <a:spLocks noGrp="1"/>
          </p:cNvSpPr>
          <p:nvPr>
            <p:ph type="title"/>
          </p:nvPr>
        </p:nvSpPr>
        <p:spPr/>
        <p:txBody>
          <a:bodyPr/>
          <a:lstStyle/>
          <a:p>
            <a:endParaRPr lang="en-US" dirty="0"/>
          </a:p>
        </p:txBody>
      </p:sp>
      <p:pic>
        <p:nvPicPr>
          <p:cNvPr id="17" name="Content Placeholder 16">
            <a:extLst>
              <a:ext uri="{FF2B5EF4-FFF2-40B4-BE49-F238E27FC236}">
                <a16:creationId xmlns:a16="http://schemas.microsoft.com/office/drawing/2014/main" id="{49C226BF-37EB-23EC-4DB8-34A206FEE969}"/>
              </a:ext>
            </a:extLst>
          </p:cNvPr>
          <p:cNvPicPr>
            <a:picLocks noGrp="1" noChangeAspect="1"/>
          </p:cNvPicPr>
          <p:nvPr>
            <p:ph idx="1"/>
          </p:nvPr>
        </p:nvPicPr>
        <p:blipFill>
          <a:blip r:embed="rId3"/>
          <a:stretch>
            <a:fillRect/>
          </a:stretch>
        </p:blipFill>
        <p:spPr>
          <a:xfrm>
            <a:off x="-91712" y="1062264"/>
            <a:ext cx="9595739" cy="5483280"/>
          </a:xfrm>
        </p:spPr>
      </p:pic>
      <p:sp>
        <p:nvSpPr>
          <p:cNvPr id="20" name="TextBox 19">
            <a:extLst>
              <a:ext uri="{FF2B5EF4-FFF2-40B4-BE49-F238E27FC236}">
                <a16:creationId xmlns:a16="http://schemas.microsoft.com/office/drawing/2014/main" id="{EEFC3AE9-92F8-8EDF-E28D-517EFAA38EDC}"/>
              </a:ext>
            </a:extLst>
          </p:cNvPr>
          <p:cNvSpPr txBox="1"/>
          <p:nvPr/>
        </p:nvSpPr>
        <p:spPr>
          <a:xfrm>
            <a:off x="8929721" y="2782669"/>
            <a:ext cx="2135521" cy="646331"/>
          </a:xfrm>
          <a:prstGeom prst="rect">
            <a:avLst/>
          </a:prstGeom>
          <a:noFill/>
        </p:spPr>
        <p:txBody>
          <a:bodyPr wrap="none" rtlCol="0">
            <a:spAutoFit/>
          </a:bodyPr>
          <a:lstStyle/>
          <a:p>
            <a:r>
              <a:rPr lang="en-US" dirty="0"/>
              <a:t>Individual 26-sample</a:t>
            </a:r>
          </a:p>
          <a:p>
            <a:r>
              <a:rPr lang="en-US" dirty="0"/>
              <a:t>WGCNA modules</a:t>
            </a:r>
          </a:p>
        </p:txBody>
      </p:sp>
      <p:sp>
        <p:nvSpPr>
          <p:cNvPr id="21" name="TextBox 20">
            <a:extLst>
              <a:ext uri="{FF2B5EF4-FFF2-40B4-BE49-F238E27FC236}">
                <a16:creationId xmlns:a16="http://schemas.microsoft.com/office/drawing/2014/main" id="{73E9E396-86E8-A738-0E23-C9AB8E491909}"/>
              </a:ext>
            </a:extLst>
          </p:cNvPr>
          <p:cNvSpPr txBox="1"/>
          <p:nvPr/>
        </p:nvSpPr>
        <p:spPr>
          <a:xfrm>
            <a:off x="2204725" y="6354330"/>
            <a:ext cx="3880293" cy="369332"/>
          </a:xfrm>
          <a:prstGeom prst="rect">
            <a:avLst/>
          </a:prstGeom>
          <a:noFill/>
        </p:spPr>
        <p:txBody>
          <a:bodyPr wrap="none" rtlCol="0">
            <a:spAutoFit/>
          </a:bodyPr>
          <a:lstStyle/>
          <a:p>
            <a:r>
              <a:rPr lang="en-US" dirty="0"/>
              <a:t>Consensus 26-sample WGCNA modules</a:t>
            </a:r>
          </a:p>
        </p:txBody>
      </p:sp>
      <p:sp>
        <p:nvSpPr>
          <p:cNvPr id="3" name="TextBox 2">
            <a:extLst>
              <a:ext uri="{FF2B5EF4-FFF2-40B4-BE49-F238E27FC236}">
                <a16:creationId xmlns:a16="http://schemas.microsoft.com/office/drawing/2014/main" id="{14067DD8-9DAA-EEF7-2648-C159D61F1385}"/>
              </a:ext>
            </a:extLst>
          </p:cNvPr>
          <p:cNvSpPr txBox="1"/>
          <p:nvPr/>
        </p:nvSpPr>
        <p:spPr>
          <a:xfrm>
            <a:off x="8361318" y="5103674"/>
            <a:ext cx="3830682" cy="1754326"/>
          </a:xfrm>
          <a:prstGeom prst="rect">
            <a:avLst/>
          </a:prstGeom>
          <a:noFill/>
        </p:spPr>
        <p:txBody>
          <a:bodyPr wrap="square" rtlCol="0">
            <a:spAutoFit/>
          </a:bodyPr>
          <a:lstStyle/>
          <a:p>
            <a:r>
              <a:rPr lang="en-US" b="1" dirty="0"/>
              <a:t>Reciprocal modules: 17</a:t>
            </a:r>
          </a:p>
          <a:p>
            <a:r>
              <a:rPr lang="en-US" dirty="0"/>
              <a:t>Reciprocal == Modules in one analysis whose most significantly enriched module in the other analysis also claims that module as its most significant hit</a:t>
            </a:r>
          </a:p>
        </p:txBody>
      </p:sp>
    </p:spTree>
    <p:extLst>
      <p:ext uri="{BB962C8B-B14F-4D97-AF65-F5344CB8AC3E}">
        <p14:creationId xmlns:p14="http://schemas.microsoft.com/office/powerpoint/2010/main" val="2641398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E2EE-B1BA-6D49-31BD-26E6F8FCEA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CE549-AFCE-A830-24DA-475298C0003B}"/>
              </a:ext>
            </a:extLst>
          </p:cNvPr>
          <p:cNvPicPr>
            <a:picLocks noGrp="1" noChangeAspect="1"/>
          </p:cNvPicPr>
          <p:nvPr>
            <p:ph idx="1"/>
          </p:nvPr>
        </p:nvPicPr>
        <p:blipFill>
          <a:blip r:embed="rId3"/>
          <a:stretch>
            <a:fillRect/>
          </a:stretch>
        </p:blipFill>
        <p:spPr>
          <a:xfrm>
            <a:off x="-12700" y="535509"/>
            <a:ext cx="9267014" cy="5957366"/>
          </a:xfrm>
        </p:spPr>
      </p:pic>
      <p:sp>
        <p:nvSpPr>
          <p:cNvPr id="6" name="TextBox 5">
            <a:extLst>
              <a:ext uri="{FF2B5EF4-FFF2-40B4-BE49-F238E27FC236}">
                <a16:creationId xmlns:a16="http://schemas.microsoft.com/office/drawing/2014/main" id="{168D1E60-B108-19F5-A708-4A1F61FB5A19}"/>
              </a:ext>
            </a:extLst>
          </p:cNvPr>
          <p:cNvSpPr txBox="1"/>
          <p:nvPr/>
        </p:nvSpPr>
        <p:spPr>
          <a:xfrm>
            <a:off x="2109544" y="6293927"/>
            <a:ext cx="3880293" cy="369332"/>
          </a:xfrm>
          <a:prstGeom prst="rect">
            <a:avLst/>
          </a:prstGeom>
          <a:noFill/>
        </p:spPr>
        <p:txBody>
          <a:bodyPr wrap="none" rtlCol="0">
            <a:spAutoFit/>
          </a:bodyPr>
          <a:lstStyle/>
          <a:p>
            <a:r>
              <a:rPr lang="en-US" dirty="0"/>
              <a:t>Consensus 26-sample WGCNA modules</a:t>
            </a:r>
          </a:p>
        </p:txBody>
      </p:sp>
      <p:sp>
        <p:nvSpPr>
          <p:cNvPr id="7" name="TextBox 6">
            <a:extLst>
              <a:ext uri="{FF2B5EF4-FFF2-40B4-BE49-F238E27FC236}">
                <a16:creationId xmlns:a16="http://schemas.microsoft.com/office/drawing/2014/main" id="{EC4B0172-EABF-4F70-5F2B-D5843E48E7CF}"/>
              </a:ext>
            </a:extLst>
          </p:cNvPr>
          <p:cNvSpPr txBox="1"/>
          <p:nvPr/>
        </p:nvSpPr>
        <p:spPr>
          <a:xfrm>
            <a:off x="8575453" y="2919276"/>
            <a:ext cx="2265364" cy="646331"/>
          </a:xfrm>
          <a:prstGeom prst="rect">
            <a:avLst/>
          </a:prstGeom>
          <a:noFill/>
        </p:spPr>
        <p:txBody>
          <a:bodyPr wrap="none" rtlCol="0">
            <a:spAutoFit/>
          </a:bodyPr>
          <a:lstStyle/>
          <a:p>
            <a:r>
              <a:rPr lang="en-US" dirty="0"/>
              <a:t>Consensus 99-sample </a:t>
            </a:r>
          </a:p>
          <a:p>
            <a:r>
              <a:rPr lang="en-US" dirty="0"/>
              <a:t>WGCNA modules</a:t>
            </a:r>
          </a:p>
        </p:txBody>
      </p:sp>
      <p:sp>
        <p:nvSpPr>
          <p:cNvPr id="3" name="TextBox 2">
            <a:extLst>
              <a:ext uri="{FF2B5EF4-FFF2-40B4-BE49-F238E27FC236}">
                <a16:creationId xmlns:a16="http://schemas.microsoft.com/office/drawing/2014/main" id="{13B7538D-4CE5-0011-AFE4-CCA7660E26E5}"/>
              </a:ext>
            </a:extLst>
          </p:cNvPr>
          <p:cNvSpPr txBox="1"/>
          <p:nvPr/>
        </p:nvSpPr>
        <p:spPr>
          <a:xfrm>
            <a:off x="8361318" y="5103674"/>
            <a:ext cx="3830682" cy="1754326"/>
          </a:xfrm>
          <a:prstGeom prst="rect">
            <a:avLst/>
          </a:prstGeom>
          <a:noFill/>
        </p:spPr>
        <p:txBody>
          <a:bodyPr wrap="square" rtlCol="0">
            <a:spAutoFit/>
          </a:bodyPr>
          <a:lstStyle/>
          <a:p>
            <a:r>
              <a:rPr lang="en-US" b="1" dirty="0"/>
              <a:t>Reciprocal modules: 18</a:t>
            </a:r>
          </a:p>
          <a:p>
            <a:r>
              <a:rPr lang="en-US" dirty="0"/>
              <a:t>Reciprocal == Modules in one analysis whose most significantly enriched module in the other analysis also claims that module as its most significant hit</a:t>
            </a:r>
          </a:p>
        </p:txBody>
      </p:sp>
    </p:spTree>
    <p:extLst>
      <p:ext uri="{BB962C8B-B14F-4D97-AF65-F5344CB8AC3E}">
        <p14:creationId xmlns:p14="http://schemas.microsoft.com/office/powerpoint/2010/main" val="4245299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3FDE-0207-9589-ABEB-DC753D9C065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C34894F-7565-FF87-1B54-519B575BE691}"/>
              </a:ext>
            </a:extLst>
          </p:cNvPr>
          <p:cNvPicPr>
            <a:picLocks noChangeAspect="1"/>
          </p:cNvPicPr>
          <p:nvPr/>
        </p:nvPicPr>
        <p:blipFill>
          <a:blip r:embed="rId3"/>
          <a:stretch>
            <a:fillRect/>
          </a:stretch>
        </p:blipFill>
        <p:spPr>
          <a:xfrm>
            <a:off x="330200" y="307577"/>
            <a:ext cx="7515352" cy="5992417"/>
          </a:xfrm>
          <a:prstGeom prst="rect">
            <a:avLst/>
          </a:prstGeom>
        </p:spPr>
      </p:pic>
      <p:sp>
        <p:nvSpPr>
          <p:cNvPr id="5" name="TextBox 4">
            <a:extLst>
              <a:ext uri="{FF2B5EF4-FFF2-40B4-BE49-F238E27FC236}">
                <a16:creationId xmlns:a16="http://schemas.microsoft.com/office/drawing/2014/main" id="{2CE9484B-7ABC-1081-571B-A09EC37E54EB}"/>
              </a:ext>
            </a:extLst>
          </p:cNvPr>
          <p:cNvSpPr txBox="1"/>
          <p:nvPr/>
        </p:nvSpPr>
        <p:spPr>
          <a:xfrm>
            <a:off x="8647088" y="2851849"/>
            <a:ext cx="2771015" cy="369332"/>
          </a:xfrm>
          <a:prstGeom prst="rect">
            <a:avLst/>
          </a:prstGeom>
          <a:noFill/>
        </p:spPr>
        <p:txBody>
          <a:bodyPr wrap="none" rtlCol="0">
            <a:spAutoFit/>
          </a:bodyPr>
          <a:lstStyle/>
          <a:p>
            <a:r>
              <a:rPr lang="en-US" dirty="0"/>
              <a:t>Individual WGCNA modules</a:t>
            </a:r>
          </a:p>
        </p:txBody>
      </p:sp>
      <p:sp>
        <p:nvSpPr>
          <p:cNvPr id="6" name="TextBox 5">
            <a:extLst>
              <a:ext uri="{FF2B5EF4-FFF2-40B4-BE49-F238E27FC236}">
                <a16:creationId xmlns:a16="http://schemas.microsoft.com/office/drawing/2014/main" id="{6826E7F8-6F4B-E730-2171-994CA3AA879A}"/>
              </a:ext>
            </a:extLst>
          </p:cNvPr>
          <p:cNvSpPr txBox="1"/>
          <p:nvPr/>
        </p:nvSpPr>
        <p:spPr>
          <a:xfrm>
            <a:off x="2204725" y="6354330"/>
            <a:ext cx="2847959" cy="369332"/>
          </a:xfrm>
          <a:prstGeom prst="rect">
            <a:avLst/>
          </a:prstGeom>
          <a:noFill/>
        </p:spPr>
        <p:txBody>
          <a:bodyPr wrap="none" rtlCol="0">
            <a:spAutoFit/>
          </a:bodyPr>
          <a:lstStyle/>
          <a:p>
            <a:r>
              <a:rPr lang="en-US" dirty="0"/>
              <a:t>Consensus WGCNA modules</a:t>
            </a:r>
          </a:p>
        </p:txBody>
      </p:sp>
    </p:spTree>
    <p:extLst>
      <p:ext uri="{BB962C8B-B14F-4D97-AF65-F5344CB8AC3E}">
        <p14:creationId xmlns:p14="http://schemas.microsoft.com/office/powerpoint/2010/main" val="1503177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8C59-CD00-8F5B-9614-79C9EDE3487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9111B0-DD39-8D00-D7C6-D084E57CC303}"/>
              </a:ext>
            </a:extLst>
          </p:cNvPr>
          <p:cNvPicPr>
            <a:picLocks noGrp="1" noChangeAspect="1"/>
          </p:cNvPicPr>
          <p:nvPr>
            <p:ph idx="1"/>
          </p:nvPr>
        </p:nvPicPr>
        <p:blipFill>
          <a:blip r:embed="rId3"/>
          <a:stretch>
            <a:fillRect/>
          </a:stretch>
        </p:blipFill>
        <p:spPr>
          <a:xfrm>
            <a:off x="290457" y="807458"/>
            <a:ext cx="11370832" cy="5685417"/>
          </a:xfrm>
        </p:spPr>
      </p:pic>
    </p:spTree>
    <p:extLst>
      <p:ext uri="{BB962C8B-B14F-4D97-AF65-F5344CB8AC3E}">
        <p14:creationId xmlns:p14="http://schemas.microsoft.com/office/powerpoint/2010/main" val="3623479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62BB-2C50-1CC9-555D-D07B8887FC0B}"/>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C2BCFEF6-75CC-6193-F788-8FE08F183BBC}"/>
              </a:ext>
            </a:extLst>
          </p:cNvPr>
          <p:cNvPicPr>
            <a:picLocks noChangeAspect="1"/>
          </p:cNvPicPr>
          <p:nvPr/>
        </p:nvPicPr>
        <p:blipFill>
          <a:blip r:embed="rId3"/>
          <a:stretch>
            <a:fillRect/>
          </a:stretch>
        </p:blipFill>
        <p:spPr>
          <a:xfrm>
            <a:off x="1073544" y="1581912"/>
            <a:ext cx="10169424" cy="5084712"/>
          </a:xfrm>
          <a:prstGeom prst="rect">
            <a:avLst/>
          </a:prstGeom>
        </p:spPr>
      </p:pic>
      <p:sp>
        <p:nvSpPr>
          <p:cNvPr id="9" name="Content Placeholder 8">
            <a:extLst>
              <a:ext uri="{FF2B5EF4-FFF2-40B4-BE49-F238E27FC236}">
                <a16:creationId xmlns:a16="http://schemas.microsoft.com/office/drawing/2014/main" id="{1AEB730B-92DA-22D4-207D-33AB2A07E53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003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8E43-AC0B-FE06-EE85-B41222130EAA}"/>
              </a:ext>
            </a:extLst>
          </p:cNvPr>
          <p:cNvSpPr>
            <a:spLocks noGrp="1"/>
          </p:cNvSpPr>
          <p:nvPr>
            <p:ph type="title"/>
          </p:nvPr>
        </p:nvSpPr>
        <p:spPr/>
        <p:txBody>
          <a:bodyPr>
            <a:noAutofit/>
          </a:bodyPr>
          <a:lstStyle/>
          <a:p>
            <a:r>
              <a:rPr lang="en-US" sz="3200" dirty="0"/>
              <a:t>Genes assigned to grey in consensus99 tend to have lower module membership values in individual99 than genes which are retained in a module</a:t>
            </a:r>
          </a:p>
        </p:txBody>
      </p:sp>
      <p:pic>
        <p:nvPicPr>
          <p:cNvPr id="5" name="Content Placeholder 4">
            <a:extLst>
              <a:ext uri="{FF2B5EF4-FFF2-40B4-BE49-F238E27FC236}">
                <a16:creationId xmlns:a16="http://schemas.microsoft.com/office/drawing/2014/main" id="{64696F36-46A9-70D5-D3C7-0BBCBEF0FA71}"/>
              </a:ext>
            </a:extLst>
          </p:cNvPr>
          <p:cNvPicPr>
            <a:picLocks noGrp="1" noChangeAspect="1"/>
          </p:cNvPicPr>
          <p:nvPr>
            <p:ph idx="1"/>
          </p:nvPr>
        </p:nvPicPr>
        <p:blipFill>
          <a:blip r:embed="rId3"/>
          <a:stretch>
            <a:fillRect/>
          </a:stretch>
        </p:blipFill>
        <p:spPr>
          <a:xfrm>
            <a:off x="91067" y="2163337"/>
            <a:ext cx="12071991" cy="4694663"/>
          </a:xfrm>
        </p:spPr>
      </p:pic>
    </p:spTree>
    <p:extLst>
      <p:ext uri="{BB962C8B-B14F-4D97-AF65-F5344CB8AC3E}">
        <p14:creationId xmlns:p14="http://schemas.microsoft.com/office/powerpoint/2010/main" val="1881362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A1A2-73A7-E826-0A0F-E743E3924D50}"/>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056C101B-DA28-A668-D5CC-D7ECD5641DB8}"/>
              </a:ext>
            </a:extLst>
          </p:cNvPr>
          <p:cNvPicPr>
            <a:picLocks noGrp="1" noChangeAspect="1"/>
          </p:cNvPicPr>
          <p:nvPr>
            <p:ph idx="1"/>
          </p:nvPr>
        </p:nvPicPr>
        <p:blipFill>
          <a:blip r:embed="rId3"/>
          <a:stretch>
            <a:fillRect/>
          </a:stretch>
        </p:blipFill>
        <p:spPr>
          <a:xfrm>
            <a:off x="0" y="762000"/>
            <a:ext cx="12192000" cy="6096000"/>
          </a:xfrm>
        </p:spPr>
      </p:pic>
    </p:spTree>
    <p:extLst>
      <p:ext uri="{BB962C8B-B14F-4D97-AF65-F5344CB8AC3E}">
        <p14:creationId xmlns:p14="http://schemas.microsoft.com/office/powerpoint/2010/main" val="3459369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ECD6-F5C0-FB8A-9460-906561E841C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E58D24E-CCAE-6719-7709-EE73FA91AA80}"/>
              </a:ext>
            </a:extLst>
          </p:cNvPr>
          <p:cNvPicPr>
            <a:picLocks noGrp="1" noChangeAspect="1"/>
          </p:cNvPicPr>
          <p:nvPr>
            <p:ph idx="1"/>
          </p:nvPr>
        </p:nvPicPr>
        <p:blipFill>
          <a:blip r:embed="rId2"/>
          <a:stretch>
            <a:fillRect/>
          </a:stretch>
        </p:blipFill>
        <p:spPr>
          <a:xfrm>
            <a:off x="2532593" y="490715"/>
            <a:ext cx="6084281" cy="6084281"/>
          </a:xfrm>
        </p:spPr>
      </p:pic>
      <p:sp>
        <p:nvSpPr>
          <p:cNvPr id="3" name="TextBox 2">
            <a:extLst>
              <a:ext uri="{FF2B5EF4-FFF2-40B4-BE49-F238E27FC236}">
                <a16:creationId xmlns:a16="http://schemas.microsoft.com/office/drawing/2014/main" id="{06030F94-E762-D923-01F4-1809751522B2}"/>
              </a:ext>
            </a:extLst>
          </p:cNvPr>
          <p:cNvSpPr txBox="1"/>
          <p:nvPr/>
        </p:nvSpPr>
        <p:spPr>
          <a:xfrm>
            <a:off x="8492183" y="4618489"/>
            <a:ext cx="4080096" cy="1477328"/>
          </a:xfrm>
          <a:prstGeom prst="rect">
            <a:avLst/>
          </a:prstGeom>
          <a:noFill/>
        </p:spPr>
        <p:txBody>
          <a:bodyPr wrap="square" rtlCol="0">
            <a:spAutoFit/>
          </a:bodyPr>
          <a:lstStyle/>
          <a:p>
            <a:r>
              <a:rPr lang="en-US" dirty="0">
                <a:solidFill>
                  <a:srgbClr val="1400FF"/>
                </a:solidFill>
              </a:rPr>
              <a:t>–</a:t>
            </a:r>
            <a:r>
              <a:rPr lang="en-US" dirty="0"/>
              <a:t> Size in individual (99 samples)</a:t>
            </a:r>
          </a:p>
          <a:p>
            <a:r>
              <a:rPr lang="en-US" dirty="0">
                <a:solidFill>
                  <a:srgbClr val="FF0000"/>
                </a:solidFill>
              </a:rPr>
              <a:t>–</a:t>
            </a:r>
            <a:r>
              <a:rPr lang="en-US" dirty="0"/>
              <a:t> Size in consensus (65 samples * 100)</a:t>
            </a:r>
          </a:p>
          <a:p>
            <a:r>
              <a:rPr lang="en-US" dirty="0">
                <a:solidFill>
                  <a:srgbClr val="1AFC17"/>
                </a:solidFill>
              </a:rPr>
              <a:t>–</a:t>
            </a:r>
            <a:r>
              <a:rPr lang="en-US" dirty="0">
                <a:solidFill>
                  <a:srgbClr val="FF0000"/>
                </a:solidFill>
              </a:rPr>
              <a:t> </a:t>
            </a:r>
            <a:r>
              <a:rPr lang="en-US" dirty="0"/>
              <a:t>Size in individual (26 samples)</a:t>
            </a:r>
          </a:p>
          <a:p>
            <a:endParaRPr lang="en-US" dirty="0"/>
          </a:p>
          <a:p>
            <a:endParaRPr lang="en-US" dirty="0"/>
          </a:p>
        </p:txBody>
      </p:sp>
    </p:spTree>
    <p:extLst>
      <p:ext uri="{BB962C8B-B14F-4D97-AF65-F5344CB8AC3E}">
        <p14:creationId xmlns:p14="http://schemas.microsoft.com/office/powerpoint/2010/main" val="443866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6D92-5524-8262-8D7D-AAF8D96D4AF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52E8C0E-03AE-EDEF-43C7-65EA54B786CE}"/>
              </a:ext>
            </a:extLst>
          </p:cNvPr>
          <p:cNvPicPr>
            <a:picLocks noGrp="1" noChangeAspect="1"/>
          </p:cNvPicPr>
          <p:nvPr>
            <p:ph idx="1"/>
          </p:nvPr>
        </p:nvPicPr>
        <p:blipFill>
          <a:blip r:embed="rId3"/>
          <a:stretch>
            <a:fillRect/>
          </a:stretch>
        </p:blipFill>
        <p:spPr>
          <a:xfrm>
            <a:off x="8104295" y="1396461"/>
            <a:ext cx="4080097" cy="4080097"/>
          </a:xfrm>
        </p:spPr>
      </p:pic>
      <p:pic>
        <p:nvPicPr>
          <p:cNvPr id="7" name="Picture 6">
            <a:extLst>
              <a:ext uri="{FF2B5EF4-FFF2-40B4-BE49-F238E27FC236}">
                <a16:creationId xmlns:a16="http://schemas.microsoft.com/office/drawing/2014/main" id="{41AD5CAF-068A-B352-340D-532F346036AC}"/>
              </a:ext>
            </a:extLst>
          </p:cNvPr>
          <p:cNvPicPr>
            <a:picLocks noChangeAspect="1"/>
          </p:cNvPicPr>
          <p:nvPr/>
        </p:nvPicPr>
        <p:blipFill>
          <a:blip r:embed="rId4"/>
          <a:stretch>
            <a:fillRect/>
          </a:stretch>
        </p:blipFill>
        <p:spPr>
          <a:xfrm>
            <a:off x="0" y="1396461"/>
            <a:ext cx="4080097" cy="4080097"/>
          </a:xfrm>
          <a:prstGeom prst="rect">
            <a:avLst/>
          </a:prstGeom>
        </p:spPr>
      </p:pic>
      <p:pic>
        <p:nvPicPr>
          <p:cNvPr id="9" name="Picture 8">
            <a:extLst>
              <a:ext uri="{FF2B5EF4-FFF2-40B4-BE49-F238E27FC236}">
                <a16:creationId xmlns:a16="http://schemas.microsoft.com/office/drawing/2014/main" id="{DBB615D7-F0AD-D750-4D30-556C26658BB9}"/>
              </a:ext>
            </a:extLst>
          </p:cNvPr>
          <p:cNvPicPr>
            <a:picLocks noChangeAspect="1"/>
          </p:cNvPicPr>
          <p:nvPr/>
        </p:nvPicPr>
        <p:blipFill>
          <a:blip r:embed="rId5"/>
          <a:stretch>
            <a:fillRect/>
          </a:stretch>
        </p:blipFill>
        <p:spPr>
          <a:xfrm>
            <a:off x="4080097" y="1396461"/>
            <a:ext cx="4080097" cy="4080097"/>
          </a:xfrm>
          <a:prstGeom prst="rect">
            <a:avLst/>
          </a:prstGeom>
        </p:spPr>
      </p:pic>
      <p:sp>
        <p:nvSpPr>
          <p:cNvPr id="3" name="TextBox 2">
            <a:extLst>
              <a:ext uri="{FF2B5EF4-FFF2-40B4-BE49-F238E27FC236}">
                <a16:creationId xmlns:a16="http://schemas.microsoft.com/office/drawing/2014/main" id="{DFFD6DC6-18D6-9ECB-DEEE-79F4C8CF1BB7}"/>
              </a:ext>
            </a:extLst>
          </p:cNvPr>
          <p:cNvSpPr txBox="1"/>
          <p:nvPr/>
        </p:nvSpPr>
        <p:spPr>
          <a:xfrm>
            <a:off x="4354414" y="5574452"/>
            <a:ext cx="4080096" cy="1477328"/>
          </a:xfrm>
          <a:prstGeom prst="rect">
            <a:avLst/>
          </a:prstGeom>
          <a:noFill/>
        </p:spPr>
        <p:txBody>
          <a:bodyPr wrap="square" rtlCol="0">
            <a:spAutoFit/>
          </a:bodyPr>
          <a:lstStyle/>
          <a:p>
            <a:r>
              <a:rPr lang="en-US" dirty="0">
                <a:solidFill>
                  <a:srgbClr val="1400FF"/>
                </a:solidFill>
              </a:rPr>
              <a:t>–</a:t>
            </a:r>
            <a:r>
              <a:rPr lang="en-US" dirty="0"/>
              <a:t> Size in individual (99 samples)</a:t>
            </a:r>
          </a:p>
          <a:p>
            <a:r>
              <a:rPr lang="en-US" dirty="0">
                <a:solidFill>
                  <a:srgbClr val="FF0000"/>
                </a:solidFill>
              </a:rPr>
              <a:t>–</a:t>
            </a:r>
            <a:r>
              <a:rPr lang="en-US" dirty="0"/>
              <a:t> Size in consensus (65 samples * 100)</a:t>
            </a:r>
          </a:p>
          <a:p>
            <a:r>
              <a:rPr lang="en-US" dirty="0">
                <a:solidFill>
                  <a:srgbClr val="1AFC17"/>
                </a:solidFill>
              </a:rPr>
              <a:t>–</a:t>
            </a:r>
            <a:r>
              <a:rPr lang="en-US" dirty="0">
                <a:solidFill>
                  <a:srgbClr val="FF0000"/>
                </a:solidFill>
              </a:rPr>
              <a:t> </a:t>
            </a:r>
            <a:r>
              <a:rPr lang="en-US" dirty="0"/>
              <a:t>Size in individual (26 samples)</a:t>
            </a:r>
          </a:p>
          <a:p>
            <a:endParaRPr lang="en-US" dirty="0"/>
          </a:p>
          <a:p>
            <a:endParaRPr lang="en-US" dirty="0"/>
          </a:p>
        </p:txBody>
      </p:sp>
    </p:spTree>
    <p:extLst>
      <p:ext uri="{BB962C8B-B14F-4D97-AF65-F5344CB8AC3E}">
        <p14:creationId xmlns:p14="http://schemas.microsoft.com/office/powerpoint/2010/main" val="2614201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64AE-B396-77D3-A251-B9C8A9A914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B4BEED-2B30-95D1-A110-CD5660EC2FBB}"/>
              </a:ext>
            </a:extLst>
          </p:cNvPr>
          <p:cNvPicPr>
            <a:picLocks noGrp="1" noChangeAspect="1"/>
          </p:cNvPicPr>
          <p:nvPr>
            <p:ph idx="1"/>
          </p:nvPr>
        </p:nvPicPr>
        <p:blipFill>
          <a:blip r:embed="rId2"/>
          <a:stretch>
            <a:fillRect/>
          </a:stretch>
        </p:blipFill>
        <p:spPr>
          <a:xfrm>
            <a:off x="2795676" y="257352"/>
            <a:ext cx="6600648" cy="6600648"/>
          </a:xfrm>
        </p:spPr>
      </p:pic>
    </p:spTree>
    <p:extLst>
      <p:ext uri="{BB962C8B-B14F-4D97-AF65-F5344CB8AC3E}">
        <p14:creationId xmlns:p14="http://schemas.microsoft.com/office/powerpoint/2010/main" val="334192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4F76-6C3F-BD23-8672-CADE19E927E5}"/>
              </a:ext>
            </a:extLst>
          </p:cNvPr>
          <p:cNvSpPr>
            <a:spLocks noGrp="1"/>
          </p:cNvSpPr>
          <p:nvPr>
            <p:ph type="title"/>
          </p:nvPr>
        </p:nvSpPr>
        <p:spPr/>
        <p:txBody>
          <a:bodyPr/>
          <a:lstStyle/>
          <a:p>
            <a:r>
              <a:rPr lang="en-US" dirty="0" err="1"/>
              <a:t>ComBat</a:t>
            </a:r>
            <a:endParaRPr lang="en-US" dirty="0"/>
          </a:p>
        </p:txBody>
      </p:sp>
      <p:pic>
        <p:nvPicPr>
          <p:cNvPr id="7" name="Picture 6">
            <a:extLst>
              <a:ext uri="{FF2B5EF4-FFF2-40B4-BE49-F238E27FC236}">
                <a16:creationId xmlns:a16="http://schemas.microsoft.com/office/drawing/2014/main" id="{7B173E73-588E-C5EA-EA1B-50E87C8AB7EA}"/>
              </a:ext>
            </a:extLst>
          </p:cNvPr>
          <p:cNvPicPr>
            <a:picLocks noChangeAspect="1"/>
          </p:cNvPicPr>
          <p:nvPr/>
        </p:nvPicPr>
        <p:blipFill>
          <a:blip r:embed="rId3"/>
          <a:stretch>
            <a:fillRect/>
          </a:stretch>
        </p:blipFill>
        <p:spPr>
          <a:xfrm>
            <a:off x="5555720" y="294104"/>
            <a:ext cx="6400800" cy="6400800"/>
          </a:xfrm>
          <a:prstGeom prst="rect">
            <a:avLst/>
          </a:prstGeom>
        </p:spPr>
      </p:pic>
      <p:sp>
        <p:nvSpPr>
          <p:cNvPr id="9" name="Content Placeholder 8">
            <a:extLst>
              <a:ext uri="{FF2B5EF4-FFF2-40B4-BE49-F238E27FC236}">
                <a16:creationId xmlns:a16="http://schemas.microsoft.com/office/drawing/2014/main" id="{22E4750C-E667-EE9B-814B-B1DDA5B95894}"/>
              </a:ext>
            </a:extLst>
          </p:cNvPr>
          <p:cNvSpPr>
            <a:spLocks noGrp="1"/>
          </p:cNvSpPr>
          <p:nvPr>
            <p:ph idx="1"/>
          </p:nvPr>
        </p:nvSpPr>
        <p:spPr/>
        <p:txBody>
          <a:bodyPr>
            <a:normAutofit/>
          </a:bodyPr>
          <a:lstStyle/>
          <a:p>
            <a:r>
              <a:rPr lang="en-US" sz="2400" dirty="0"/>
              <a:t>Batch correction for background</a:t>
            </a:r>
          </a:p>
          <a:p>
            <a:r>
              <a:rPr lang="en-US" sz="2400" dirty="0"/>
              <a:t>2 “outliers” have large library sizes</a:t>
            </a:r>
          </a:p>
          <a:p>
            <a:r>
              <a:rPr lang="en-US" sz="2400" dirty="0" err="1"/>
              <a:t>sizeFactor</a:t>
            </a:r>
            <a:r>
              <a:rPr lang="en-US" sz="2400" dirty="0"/>
              <a:t> normalization makes them </a:t>
            </a:r>
            <a:br>
              <a:rPr lang="en-US" sz="2400" dirty="0"/>
            </a:br>
            <a:r>
              <a:rPr lang="en-US" sz="2400" dirty="0"/>
              <a:t>blend in</a:t>
            </a:r>
          </a:p>
        </p:txBody>
      </p:sp>
      <p:sp>
        <p:nvSpPr>
          <p:cNvPr id="3" name="TextBox 2">
            <a:extLst>
              <a:ext uri="{FF2B5EF4-FFF2-40B4-BE49-F238E27FC236}">
                <a16:creationId xmlns:a16="http://schemas.microsoft.com/office/drawing/2014/main" id="{D23C5054-F40F-9ADF-DB92-034693016ACD}"/>
              </a:ext>
            </a:extLst>
          </p:cNvPr>
          <p:cNvSpPr txBox="1"/>
          <p:nvPr/>
        </p:nvSpPr>
        <p:spPr>
          <a:xfrm>
            <a:off x="235480" y="6325572"/>
            <a:ext cx="1996444" cy="369332"/>
          </a:xfrm>
          <a:prstGeom prst="rect">
            <a:avLst/>
          </a:prstGeom>
          <a:noFill/>
        </p:spPr>
        <p:txBody>
          <a:bodyPr wrap="none" rtlCol="0">
            <a:spAutoFit/>
          </a:bodyPr>
          <a:lstStyle/>
          <a:p>
            <a:r>
              <a:rPr lang="en-US" b="0" i="0" dirty="0">
                <a:effectLst/>
                <a:latin typeface="Lato" panose="020F0502020204030204" pitchFamily="34" charset="0"/>
              </a:rPr>
              <a:t>Johnson et al. 2007</a:t>
            </a:r>
            <a:endParaRPr lang="en-US" dirty="0"/>
          </a:p>
        </p:txBody>
      </p:sp>
    </p:spTree>
    <p:extLst>
      <p:ext uri="{BB962C8B-B14F-4D97-AF65-F5344CB8AC3E}">
        <p14:creationId xmlns:p14="http://schemas.microsoft.com/office/powerpoint/2010/main" val="60404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AE36A08-26BD-CA99-13A9-CDA16CB19BF3}"/>
              </a:ext>
            </a:extLst>
          </p:cNvPr>
          <p:cNvGrpSpPr/>
          <p:nvPr/>
        </p:nvGrpSpPr>
        <p:grpSpPr>
          <a:xfrm>
            <a:off x="3725844" y="1239039"/>
            <a:ext cx="2139733" cy="5338082"/>
            <a:chOff x="12734986" y="104541"/>
            <a:chExt cx="2139733" cy="5338082"/>
          </a:xfrm>
        </p:grpSpPr>
        <p:grpSp>
          <p:nvGrpSpPr>
            <p:cNvPr id="41" name="Group 40">
              <a:extLst>
                <a:ext uri="{FF2B5EF4-FFF2-40B4-BE49-F238E27FC236}">
                  <a16:creationId xmlns:a16="http://schemas.microsoft.com/office/drawing/2014/main" id="{3186F3EE-AB9A-EEC6-2EB7-198AB1927868}"/>
                </a:ext>
              </a:extLst>
            </p:cNvPr>
            <p:cNvGrpSpPr/>
            <p:nvPr/>
          </p:nvGrpSpPr>
          <p:grpSpPr>
            <a:xfrm>
              <a:off x="13117028" y="104541"/>
              <a:ext cx="1757691" cy="5017229"/>
              <a:chOff x="3578238" y="1659170"/>
              <a:chExt cx="1757691" cy="5017229"/>
            </a:xfrm>
          </p:grpSpPr>
          <p:sp>
            <p:nvSpPr>
              <p:cNvPr id="42" name="Rectangle 41">
                <a:extLst>
                  <a:ext uri="{FF2B5EF4-FFF2-40B4-BE49-F238E27FC236}">
                    <a16:creationId xmlns:a16="http://schemas.microsoft.com/office/drawing/2014/main" id="{20112DFB-1BF3-BEA8-9CC4-571DC869329B}"/>
                  </a:ext>
                </a:extLst>
              </p:cNvPr>
              <p:cNvSpPr/>
              <p:nvPr/>
            </p:nvSpPr>
            <p:spPr>
              <a:xfrm>
                <a:off x="3601390" y="1659170"/>
                <a:ext cx="1734539"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A</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43" name="Rectangle 42">
                <a:extLst>
                  <a:ext uri="{FF2B5EF4-FFF2-40B4-BE49-F238E27FC236}">
                    <a16:creationId xmlns:a16="http://schemas.microsoft.com/office/drawing/2014/main" id="{92E86809-ABB2-D85C-A6F8-E4BA0CFAF660}"/>
                  </a:ext>
                </a:extLst>
              </p:cNvPr>
              <p:cNvSpPr/>
              <p:nvPr/>
            </p:nvSpPr>
            <p:spPr>
              <a:xfrm>
                <a:off x="3578240" y="3269980"/>
                <a:ext cx="17461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B</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44" name="Rectangle 43">
                <a:extLst>
                  <a:ext uri="{FF2B5EF4-FFF2-40B4-BE49-F238E27FC236}">
                    <a16:creationId xmlns:a16="http://schemas.microsoft.com/office/drawing/2014/main" id="{3AABC91D-5A02-6126-9CD7-FC3941B61DF4}"/>
                  </a:ext>
                </a:extLst>
              </p:cNvPr>
              <p:cNvSpPr/>
              <p:nvPr/>
            </p:nvSpPr>
            <p:spPr>
              <a:xfrm>
                <a:off x="3578238" y="5198830"/>
                <a:ext cx="17461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45" name="TextBox 44">
                <a:extLst>
                  <a:ext uri="{FF2B5EF4-FFF2-40B4-BE49-F238E27FC236}">
                    <a16:creationId xmlns:a16="http://schemas.microsoft.com/office/drawing/2014/main" id="{EEB8F2D8-D706-F2E9-16AB-00B8D55FEDAD}"/>
                  </a:ext>
                </a:extLst>
              </p:cNvPr>
              <p:cNvSpPr txBox="1"/>
              <p:nvPr/>
            </p:nvSpPr>
            <p:spPr>
              <a:xfrm>
                <a:off x="4246174" y="4829498"/>
                <a:ext cx="343364" cy="369332"/>
              </a:xfrm>
              <a:prstGeom prst="rect">
                <a:avLst/>
              </a:prstGeom>
              <a:noFill/>
            </p:spPr>
            <p:txBody>
              <a:bodyPr wrap="none" rtlCol="0">
                <a:spAutoFit/>
              </a:bodyPr>
              <a:lstStyle/>
              <a:p>
                <a:r>
                  <a:rPr lang="en-US" dirty="0"/>
                  <a:t>…</a:t>
                </a:r>
              </a:p>
            </p:txBody>
          </p:sp>
        </p:grpSp>
        <p:grpSp>
          <p:nvGrpSpPr>
            <p:cNvPr id="15" name="Group 14">
              <a:extLst>
                <a:ext uri="{FF2B5EF4-FFF2-40B4-BE49-F238E27FC236}">
                  <a16:creationId xmlns:a16="http://schemas.microsoft.com/office/drawing/2014/main" id="{66A7ED18-5F09-F746-E0EE-B59A15853289}"/>
                </a:ext>
              </a:extLst>
            </p:cNvPr>
            <p:cNvGrpSpPr/>
            <p:nvPr/>
          </p:nvGrpSpPr>
          <p:grpSpPr>
            <a:xfrm>
              <a:off x="13000852" y="212763"/>
              <a:ext cx="1757691" cy="5017229"/>
              <a:chOff x="3578238" y="1659170"/>
              <a:chExt cx="1757691" cy="5017229"/>
            </a:xfrm>
          </p:grpSpPr>
          <p:sp>
            <p:nvSpPr>
              <p:cNvPr id="16" name="Rectangle 15">
                <a:extLst>
                  <a:ext uri="{FF2B5EF4-FFF2-40B4-BE49-F238E27FC236}">
                    <a16:creationId xmlns:a16="http://schemas.microsoft.com/office/drawing/2014/main" id="{B2C642DF-25EF-9851-4D26-BF4495A30291}"/>
                  </a:ext>
                </a:extLst>
              </p:cNvPr>
              <p:cNvSpPr/>
              <p:nvPr/>
            </p:nvSpPr>
            <p:spPr>
              <a:xfrm>
                <a:off x="3601390" y="1659170"/>
                <a:ext cx="1734539"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A</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17" name="Rectangle 16">
                <a:extLst>
                  <a:ext uri="{FF2B5EF4-FFF2-40B4-BE49-F238E27FC236}">
                    <a16:creationId xmlns:a16="http://schemas.microsoft.com/office/drawing/2014/main" id="{D02854D7-DBF9-3052-AD68-534A1F0BC122}"/>
                  </a:ext>
                </a:extLst>
              </p:cNvPr>
              <p:cNvSpPr/>
              <p:nvPr/>
            </p:nvSpPr>
            <p:spPr>
              <a:xfrm>
                <a:off x="3578240" y="3269980"/>
                <a:ext cx="17461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B</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18" name="Rectangle 17">
                <a:extLst>
                  <a:ext uri="{FF2B5EF4-FFF2-40B4-BE49-F238E27FC236}">
                    <a16:creationId xmlns:a16="http://schemas.microsoft.com/office/drawing/2014/main" id="{CC931084-2C6B-191F-E810-B00D28B68E7F}"/>
                  </a:ext>
                </a:extLst>
              </p:cNvPr>
              <p:cNvSpPr/>
              <p:nvPr/>
            </p:nvSpPr>
            <p:spPr>
              <a:xfrm>
                <a:off x="3578238" y="5198830"/>
                <a:ext cx="17461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19" name="TextBox 18">
                <a:extLst>
                  <a:ext uri="{FF2B5EF4-FFF2-40B4-BE49-F238E27FC236}">
                    <a16:creationId xmlns:a16="http://schemas.microsoft.com/office/drawing/2014/main" id="{9AFDF1CA-D20D-FDF4-EDD5-79CE9854DA45}"/>
                  </a:ext>
                </a:extLst>
              </p:cNvPr>
              <p:cNvSpPr txBox="1"/>
              <p:nvPr/>
            </p:nvSpPr>
            <p:spPr>
              <a:xfrm>
                <a:off x="4246174" y="4829498"/>
                <a:ext cx="343364" cy="369332"/>
              </a:xfrm>
              <a:prstGeom prst="rect">
                <a:avLst/>
              </a:prstGeom>
              <a:noFill/>
            </p:spPr>
            <p:txBody>
              <a:bodyPr wrap="none" rtlCol="0">
                <a:spAutoFit/>
              </a:bodyPr>
              <a:lstStyle/>
              <a:p>
                <a:r>
                  <a:rPr lang="en-US" dirty="0"/>
                  <a:t>…</a:t>
                </a:r>
              </a:p>
            </p:txBody>
          </p:sp>
        </p:grpSp>
        <p:grpSp>
          <p:nvGrpSpPr>
            <p:cNvPr id="20" name="Group 19">
              <a:extLst>
                <a:ext uri="{FF2B5EF4-FFF2-40B4-BE49-F238E27FC236}">
                  <a16:creationId xmlns:a16="http://schemas.microsoft.com/office/drawing/2014/main" id="{3E012310-8B91-9AD5-C099-110842A51351}"/>
                </a:ext>
              </a:extLst>
            </p:cNvPr>
            <p:cNvGrpSpPr/>
            <p:nvPr/>
          </p:nvGrpSpPr>
          <p:grpSpPr>
            <a:xfrm>
              <a:off x="12882636" y="313047"/>
              <a:ext cx="1757691" cy="5017229"/>
              <a:chOff x="3578238" y="1659170"/>
              <a:chExt cx="1757691" cy="5017229"/>
            </a:xfrm>
          </p:grpSpPr>
          <p:sp>
            <p:nvSpPr>
              <p:cNvPr id="21" name="Rectangle 20">
                <a:extLst>
                  <a:ext uri="{FF2B5EF4-FFF2-40B4-BE49-F238E27FC236}">
                    <a16:creationId xmlns:a16="http://schemas.microsoft.com/office/drawing/2014/main" id="{B926E2CC-5310-6F85-F421-6E2218818FE5}"/>
                  </a:ext>
                </a:extLst>
              </p:cNvPr>
              <p:cNvSpPr/>
              <p:nvPr/>
            </p:nvSpPr>
            <p:spPr>
              <a:xfrm>
                <a:off x="3601390" y="1659170"/>
                <a:ext cx="1734539"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A</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24" name="Rectangle 23">
                <a:extLst>
                  <a:ext uri="{FF2B5EF4-FFF2-40B4-BE49-F238E27FC236}">
                    <a16:creationId xmlns:a16="http://schemas.microsoft.com/office/drawing/2014/main" id="{16149687-0802-B631-EDEA-E704106052DC}"/>
                  </a:ext>
                </a:extLst>
              </p:cNvPr>
              <p:cNvSpPr/>
              <p:nvPr/>
            </p:nvSpPr>
            <p:spPr>
              <a:xfrm>
                <a:off x="3578240" y="3269980"/>
                <a:ext cx="17461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B</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25" name="Rectangle 24">
                <a:extLst>
                  <a:ext uri="{FF2B5EF4-FFF2-40B4-BE49-F238E27FC236}">
                    <a16:creationId xmlns:a16="http://schemas.microsoft.com/office/drawing/2014/main" id="{1A03B42E-17A0-5F25-07B3-8D816131D1A3}"/>
                  </a:ext>
                </a:extLst>
              </p:cNvPr>
              <p:cNvSpPr/>
              <p:nvPr/>
            </p:nvSpPr>
            <p:spPr>
              <a:xfrm>
                <a:off x="3578238" y="5198830"/>
                <a:ext cx="17461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26" name="TextBox 25">
                <a:extLst>
                  <a:ext uri="{FF2B5EF4-FFF2-40B4-BE49-F238E27FC236}">
                    <a16:creationId xmlns:a16="http://schemas.microsoft.com/office/drawing/2014/main" id="{DA8C1F98-9498-486A-58CE-AE1CC4E11BAB}"/>
                  </a:ext>
                </a:extLst>
              </p:cNvPr>
              <p:cNvSpPr txBox="1"/>
              <p:nvPr/>
            </p:nvSpPr>
            <p:spPr>
              <a:xfrm>
                <a:off x="4246174" y="4829498"/>
                <a:ext cx="343364" cy="369332"/>
              </a:xfrm>
              <a:prstGeom prst="rect">
                <a:avLst/>
              </a:prstGeom>
              <a:noFill/>
            </p:spPr>
            <p:txBody>
              <a:bodyPr wrap="none" rtlCol="0">
                <a:spAutoFit/>
              </a:bodyPr>
              <a:lstStyle/>
              <a:p>
                <a:r>
                  <a:rPr lang="en-US" dirty="0"/>
                  <a:t>…</a:t>
                </a:r>
              </a:p>
            </p:txBody>
          </p:sp>
        </p:grpSp>
        <p:grpSp>
          <p:nvGrpSpPr>
            <p:cNvPr id="28" name="Group 27">
              <a:extLst>
                <a:ext uri="{FF2B5EF4-FFF2-40B4-BE49-F238E27FC236}">
                  <a16:creationId xmlns:a16="http://schemas.microsoft.com/office/drawing/2014/main" id="{D9E3CB1C-0709-2D97-AA1E-E934E52A1845}"/>
                </a:ext>
              </a:extLst>
            </p:cNvPr>
            <p:cNvGrpSpPr/>
            <p:nvPr/>
          </p:nvGrpSpPr>
          <p:grpSpPr>
            <a:xfrm>
              <a:off x="12734986" y="425394"/>
              <a:ext cx="1757691" cy="5017229"/>
              <a:chOff x="3578238" y="1659170"/>
              <a:chExt cx="1757691" cy="5017229"/>
            </a:xfrm>
          </p:grpSpPr>
          <p:sp>
            <p:nvSpPr>
              <p:cNvPr id="29" name="Rectangle 28">
                <a:extLst>
                  <a:ext uri="{FF2B5EF4-FFF2-40B4-BE49-F238E27FC236}">
                    <a16:creationId xmlns:a16="http://schemas.microsoft.com/office/drawing/2014/main" id="{407E4EF3-7AB0-BCC9-E15D-4520A12A05D5}"/>
                  </a:ext>
                </a:extLst>
              </p:cNvPr>
              <p:cNvSpPr/>
              <p:nvPr/>
            </p:nvSpPr>
            <p:spPr>
              <a:xfrm>
                <a:off x="3601390" y="1659170"/>
                <a:ext cx="1734539"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A</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36" name="Rectangle 35">
                <a:extLst>
                  <a:ext uri="{FF2B5EF4-FFF2-40B4-BE49-F238E27FC236}">
                    <a16:creationId xmlns:a16="http://schemas.microsoft.com/office/drawing/2014/main" id="{B7862250-88E6-0498-0842-1BD1C6D37321}"/>
                  </a:ext>
                </a:extLst>
              </p:cNvPr>
              <p:cNvSpPr/>
              <p:nvPr/>
            </p:nvSpPr>
            <p:spPr>
              <a:xfrm>
                <a:off x="3578240" y="3269980"/>
                <a:ext cx="17461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B</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39" name="Rectangle 38">
                <a:extLst>
                  <a:ext uri="{FF2B5EF4-FFF2-40B4-BE49-F238E27FC236}">
                    <a16:creationId xmlns:a16="http://schemas.microsoft.com/office/drawing/2014/main" id="{1B2E9703-9281-9263-41F8-3E257362AB26}"/>
                  </a:ext>
                </a:extLst>
              </p:cNvPr>
              <p:cNvSpPr/>
              <p:nvPr/>
            </p:nvSpPr>
            <p:spPr>
              <a:xfrm>
                <a:off x="3578238" y="5198830"/>
                <a:ext cx="17461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C</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40" name="TextBox 39">
                <a:extLst>
                  <a:ext uri="{FF2B5EF4-FFF2-40B4-BE49-F238E27FC236}">
                    <a16:creationId xmlns:a16="http://schemas.microsoft.com/office/drawing/2014/main" id="{70D59988-B6C5-6619-4C74-3BBC062C5CD3}"/>
                  </a:ext>
                </a:extLst>
              </p:cNvPr>
              <p:cNvSpPr txBox="1"/>
              <p:nvPr/>
            </p:nvSpPr>
            <p:spPr>
              <a:xfrm>
                <a:off x="4246174" y="4829498"/>
                <a:ext cx="343364" cy="369332"/>
              </a:xfrm>
              <a:prstGeom prst="rect">
                <a:avLst/>
              </a:prstGeom>
              <a:noFill/>
            </p:spPr>
            <p:txBody>
              <a:bodyPr wrap="none" rtlCol="0">
                <a:spAutoFit/>
              </a:bodyPr>
              <a:lstStyle/>
              <a:p>
                <a:r>
                  <a:rPr lang="en-US" dirty="0"/>
                  <a:t>…</a:t>
                </a:r>
              </a:p>
            </p:txBody>
          </p:sp>
        </p:grpSp>
      </p:grpSp>
      <p:sp>
        <p:nvSpPr>
          <p:cNvPr id="2" name="Title 1">
            <a:extLst>
              <a:ext uri="{FF2B5EF4-FFF2-40B4-BE49-F238E27FC236}">
                <a16:creationId xmlns:a16="http://schemas.microsoft.com/office/drawing/2014/main" id="{D243F88B-0124-5996-01D4-ECD8EAC22B0A}"/>
              </a:ext>
            </a:extLst>
          </p:cNvPr>
          <p:cNvSpPr>
            <a:spLocks noGrp="1"/>
          </p:cNvSpPr>
          <p:nvPr>
            <p:ph type="title"/>
          </p:nvPr>
        </p:nvSpPr>
        <p:spPr>
          <a:xfrm>
            <a:off x="0" y="14366"/>
            <a:ext cx="10515600" cy="1325563"/>
          </a:xfrm>
        </p:spPr>
        <p:txBody>
          <a:bodyPr/>
          <a:lstStyle/>
          <a:p>
            <a:r>
              <a:rPr lang="en-US" dirty="0"/>
              <a:t>Assessing module gene membership: precision and recall in bootstrapping</a:t>
            </a:r>
          </a:p>
        </p:txBody>
      </p:sp>
      <p:sp>
        <p:nvSpPr>
          <p:cNvPr id="4" name="Rectangle 3">
            <a:extLst>
              <a:ext uri="{FF2B5EF4-FFF2-40B4-BE49-F238E27FC236}">
                <a16:creationId xmlns:a16="http://schemas.microsoft.com/office/drawing/2014/main" id="{6B4BBFA1-2146-024F-E016-CEB2BC4078E0}"/>
              </a:ext>
            </a:extLst>
          </p:cNvPr>
          <p:cNvSpPr/>
          <p:nvPr/>
        </p:nvSpPr>
        <p:spPr>
          <a:xfrm>
            <a:off x="381056" y="1659170"/>
            <a:ext cx="1621363"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I</a:t>
            </a:r>
            <a:r>
              <a:rPr lang="en-US" dirty="0">
                <a:solidFill>
                  <a:schemeClr val="tx1"/>
                </a:solidFill>
              </a:rPr>
              <a:t> 1</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5" name="TextBox 4">
            <a:extLst>
              <a:ext uri="{FF2B5EF4-FFF2-40B4-BE49-F238E27FC236}">
                <a16:creationId xmlns:a16="http://schemas.microsoft.com/office/drawing/2014/main" id="{1C5C322C-C0BC-F7C7-703D-4D6CD015BAF6}"/>
              </a:ext>
            </a:extLst>
          </p:cNvPr>
          <p:cNvSpPr txBox="1"/>
          <p:nvPr/>
        </p:nvSpPr>
        <p:spPr>
          <a:xfrm>
            <a:off x="207700" y="1289838"/>
            <a:ext cx="2066976" cy="369332"/>
          </a:xfrm>
          <a:prstGeom prst="rect">
            <a:avLst/>
          </a:prstGeom>
          <a:noFill/>
        </p:spPr>
        <p:txBody>
          <a:bodyPr wrap="none" rtlCol="0">
            <a:spAutoFit/>
          </a:bodyPr>
          <a:lstStyle/>
          <a:p>
            <a:r>
              <a:rPr lang="en-US" b="1" dirty="0"/>
              <a:t>Consensus WGCNA</a:t>
            </a:r>
          </a:p>
        </p:txBody>
      </p:sp>
      <p:sp>
        <p:nvSpPr>
          <p:cNvPr id="7" name="Rectangle 6">
            <a:extLst>
              <a:ext uri="{FF2B5EF4-FFF2-40B4-BE49-F238E27FC236}">
                <a16:creationId xmlns:a16="http://schemas.microsoft.com/office/drawing/2014/main" id="{7A5ECC80-23F9-1809-66F8-DAE8F8736717}"/>
              </a:ext>
            </a:extLst>
          </p:cNvPr>
          <p:cNvSpPr/>
          <p:nvPr/>
        </p:nvSpPr>
        <p:spPr>
          <a:xfrm>
            <a:off x="357906" y="3269980"/>
            <a:ext cx="16445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I</a:t>
            </a:r>
            <a:r>
              <a:rPr lang="en-US" dirty="0">
                <a:solidFill>
                  <a:schemeClr val="tx1"/>
                </a:solidFill>
              </a:rPr>
              <a:t>  2</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8" name="Rectangle 7">
            <a:extLst>
              <a:ext uri="{FF2B5EF4-FFF2-40B4-BE49-F238E27FC236}">
                <a16:creationId xmlns:a16="http://schemas.microsoft.com/office/drawing/2014/main" id="{8BE89F0A-E07B-F523-DE0A-9D76CA73CC39}"/>
              </a:ext>
            </a:extLst>
          </p:cNvPr>
          <p:cNvSpPr/>
          <p:nvPr/>
        </p:nvSpPr>
        <p:spPr>
          <a:xfrm>
            <a:off x="357904" y="5198830"/>
            <a:ext cx="16445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I</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9" name="TextBox 8">
            <a:extLst>
              <a:ext uri="{FF2B5EF4-FFF2-40B4-BE49-F238E27FC236}">
                <a16:creationId xmlns:a16="http://schemas.microsoft.com/office/drawing/2014/main" id="{5BF55B84-C493-3A82-2EBA-E7682B202787}"/>
              </a:ext>
            </a:extLst>
          </p:cNvPr>
          <p:cNvSpPr txBox="1"/>
          <p:nvPr/>
        </p:nvSpPr>
        <p:spPr>
          <a:xfrm>
            <a:off x="1025840" y="4829498"/>
            <a:ext cx="34336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C34BA196-4B96-8ECF-AC27-5ACF93347E5D}"/>
              </a:ext>
            </a:extLst>
          </p:cNvPr>
          <p:cNvSpPr txBox="1"/>
          <p:nvPr/>
        </p:nvSpPr>
        <p:spPr>
          <a:xfrm>
            <a:off x="3422424" y="1289838"/>
            <a:ext cx="2307811" cy="369332"/>
          </a:xfrm>
          <a:prstGeom prst="rect">
            <a:avLst/>
          </a:prstGeom>
          <a:gradFill flip="none" rotWithShape="1">
            <a:gsLst>
              <a:gs pos="0">
                <a:schemeClr val="accent3">
                  <a:lumMod val="5000"/>
                  <a:lumOff val="95000"/>
                </a:schemeClr>
              </a:gs>
              <a:gs pos="30000">
                <a:schemeClr val="bg1">
                  <a:alpha val="61491"/>
                </a:schemeClr>
              </a:gs>
              <a:gs pos="82000">
                <a:schemeClr val="bg1">
                  <a:alpha val="14649"/>
                </a:schemeClr>
              </a:gs>
              <a:gs pos="100000">
                <a:schemeClr val="bg1">
                  <a:alpha val="0"/>
                </a:schemeClr>
              </a:gs>
            </a:gsLst>
            <a:lin ang="5400000" scaled="1"/>
            <a:tileRect/>
          </a:gradFill>
        </p:spPr>
        <p:txBody>
          <a:bodyPr wrap="none" rtlCol="0">
            <a:spAutoFit/>
          </a:bodyPr>
          <a:lstStyle/>
          <a:p>
            <a:r>
              <a:rPr lang="en-US" b="1" dirty="0"/>
              <a:t>Bootstrapped WGCNA</a:t>
            </a:r>
          </a:p>
        </p:txBody>
      </p:sp>
      <p:grpSp>
        <p:nvGrpSpPr>
          <p:cNvPr id="6" name="Group 5">
            <a:extLst>
              <a:ext uri="{FF2B5EF4-FFF2-40B4-BE49-F238E27FC236}">
                <a16:creationId xmlns:a16="http://schemas.microsoft.com/office/drawing/2014/main" id="{A11AE025-E327-A13C-BA72-056B106D99D9}"/>
              </a:ext>
            </a:extLst>
          </p:cNvPr>
          <p:cNvGrpSpPr/>
          <p:nvPr/>
        </p:nvGrpSpPr>
        <p:grpSpPr>
          <a:xfrm>
            <a:off x="3578238" y="1659170"/>
            <a:ext cx="1757691" cy="5017229"/>
            <a:chOff x="3578238" y="1659170"/>
            <a:chExt cx="1757691" cy="5017229"/>
          </a:xfrm>
        </p:grpSpPr>
        <p:sp>
          <p:nvSpPr>
            <p:cNvPr id="12" name="Rectangle 11">
              <a:extLst>
                <a:ext uri="{FF2B5EF4-FFF2-40B4-BE49-F238E27FC236}">
                  <a16:creationId xmlns:a16="http://schemas.microsoft.com/office/drawing/2014/main" id="{5DEFF92B-325F-3BA5-0A3C-167524691E51}"/>
                </a:ext>
              </a:extLst>
            </p:cNvPr>
            <p:cNvSpPr/>
            <p:nvPr/>
          </p:nvSpPr>
          <p:spPr>
            <a:xfrm>
              <a:off x="3578240" y="3269980"/>
              <a:ext cx="1746114"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B</a:t>
              </a:r>
              <a:r>
                <a:rPr lang="en-US" dirty="0">
                  <a:solidFill>
                    <a:schemeClr val="tx1"/>
                  </a:solidFill>
                </a:rPr>
                <a:t>  B</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13" name="Rectangle 12">
              <a:extLst>
                <a:ext uri="{FF2B5EF4-FFF2-40B4-BE49-F238E27FC236}">
                  <a16:creationId xmlns:a16="http://schemas.microsoft.com/office/drawing/2014/main" id="{34A9503F-53C3-AAEE-5E63-1E11511866A7}"/>
                </a:ext>
              </a:extLst>
            </p:cNvPr>
            <p:cNvSpPr/>
            <p:nvPr/>
          </p:nvSpPr>
          <p:spPr>
            <a:xfrm>
              <a:off x="3578238" y="5198830"/>
              <a:ext cx="1746116"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B</a:t>
              </a:r>
              <a:r>
                <a:rPr lang="en-US" dirty="0">
                  <a:solidFill>
                    <a:schemeClr val="tx1"/>
                  </a:solidFill>
                </a:rPr>
                <a:t>  “grey”</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sp>
          <p:nvSpPr>
            <p:cNvPr id="14" name="TextBox 13">
              <a:extLst>
                <a:ext uri="{FF2B5EF4-FFF2-40B4-BE49-F238E27FC236}">
                  <a16:creationId xmlns:a16="http://schemas.microsoft.com/office/drawing/2014/main" id="{34E780A5-30BE-8900-2E67-5359EC0B309A}"/>
                </a:ext>
              </a:extLst>
            </p:cNvPr>
            <p:cNvSpPr txBox="1"/>
            <p:nvPr/>
          </p:nvSpPr>
          <p:spPr>
            <a:xfrm>
              <a:off x="4246174" y="4829498"/>
              <a:ext cx="343364" cy="369332"/>
            </a:xfrm>
            <a:prstGeom prst="rect">
              <a:avLst/>
            </a:prstGeom>
            <a:noFill/>
          </p:spPr>
          <p:txBody>
            <a:bodyPr wrap="none" rtlCol="0">
              <a:spAutoFit/>
            </a:bodyPr>
            <a:lstStyle/>
            <a:p>
              <a:r>
                <a:rPr lang="en-US" dirty="0"/>
                <a:t>…</a:t>
              </a:r>
            </a:p>
          </p:txBody>
        </p:sp>
        <p:sp>
          <p:nvSpPr>
            <p:cNvPr id="10" name="Rectangle 9">
              <a:extLst>
                <a:ext uri="{FF2B5EF4-FFF2-40B4-BE49-F238E27FC236}">
                  <a16:creationId xmlns:a16="http://schemas.microsoft.com/office/drawing/2014/main" id="{9E9B08F3-D334-442E-7142-090EF7B67741}"/>
                </a:ext>
              </a:extLst>
            </p:cNvPr>
            <p:cNvSpPr/>
            <p:nvPr/>
          </p:nvSpPr>
          <p:spPr>
            <a:xfrm>
              <a:off x="3601390" y="1659170"/>
              <a:ext cx="1734539" cy="1477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Module</a:t>
              </a:r>
              <a:r>
                <a:rPr lang="en-US" baseline="-25000" dirty="0" err="1">
                  <a:solidFill>
                    <a:schemeClr val="tx1"/>
                  </a:solidFill>
                </a:rPr>
                <a:t>B</a:t>
              </a:r>
              <a:r>
                <a:rPr lang="en-US" dirty="0">
                  <a:solidFill>
                    <a:schemeClr val="tx1"/>
                  </a:solidFill>
                </a:rPr>
                <a:t> A</a:t>
              </a:r>
            </a:p>
            <a:p>
              <a:pPr algn="ctr"/>
              <a:r>
                <a:rPr lang="en-US" dirty="0">
                  <a:solidFill>
                    <a:schemeClr val="tx1"/>
                  </a:solidFill>
                </a:rPr>
                <a:t>G</a:t>
              </a:r>
              <a:r>
                <a:rPr lang="en-US" baseline="-25000" dirty="0">
                  <a:solidFill>
                    <a:schemeClr val="tx1"/>
                  </a:solidFill>
                </a:rPr>
                <a:t>1</a:t>
              </a:r>
            </a:p>
            <a:p>
              <a:pPr algn="ctr"/>
              <a:r>
                <a:rPr lang="en-US" dirty="0">
                  <a:solidFill>
                    <a:schemeClr val="tx1"/>
                  </a:solidFill>
                </a:rPr>
                <a:t>G</a:t>
              </a:r>
              <a:r>
                <a:rPr lang="en-US" baseline="-25000" dirty="0">
                  <a:solidFill>
                    <a:schemeClr val="tx1"/>
                  </a:solidFill>
                </a:rPr>
                <a:t>2</a:t>
              </a:r>
            </a:p>
            <a:p>
              <a:pPr algn="ctr"/>
              <a:r>
                <a:rPr lang="en-US" dirty="0">
                  <a:solidFill>
                    <a:schemeClr val="tx1"/>
                  </a:solidFill>
                </a:rPr>
                <a:t>…</a:t>
              </a:r>
            </a:p>
            <a:p>
              <a:pPr algn="ctr"/>
              <a:r>
                <a:rPr lang="en-US" dirty="0" err="1">
                  <a:solidFill>
                    <a:schemeClr val="tx1"/>
                  </a:solidFill>
                </a:rPr>
                <a:t>G</a:t>
              </a:r>
              <a:r>
                <a:rPr lang="en-US" baseline="-25000" dirty="0" err="1">
                  <a:solidFill>
                    <a:schemeClr val="tx1"/>
                  </a:solidFill>
                </a:rPr>
                <a:t>n</a:t>
              </a:r>
              <a:endParaRPr lang="en-US" dirty="0">
                <a:solidFill>
                  <a:schemeClr val="tx1"/>
                </a:solidFill>
              </a:endParaRPr>
            </a:p>
          </p:txBody>
        </p:sp>
      </p:grpSp>
      <p:cxnSp>
        <p:nvCxnSpPr>
          <p:cNvPr id="22" name="Straight Arrow Connector 21">
            <a:extLst>
              <a:ext uri="{FF2B5EF4-FFF2-40B4-BE49-F238E27FC236}">
                <a16:creationId xmlns:a16="http://schemas.microsoft.com/office/drawing/2014/main" id="{96E67FE5-5318-DFAC-8A12-1AAB66779889}"/>
              </a:ext>
            </a:extLst>
          </p:cNvPr>
          <p:cNvCxnSpPr>
            <a:cxnSpLocks/>
          </p:cNvCxnSpPr>
          <p:nvPr/>
        </p:nvCxnSpPr>
        <p:spPr>
          <a:xfrm>
            <a:off x="1369204" y="2120113"/>
            <a:ext cx="2232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B2E23D1-9F92-8038-ABE2-2A1C3D4463F2}"/>
              </a:ext>
            </a:extLst>
          </p:cNvPr>
          <p:cNvCxnSpPr>
            <a:cxnSpLocks/>
          </p:cNvCxnSpPr>
          <p:nvPr/>
        </p:nvCxnSpPr>
        <p:spPr>
          <a:xfrm>
            <a:off x="1369204" y="2120113"/>
            <a:ext cx="2216916" cy="1627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754070-B10C-A26E-13AC-BFE369E748FA}"/>
              </a:ext>
            </a:extLst>
          </p:cNvPr>
          <p:cNvCxnSpPr>
            <a:cxnSpLocks/>
          </p:cNvCxnSpPr>
          <p:nvPr/>
        </p:nvCxnSpPr>
        <p:spPr>
          <a:xfrm>
            <a:off x="1353934" y="2110451"/>
            <a:ext cx="2224304" cy="3248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A0BF8-9973-8F96-BECF-94EE0308FD87}"/>
              </a:ext>
            </a:extLst>
          </p:cNvPr>
          <p:cNvCxnSpPr>
            <a:cxnSpLocks/>
          </p:cNvCxnSpPr>
          <p:nvPr/>
        </p:nvCxnSpPr>
        <p:spPr>
          <a:xfrm>
            <a:off x="1349993" y="5671168"/>
            <a:ext cx="2232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50E407D-73C9-F10D-BF7A-922CB1C780C4}"/>
              </a:ext>
            </a:extLst>
          </p:cNvPr>
          <p:cNvSpPr txBox="1"/>
          <p:nvPr/>
        </p:nvSpPr>
        <p:spPr>
          <a:xfrm>
            <a:off x="2084967" y="1804480"/>
            <a:ext cx="1409297" cy="369332"/>
          </a:xfrm>
          <a:prstGeom prst="rect">
            <a:avLst/>
          </a:prstGeom>
          <a:noFill/>
        </p:spPr>
        <p:txBody>
          <a:bodyPr wrap="none" rtlCol="0">
            <a:spAutoFit/>
          </a:bodyPr>
          <a:lstStyle/>
          <a:p>
            <a:r>
              <a:rPr lang="en-US" b="1" dirty="0"/>
              <a:t>True Positive</a:t>
            </a:r>
          </a:p>
        </p:txBody>
      </p:sp>
      <p:sp>
        <p:nvSpPr>
          <p:cNvPr id="32" name="TextBox 31">
            <a:extLst>
              <a:ext uri="{FF2B5EF4-FFF2-40B4-BE49-F238E27FC236}">
                <a16:creationId xmlns:a16="http://schemas.microsoft.com/office/drawing/2014/main" id="{E8F8375A-415E-9D52-BD44-9F7EE876D7CF}"/>
              </a:ext>
            </a:extLst>
          </p:cNvPr>
          <p:cNvSpPr txBox="1"/>
          <p:nvPr/>
        </p:nvSpPr>
        <p:spPr>
          <a:xfrm rot="2161581">
            <a:off x="1973699" y="2728462"/>
            <a:ext cx="1462965" cy="369332"/>
          </a:xfrm>
          <a:prstGeom prst="rect">
            <a:avLst/>
          </a:prstGeom>
          <a:noFill/>
        </p:spPr>
        <p:txBody>
          <a:bodyPr wrap="none" rtlCol="0">
            <a:spAutoFit/>
          </a:bodyPr>
          <a:lstStyle/>
          <a:p>
            <a:r>
              <a:rPr lang="en-US" b="1" dirty="0"/>
              <a:t>False Positive</a:t>
            </a:r>
          </a:p>
        </p:txBody>
      </p:sp>
      <p:sp>
        <p:nvSpPr>
          <p:cNvPr id="33" name="TextBox 32">
            <a:extLst>
              <a:ext uri="{FF2B5EF4-FFF2-40B4-BE49-F238E27FC236}">
                <a16:creationId xmlns:a16="http://schemas.microsoft.com/office/drawing/2014/main" id="{5B192A86-3811-9EF8-3C32-03854DE84293}"/>
              </a:ext>
            </a:extLst>
          </p:cNvPr>
          <p:cNvSpPr txBox="1"/>
          <p:nvPr/>
        </p:nvSpPr>
        <p:spPr>
          <a:xfrm rot="3316986">
            <a:off x="1945429" y="3634358"/>
            <a:ext cx="1556773" cy="369332"/>
          </a:xfrm>
          <a:prstGeom prst="rect">
            <a:avLst/>
          </a:prstGeom>
          <a:noFill/>
        </p:spPr>
        <p:txBody>
          <a:bodyPr wrap="none" rtlCol="0">
            <a:spAutoFit/>
          </a:bodyPr>
          <a:lstStyle/>
          <a:p>
            <a:r>
              <a:rPr lang="en-US" b="1" dirty="0"/>
              <a:t>False Negative</a:t>
            </a:r>
          </a:p>
        </p:txBody>
      </p:sp>
      <p:sp>
        <p:nvSpPr>
          <p:cNvPr id="34" name="TextBox 33">
            <a:extLst>
              <a:ext uri="{FF2B5EF4-FFF2-40B4-BE49-F238E27FC236}">
                <a16:creationId xmlns:a16="http://schemas.microsoft.com/office/drawing/2014/main" id="{58A0BB45-FB21-6DBC-DBE4-9F2A862C22C9}"/>
              </a:ext>
            </a:extLst>
          </p:cNvPr>
          <p:cNvSpPr txBox="1"/>
          <p:nvPr/>
        </p:nvSpPr>
        <p:spPr>
          <a:xfrm>
            <a:off x="2034523" y="5330276"/>
            <a:ext cx="1503104" cy="369332"/>
          </a:xfrm>
          <a:prstGeom prst="rect">
            <a:avLst/>
          </a:prstGeom>
          <a:noFill/>
        </p:spPr>
        <p:txBody>
          <a:bodyPr wrap="none" rtlCol="0">
            <a:spAutoFit/>
          </a:bodyPr>
          <a:lstStyle/>
          <a:p>
            <a:r>
              <a:rPr lang="en-US" b="1" dirty="0"/>
              <a:t>True Negative</a:t>
            </a:r>
          </a:p>
        </p:txBody>
      </p:sp>
      <p:sp>
        <p:nvSpPr>
          <p:cNvPr id="37" name="TextBox 36">
            <a:extLst>
              <a:ext uri="{FF2B5EF4-FFF2-40B4-BE49-F238E27FC236}">
                <a16:creationId xmlns:a16="http://schemas.microsoft.com/office/drawing/2014/main" id="{D601364C-1D85-7AE0-C048-687A31F24032}"/>
              </a:ext>
            </a:extLst>
          </p:cNvPr>
          <p:cNvSpPr txBox="1"/>
          <p:nvPr/>
        </p:nvSpPr>
        <p:spPr>
          <a:xfrm>
            <a:off x="6009932" y="2458428"/>
            <a:ext cx="2633252" cy="1754326"/>
          </a:xfrm>
          <a:prstGeom prst="rect">
            <a:avLst/>
          </a:prstGeom>
          <a:noFill/>
        </p:spPr>
        <p:txBody>
          <a:bodyPr wrap="square">
            <a:spAutoFit/>
          </a:bodyPr>
          <a:lstStyle/>
          <a:p>
            <a:r>
              <a:rPr lang="en-US" b="1" dirty="0"/>
              <a:t>Precision = </a:t>
            </a:r>
            <a:r>
              <a:rPr lang="en-US" b="1" u="sng" dirty="0"/>
              <a:t>     TP    </a:t>
            </a:r>
            <a:r>
              <a:rPr lang="en-US" b="1" u="sng" dirty="0">
                <a:solidFill>
                  <a:schemeClr val="bg1"/>
                </a:solidFill>
              </a:rPr>
              <a:t>s</a:t>
            </a:r>
          </a:p>
          <a:p>
            <a:r>
              <a:rPr lang="en-US" b="1" dirty="0"/>
              <a:t>                    (TP+FP)</a:t>
            </a:r>
          </a:p>
          <a:p>
            <a:endParaRPr lang="en-US" b="1" u="sng" dirty="0">
              <a:solidFill>
                <a:schemeClr val="bg1"/>
              </a:solidFill>
            </a:endParaRPr>
          </a:p>
          <a:p>
            <a:r>
              <a:rPr lang="en-US" b="1" dirty="0"/>
              <a:t>Recall      = </a:t>
            </a:r>
            <a:r>
              <a:rPr lang="en-US" b="1" u="sng" dirty="0"/>
              <a:t>     TP     </a:t>
            </a:r>
            <a:r>
              <a:rPr lang="en-US" b="1" u="sng" dirty="0">
                <a:solidFill>
                  <a:schemeClr val="bg1"/>
                </a:solidFill>
              </a:rPr>
              <a:t>s</a:t>
            </a:r>
          </a:p>
          <a:p>
            <a:r>
              <a:rPr lang="en-US" b="1" dirty="0"/>
              <a:t>                   (TP+FN)</a:t>
            </a:r>
          </a:p>
          <a:p>
            <a:endParaRPr lang="en-US" b="1" dirty="0"/>
          </a:p>
        </p:txBody>
      </p:sp>
      <p:pic>
        <p:nvPicPr>
          <p:cNvPr id="38" name="Picture 37">
            <a:extLst>
              <a:ext uri="{FF2B5EF4-FFF2-40B4-BE49-F238E27FC236}">
                <a16:creationId xmlns:a16="http://schemas.microsoft.com/office/drawing/2014/main" id="{245642F3-11DB-4C65-43F9-D32FBE337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97" y="0"/>
            <a:ext cx="37719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5B5FC44-3B8E-BE68-30D7-62AB920971FB}"/>
              </a:ext>
            </a:extLst>
          </p:cNvPr>
          <p:cNvSpPr txBox="1"/>
          <p:nvPr/>
        </p:nvSpPr>
        <p:spPr>
          <a:xfrm>
            <a:off x="5981793" y="1344203"/>
            <a:ext cx="3371244" cy="923330"/>
          </a:xfrm>
          <a:prstGeom prst="rect">
            <a:avLst/>
          </a:prstGeom>
          <a:noFill/>
        </p:spPr>
        <p:txBody>
          <a:bodyPr wrap="square" rtlCol="0">
            <a:spAutoFit/>
          </a:bodyPr>
          <a:lstStyle/>
          <a:p>
            <a:r>
              <a:rPr lang="en-US" dirty="0" err="1"/>
              <a:t>Module</a:t>
            </a:r>
            <a:r>
              <a:rPr lang="en-US" baseline="-25000" dirty="0" err="1"/>
              <a:t>I</a:t>
            </a:r>
            <a:r>
              <a:rPr lang="en-US" dirty="0"/>
              <a:t> 1 is significantly</a:t>
            </a:r>
          </a:p>
          <a:p>
            <a:r>
              <a:rPr lang="en-US" dirty="0"/>
              <a:t>enriched for genes in </a:t>
            </a:r>
          </a:p>
          <a:p>
            <a:r>
              <a:rPr lang="en-US" dirty="0" err="1"/>
              <a:t>Module</a:t>
            </a:r>
            <a:r>
              <a:rPr lang="en-US" baseline="-25000" dirty="0" err="1"/>
              <a:t>B</a:t>
            </a:r>
            <a:r>
              <a:rPr lang="en-US" dirty="0"/>
              <a:t> A</a:t>
            </a:r>
          </a:p>
        </p:txBody>
      </p:sp>
      <p:sp>
        <p:nvSpPr>
          <p:cNvPr id="3" name="TextBox 2">
            <a:extLst>
              <a:ext uri="{FF2B5EF4-FFF2-40B4-BE49-F238E27FC236}">
                <a16:creationId xmlns:a16="http://schemas.microsoft.com/office/drawing/2014/main" id="{DF50EAD8-DAF5-31B4-3939-EEF485AEE0CC}"/>
              </a:ext>
            </a:extLst>
          </p:cNvPr>
          <p:cNvSpPr txBox="1"/>
          <p:nvPr/>
        </p:nvSpPr>
        <p:spPr>
          <a:xfrm>
            <a:off x="6199373" y="3998484"/>
            <a:ext cx="1951175" cy="1015663"/>
          </a:xfrm>
          <a:prstGeom prst="rect">
            <a:avLst/>
          </a:prstGeom>
          <a:noFill/>
        </p:spPr>
        <p:txBody>
          <a:bodyPr wrap="none" rtlCol="0">
            <a:spAutoFit/>
          </a:bodyPr>
          <a:lstStyle/>
          <a:p>
            <a:r>
              <a:rPr lang="en-US" sz="6000" b="1" dirty="0"/>
              <a:t>X 100</a:t>
            </a:r>
          </a:p>
        </p:txBody>
      </p:sp>
    </p:spTree>
    <p:extLst>
      <p:ext uri="{BB962C8B-B14F-4D97-AF65-F5344CB8AC3E}">
        <p14:creationId xmlns:p14="http://schemas.microsoft.com/office/powerpoint/2010/main" val="4117180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215C092B-55A5-8E20-5F46-1DE45F2A4FA6}"/>
              </a:ext>
            </a:extLst>
          </p:cNvPr>
          <p:cNvPicPr>
            <a:picLocks noGrp="1" noChangeAspect="1"/>
          </p:cNvPicPr>
          <p:nvPr>
            <p:ph idx="1"/>
          </p:nvPr>
        </p:nvPicPr>
        <p:blipFill>
          <a:blip r:embed="rId2"/>
          <a:stretch>
            <a:fillRect/>
          </a:stretch>
        </p:blipFill>
        <p:spPr>
          <a:xfrm>
            <a:off x="5355770" y="3439884"/>
            <a:ext cx="6836229" cy="3418115"/>
          </a:xfrm>
        </p:spPr>
      </p:pic>
      <p:pic>
        <p:nvPicPr>
          <p:cNvPr id="13" name="Picture 12">
            <a:extLst>
              <a:ext uri="{FF2B5EF4-FFF2-40B4-BE49-F238E27FC236}">
                <a16:creationId xmlns:a16="http://schemas.microsoft.com/office/drawing/2014/main" id="{E63F8C0B-D8D6-AC3D-F6E3-7FF10D6EF702}"/>
              </a:ext>
            </a:extLst>
          </p:cNvPr>
          <p:cNvPicPr>
            <a:picLocks noChangeAspect="1"/>
          </p:cNvPicPr>
          <p:nvPr/>
        </p:nvPicPr>
        <p:blipFill>
          <a:blip r:embed="rId3"/>
          <a:stretch>
            <a:fillRect/>
          </a:stretch>
        </p:blipFill>
        <p:spPr>
          <a:xfrm>
            <a:off x="5355768" y="1"/>
            <a:ext cx="6836231" cy="3418116"/>
          </a:xfrm>
          <a:prstGeom prst="rect">
            <a:avLst/>
          </a:prstGeom>
        </p:spPr>
      </p:pic>
      <p:sp>
        <p:nvSpPr>
          <p:cNvPr id="14" name="Title 1">
            <a:extLst>
              <a:ext uri="{FF2B5EF4-FFF2-40B4-BE49-F238E27FC236}">
                <a16:creationId xmlns:a16="http://schemas.microsoft.com/office/drawing/2014/main" id="{37090AF4-B55F-E9EA-D5CD-0E4AD972DE97}"/>
              </a:ext>
            </a:extLst>
          </p:cNvPr>
          <p:cNvSpPr txBox="1">
            <a:spLocks/>
          </p:cNvSpPr>
          <p:nvPr/>
        </p:nvSpPr>
        <p:spPr>
          <a:xfrm>
            <a:off x="0" y="-4342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Precision/recall with bootstrapping;</a:t>
            </a:r>
            <a:br>
              <a:rPr lang="en-US" sz="2800"/>
            </a:br>
            <a:r>
              <a:rPr lang="en-US" sz="2800"/>
              <a:t>Two examples</a:t>
            </a:r>
            <a:endParaRPr lang="en-US" sz="2800" dirty="0"/>
          </a:p>
        </p:txBody>
      </p:sp>
      <p:sp>
        <p:nvSpPr>
          <p:cNvPr id="15" name="TextBox 14">
            <a:extLst>
              <a:ext uri="{FF2B5EF4-FFF2-40B4-BE49-F238E27FC236}">
                <a16:creationId xmlns:a16="http://schemas.microsoft.com/office/drawing/2014/main" id="{EDBE937A-B57F-5478-97F7-843055EE4A46}"/>
              </a:ext>
            </a:extLst>
          </p:cNvPr>
          <p:cNvSpPr txBox="1"/>
          <p:nvPr/>
        </p:nvSpPr>
        <p:spPr>
          <a:xfrm>
            <a:off x="1736202" y="1120676"/>
            <a:ext cx="3289555" cy="2308324"/>
          </a:xfrm>
          <a:prstGeom prst="rect">
            <a:avLst/>
          </a:prstGeom>
          <a:noFill/>
        </p:spPr>
        <p:txBody>
          <a:bodyPr wrap="none" rtlCol="0">
            <a:spAutoFit/>
          </a:bodyPr>
          <a:lstStyle/>
          <a:p>
            <a:r>
              <a:rPr lang="en-US" dirty="0"/>
              <a:t>Module individual: brown, 1331</a:t>
            </a:r>
          </a:p>
          <a:p>
            <a:r>
              <a:rPr lang="en-US" dirty="0"/>
              <a:t>Module consensus:  brown, 1041</a:t>
            </a:r>
          </a:p>
          <a:p>
            <a:r>
              <a:rPr lang="en-US" dirty="0"/>
              <a:t>Enrichment p value: &lt; 1.0e-199</a:t>
            </a:r>
          </a:p>
          <a:p>
            <a:r>
              <a:rPr lang="en-US" dirty="0"/>
              <a:t>Count overlap: 724</a:t>
            </a:r>
          </a:p>
          <a:p>
            <a:r>
              <a:rPr lang="en-US" dirty="0"/>
              <a:t>Jaccard Index: 0.44</a:t>
            </a:r>
          </a:p>
          <a:p>
            <a:r>
              <a:rPr lang="en-US" dirty="0"/>
              <a:t>Precision: 0.84</a:t>
            </a:r>
          </a:p>
          <a:p>
            <a:r>
              <a:rPr lang="en-US" dirty="0"/>
              <a:t>Recall: 0.61</a:t>
            </a:r>
          </a:p>
          <a:p>
            <a:endParaRPr lang="en-US" dirty="0"/>
          </a:p>
        </p:txBody>
      </p:sp>
      <p:sp>
        <p:nvSpPr>
          <p:cNvPr id="16" name="TextBox 15">
            <a:extLst>
              <a:ext uri="{FF2B5EF4-FFF2-40B4-BE49-F238E27FC236}">
                <a16:creationId xmlns:a16="http://schemas.microsoft.com/office/drawing/2014/main" id="{8DF35BE8-7B4C-5490-A8FF-C29239CE2935}"/>
              </a:ext>
            </a:extLst>
          </p:cNvPr>
          <p:cNvSpPr txBox="1"/>
          <p:nvPr/>
        </p:nvSpPr>
        <p:spPr>
          <a:xfrm>
            <a:off x="1736202" y="3837237"/>
            <a:ext cx="3109441" cy="2308324"/>
          </a:xfrm>
          <a:prstGeom prst="rect">
            <a:avLst/>
          </a:prstGeom>
          <a:noFill/>
        </p:spPr>
        <p:txBody>
          <a:bodyPr wrap="none" rtlCol="0">
            <a:spAutoFit/>
          </a:bodyPr>
          <a:lstStyle/>
          <a:p>
            <a:r>
              <a:rPr lang="en-US" dirty="0"/>
              <a:t>Module individual: black, 1010</a:t>
            </a:r>
          </a:p>
          <a:p>
            <a:r>
              <a:rPr lang="en-US" dirty="0"/>
              <a:t>Module consensus: red, 610</a:t>
            </a:r>
          </a:p>
          <a:p>
            <a:r>
              <a:rPr lang="en-US" dirty="0"/>
              <a:t>Enrichment p value: &lt; 1.0e-315</a:t>
            </a:r>
          </a:p>
          <a:p>
            <a:r>
              <a:rPr lang="en-US" dirty="0"/>
              <a:t>Count overlap: 532</a:t>
            </a:r>
          </a:p>
          <a:p>
            <a:r>
              <a:rPr lang="en-US" dirty="0"/>
              <a:t>Jaccard Index: 0.49</a:t>
            </a:r>
          </a:p>
          <a:p>
            <a:r>
              <a:rPr lang="en-US" dirty="0"/>
              <a:t>Precision: 0.81</a:t>
            </a:r>
          </a:p>
          <a:p>
            <a:r>
              <a:rPr lang="en-US" dirty="0"/>
              <a:t>Recall: 0.60</a:t>
            </a:r>
          </a:p>
          <a:p>
            <a:endParaRPr lang="en-US" dirty="0"/>
          </a:p>
        </p:txBody>
      </p:sp>
      <p:sp>
        <p:nvSpPr>
          <p:cNvPr id="17" name="TextBox 16">
            <a:extLst>
              <a:ext uri="{FF2B5EF4-FFF2-40B4-BE49-F238E27FC236}">
                <a16:creationId xmlns:a16="http://schemas.microsoft.com/office/drawing/2014/main" id="{9EE3559C-480C-8C40-2BAE-524BF154B998}"/>
              </a:ext>
            </a:extLst>
          </p:cNvPr>
          <p:cNvSpPr txBox="1"/>
          <p:nvPr/>
        </p:nvSpPr>
        <p:spPr>
          <a:xfrm>
            <a:off x="5257800" y="676893"/>
            <a:ext cx="2187330" cy="338554"/>
          </a:xfrm>
          <a:prstGeom prst="rect">
            <a:avLst/>
          </a:prstGeom>
          <a:noFill/>
        </p:spPr>
        <p:txBody>
          <a:bodyPr wrap="none" rtlCol="0">
            <a:spAutoFit/>
          </a:bodyPr>
          <a:lstStyle/>
          <a:p>
            <a:r>
              <a:rPr lang="en-US" sz="1600" dirty="0">
                <a:solidFill>
                  <a:srgbClr val="1400FF"/>
                </a:solidFill>
              </a:rPr>
              <a:t>–</a:t>
            </a:r>
            <a:r>
              <a:rPr lang="en-US" sz="1600" dirty="0"/>
              <a:t> Precision in individual </a:t>
            </a:r>
          </a:p>
        </p:txBody>
      </p:sp>
      <p:sp>
        <p:nvSpPr>
          <p:cNvPr id="18" name="TextBox 17">
            <a:extLst>
              <a:ext uri="{FF2B5EF4-FFF2-40B4-BE49-F238E27FC236}">
                <a16:creationId xmlns:a16="http://schemas.microsoft.com/office/drawing/2014/main" id="{DC36D21B-0288-BFA6-7230-73183F5C6DA9}"/>
              </a:ext>
            </a:extLst>
          </p:cNvPr>
          <p:cNvSpPr txBox="1"/>
          <p:nvPr/>
        </p:nvSpPr>
        <p:spPr>
          <a:xfrm>
            <a:off x="9240258" y="676893"/>
            <a:ext cx="1873718" cy="338554"/>
          </a:xfrm>
          <a:prstGeom prst="rect">
            <a:avLst/>
          </a:prstGeom>
          <a:noFill/>
        </p:spPr>
        <p:txBody>
          <a:bodyPr wrap="none" rtlCol="0">
            <a:spAutoFit/>
          </a:bodyPr>
          <a:lstStyle/>
          <a:p>
            <a:r>
              <a:rPr lang="en-US" sz="1600" dirty="0">
                <a:solidFill>
                  <a:srgbClr val="1400FF"/>
                </a:solidFill>
              </a:rPr>
              <a:t>–</a:t>
            </a:r>
            <a:r>
              <a:rPr lang="en-US" sz="1600" dirty="0"/>
              <a:t> Recall in individual</a:t>
            </a:r>
          </a:p>
        </p:txBody>
      </p:sp>
    </p:spTree>
    <p:extLst>
      <p:ext uri="{BB962C8B-B14F-4D97-AF65-F5344CB8AC3E}">
        <p14:creationId xmlns:p14="http://schemas.microsoft.com/office/powerpoint/2010/main" val="344922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B3D731F-F9EB-EA28-66A0-DA5F263E57D4}"/>
              </a:ext>
            </a:extLst>
          </p:cNvPr>
          <p:cNvSpPr txBox="1">
            <a:spLocks/>
          </p:cNvSpPr>
          <p:nvPr/>
        </p:nvSpPr>
        <p:spPr>
          <a:xfrm>
            <a:off x="0" y="1207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WGCNA:</a:t>
            </a:r>
          </a:p>
          <a:p>
            <a:r>
              <a:rPr lang="en-US" sz="4000" dirty="0"/>
              <a:t>Individual 99</a:t>
            </a:r>
          </a:p>
        </p:txBody>
      </p:sp>
      <p:grpSp>
        <p:nvGrpSpPr>
          <p:cNvPr id="73" name="Group 72">
            <a:extLst>
              <a:ext uri="{FF2B5EF4-FFF2-40B4-BE49-F238E27FC236}">
                <a16:creationId xmlns:a16="http://schemas.microsoft.com/office/drawing/2014/main" id="{04DD0286-8232-0D93-B626-127FC80B76B8}"/>
              </a:ext>
            </a:extLst>
          </p:cNvPr>
          <p:cNvGrpSpPr/>
          <p:nvPr/>
        </p:nvGrpSpPr>
        <p:grpSpPr>
          <a:xfrm>
            <a:off x="2088906" y="2805599"/>
            <a:ext cx="3606785" cy="1600438"/>
            <a:chOff x="49004" y="2534789"/>
            <a:chExt cx="3606785" cy="1600438"/>
          </a:xfrm>
        </p:grpSpPr>
        <p:sp>
          <p:nvSpPr>
            <p:cNvPr id="74" name="TextBox 73">
              <a:extLst>
                <a:ext uri="{FF2B5EF4-FFF2-40B4-BE49-F238E27FC236}">
                  <a16:creationId xmlns:a16="http://schemas.microsoft.com/office/drawing/2014/main" id="{B34B11A2-345D-6A8C-D6A6-7206223ECABB}"/>
                </a:ext>
              </a:extLst>
            </p:cNvPr>
            <p:cNvSpPr txBox="1"/>
            <p:nvPr/>
          </p:nvSpPr>
          <p:spPr>
            <a:xfrm>
              <a:off x="49004" y="2534789"/>
              <a:ext cx="3606785" cy="1600438"/>
            </a:xfrm>
            <a:prstGeom prst="rect">
              <a:avLst/>
            </a:prstGeom>
            <a:solidFill>
              <a:schemeClr val="bg1"/>
            </a:solidFill>
            <a:ln>
              <a:solidFill>
                <a:schemeClr val="tx1"/>
              </a:solidFill>
            </a:ln>
          </p:spPr>
          <p:txBody>
            <a:bodyPr wrap="square" rtlCol="0">
              <a:spAutoFit/>
            </a:bodyPr>
            <a:lstStyle/>
            <a:p>
              <a:pPr algn="ctr"/>
              <a:r>
                <a:rPr lang="en-US" dirty="0"/>
                <a:t>One-step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grpSp>
          <p:nvGrpSpPr>
            <p:cNvPr id="75" name="Group 74">
              <a:extLst>
                <a:ext uri="{FF2B5EF4-FFF2-40B4-BE49-F238E27FC236}">
                  <a16:creationId xmlns:a16="http://schemas.microsoft.com/office/drawing/2014/main" id="{38B4196E-C848-9B94-E0BB-0363F865897D}"/>
                </a:ext>
              </a:extLst>
            </p:cNvPr>
            <p:cNvGrpSpPr/>
            <p:nvPr/>
          </p:nvGrpSpPr>
          <p:grpSpPr>
            <a:xfrm>
              <a:off x="126494" y="2897203"/>
              <a:ext cx="3457934" cy="1141867"/>
              <a:chOff x="126494" y="2897203"/>
              <a:chExt cx="3457934" cy="1141867"/>
            </a:xfrm>
          </p:grpSpPr>
          <p:pic>
            <p:nvPicPr>
              <p:cNvPr id="76" name="Picture 2" descr="figure 1">
                <a:extLst>
                  <a:ext uri="{FF2B5EF4-FFF2-40B4-BE49-F238E27FC236}">
                    <a16:creationId xmlns:a16="http://schemas.microsoft.com/office/drawing/2014/main" id="{21B1304B-B282-B509-D4F6-5DD276D77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300"/>
              <a:stretch/>
            </p:blipFill>
            <p:spPr bwMode="auto">
              <a:xfrm>
                <a:off x="126494" y="2897203"/>
                <a:ext cx="3457934" cy="11418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D8F6048-813F-26FF-1A34-50B2D1C5AC83}"/>
                  </a:ext>
                </a:extLst>
              </p:cNvPr>
              <p:cNvSpPr/>
              <p:nvPr/>
            </p:nvSpPr>
            <p:spPr>
              <a:xfrm>
                <a:off x="1347720" y="3918118"/>
                <a:ext cx="239144" cy="116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8" name="Picture 2" descr="figure 1">
            <a:extLst>
              <a:ext uri="{FF2B5EF4-FFF2-40B4-BE49-F238E27FC236}">
                <a16:creationId xmlns:a16="http://schemas.microsoft.com/office/drawing/2014/main" id="{048B79BF-F076-38E2-5B54-CA6EBE361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2169893" y="6213520"/>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9" name="Down Arrow 78">
            <a:extLst>
              <a:ext uri="{FF2B5EF4-FFF2-40B4-BE49-F238E27FC236}">
                <a16:creationId xmlns:a16="http://schemas.microsoft.com/office/drawing/2014/main" id="{AB63F9C3-A15D-46F0-7751-2E05D5A63A97}"/>
              </a:ext>
            </a:extLst>
          </p:cNvPr>
          <p:cNvSpPr/>
          <p:nvPr/>
        </p:nvSpPr>
        <p:spPr>
          <a:xfrm>
            <a:off x="3670178" y="4422121"/>
            <a:ext cx="484632" cy="1268869"/>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a:extLst>
              <a:ext uri="{FF2B5EF4-FFF2-40B4-BE49-F238E27FC236}">
                <a16:creationId xmlns:a16="http://schemas.microsoft.com/office/drawing/2014/main" id="{04B2EA77-8949-F46A-8BD8-628B18C76B49}"/>
              </a:ext>
            </a:extLst>
          </p:cNvPr>
          <p:cNvSpPr/>
          <p:nvPr/>
        </p:nvSpPr>
        <p:spPr>
          <a:xfrm>
            <a:off x="3659206" y="606032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D4C339DC-3E5C-D091-AFD9-99BC876B6C67}"/>
              </a:ext>
            </a:extLst>
          </p:cNvPr>
          <p:cNvSpPr txBox="1"/>
          <p:nvPr/>
        </p:nvSpPr>
        <p:spPr>
          <a:xfrm>
            <a:off x="2104367" y="2444499"/>
            <a:ext cx="1910203" cy="369332"/>
          </a:xfrm>
          <a:prstGeom prst="rect">
            <a:avLst/>
          </a:prstGeom>
          <a:noFill/>
        </p:spPr>
        <p:txBody>
          <a:bodyPr wrap="none" rtlCol="0">
            <a:spAutoFit/>
          </a:bodyPr>
          <a:lstStyle/>
          <a:p>
            <a:r>
              <a:rPr lang="en-US" dirty="0"/>
              <a:t>Individual WGCNA</a:t>
            </a:r>
          </a:p>
        </p:txBody>
      </p:sp>
      <p:sp>
        <p:nvSpPr>
          <p:cNvPr id="82" name="TextBox 81">
            <a:extLst>
              <a:ext uri="{FF2B5EF4-FFF2-40B4-BE49-F238E27FC236}">
                <a16:creationId xmlns:a16="http://schemas.microsoft.com/office/drawing/2014/main" id="{803535C3-D28C-FAB2-9383-6735B0B28F9B}"/>
              </a:ext>
            </a:extLst>
          </p:cNvPr>
          <p:cNvSpPr txBox="1"/>
          <p:nvPr/>
        </p:nvSpPr>
        <p:spPr>
          <a:xfrm>
            <a:off x="2259638" y="3256429"/>
            <a:ext cx="2723089" cy="369332"/>
          </a:xfrm>
          <a:prstGeom prst="rect">
            <a:avLst/>
          </a:prstGeom>
          <a:solidFill>
            <a:schemeClr val="bg1"/>
          </a:solidFill>
        </p:spPr>
        <p:txBody>
          <a:bodyPr wrap="square" rtlCol="0">
            <a:spAutoFit/>
          </a:bodyPr>
          <a:lstStyle/>
          <a:p>
            <a:r>
              <a:rPr lang="en-US" dirty="0"/>
              <a:t>Individual gene network               </a:t>
            </a:r>
          </a:p>
        </p:txBody>
      </p:sp>
      <p:sp>
        <p:nvSpPr>
          <p:cNvPr id="86" name="TextBox 85">
            <a:extLst>
              <a:ext uri="{FF2B5EF4-FFF2-40B4-BE49-F238E27FC236}">
                <a16:creationId xmlns:a16="http://schemas.microsoft.com/office/drawing/2014/main" id="{6841BCD5-3E5B-D362-EC8C-D6A5C1F9C48F}"/>
              </a:ext>
            </a:extLst>
          </p:cNvPr>
          <p:cNvSpPr txBox="1"/>
          <p:nvPr/>
        </p:nvSpPr>
        <p:spPr>
          <a:xfrm>
            <a:off x="2255754" y="3803509"/>
            <a:ext cx="2350426" cy="369332"/>
          </a:xfrm>
          <a:prstGeom prst="rect">
            <a:avLst/>
          </a:prstGeom>
          <a:solidFill>
            <a:schemeClr val="bg1"/>
          </a:solidFill>
        </p:spPr>
        <p:txBody>
          <a:bodyPr wrap="square" rtlCol="0">
            <a:spAutoFit/>
          </a:bodyPr>
          <a:lstStyle/>
          <a:p>
            <a:r>
              <a:rPr lang="en-US" dirty="0"/>
              <a:t>Individual modules</a:t>
            </a:r>
          </a:p>
        </p:txBody>
      </p:sp>
      <p:sp>
        <p:nvSpPr>
          <p:cNvPr id="90" name="TextBox 89">
            <a:extLst>
              <a:ext uri="{FF2B5EF4-FFF2-40B4-BE49-F238E27FC236}">
                <a16:creationId xmlns:a16="http://schemas.microsoft.com/office/drawing/2014/main" id="{5AE03A21-9E43-20CB-60D7-5A82359C6736}"/>
              </a:ext>
            </a:extLst>
          </p:cNvPr>
          <p:cNvSpPr txBox="1"/>
          <p:nvPr/>
        </p:nvSpPr>
        <p:spPr>
          <a:xfrm>
            <a:off x="5134464" y="120712"/>
            <a:ext cx="1584088" cy="830997"/>
          </a:xfrm>
          <a:prstGeom prst="rect">
            <a:avLst/>
          </a:prstGeom>
          <a:noFill/>
          <a:ln>
            <a:solidFill>
              <a:schemeClr val="tx1"/>
            </a:solidFill>
          </a:ln>
        </p:spPr>
        <p:txBody>
          <a:bodyPr wrap="none" rtlCol="0">
            <a:spAutoFit/>
          </a:bodyPr>
          <a:lstStyle/>
          <a:p>
            <a:pPr algn="ctr"/>
            <a:r>
              <a:rPr lang="en-US" sz="2400" dirty="0"/>
              <a:t>PWS</a:t>
            </a:r>
            <a:r>
              <a:rPr lang="en-US" sz="2400" baseline="-25000" dirty="0"/>
              <a:t>0</a:t>
            </a:r>
            <a:r>
              <a:rPr lang="en-US" sz="2400" dirty="0"/>
              <a:t> data</a:t>
            </a:r>
          </a:p>
          <a:p>
            <a:pPr algn="ctr"/>
            <a:r>
              <a:rPr lang="en-US" sz="2400" dirty="0"/>
              <a:t>99 samples</a:t>
            </a:r>
          </a:p>
        </p:txBody>
      </p:sp>
      <p:sp>
        <p:nvSpPr>
          <p:cNvPr id="92" name="Down Arrow 91">
            <a:extLst>
              <a:ext uri="{FF2B5EF4-FFF2-40B4-BE49-F238E27FC236}">
                <a16:creationId xmlns:a16="http://schemas.microsoft.com/office/drawing/2014/main" id="{CAB3DBD6-6070-D136-7866-B5A5C961B10C}"/>
              </a:ext>
            </a:extLst>
          </p:cNvPr>
          <p:cNvSpPr/>
          <p:nvPr/>
        </p:nvSpPr>
        <p:spPr>
          <a:xfrm rot="2442688">
            <a:off x="4492124" y="648758"/>
            <a:ext cx="484632" cy="2452720"/>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C21F02-DD3D-CC3A-A283-3F1F0A3A7E33}"/>
              </a:ext>
            </a:extLst>
          </p:cNvPr>
          <p:cNvSpPr txBox="1"/>
          <p:nvPr/>
        </p:nvSpPr>
        <p:spPr>
          <a:xfrm>
            <a:off x="2088906" y="5708800"/>
            <a:ext cx="3606785" cy="369332"/>
          </a:xfrm>
          <a:prstGeom prst="rect">
            <a:avLst/>
          </a:prstGeom>
          <a:solidFill>
            <a:schemeClr val="bg1"/>
          </a:solidFill>
          <a:ln>
            <a:solidFill>
              <a:schemeClr val="tx1"/>
            </a:solidFill>
          </a:ln>
        </p:spPr>
        <p:txBody>
          <a:bodyPr wrap="square" rtlCol="0">
            <a:spAutoFit/>
          </a:bodyPr>
          <a:lstStyle/>
          <a:p>
            <a:pPr algn="ctr"/>
            <a:r>
              <a:rPr lang="en-US" dirty="0"/>
              <a:t>QC</a:t>
            </a:r>
            <a:endParaRPr lang="en-US" sz="800" dirty="0">
              <a:solidFill>
                <a:schemeClr val="bg1"/>
              </a:solidFill>
            </a:endParaRPr>
          </a:p>
        </p:txBody>
      </p:sp>
    </p:spTree>
    <p:extLst>
      <p:ext uri="{BB962C8B-B14F-4D97-AF65-F5344CB8AC3E}">
        <p14:creationId xmlns:p14="http://schemas.microsoft.com/office/powerpoint/2010/main" val="327829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B3D731F-F9EB-EA28-66A0-DA5F263E57D4}"/>
              </a:ext>
            </a:extLst>
          </p:cNvPr>
          <p:cNvSpPr txBox="1">
            <a:spLocks/>
          </p:cNvSpPr>
          <p:nvPr/>
        </p:nvSpPr>
        <p:spPr>
          <a:xfrm>
            <a:off x="0" y="120712"/>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err="1"/>
              <a:t>rWGCNA</a:t>
            </a:r>
            <a:r>
              <a:rPr lang="en-US" sz="4000" dirty="0"/>
              <a:t>:</a:t>
            </a:r>
          </a:p>
          <a:p>
            <a:pPr algn="r"/>
            <a:r>
              <a:rPr lang="en-US" sz="4000" dirty="0"/>
              <a:t>Consensus 99</a:t>
            </a:r>
          </a:p>
        </p:txBody>
      </p:sp>
      <p:grpSp>
        <p:nvGrpSpPr>
          <p:cNvPr id="102" name="Group 101">
            <a:extLst>
              <a:ext uri="{FF2B5EF4-FFF2-40B4-BE49-F238E27FC236}">
                <a16:creationId xmlns:a16="http://schemas.microsoft.com/office/drawing/2014/main" id="{AC771E85-C89F-B4E6-39DD-412066AD0BC0}"/>
              </a:ext>
            </a:extLst>
          </p:cNvPr>
          <p:cNvGrpSpPr/>
          <p:nvPr/>
        </p:nvGrpSpPr>
        <p:grpSpPr>
          <a:xfrm>
            <a:off x="2088906" y="120712"/>
            <a:ext cx="8014188" cy="6671489"/>
            <a:chOff x="2249680" y="136342"/>
            <a:chExt cx="8014188" cy="6671489"/>
          </a:xfrm>
        </p:grpSpPr>
        <p:grpSp>
          <p:nvGrpSpPr>
            <p:cNvPr id="2" name="Group 1">
              <a:extLst>
                <a:ext uri="{FF2B5EF4-FFF2-40B4-BE49-F238E27FC236}">
                  <a16:creationId xmlns:a16="http://schemas.microsoft.com/office/drawing/2014/main" id="{4275B69E-C835-8AB2-71CB-00EA3E828AEC}"/>
                </a:ext>
              </a:extLst>
            </p:cNvPr>
            <p:cNvGrpSpPr/>
            <p:nvPr/>
          </p:nvGrpSpPr>
          <p:grpSpPr>
            <a:xfrm>
              <a:off x="6906150" y="1082154"/>
              <a:ext cx="2503697" cy="1346484"/>
              <a:chOff x="6144395" y="2415829"/>
              <a:chExt cx="2503697" cy="1346484"/>
            </a:xfrm>
          </p:grpSpPr>
          <p:sp>
            <p:nvSpPr>
              <p:cNvPr id="3" name="TextBox 2">
                <a:extLst>
                  <a:ext uri="{FF2B5EF4-FFF2-40B4-BE49-F238E27FC236}">
                    <a16:creationId xmlns:a16="http://schemas.microsoft.com/office/drawing/2014/main" id="{AD2AA1C7-EA93-90C9-AC6E-88C04B1C0480}"/>
                  </a:ext>
                </a:extLst>
              </p:cNvPr>
              <p:cNvSpPr txBox="1"/>
              <p:nvPr/>
            </p:nvSpPr>
            <p:spPr>
              <a:xfrm>
                <a:off x="6485641" y="2415829"/>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6" name="TextBox 5">
                <a:extLst>
                  <a:ext uri="{FF2B5EF4-FFF2-40B4-BE49-F238E27FC236}">
                    <a16:creationId xmlns:a16="http://schemas.microsoft.com/office/drawing/2014/main" id="{076BA5D7-2208-2A64-54A7-9723E941639A}"/>
                  </a:ext>
                </a:extLst>
              </p:cNvPr>
              <p:cNvSpPr txBox="1"/>
              <p:nvPr/>
            </p:nvSpPr>
            <p:spPr>
              <a:xfrm>
                <a:off x="6420079" y="246773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8" name="TextBox 7">
                <a:extLst>
                  <a:ext uri="{FF2B5EF4-FFF2-40B4-BE49-F238E27FC236}">
                    <a16:creationId xmlns:a16="http://schemas.microsoft.com/office/drawing/2014/main" id="{58701041-D6DE-BDF6-9FDA-DAE2D66039A2}"/>
                  </a:ext>
                </a:extLst>
              </p:cNvPr>
              <p:cNvSpPr txBox="1"/>
              <p:nvPr/>
            </p:nvSpPr>
            <p:spPr>
              <a:xfrm>
                <a:off x="6354517" y="251262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17" name="TextBox 16">
                <a:extLst>
                  <a:ext uri="{FF2B5EF4-FFF2-40B4-BE49-F238E27FC236}">
                    <a16:creationId xmlns:a16="http://schemas.microsoft.com/office/drawing/2014/main" id="{087CFF6B-870E-FD52-8F1E-1AE56A17A181}"/>
                  </a:ext>
                </a:extLst>
              </p:cNvPr>
              <p:cNvSpPr txBox="1"/>
              <p:nvPr/>
            </p:nvSpPr>
            <p:spPr>
              <a:xfrm>
                <a:off x="6288955" y="256453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3" name="TextBox 22">
                <a:extLst>
                  <a:ext uri="{FF2B5EF4-FFF2-40B4-BE49-F238E27FC236}">
                    <a16:creationId xmlns:a16="http://schemas.microsoft.com/office/drawing/2014/main" id="{FA1AB99F-0D86-FF9A-CAAF-7E7F894A3A58}"/>
                  </a:ext>
                </a:extLst>
              </p:cNvPr>
              <p:cNvSpPr txBox="1"/>
              <p:nvPr/>
            </p:nvSpPr>
            <p:spPr>
              <a:xfrm>
                <a:off x="6216675" y="260942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8" name="TextBox 27">
                <a:extLst>
                  <a:ext uri="{FF2B5EF4-FFF2-40B4-BE49-F238E27FC236}">
                    <a16:creationId xmlns:a16="http://schemas.microsoft.com/office/drawing/2014/main" id="{7146BEF9-0172-5C5C-B83B-3948AC15095E}"/>
                  </a:ext>
                </a:extLst>
              </p:cNvPr>
              <p:cNvSpPr txBox="1"/>
              <p:nvPr/>
            </p:nvSpPr>
            <p:spPr>
              <a:xfrm>
                <a:off x="6144395" y="2654317"/>
                <a:ext cx="2162451" cy="1107996"/>
              </a:xfrm>
              <a:prstGeom prst="rect">
                <a:avLst/>
              </a:prstGeom>
              <a:solidFill>
                <a:schemeClr val="bg1"/>
              </a:solidFill>
              <a:ln>
                <a:solidFill>
                  <a:schemeClr val="tx1"/>
                </a:solidFill>
              </a:ln>
            </p:spPr>
            <p:txBody>
              <a:bodyPr wrap="none" rtlCol="0">
                <a:spAutoFit/>
              </a:bodyPr>
              <a:lstStyle/>
              <a:p>
                <a:pPr algn="ctr"/>
                <a:r>
                  <a:rPr lang="en-US" sz="2400" dirty="0" err="1"/>
                  <a:t>PWS</a:t>
                </a:r>
                <a:r>
                  <a:rPr lang="en-US" sz="2400" baseline="-25000" dirty="0" err="1"/>
                  <a:t>n</a:t>
                </a:r>
                <a:endParaRPr lang="en-US" sz="2400" dirty="0"/>
              </a:p>
              <a:p>
                <a:pPr algn="ctr"/>
                <a:r>
                  <a:rPr lang="en-US" sz="2400" dirty="0"/>
                  <a:t>65 samples</a:t>
                </a:r>
              </a:p>
              <a:p>
                <a:pPr algn="ctr"/>
                <a:r>
                  <a:rPr lang="en-US" dirty="0"/>
                  <a:t>without replacement</a:t>
                </a:r>
              </a:p>
            </p:txBody>
          </p:sp>
        </p:grpSp>
        <p:sp>
          <p:nvSpPr>
            <p:cNvPr id="30" name="TextBox 29">
              <a:extLst>
                <a:ext uri="{FF2B5EF4-FFF2-40B4-BE49-F238E27FC236}">
                  <a16:creationId xmlns:a16="http://schemas.microsoft.com/office/drawing/2014/main" id="{2F2FB34A-DA23-2B89-649A-AEC1FD848F7D}"/>
                </a:ext>
              </a:extLst>
            </p:cNvPr>
            <p:cNvSpPr txBox="1"/>
            <p:nvPr/>
          </p:nvSpPr>
          <p:spPr>
            <a:xfrm>
              <a:off x="9383499" y="1467658"/>
              <a:ext cx="880369" cy="461665"/>
            </a:xfrm>
            <a:prstGeom prst="rect">
              <a:avLst/>
            </a:prstGeom>
            <a:noFill/>
          </p:spPr>
          <p:txBody>
            <a:bodyPr wrap="none" rtlCol="0">
              <a:spAutoFit/>
            </a:bodyPr>
            <a:lstStyle/>
            <a:p>
              <a:r>
                <a:rPr lang="en-US" sz="2400" dirty="0"/>
                <a:t>X 100</a:t>
              </a:r>
            </a:p>
          </p:txBody>
        </p:sp>
        <p:grpSp>
          <p:nvGrpSpPr>
            <p:cNvPr id="31" name="Group 30">
              <a:extLst>
                <a:ext uri="{FF2B5EF4-FFF2-40B4-BE49-F238E27FC236}">
                  <a16:creationId xmlns:a16="http://schemas.microsoft.com/office/drawing/2014/main" id="{06798B6C-2EFD-5264-CBD4-D9C04751B60B}"/>
                </a:ext>
              </a:extLst>
            </p:cNvPr>
            <p:cNvGrpSpPr/>
            <p:nvPr/>
          </p:nvGrpSpPr>
          <p:grpSpPr>
            <a:xfrm>
              <a:off x="6111151" y="2821231"/>
              <a:ext cx="4004385" cy="3986600"/>
              <a:chOff x="8187615" y="2534789"/>
              <a:chExt cx="4004385" cy="3986600"/>
            </a:xfrm>
          </p:grpSpPr>
          <p:sp>
            <p:nvSpPr>
              <p:cNvPr id="40" name="TextBox 39">
                <a:extLst>
                  <a:ext uri="{FF2B5EF4-FFF2-40B4-BE49-F238E27FC236}">
                    <a16:creationId xmlns:a16="http://schemas.microsoft.com/office/drawing/2014/main" id="{855F0E9E-B140-9558-8F4E-57DAA0642702}"/>
                  </a:ext>
                </a:extLst>
              </p:cNvPr>
              <p:cNvSpPr txBox="1"/>
              <p:nvPr/>
            </p:nvSpPr>
            <p:spPr>
              <a:xfrm>
                <a:off x="8187615" y="2534789"/>
                <a:ext cx="4004385" cy="2708434"/>
              </a:xfrm>
              <a:prstGeom prst="rect">
                <a:avLst/>
              </a:prstGeom>
              <a:solidFill>
                <a:schemeClr val="bg1"/>
              </a:solidFill>
              <a:ln>
                <a:solidFill>
                  <a:schemeClr val="tx1"/>
                </a:solidFill>
              </a:ln>
            </p:spPr>
            <p:txBody>
              <a:bodyPr wrap="square" rtlCol="0">
                <a:spAutoFit/>
              </a:bodyPr>
              <a:lstStyle/>
              <a:p>
                <a:pPr algn="ctr"/>
                <a:r>
                  <a:rPr lang="en-US" dirty="0"/>
                  <a:t>One-step </a:t>
                </a:r>
                <a:r>
                  <a:rPr lang="en-US" b="1" dirty="0"/>
                  <a:t>consensus</a:t>
                </a:r>
                <a:r>
                  <a:rPr lang="en-US" dirty="0"/>
                  <a:t>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pic>
            <p:nvPicPr>
              <p:cNvPr id="41" name="Picture 2" descr="figure 1">
                <a:extLst>
                  <a:ext uri="{FF2B5EF4-FFF2-40B4-BE49-F238E27FC236}">
                    <a16:creationId xmlns:a16="http://schemas.microsoft.com/office/drawing/2014/main" id="{7176348F-5CDE-E641-CDC4-BD772299A8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8285135" y="5946812"/>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A4D22204-1AF5-E644-34E5-4BA1A45D18B8}"/>
                  </a:ext>
                </a:extLst>
              </p:cNvPr>
              <p:cNvGrpSpPr/>
              <p:nvPr/>
            </p:nvGrpSpPr>
            <p:grpSpPr>
              <a:xfrm>
                <a:off x="8285135" y="2901779"/>
                <a:ext cx="3778520" cy="722640"/>
                <a:chOff x="8121040" y="2739363"/>
                <a:chExt cx="3778520" cy="722640"/>
              </a:xfrm>
            </p:grpSpPr>
            <p:sp>
              <p:nvSpPr>
                <p:cNvPr id="54" name="TextBox 53">
                  <a:extLst>
                    <a:ext uri="{FF2B5EF4-FFF2-40B4-BE49-F238E27FC236}">
                      <a16:creationId xmlns:a16="http://schemas.microsoft.com/office/drawing/2014/main" id="{12C9D36F-AF69-B50E-EFFD-84251EDED9EB}"/>
                    </a:ext>
                  </a:extLst>
                </p:cNvPr>
                <p:cNvSpPr txBox="1"/>
                <p:nvPr/>
              </p:nvSpPr>
              <p:spPr>
                <a:xfrm>
                  <a:off x="8373762" y="2739363"/>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58" name="TextBox 57">
                  <a:extLst>
                    <a:ext uri="{FF2B5EF4-FFF2-40B4-BE49-F238E27FC236}">
                      <a16:creationId xmlns:a16="http://schemas.microsoft.com/office/drawing/2014/main" id="{75A3E25A-E546-3751-B27E-DF18CA26E132}"/>
                    </a:ext>
                  </a:extLst>
                </p:cNvPr>
                <p:cNvSpPr txBox="1"/>
                <p:nvPr/>
              </p:nvSpPr>
              <p:spPr>
                <a:xfrm>
                  <a:off x="8313976" y="278615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59" name="TextBox 58">
                  <a:extLst>
                    <a:ext uri="{FF2B5EF4-FFF2-40B4-BE49-F238E27FC236}">
                      <a16:creationId xmlns:a16="http://schemas.microsoft.com/office/drawing/2014/main" id="{B1832D7F-909A-B760-2288-1109875B9B44}"/>
                    </a:ext>
                  </a:extLst>
                </p:cNvPr>
                <p:cNvSpPr txBox="1"/>
                <p:nvPr/>
              </p:nvSpPr>
              <p:spPr>
                <a:xfrm>
                  <a:off x="8254190" y="2840190"/>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60" name="TextBox 59">
                  <a:extLst>
                    <a:ext uri="{FF2B5EF4-FFF2-40B4-BE49-F238E27FC236}">
                      <a16:creationId xmlns:a16="http://schemas.microsoft.com/office/drawing/2014/main" id="{CF7A5145-4573-0082-FFFA-4A5CD92916A4}"/>
                    </a:ext>
                  </a:extLst>
                </p:cNvPr>
                <p:cNvSpPr txBox="1"/>
                <p:nvPr/>
              </p:nvSpPr>
              <p:spPr>
                <a:xfrm>
                  <a:off x="8187615" y="289432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pic>
              <p:nvPicPr>
                <p:cNvPr id="61" name="Picture 2" descr="figure 1">
                  <a:extLst>
                    <a:ext uri="{FF2B5EF4-FFF2-40B4-BE49-F238E27FC236}">
                      <a16:creationId xmlns:a16="http://schemas.microsoft.com/office/drawing/2014/main" id="{F197CC8A-C18F-2525-8DBC-397F90DF31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121040" y="2957543"/>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pic>
            <p:nvPicPr>
              <p:cNvPr id="43" name="Picture 2" descr="figure 1">
                <a:extLst>
                  <a:ext uri="{FF2B5EF4-FFF2-40B4-BE49-F238E27FC236}">
                    <a16:creationId xmlns:a16="http://schemas.microsoft.com/office/drawing/2014/main" id="{5FAA127C-A9A9-9CFC-AC70-FC619207A0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285135" y="3889782"/>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14EAC8D-A6D9-3DF5-99D6-52C92F9B177E}"/>
                  </a:ext>
                </a:extLst>
              </p:cNvPr>
              <p:cNvSpPr txBox="1"/>
              <p:nvPr/>
            </p:nvSpPr>
            <p:spPr>
              <a:xfrm>
                <a:off x="8367839" y="3972753"/>
                <a:ext cx="2821079" cy="369332"/>
              </a:xfrm>
              <a:prstGeom prst="rect">
                <a:avLst/>
              </a:prstGeom>
              <a:solidFill>
                <a:schemeClr val="bg1"/>
              </a:solidFill>
            </p:spPr>
            <p:txBody>
              <a:bodyPr wrap="square" rtlCol="0">
                <a:spAutoFit/>
              </a:bodyPr>
              <a:lstStyle/>
              <a:p>
                <a:r>
                  <a:rPr lang="en-US" dirty="0"/>
                  <a:t>Consensus gene network (1)               </a:t>
                </a:r>
              </a:p>
            </p:txBody>
          </p:sp>
          <p:grpSp>
            <p:nvGrpSpPr>
              <p:cNvPr id="45" name="Group 44">
                <a:extLst>
                  <a:ext uri="{FF2B5EF4-FFF2-40B4-BE49-F238E27FC236}">
                    <a16:creationId xmlns:a16="http://schemas.microsoft.com/office/drawing/2014/main" id="{C1D4324E-1643-6AFA-3A58-A5A94BF1B637}"/>
                  </a:ext>
                </a:extLst>
              </p:cNvPr>
              <p:cNvGrpSpPr/>
              <p:nvPr/>
            </p:nvGrpSpPr>
            <p:grpSpPr>
              <a:xfrm>
                <a:off x="8285135" y="4613440"/>
                <a:ext cx="3525798" cy="539881"/>
                <a:chOff x="8285135" y="4613440"/>
                <a:chExt cx="3525798" cy="539881"/>
              </a:xfrm>
            </p:grpSpPr>
            <p:pic>
              <p:nvPicPr>
                <p:cNvPr id="48" name="Picture 2" descr="figure 1">
                  <a:extLst>
                    <a:ext uri="{FF2B5EF4-FFF2-40B4-BE49-F238E27FC236}">
                      <a16:creationId xmlns:a16="http://schemas.microsoft.com/office/drawing/2014/main" id="{A7CA54EB-A8E6-DC5E-3B47-F6F8A62BF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40" b="62478"/>
                <a:stretch/>
              </p:blipFill>
              <p:spPr bwMode="auto">
                <a:xfrm>
                  <a:off x="8285135" y="4613440"/>
                  <a:ext cx="3525798" cy="539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88E98801-A60C-71FE-8163-A14CA4011B69}"/>
                    </a:ext>
                  </a:extLst>
                </p:cNvPr>
                <p:cNvSpPr/>
                <p:nvPr/>
              </p:nvSpPr>
              <p:spPr>
                <a:xfrm>
                  <a:off x="9538867" y="5042396"/>
                  <a:ext cx="239144" cy="108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Down Arrow 61">
              <a:extLst>
                <a:ext uri="{FF2B5EF4-FFF2-40B4-BE49-F238E27FC236}">
                  <a16:creationId xmlns:a16="http://schemas.microsoft.com/office/drawing/2014/main" id="{68C1C5E4-E2E4-4045-827E-07BAEEE93B2D}"/>
                </a:ext>
              </a:extLst>
            </p:cNvPr>
            <p:cNvSpPr/>
            <p:nvPr/>
          </p:nvSpPr>
          <p:spPr>
            <a:xfrm>
              <a:off x="8017156" y="2428638"/>
              <a:ext cx="484632" cy="3879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4BA52AC4-B434-5FC7-151B-79C3F9A72CAC}"/>
                </a:ext>
              </a:extLst>
            </p:cNvPr>
            <p:cNvSpPr/>
            <p:nvPr/>
          </p:nvSpPr>
          <p:spPr>
            <a:xfrm>
              <a:off x="7739660" y="5531043"/>
              <a:ext cx="484632" cy="1755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84E12536-3B6E-FBF5-D87B-2DD3447DD8DD}"/>
                </a:ext>
              </a:extLst>
            </p:cNvPr>
            <p:cNvSpPr/>
            <p:nvPr/>
          </p:nvSpPr>
          <p:spPr>
            <a:xfrm>
              <a:off x="7739660"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8898C2A4-407E-4944-5414-1CDA08EB479D}"/>
                </a:ext>
              </a:extLst>
            </p:cNvPr>
            <p:cNvSpPr txBox="1"/>
            <p:nvPr/>
          </p:nvSpPr>
          <p:spPr>
            <a:xfrm>
              <a:off x="6100861" y="2477187"/>
              <a:ext cx="1987147" cy="369332"/>
            </a:xfrm>
            <a:prstGeom prst="rect">
              <a:avLst/>
            </a:prstGeom>
            <a:noFill/>
          </p:spPr>
          <p:txBody>
            <a:bodyPr wrap="none" rtlCol="0">
              <a:spAutoFit/>
            </a:bodyPr>
            <a:lstStyle/>
            <a:p>
              <a:r>
                <a:rPr lang="en-US" dirty="0"/>
                <a:t>Consensus WGCNA</a:t>
              </a:r>
            </a:p>
          </p:txBody>
        </p:sp>
        <p:sp>
          <p:nvSpPr>
            <p:cNvPr id="66" name="Down Arrow 65">
              <a:extLst>
                <a:ext uri="{FF2B5EF4-FFF2-40B4-BE49-F238E27FC236}">
                  <a16:creationId xmlns:a16="http://schemas.microsoft.com/office/drawing/2014/main" id="{6FAB8A30-24B6-9003-08E8-A1C940DB1B43}"/>
                </a:ext>
              </a:extLst>
            </p:cNvPr>
            <p:cNvSpPr/>
            <p:nvPr/>
          </p:nvSpPr>
          <p:spPr>
            <a:xfrm>
              <a:off x="7729254" y="391890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6EB9F0C7-8B70-D725-F8B4-ECBA2912D5B6}"/>
                </a:ext>
              </a:extLst>
            </p:cNvPr>
            <p:cNvSpPr/>
            <p:nvPr/>
          </p:nvSpPr>
          <p:spPr>
            <a:xfrm>
              <a:off x="7729254" y="467303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F3CDD8E-95A3-C0E6-E2A8-4BC8590F52D2}"/>
                </a:ext>
              </a:extLst>
            </p:cNvPr>
            <p:cNvSpPr txBox="1"/>
            <p:nvPr/>
          </p:nvSpPr>
          <p:spPr>
            <a:xfrm>
              <a:off x="6286132" y="4943679"/>
              <a:ext cx="2419861" cy="369332"/>
            </a:xfrm>
            <a:prstGeom prst="rect">
              <a:avLst/>
            </a:prstGeom>
            <a:solidFill>
              <a:schemeClr val="bg1"/>
            </a:solidFill>
          </p:spPr>
          <p:txBody>
            <a:bodyPr wrap="square" rtlCol="0">
              <a:spAutoFit/>
            </a:bodyPr>
            <a:lstStyle/>
            <a:p>
              <a:r>
                <a:rPr lang="en-US" dirty="0"/>
                <a:t>Consensus modules</a:t>
              </a:r>
            </a:p>
          </p:txBody>
        </p:sp>
        <p:sp>
          <p:nvSpPr>
            <p:cNvPr id="70" name="TextBox 69">
              <a:extLst>
                <a:ext uri="{FF2B5EF4-FFF2-40B4-BE49-F238E27FC236}">
                  <a16:creationId xmlns:a16="http://schemas.microsoft.com/office/drawing/2014/main" id="{8E90C1CB-C312-65BF-9CBC-9572C32FD1DF}"/>
                </a:ext>
              </a:extLst>
            </p:cNvPr>
            <p:cNvSpPr txBox="1"/>
            <p:nvPr/>
          </p:nvSpPr>
          <p:spPr>
            <a:xfrm>
              <a:off x="6279959" y="3521796"/>
              <a:ext cx="2832495" cy="338554"/>
            </a:xfrm>
            <a:prstGeom prst="rect">
              <a:avLst/>
            </a:prstGeom>
            <a:solidFill>
              <a:schemeClr val="bg1"/>
            </a:solidFill>
          </p:spPr>
          <p:txBody>
            <a:bodyPr wrap="square" rtlCol="0">
              <a:spAutoFit/>
            </a:bodyPr>
            <a:lstStyle/>
            <a:p>
              <a:r>
                <a:rPr lang="en-US" sz="1600" dirty="0"/>
                <a:t>Individual gene networks (x100)               </a:t>
              </a:r>
            </a:p>
          </p:txBody>
        </p:sp>
        <p:grpSp>
          <p:nvGrpSpPr>
            <p:cNvPr id="73" name="Group 72">
              <a:extLst>
                <a:ext uri="{FF2B5EF4-FFF2-40B4-BE49-F238E27FC236}">
                  <a16:creationId xmlns:a16="http://schemas.microsoft.com/office/drawing/2014/main" id="{04DD0286-8232-0D93-B626-127FC80B76B8}"/>
                </a:ext>
              </a:extLst>
            </p:cNvPr>
            <p:cNvGrpSpPr/>
            <p:nvPr/>
          </p:nvGrpSpPr>
          <p:grpSpPr>
            <a:xfrm>
              <a:off x="2249680" y="2821229"/>
              <a:ext cx="3606785" cy="1600438"/>
              <a:chOff x="49004" y="2534789"/>
              <a:chExt cx="3606785" cy="1600438"/>
            </a:xfrm>
          </p:grpSpPr>
          <p:sp>
            <p:nvSpPr>
              <p:cNvPr id="74" name="TextBox 73">
                <a:extLst>
                  <a:ext uri="{FF2B5EF4-FFF2-40B4-BE49-F238E27FC236}">
                    <a16:creationId xmlns:a16="http://schemas.microsoft.com/office/drawing/2014/main" id="{B34B11A2-345D-6A8C-D6A6-7206223ECABB}"/>
                  </a:ext>
                </a:extLst>
              </p:cNvPr>
              <p:cNvSpPr txBox="1"/>
              <p:nvPr/>
            </p:nvSpPr>
            <p:spPr>
              <a:xfrm>
                <a:off x="49004" y="2534789"/>
                <a:ext cx="3606785" cy="1600438"/>
              </a:xfrm>
              <a:prstGeom prst="rect">
                <a:avLst/>
              </a:prstGeom>
              <a:solidFill>
                <a:schemeClr val="bg1"/>
              </a:solidFill>
              <a:ln>
                <a:solidFill>
                  <a:schemeClr val="tx1"/>
                </a:solidFill>
              </a:ln>
            </p:spPr>
            <p:txBody>
              <a:bodyPr wrap="square" rtlCol="0">
                <a:spAutoFit/>
              </a:bodyPr>
              <a:lstStyle/>
              <a:p>
                <a:pPr algn="ctr"/>
                <a:r>
                  <a:rPr lang="en-US" dirty="0"/>
                  <a:t>One-step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grpSp>
            <p:nvGrpSpPr>
              <p:cNvPr id="75" name="Group 74">
                <a:extLst>
                  <a:ext uri="{FF2B5EF4-FFF2-40B4-BE49-F238E27FC236}">
                    <a16:creationId xmlns:a16="http://schemas.microsoft.com/office/drawing/2014/main" id="{38B4196E-C848-9B94-E0BB-0363F865897D}"/>
                  </a:ext>
                </a:extLst>
              </p:cNvPr>
              <p:cNvGrpSpPr/>
              <p:nvPr/>
            </p:nvGrpSpPr>
            <p:grpSpPr>
              <a:xfrm>
                <a:off x="126494" y="2897203"/>
                <a:ext cx="3457934" cy="1141867"/>
                <a:chOff x="126494" y="2897203"/>
                <a:chExt cx="3457934" cy="1141867"/>
              </a:xfrm>
            </p:grpSpPr>
            <p:pic>
              <p:nvPicPr>
                <p:cNvPr id="76" name="Picture 2" descr="figure 1">
                  <a:extLst>
                    <a:ext uri="{FF2B5EF4-FFF2-40B4-BE49-F238E27FC236}">
                      <a16:creationId xmlns:a16="http://schemas.microsoft.com/office/drawing/2014/main" id="{21B1304B-B282-B509-D4F6-5DD276D77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300"/>
                <a:stretch/>
              </p:blipFill>
              <p:spPr bwMode="auto">
                <a:xfrm>
                  <a:off x="126494" y="2897203"/>
                  <a:ext cx="3457934" cy="11418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D8F6048-813F-26FF-1A34-50B2D1C5AC83}"/>
                    </a:ext>
                  </a:extLst>
                </p:cNvPr>
                <p:cNvSpPr/>
                <p:nvPr/>
              </p:nvSpPr>
              <p:spPr>
                <a:xfrm>
                  <a:off x="1347720" y="3918118"/>
                  <a:ext cx="239144" cy="116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8" name="Picture 2" descr="figure 1">
              <a:extLst>
                <a:ext uri="{FF2B5EF4-FFF2-40B4-BE49-F238E27FC236}">
                  <a16:creationId xmlns:a16="http://schemas.microsoft.com/office/drawing/2014/main" id="{048B79BF-F076-38E2-5B54-CA6EBE361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2330667" y="6229150"/>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9" name="Down Arrow 78">
              <a:extLst>
                <a:ext uri="{FF2B5EF4-FFF2-40B4-BE49-F238E27FC236}">
                  <a16:creationId xmlns:a16="http://schemas.microsoft.com/office/drawing/2014/main" id="{AB63F9C3-A15D-46F0-7751-2E05D5A63A97}"/>
                </a:ext>
              </a:extLst>
            </p:cNvPr>
            <p:cNvSpPr/>
            <p:nvPr/>
          </p:nvSpPr>
          <p:spPr>
            <a:xfrm>
              <a:off x="3830952" y="4437751"/>
              <a:ext cx="484632" cy="1268869"/>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a:extLst>
                <a:ext uri="{FF2B5EF4-FFF2-40B4-BE49-F238E27FC236}">
                  <a16:creationId xmlns:a16="http://schemas.microsoft.com/office/drawing/2014/main" id="{04B2EA77-8949-F46A-8BD8-628B18C76B49}"/>
                </a:ext>
              </a:extLst>
            </p:cNvPr>
            <p:cNvSpPr/>
            <p:nvPr/>
          </p:nvSpPr>
          <p:spPr>
            <a:xfrm>
              <a:off x="3819980"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D4C339DC-3E5C-D091-AFD9-99BC876B6C67}"/>
                </a:ext>
              </a:extLst>
            </p:cNvPr>
            <p:cNvSpPr txBox="1"/>
            <p:nvPr/>
          </p:nvSpPr>
          <p:spPr>
            <a:xfrm>
              <a:off x="2265141" y="2460129"/>
              <a:ext cx="1910203" cy="369332"/>
            </a:xfrm>
            <a:prstGeom prst="rect">
              <a:avLst/>
            </a:prstGeom>
            <a:noFill/>
          </p:spPr>
          <p:txBody>
            <a:bodyPr wrap="none" rtlCol="0">
              <a:spAutoFit/>
            </a:bodyPr>
            <a:lstStyle/>
            <a:p>
              <a:r>
                <a:rPr lang="en-US" dirty="0"/>
                <a:t>Individual WGCNA</a:t>
              </a:r>
            </a:p>
          </p:txBody>
        </p:sp>
        <p:sp>
          <p:nvSpPr>
            <p:cNvPr id="82" name="TextBox 81">
              <a:extLst>
                <a:ext uri="{FF2B5EF4-FFF2-40B4-BE49-F238E27FC236}">
                  <a16:creationId xmlns:a16="http://schemas.microsoft.com/office/drawing/2014/main" id="{803535C3-D28C-FAB2-9383-6735B0B28F9B}"/>
                </a:ext>
              </a:extLst>
            </p:cNvPr>
            <p:cNvSpPr txBox="1"/>
            <p:nvPr/>
          </p:nvSpPr>
          <p:spPr>
            <a:xfrm>
              <a:off x="2420412" y="3272059"/>
              <a:ext cx="2723089" cy="369332"/>
            </a:xfrm>
            <a:prstGeom prst="rect">
              <a:avLst/>
            </a:prstGeom>
            <a:solidFill>
              <a:schemeClr val="bg1"/>
            </a:solidFill>
          </p:spPr>
          <p:txBody>
            <a:bodyPr wrap="square" rtlCol="0">
              <a:spAutoFit/>
            </a:bodyPr>
            <a:lstStyle/>
            <a:p>
              <a:r>
                <a:rPr lang="en-US" dirty="0"/>
                <a:t>Individual gene network               </a:t>
              </a:r>
            </a:p>
          </p:txBody>
        </p:sp>
        <p:sp>
          <p:nvSpPr>
            <p:cNvPr id="86" name="TextBox 85">
              <a:extLst>
                <a:ext uri="{FF2B5EF4-FFF2-40B4-BE49-F238E27FC236}">
                  <a16:creationId xmlns:a16="http://schemas.microsoft.com/office/drawing/2014/main" id="{6841BCD5-3E5B-D362-EC8C-D6A5C1F9C48F}"/>
                </a:ext>
              </a:extLst>
            </p:cNvPr>
            <p:cNvSpPr txBox="1"/>
            <p:nvPr/>
          </p:nvSpPr>
          <p:spPr>
            <a:xfrm>
              <a:off x="2416528" y="3819139"/>
              <a:ext cx="2350426" cy="369332"/>
            </a:xfrm>
            <a:prstGeom prst="rect">
              <a:avLst/>
            </a:prstGeom>
            <a:solidFill>
              <a:schemeClr val="bg1"/>
            </a:solidFill>
          </p:spPr>
          <p:txBody>
            <a:bodyPr wrap="square" rtlCol="0">
              <a:spAutoFit/>
            </a:bodyPr>
            <a:lstStyle/>
            <a:p>
              <a:r>
                <a:rPr lang="en-US" dirty="0"/>
                <a:t>Individual modules</a:t>
              </a:r>
            </a:p>
          </p:txBody>
        </p:sp>
        <p:sp>
          <p:nvSpPr>
            <p:cNvPr id="90" name="TextBox 89">
              <a:extLst>
                <a:ext uri="{FF2B5EF4-FFF2-40B4-BE49-F238E27FC236}">
                  <a16:creationId xmlns:a16="http://schemas.microsoft.com/office/drawing/2014/main" id="{5AE03A21-9E43-20CB-60D7-5A82359C6736}"/>
                </a:ext>
              </a:extLst>
            </p:cNvPr>
            <p:cNvSpPr txBox="1"/>
            <p:nvPr/>
          </p:nvSpPr>
          <p:spPr>
            <a:xfrm>
              <a:off x="5295238" y="136342"/>
              <a:ext cx="1584088" cy="830997"/>
            </a:xfrm>
            <a:prstGeom prst="rect">
              <a:avLst/>
            </a:prstGeom>
            <a:noFill/>
            <a:ln>
              <a:solidFill>
                <a:schemeClr val="tx1"/>
              </a:solidFill>
            </a:ln>
          </p:spPr>
          <p:txBody>
            <a:bodyPr wrap="none" rtlCol="0">
              <a:spAutoFit/>
            </a:bodyPr>
            <a:lstStyle/>
            <a:p>
              <a:pPr algn="ctr"/>
              <a:r>
                <a:rPr lang="en-US" sz="2400" dirty="0"/>
                <a:t>PWS</a:t>
              </a:r>
              <a:r>
                <a:rPr lang="en-US" sz="2400" baseline="-25000" dirty="0"/>
                <a:t>0</a:t>
              </a:r>
              <a:r>
                <a:rPr lang="en-US" sz="2400" dirty="0"/>
                <a:t> data</a:t>
              </a:r>
            </a:p>
            <a:p>
              <a:pPr algn="ctr"/>
              <a:r>
                <a:rPr lang="en-US" sz="2400" dirty="0"/>
                <a:t>99 samples</a:t>
              </a:r>
            </a:p>
          </p:txBody>
        </p:sp>
        <p:sp>
          <p:nvSpPr>
            <p:cNvPr id="92" name="Down Arrow 91">
              <a:extLst>
                <a:ext uri="{FF2B5EF4-FFF2-40B4-BE49-F238E27FC236}">
                  <a16:creationId xmlns:a16="http://schemas.microsoft.com/office/drawing/2014/main" id="{CAB3DBD6-6070-D136-7866-B5A5C961B10C}"/>
                </a:ext>
              </a:extLst>
            </p:cNvPr>
            <p:cNvSpPr/>
            <p:nvPr/>
          </p:nvSpPr>
          <p:spPr>
            <a:xfrm rot="2442688">
              <a:off x="4652898" y="664388"/>
              <a:ext cx="484632" cy="2452720"/>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E9BF33D2-A92B-7F76-0195-12AF9A7D5331}"/>
                </a:ext>
              </a:extLst>
            </p:cNvPr>
            <p:cNvCxnSpPr>
              <a:cxnSpLocks/>
              <a:stCxn id="90" idx="2"/>
              <a:endCxn id="28" idx="0"/>
            </p:cNvCxnSpPr>
            <p:nvPr/>
          </p:nvCxnSpPr>
          <p:spPr>
            <a:xfrm>
              <a:off x="6087282" y="967339"/>
              <a:ext cx="1900094" cy="35330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57D4431-6784-613B-B09B-DB642F6002A8}"/>
                </a:ext>
              </a:extLst>
            </p:cNvPr>
            <p:cNvCxnSpPr>
              <a:cxnSpLocks/>
              <a:stCxn id="90" idx="2"/>
              <a:endCxn id="8" idx="0"/>
            </p:cNvCxnSpPr>
            <p:nvPr/>
          </p:nvCxnSpPr>
          <p:spPr>
            <a:xfrm>
              <a:off x="6087282" y="967339"/>
              <a:ext cx="2110216" cy="21161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6FE5DBC-A33B-9C20-8507-767992E0125E}"/>
                </a:ext>
              </a:extLst>
            </p:cNvPr>
            <p:cNvCxnSpPr>
              <a:cxnSpLocks/>
              <a:stCxn id="90" idx="2"/>
              <a:endCxn id="23" idx="0"/>
            </p:cNvCxnSpPr>
            <p:nvPr/>
          </p:nvCxnSpPr>
          <p:spPr>
            <a:xfrm>
              <a:off x="6087282" y="967339"/>
              <a:ext cx="1972374" cy="30841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E65D560-D865-92D1-1935-B7C9F8B5BB19}"/>
                </a:ext>
              </a:extLst>
            </p:cNvPr>
            <p:cNvCxnSpPr>
              <a:cxnSpLocks/>
              <a:stCxn id="90" idx="2"/>
              <a:endCxn id="17" idx="0"/>
            </p:cNvCxnSpPr>
            <p:nvPr/>
          </p:nvCxnSpPr>
          <p:spPr>
            <a:xfrm>
              <a:off x="6087282" y="967339"/>
              <a:ext cx="2044654" cy="26352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5A087DB-9A21-A80D-193F-80440BB27E16}"/>
                </a:ext>
              </a:extLst>
            </p:cNvPr>
            <p:cNvCxnSpPr>
              <a:cxnSpLocks/>
              <a:stCxn id="90" idx="2"/>
              <a:endCxn id="6" idx="0"/>
            </p:cNvCxnSpPr>
            <p:nvPr/>
          </p:nvCxnSpPr>
          <p:spPr>
            <a:xfrm>
              <a:off x="6087282" y="967339"/>
              <a:ext cx="2175778" cy="16672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997BE4-0037-97B3-868D-B0C6E581F265}"/>
                </a:ext>
              </a:extLst>
            </p:cNvPr>
            <p:cNvCxnSpPr>
              <a:cxnSpLocks/>
              <a:stCxn id="90" idx="2"/>
              <a:endCxn id="3" idx="0"/>
            </p:cNvCxnSpPr>
            <p:nvPr/>
          </p:nvCxnSpPr>
          <p:spPr>
            <a:xfrm>
              <a:off x="6087282" y="967339"/>
              <a:ext cx="2241340" cy="114815"/>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02">
            <a:extLst>
              <a:ext uri="{FF2B5EF4-FFF2-40B4-BE49-F238E27FC236}">
                <a16:creationId xmlns:a16="http://schemas.microsoft.com/office/drawing/2014/main" id="{91DBE24A-8A16-D72B-4C4C-81967874BDF5}"/>
              </a:ext>
            </a:extLst>
          </p:cNvPr>
          <p:cNvSpPr txBox="1"/>
          <p:nvPr/>
        </p:nvSpPr>
        <p:spPr>
          <a:xfrm>
            <a:off x="2088906" y="5708800"/>
            <a:ext cx="7865856" cy="369332"/>
          </a:xfrm>
          <a:prstGeom prst="rect">
            <a:avLst/>
          </a:prstGeom>
          <a:solidFill>
            <a:schemeClr val="bg1"/>
          </a:solidFill>
          <a:ln>
            <a:solidFill>
              <a:schemeClr val="tx1"/>
            </a:solidFill>
          </a:ln>
        </p:spPr>
        <p:txBody>
          <a:bodyPr wrap="square" rtlCol="0">
            <a:spAutoFit/>
          </a:bodyPr>
          <a:lstStyle/>
          <a:p>
            <a:pPr algn="ctr"/>
            <a:r>
              <a:rPr lang="en-US" dirty="0"/>
              <a:t>QC comparisons</a:t>
            </a:r>
            <a:endParaRPr lang="en-US" sz="800" dirty="0">
              <a:solidFill>
                <a:schemeClr val="bg1"/>
              </a:solidFill>
            </a:endParaRPr>
          </a:p>
        </p:txBody>
      </p:sp>
      <p:sp>
        <p:nvSpPr>
          <p:cNvPr id="104" name="Title 1">
            <a:extLst>
              <a:ext uri="{FF2B5EF4-FFF2-40B4-BE49-F238E27FC236}">
                <a16:creationId xmlns:a16="http://schemas.microsoft.com/office/drawing/2014/main" id="{0D089C36-6D7E-17CA-9E5F-74596FC68A99}"/>
              </a:ext>
            </a:extLst>
          </p:cNvPr>
          <p:cNvSpPr txBox="1">
            <a:spLocks/>
          </p:cNvSpPr>
          <p:nvPr/>
        </p:nvSpPr>
        <p:spPr>
          <a:xfrm>
            <a:off x="0" y="1207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WGCNA:</a:t>
            </a:r>
          </a:p>
          <a:p>
            <a:r>
              <a:rPr lang="en-US" sz="4000" dirty="0"/>
              <a:t>Individual 99</a:t>
            </a:r>
          </a:p>
        </p:txBody>
      </p:sp>
    </p:spTree>
    <p:extLst>
      <p:ext uri="{BB962C8B-B14F-4D97-AF65-F5344CB8AC3E}">
        <p14:creationId xmlns:p14="http://schemas.microsoft.com/office/powerpoint/2010/main" val="178520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B3D731F-F9EB-EA28-66A0-DA5F263E57D4}"/>
              </a:ext>
            </a:extLst>
          </p:cNvPr>
          <p:cNvSpPr txBox="1">
            <a:spLocks/>
          </p:cNvSpPr>
          <p:nvPr/>
        </p:nvSpPr>
        <p:spPr>
          <a:xfrm>
            <a:off x="0" y="120712"/>
            <a:ext cx="10515600" cy="214337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WGCNA</a:t>
            </a:r>
          </a:p>
          <a:p>
            <a:r>
              <a:rPr lang="en-US" sz="4000" dirty="0"/>
              <a:t>more realistic scenario:</a:t>
            </a:r>
          </a:p>
          <a:p>
            <a:r>
              <a:rPr lang="en-US" sz="4000" dirty="0"/>
              <a:t>Individual 26 </a:t>
            </a:r>
          </a:p>
          <a:p>
            <a:r>
              <a:rPr lang="en-US" sz="4000" dirty="0"/>
              <a:t>Consensus 26</a:t>
            </a:r>
          </a:p>
        </p:txBody>
      </p:sp>
      <p:grpSp>
        <p:nvGrpSpPr>
          <p:cNvPr id="102" name="Group 101">
            <a:extLst>
              <a:ext uri="{FF2B5EF4-FFF2-40B4-BE49-F238E27FC236}">
                <a16:creationId xmlns:a16="http://schemas.microsoft.com/office/drawing/2014/main" id="{AC771E85-C89F-B4E6-39DD-412066AD0BC0}"/>
              </a:ext>
            </a:extLst>
          </p:cNvPr>
          <p:cNvGrpSpPr/>
          <p:nvPr/>
        </p:nvGrpSpPr>
        <p:grpSpPr>
          <a:xfrm>
            <a:off x="2088906" y="120712"/>
            <a:ext cx="8014188" cy="6671489"/>
            <a:chOff x="2249680" y="136342"/>
            <a:chExt cx="8014188" cy="6671489"/>
          </a:xfrm>
        </p:grpSpPr>
        <p:grpSp>
          <p:nvGrpSpPr>
            <p:cNvPr id="2" name="Group 1">
              <a:extLst>
                <a:ext uri="{FF2B5EF4-FFF2-40B4-BE49-F238E27FC236}">
                  <a16:creationId xmlns:a16="http://schemas.microsoft.com/office/drawing/2014/main" id="{4275B69E-C835-8AB2-71CB-00EA3E828AEC}"/>
                </a:ext>
              </a:extLst>
            </p:cNvPr>
            <p:cNvGrpSpPr/>
            <p:nvPr/>
          </p:nvGrpSpPr>
          <p:grpSpPr>
            <a:xfrm>
              <a:off x="6906150" y="1082154"/>
              <a:ext cx="2503697" cy="1346484"/>
              <a:chOff x="6144395" y="2415829"/>
              <a:chExt cx="2503697" cy="1346484"/>
            </a:xfrm>
          </p:grpSpPr>
          <p:sp>
            <p:nvSpPr>
              <p:cNvPr id="3" name="TextBox 2">
                <a:extLst>
                  <a:ext uri="{FF2B5EF4-FFF2-40B4-BE49-F238E27FC236}">
                    <a16:creationId xmlns:a16="http://schemas.microsoft.com/office/drawing/2014/main" id="{AD2AA1C7-EA93-90C9-AC6E-88C04B1C0480}"/>
                  </a:ext>
                </a:extLst>
              </p:cNvPr>
              <p:cNvSpPr txBox="1"/>
              <p:nvPr/>
            </p:nvSpPr>
            <p:spPr>
              <a:xfrm>
                <a:off x="6485641" y="2415829"/>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6" name="TextBox 5">
                <a:extLst>
                  <a:ext uri="{FF2B5EF4-FFF2-40B4-BE49-F238E27FC236}">
                    <a16:creationId xmlns:a16="http://schemas.microsoft.com/office/drawing/2014/main" id="{076BA5D7-2208-2A64-54A7-9723E941639A}"/>
                  </a:ext>
                </a:extLst>
              </p:cNvPr>
              <p:cNvSpPr txBox="1"/>
              <p:nvPr/>
            </p:nvSpPr>
            <p:spPr>
              <a:xfrm>
                <a:off x="6420079" y="246773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8" name="TextBox 7">
                <a:extLst>
                  <a:ext uri="{FF2B5EF4-FFF2-40B4-BE49-F238E27FC236}">
                    <a16:creationId xmlns:a16="http://schemas.microsoft.com/office/drawing/2014/main" id="{58701041-D6DE-BDF6-9FDA-DAE2D66039A2}"/>
                  </a:ext>
                </a:extLst>
              </p:cNvPr>
              <p:cNvSpPr txBox="1"/>
              <p:nvPr/>
            </p:nvSpPr>
            <p:spPr>
              <a:xfrm>
                <a:off x="6354517" y="251262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17" name="TextBox 16">
                <a:extLst>
                  <a:ext uri="{FF2B5EF4-FFF2-40B4-BE49-F238E27FC236}">
                    <a16:creationId xmlns:a16="http://schemas.microsoft.com/office/drawing/2014/main" id="{087CFF6B-870E-FD52-8F1E-1AE56A17A181}"/>
                  </a:ext>
                </a:extLst>
              </p:cNvPr>
              <p:cNvSpPr txBox="1"/>
              <p:nvPr/>
            </p:nvSpPr>
            <p:spPr>
              <a:xfrm>
                <a:off x="6288955" y="256453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3" name="TextBox 22">
                <a:extLst>
                  <a:ext uri="{FF2B5EF4-FFF2-40B4-BE49-F238E27FC236}">
                    <a16:creationId xmlns:a16="http://schemas.microsoft.com/office/drawing/2014/main" id="{FA1AB99F-0D86-FF9A-CAAF-7E7F894A3A58}"/>
                  </a:ext>
                </a:extLst>
              </p:cNvPr>
              <p:cNvSpPr txBox="1"/>
              <p:nvPr/>
            </p:nvSpPr>
            <p:spPr>
              <a:xfrm>
                <a:off x="6216675" y="260942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8" name="TextBox 27">
                <a:extLst>
                  <a:ext uri="{FF2B5EF4-FFF2-40B4-BE49-F238E27FC236}">
                    <a16:creationId xmlns:a16="http://schemas.microsoft.com/office/drawing/2014/main" id="{7146BEF9-0172-5C5C-B83B-3948AC15095E}"/>
                  </a:ext>
                </a:extLst>
              </p:cNvPr>
              <p:cNvSpPr txBox="1"/>
              <p:nvPr/>
            </p:nvSpPr>
            <p:spPr>
              <a:xfrm>
                <a:off x="6144395" y="2654317"/>
                <a:ext cx="2162451" cy="1107996"/>
              </a:xfrm>
              <a:prstGeom prst="rect">
                <a:avLst/>
              </a:prstGeom>
              <a:solidFill>
                <a:schemeClr val="bg1"/>
              </a:solidFill>
              <a:ln>
                <a:solidFill>
                  <a:schemeClr val="tx1"/>
                </a:solidFill>
              </a:ln>
            </p:spPr>
            <p:txBody>
              <a:bodyPr wrap="none" rtlCol="0">
                <a:spAutoFit/>
              </a:bodyPr>
              <a:lstStyle/>
              <a:p>
                <a:pPr algn="ctr"/>
                <a:r>
                  <a:rPr lang="en-US" sz="2400" dirty="0" err="1"/>
                  <a:t>PWS</a:t>
                </a:r>
                <a:r>
                  <a:rPr lang="en-US" sz="2400" baseline="-25000" dirty="0" err="1"/>
                  <a:t>n</a:t>
                </a:r>
                <a:endParaRPr lang="en-US" sz="2400" dirty="0"/>
              </a:p>
              <a:p>
                <a:pPr algn="ctr"/>
                <a:r>
                  <a:rPr lang="en-US" sz="2400" dirty="0"/>
                  <a:t>17 samples</a:t>
                </a:r>
              </a:p>
              <a:p>
                <a:pPr algn="ctr"/>
                <a:r>
                  <a:rPr lang="en-US" dirty="0"/>
                  <a:t>without replacement</a:t>
                </a:r>
              </a:p>
            </p:txBody>
          </p:sp>
        </p:grpSp>
        <p:sp>
          <p:nvSpPr>
            <p:cNvPr id="30" name="TextBox 29">
              <a:extLst>
                <a:ext uri="{FF2B5EF4-FFF2-40B4-BE49-F238E27FC236}">
                  <a16:creationId xmlns:a16="http://schemas.microsoft.com/office/drawing/2014/main" id="{2F2FB34A-DA23-2B89-649A-AEC1FD848F7D}"/>
                </a:ext>
              </a:extLst>
            </p:cNvPr>
            <p:cNvSpPr txBox="1"/>
            <p:nvPr/>
          </p:nvSpPr>
          <p:spPr>
            <a:xfrm>
              <a:off x="9383499" y="1467658"/>
              <a:ext cx="880369" cy="461665"/>
            </a:xfrm>
            <a:prstGeom prst="rect">
              <a:avLst/>
            </a:prstGeom>
            <a:noFill/>
          </p:spPr>
          <p:txBody>
            <a:bodyPr wrap="none" rtlCol="0">
              <a:spAutoFit/>
            </a:bodyPr>
            <a:lstStyle/>
            <a:p>
              <a:r>
                <a:rPr lang="en-US" sz="2400" dirty="0"/>
                <a:t>X 100</a:t>
              </a:r>
            </a:p>
          </p:txBody>
        </p:sp>
        <p:grpSp>
          <p:nvGrpSpPr>
            <p:cNvPr id="31" name="Group 30">
              <a:extLst>
                <a:ext uri="{FF2B5EF4-FFF2-40B4-BE49-F238E27FC236}">
                  <a16:creationId xmlns:a16="http://schemas.microsoft.com/office/drawing/2014/main" id="{06798B6C-2EFD-5264-CBD4-D9C04751B60B}"/>
                </a:ext>
              </a:extLst>
            </p:cNvPr>
            <p:cNvGrpSpPr/>
            <p:nvPr/>
          </p:nvGrpSpPr>
          <p:grpSpPr>
            <a:xfrm>
              <a:off x="6111151" y="2821231"/>
              <a:ext cx="4004385" cy="3986600"/>
              <a:chOff x="8187615" y="2534789"/>
              <a:chExt cx="4004385" cy="3986600"/>
            </a:xfrm>
          </p:grpSpPr>
          <p:sp>
            <p:nvSpPr>
              <p:cNvPr id="40" name="TextBox 39">
                <a:extLst>
                  <a:ext uri="{FF2B5EF4-FFF2-40B4-BE49-F238E27FC236}">
                    <a16:creationId xmlns:a16="http://schemas.microsoft.com/office/drawing/2014/main" id="{855F0E9E-B140-9558-8F4E-57DAA0642702}"/>
                  </a:ext>
                </a:extLst>
              </p:cNvPr>
              <p:cNvSpPr txBox="1"/>
              <p:nvPr/>
            </p:nvSpPr>
            <p:spPr>
              <a:xfrm>
                <a:off x="8187615" y="2534789"/>
                <a:ext cx="4004385" cy="2708434"/>
              </a:xfrm>
              <a:prstGeom prst="rect">
                <a:avLst/>
              </a:prstGeom>
              <a:solidFill>
                <a:schemeClr val="bg1"/>
              </a:solidFill>
              <a:ln>
                <a:solidFill>
                  <a:schemeClr val="tx1"/>
                </a:solidFill>
              </a:ln>
            </p:spPr>
            <p:txBody>
              <a:bodyPr wrap="square" rtlCol="0">
                <a:spAutoFit/>
              </a:bodyPr>
              <a:lstStyle/>
              <a:p>
                <a:pPr algn="ctr"/>
                <a:r>
                  <a:rPr lang="en-US" dirty="0"/>
                  <a:t>One-step </a:t>
                </a:r>
                <a:r>
                  <a:rPr lang="en-US" b="1" dirty="0"/>
                  <a:t>consensus</a:t>
                </a:r>
                <a:r>
                  <a:rPr lang="en-US" dirty="0"/>
                  <a:t>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pic>
            <p:nvPicPr>
              <p:cNvPr id="41" name="Picture 2" descr="figure 1">
                <a:extLst>
                  <a:ext uri="{FF2B5EF4-FFF2-40B4-BE49-F238E27FC236}">
                    <a16:creationId xmlns:a16="http://schemas.microsoft.com/office/drawing/2014/main" id="{7176348F-5CDE-E641-CDC4-BD772299A8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8285135" y="5946812"/>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A4D22204-1AF5-E644-34E5-4BA1A45D18B8}"/>
                  </a:ext>
                </a:extLst>
              </p:cNvPr>
              <p:cNvGrpSpPr/>
              <p:nvPr/>
            </p:nvGrpSpPr>
            <p:grpSpPr>
              <a:xfrm>
                <a:off x="8285135" y="2901779"/>
                <a:ext cx="3778520" cy="722640"/>
                <a:chOff x="8121040" y="2739363"/>
                <a:chExt cx="3778520" cy="722640"/>
              </a:xfrm>
            </p:grpSpPr>
            <p:sp>
              <p:nvSpPr>
                <p:cNvPr id="54" name="TextBox 53">
                  <a:extLst>
                    <a:ext uri="{FF2B5EF4-FFF2-40B4-BE49-F238E27FC236}">
                      <a16:creationId xmlns:a16="http://schemas.microsoft.com/office/drawing/2014/main" id="{12C9D36F-AF69-B50E-EFFD-84251EDED9EB}"/>
                    </a:ext>
                  </a:extLst>
                </p:cNvPr>
                <p:cNvSpPr txBox="1"/>
                <p:nvPr/>
              </p:nvSpPr>
              <p:spPr>
                <a:xfrm>
                  <a:off x="8373762" y="2739363"/>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58" name="TextBox 57">
                  <a:extLst>
                    <a:ext uri="{FF2B5EF4-FFF2-40B4-BE49-F238E27FC236}">
                      <a16:creationId xmlns:a16="http://schemas.microsoft.com/office/drawing/2014/main" id="{75A3E25A-E546-3751-B27E-DF18CA26E132}"/>
                    </a:ext>
                  </a:extLst>
                </p:cNvPr>
                <p:cNvSpPr txBox="1"/>
                <p:nvPr/>
              </p:nvSpPr>
              <p:spPr>
                <a:xfrm>
                  <a:off x="8313976" y="278615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59" name="TextBox 58">
                  <a:extLst>
                    <a:ext uri="{FF2B5EF4-FFF2-40B4-BE49-F238E27FC236}">
                      <a16:creationId xmlns:a16="http://schemas.microsoft.com/office/drawing/2014/main" id="{B1832D7F-909A-B760-2288-1109875B9B44}"/>
                    </a:ext>
                  </a:extLst>
                </p:cNvPr>
                <p:cNvSpPr txBox="1"/>
                <p:nvPr/>
              </p:nvSpPr>
              <p:spPr>
                <a:xfrm>
                  <a:off x="8254190" y="2840190"/>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60" name="TextBox 59">
                  <a:extLst>
                    <a:ext uri="{FF2B5EF4-FFF2-40B4-BE49-F238E27FC236}">
                      <a16:creationId xmlns:a16="http://schemas.microsoft.com/office/drawing/2014/main" id="{CF7A5145-4573-0082-FFFA-4A5CD92916A4}"/>
                    </a:ext>
                  </a:extLst>
                </p:cNvPr>
                <p:cNvSpPr txBox="1"/>
                <p:nvPr/>
              </p:nvSpPr>
              <p:spPr>
                <a:xfrm>
                  <a:off x="8187615" y="289432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pic>
              <p:nvPicPr>
                <p:cNvPr id="61" name="Picture 2" descr="figure 1">
                  <a:extLst>
                    <a:ext uri="{FF2B5EF4-FFF2-40B4-BE49-F238E27FC236}">
                      <a16:creationId xmlns:a16="http://schemas.microsoft.com/office/drawing/2014/main" id="{F197CC8A-C18F-2525-8DBC-397F90DF31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121040" y="2957543"/>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pic>
            <p:nvPicPr>
              <p:cNvPr id="43" name="Picture 2" descr="figure 1">
                <a:extLst>
                  <a:ext uri="{FF2B5EF4-FFF2-40B4-BE49-F238E27FC236}">
                    <a16:creationId xmlns:a16="http://schemas.microsoft.com/office/drawing/2014/main" id="{5FAA127C-A9A9-9CFC-AC70-FC619207A0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285135" y="3889782"/>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14EAC8D-A6D9-3DF5-99D6-52C92F9B177E}"/>
                  </a:ext>
                </a:extLst>
              </p:cNvPr>
              <p:cNvSpPr txBox="1"/>
              <p:nvPr/>
            </p:nvSpPr>
            <p:spPr>
              <a:xfrm>
                <a:off x="8367839" y="3972753"/>
                <a:ext cx="2821079" cy="369332"/>
              </a:xfrm>
              <a:prstGeom prst="rect">
                <a:avLst/>
              </a:prstGeom>
              <a:solidFill>
                <a:schemeClr val="bg1"/>
              </a:solidFill>
            </p:spPr>
            <p:txBody>
              <a:bodyPr wrap="square" rtlCol="0">
                <a:spAutoFit/>
              </a:bodyPr>
              <a:lstStyle/>
              <a:p>
                <a:r>
                  <a:rPr lang="en-US" dirty="0"/>
                  <a:t>Consensus gene network (1)               </a:t>
                </a:r>
              </a:p>
            </p:txBody>
          </p:sp>
          <p:grpSp>
            <p:nvGrpSpPr>
              <p:cNvPr id="45" name="Group 44">
                <a:extLst>
                  <a:ext uri="{FF2B5EF4-FFF2-40B4-BE49-F238E27FC236}">
                    <a16:creationId xmlns:a16="http://schemas.microsoft.com/office/drawing/2014/main" id="{C1D4324E-1643-6AFA-3A58-A5A94BF1B637}"/>
                  </a:ext>
                </a:extLst>
              </p:cNvPr>
              <p:cNvGrpSpPr/>
              <p:nvPr/>
            </p:nvGrpSpPr>
            <p:grpSpPr>
              <a:xfrm>
                <a:off x="8285135" y="4613440"/>
                <a:ext cx="3525798" cy="539881"/>
                <a:chOff x="8285135" y="4613440"/>
                <a:chExt cx="3525798" cy="539881"/>
              </a:xfrm>
            </p:grpSpPr>
            <p:pic>
              <p:nvPicPr>
                <p:cNvPr id="48" name="Picture 2" descr="figure 1">
                  <a:extLst>
                    <a:ext uri="{FF2B5EF4-FFF2-40B4-BE49-F238E27FC236}">
                      <a16:creationId xmlns:a16="http://schemas.microsoft.com/office/drawing/2014/main" id="{A7CA54EB-A8E6-DC5E-3B47-F6F8A62BF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40" b="62478"/>
                <a:stretch/>
              </p:blipFill>
              <p:spPr bwMode="auto">
                <a:xfrm>
                  <a:off x="8285135" y="4613440"/>
                  <a:ext cx="3525798" cy="539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88E98801-A60C-71FE-8163-A14CA4011B69}"/>
                    </a:ext>
                  </a:extLst>
                </p:cNvPr>
                <p:cNvSpPr/>
                <p:nvPr/>
              </p:nvSpPr>
              <p:spPr>
                <a:xfrm>
                  <a:off x="9538867" y="5042396"/>
                  <a:ext cx="239144" cy="108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Down Arrow 61">
              <a:extLst>
                <a:ext uri="{FF2B5EF4-FFF2-40B4-BE49-F238E27FC236}">
                  <a16:creationId xmlns:a16="http://schemas.microsoft.com/office/drawing/2014/main" id="{68C1C5E4-E2E4-4045-827E-07BAEEE93B2D}"/>
                </a:ext>
              </a:extLst>
            </p:cNvPr>
            <p:cNvSpPr/>
            <p:nvPr/>
          </p:nvSpPr>
          <p:spPr>
            <a:xfrm>
              <a:off x="8017156" y="2428638"/>
              <a:ext cx="484632" cy="3879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4BA52AC4-B434-5FC7-151B-79C3F9A72CAC}"/>
                </a:ext>
              </a:extLst>
            </p:cNvPr>
            <p:cNvSpPr/>
            <p:nvPr/>
          </p:nvSpPr>
          <p:spPr>
            <a:xfrm>
              <a:off x="7739660" y="5531043"/>
              <a:ext cx="484632" cy="1755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84E12536-3B6E-FBF5-D87B-2DD3447DD8DD}"/>
                </a:ext>
              </a:extLst>
            </p:cNvPr>
            <p:cNvSpPr/>
            <p:nvPr/>
          </p:nvSpPr>
          <p:spPr>
            <a:xfrm>
              <a:off x="7739660"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8898C2A4-407E-4944-5414-1CDA08EB479D}"/>
                </a:ext>
              </a:extLst>
            </p:cNvPr>
            <p:cNvSpPr txBox="1"/>
            <p:nvPr/>
          </p:nvSpPr>
          <p:spPr>
            <a:xfrm>
              <a:off x="6100861" y="2477187"/>
              <a:ext cx="1987147" cy="369332"/>
            </a:xfrm>
            <a:prstGeom prst="rect">
              <a:avLst/>
            </a:prstGeom>
            <a:noFill/>
          </p:spPr>
          <p:txBody>
            <a:bodyPr wrap="none" rtlCol="0">
              <a:spAutoFit/>
            </a:bodyPr>
            <a:lstStyle/>
            <a:p>
              <a:r>
                <a:rPr lang="en-US" dirty="0"/>
                <a:t>Consensus WGCNA</a:t>
              </a:r>
            </a:p>
          </p:txBody>
        </p:sp>
        <p:sp>
          <p:nvSpPr>
            <p:cNvPr id="66" name="Down Arrow 65">
              <a:extLst>
                <a:ext uri="{FF2B5EF4-FFF2-40B4-BE49-F238E27FC236}">
                  <a16:creationId xmlns:a16="http://schemas.microsoft.com/office/drawing/2014/main" id="{6FAB8A30-24B6-9003-08E8-A1C940DB1B43}"/>
                </a:ext>
              </a:extLst>
            </p:cNvPr>
            <p:cNvSpPr/>
            <p:nvPr/>
          </p:nvSpPr>
          <p:spPr>
            <a:xfrm>
              <a:off x="7729254" y="391890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6EB9F0C7-8B70-D725-F8B4-ECBA2912D5B6}"/>
                </a:ext>
              </a:extLst>
            </p:cNvPr>
            <p:cNvSpPr/>
            <p:nvPr/>
          </p:nvSpPr>
          <p:spPr>
            <a:xfrm>
              <a:off x="7729254" y="467303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F3CDD8E-95A3-C0E6-E2A8-4BC8590F52D2}"/>
                </a:ext>
              </a:extLst>
            </p:cNvPr>
            <p:cNvSpPr txBox="1"/>
            <p:nvPr/>
          </p:nvSpPr>
          <p:spPr>
            <a:xfrm>
              <a:off x="6286132" y="4943679"/>
              <a:ext cx="2419861" cy="369332"/>
            </a:xfrm>
            <a:prstGeom prst="rect">
              <a:avLst/>
            </a:prstGeom>
            <a:solidFill>
              <a:schemeClr val="bg1"/>
            </a:solidFill>
          </p:spPr>
          <p:txBody>
            <a:bodyPr wrap="square" rtlCol="0">
              <a:spAutoFit/>
            </a:bodyPr>
            <a:lstStyle/>
            <a:p>
              <a:r>
                <a:rPr lang="en-US" dirty="0"/>
                <a:t>Consensus modules</a:t>
              </a:r>
            </a:p>
          </p:txBody>
        </p:sp>
        <p:sp>
          <p:nvSpPr>
            <p:cNvPr id="70" name="TextBox 69">
              <a:extLst>
                <a:ext uri="{FF2B5EF4-FFF2-40B4-BE49-F238E27FC236}">
                  <a16:creationId xmlns:a16="http://schemas.microsoft.com/office/drawing/2014/main" id="{8E90C1CB-C312-65BF-9CBC-9572C32FD1DF}"/>
                </a:ext>
              </a:extLst>
            </p:cNvPr>
            <p:cNvSpPr txBox="1"/>
            <p:nvPr/>
          </p:nvSpPr>
          <p:spPr>
            <a:xfrm>
              <a:off x="6279959" y="3521796"/>
              <a:ext cx="2832495" cy="338554"/>
            </a:xfrm>
            <a:prstGeom prst="rect">
              <a:avLst/>
            </a:prstGeom>
            <a:solidFill>
              <a:schemeClr val="bg1"/>
            </a:solidFill>
          </p:spPr>
          <p:txBody>
            <a:bodyPr wrap="square" rtlCol="0">
              <a:spAutoFit/>
            </a:bodyPr>
            <a:lstStyle/>
            <a:p>
              <a:r>
                <a:rPr lang="en-US" sz="1600" dirty="0"/>
                <a:t>Individual gene networks (x100)               </a:t>
              </a:r>
            </a:p>
          </p:txBody>
        </p:sp>
        <p:grpSp>
          <p:nvGrpSpPr>
            <p:cNvPr id="73" name="Group 72">
              <a:extLst>
                <a:ext uri="{FF2B5EF4-FFF2-40B4-BE49-F238E27FC236}">
                  <a16:creationId xmlns:a16="http://schemas.microsoft.com/office/drawing/2014/main" id="{04DD0286-8232-0D93-B626-127FC80B76B8}"/>
                </a:ext>
              </a:extLst>
            </p:cNvPr>
            <p:cNvGrpSpPr/>
            <p:nvPr/>
          </p:nvGrpSpPr>
          <p:grpSpPr>
            <a:xfrm>
              <a:off x="2249680" y="2821229"/>
              <a:ext cx="3606785" cy="1600438"/>
              <a:chOff x="49004" y="2534789"/>
              <a:chExt cx="3606785" cy="1600438"/>
            </a:xfrm>
          </p:grpSpPr>
          <p:sp>
            <p:nvSpPr>
              <p:cNvPr id="74" name="TextBox 73">
                <a:extLst>
                  <a:ext uri="{FF2B5EF4-FFF2-40B4-BE49-F238E27FC236}">
                    <a16:creationId xmlns:a16="http://schemas.microsoft.com/office/drawing/2014/main" id="{B34B11A2-345D-6A8C-D6A6-7206223ECABB}"/>
                  </a:ext>
                </a:extLst>
              </p:cNvPr>
              <p:cNvSpPr txBox="1"/>
              <p:nvPr/>
            </p:nvSpPr>
            <p:spPr>
              <a:xfrm>
                <a:off x="49004" y="2534789"/>
                <a:ext cx="3606785" cy="1600438"/>
              </a:xfrm>
              <a:prstGeom prst="rect">
                <a:avLst/>
              </a:prstGeom>
              <a:solidFill>
                <a:schemeClr val="bg1"/>
              </a:solidFill>
              <a:ln>
                <a:solidFill>
                  <a:schemeClr val="tx1"/>
                </a:solidFill>
              </a:ln>
            </p:spPr>
            <p:txBody>
              <a:bodyPr wrap="square" rtlCol="0">
                <a:spAutoFit/>
              </a:bodyPr>
              <a:lstStyle/>
              <a:p>
                <a:pPr algn="ctr"/>
                <a:r>
                  <a:rPr lang="en-US" dirty="0"/>
                  <a:t>One-step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grpSp>
            <p:nvGrpSpPr>
              <p:cNvPr id="75" name="Group 74">
                <a:extLst>
                  <a:ext uri="{FF2B5EF4-FFF2-40B4-BE49-F238E27FC236}">
                    <a16:creationId xmlns:a16="http://schemas.microsoft.com/office/drawing/2014/main" id="{38B4196E-C848-9B94-E0BB-0363F865897D}"/>
                  </a:ext>
                </a:extLst>
              </p:cNvPr>
              <p:cNvGrpSpPr/>
              <p:nvPr/>
            </p:nvGrpSpPr>
            <p:grpSpPr>
              <a:xfrm>
                <a:off x="126494" y="2897203"/>
                <a:ext cx="3457934" cy="1141867"/>
                <a:chOff x="126494" y="2897203"/>
                <a:chExt cx="3457934" cy="1141867"/>
              </a:xfrm>
            </p:grpSpPr>
            <p:pic>
              <p:nvPicPr>
                <p:cNvPr id="76" name="Picture 2" descr="figure 1">
                  <a:extLst>
                    <a:ext uri="{FF2B5EF4-FFF2-40B4-BE49-F238E27FC236}">
                      <a16:creationId xmlns:a16="http://schemas.microsoft.com/office/drawing/2014/main" id="{21B1304B-B282-B509-D4F6-5DD276D77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300"/>
                <a:stretch/>
              </p:blipFill>
              <p:spPr bwMode="auto">
                <a:xfrm>
                  <a:off x="126494" y="2897203"/>
                  <a:ext cx="3457934" cy="11418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D8F6048-813F-26FF-1A34-50B2D1C5AC83}"/>
                    </a:ext>
                  </a:extLst>
                </p:cNvPr>
                <p:cNvSpPr/>
                <p:nvPr/>
              </p:nvSpPr>
              <p:spPr>
                <a:xfrm>
                  <a:off x="1347720" y="3918118"/>
                  <a:ext cx="239144" cy="116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8" name="Picture 2" descr="figure 1">
              <a:extLst>
                <a:ext uri="{FF2B5EF4-FFF2-40B4-BE49-F238E27FC236}">
                  <a16:creationId xmlns:a16="http://schemas.microsoft.com/office/drawing/2014/main" id="{048B79BF-F076-38E2-5B54-CA6EBE361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2330667" y="6229150"/>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9" name="Down Arrow 78">
              <a:extLst>
                <a:ext uri="{FF2B5EF4-FFF2-40B4-BE49-F238E27FC236}">
                  <a16:creationId xmlns:a16="http://schemas.microsoft.com/office/drawing/2014/main" id="{AB63F9C3-A15D-46F0-7751-2E05D5A63A97}"/>
                </a:ext>
              </a:extLst>
            </p:cNvPr>
            <p:cNvSpPr/>
            <p:nvPr/>
          </p:nvSpPr>
          <p:spPr>
            <a:xfrm>
              <a:off x="3830952" y="4437751"/>
              <a:ext cx="484632" cy="1268869"/>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a:extLst>
                <a:ext uri="{FF2B5EF4-FFF2-40B4-BE49-F238E27FC236}">
                  <a16:creationId xmlns:a16="http://schemas.microsoft.com/office/drawing/2014/main" id="{04B2EA77-8949-F46A-8BD8-628B18C76B49}"/>
                </a:ext>
              </a:extLst>
            </p:cNvPr>
            <p:cNvSpPr/>
            <p:nvPr/>
          </p:nvSpPr>
          <p:spPr>
            <a:xfrm>
              <a:off x="3819980"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D4C339DC-3E5C-D091-AFD9-99BC876B6C67}"/>
                </a:ext>
              </a:extLst>
            </p:cNvPr>
            <p:cNvSpPr txBox="1"/>
            <p:nvPr/>
          </p:nvSpPr>
          <p:spPr>
            <a:xfrm>
              <a:off x="2265141" y="2460129"/>
              <a:ext cx="1910203" cy="369332"/>
            </a:xfrm>
            <a:prstGeom prst="rect">
              <a:avLst/>
            </a:prstGeom>
            <a:noFill/>
          </p:spPr>
          <p:txBody>
            <a:bodyPr wrap="none" rtlCol="0">
              <a:spAutoFit/>
            </a:bodyPr>
            <a:lstStyle/>
            <a:p>
              <a:r>
                <a:rPr lang="en-US" dirty="0"/>
                <a:t>Individual WGCNA</a:t>
              </a:r>
            </a:p>
          </p:txBody>
        </p:sp>
        <p:sp>
          <p:nvSpPr>
            <p:cNvPr id="82" name="TextBox 81">
              <a:extLst>
                <a:ext uri="{FF2B5EF4-FFF2-40B4-BE49-F238E27FC236}">
                  <a16:creationId xmlns:a16="http://schemas.microsoft.com/office/drawing/2014/main" id="{803535C3-D28C-FAB2-9383-6735B0B28F9B}"/>
                </a:ext>
              </a:extLst>
            </p:cNvPr>
            <p:cNvSpPr txBox="1"/>
            <p:nvPr/>
          </p:nvSpPr>
          <p:spPr>
            <a:xfrm>
              <a:off x="2420412" y="3272059"/>
              <a:ext cx="2723089" cy="369332"/>
            </a:xfrm>
            <a:prstGeom prst="rect">
              <a:avLst/>
            </a:prstGeom>
            <a:solidFill>
              <a:schemeClr val="bg1"/>
            </a:solidFill>
          </p:spPr>
          <p:txBody>
            <a:bodyPr wrap="square" rtlCol="0">
              <a:spAutoFit/>
            </a:bodyPr>
            <a:lstStyle/>
            <a:p>
              <a:r>
                <a:rPr lang="en-US" dirty="0"/>
                <a:t>Individual gene network               </a:t>
              </a:r>
            </a:p>
          </p:txBody>
        </p:sp>
        <p:sp>
          <p:nvSpPr>
            <p:cNvPr id="86" name="TextBox 85">
              <a:extLst>
                <a:ext uri="{FF2B5EF4-FFF2-40B4-BE49-F238E27FC236}">
                  <a16:creationId xmlns:a16="http://schemas.microsoft.com/office/drawing/2014/main" id="{6841BCD5-3E5B-D362-EC8C-D6A5C1F9C48F}"/>
                </a:ext>
              </a:extLst>
            </p:cNvPr>
            <p:cNvSpPr txBox="1"/>
            <p:nvPr/>
          </p:nvSpPr>
          <p:spPr>
            <a:xfrm>
              <a:off x="2416528" y="3819139"/>
              <a:ext cx="2350426" cy="369332"/>
            </a:xfrm>
            <a:prstGeom prst="rect">
              <a:avLst/>
            </a:prstGeom>
            <a:solidFill>
              <a:schemeClr val="bg1"/>
            </a:solidFill>
          </p:spPr>
          <p:txBody>
            <a:bodyPr wrap="square" rtlCol="0">
              <a:spAutoFit/>
            </a:bodyPr>
            <a:lstStyle/>
            <a:p>
              <a:r>
                <a:rPr lang="en-US" dirty="0"/>
                <a:t>Individual modules</a:t>
              </a:r>
            </a:p>
          </p:txBody>
        </p:sp>
        <p:sp>
          <p:nvSpPr>
            <p:cNvPr id="90" name="TextBox 89">
              <a:extLst>
                <a:ext uri="{FF2B5EF4-FFF2-40B4-BE49-F238E27FC236}">
                  <a16:creationId xmlns:a16="http://schemas.microsoft.com/office/drawing/2014/main" id="{5AE03A21-9E43-20CB-60D7-5A82359C6736}"/>
                </a:ext>
              </a:extLst>
            </p:cNvPr>
            <p:cNvSpPr txBox="1"/>
            <p:nvPr/>
          </p:nvSpPr>
          <p:spPr>
            <a:xfrm>
              <a:off x="5295238" y="136342"/>
              <a:ext cx="1584088" cy="830997"/>
            </a:xfrm>
            <a:prstGeom prst="rect">
              <a:avLst/>
            </a:prstGeom>
            <a:noFill/>
            <a:ln>
              <a:solidFill>
                <a:schemeClr val="tx1"/>
              </a:solidFill>
            </a:ln>
          </p:spPr>
          <p:txBody>
            <a:bodyPr wrap="none" rtlCol="0">
              <a:spAutoFit/>
            </a:bodyPr>
            <a:lstStyle/>
            <a:p>
              <a:pPr algn="ctr"/>
              <a:r>
                <a:rPr lang="en-US" sz="2400" dirty="0"/>
                <a:t>PWS</a:t>
              </a:r>
              <a:r>
                <a:rPr lang="en-US" sz="2400" baseline="-25000" dirty="0"/>
                <a:t>0</a:t>
              </a:r>
              <a:r>
                <a:rPr lang="en-US" sz="2400" dirty="0"/>
                <a:t> data</a:t>
              </a:r>
            </a:p>
            <a:p>
              <a:pPr algn="ctr"/>
              <a:r>
                <a:rPr lang="en-US" sz="2400" dirty="0"/>
                <a:t>26 samples</a:t>
              </a:r>
            </a:p>
          </p:txBody>
        </p:sp>
        <p:sp>
          <p:nvSpPr>
            <p:cNvPr id="92" name="Down Arrow 91">
              <a:extLst>
                <a:ext uri="{FF2B5EF4-FFF2-40B4-BE49-F238E27FC236}">
                  <a16:creationId xmlns:a16="http://schemas.microsoft.com/office/drawing/2014/main" id="{CAB3DBD6-6070-D136-7866-B5A5C961B10C}"/>
                </a:ext>
              </a:extLst>
            </p:cNvPr>
            <p:cNvSpPr/>
            <p:nvPr/>
          </p:nvSpPr>
          <p:spPr>
            <a:xfrm rot="2442688">
              <a:off x="4652898" y="664388"/>
              <a:ext cx="484632" cy="2452720"/>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E9BF33D2-A92B-7F76-0195-12AF9A7D5331}"/>
                </a:ext>
              </a:extLst>
            </p:cNvPr>
            <p:cNvCxnSpPr>
              <a:cxnSpLocks/>
              <a:stCxn id="90" idx="2"/>
              <a:endCxn id="28" idx="0"/>
            </p:cNvCxnSpPr>
            <p:nvPr/>
          </p:nvCxnSpPr>
          <p:spPr>
            <a:xfrm>
              <a:off x="6087282" y="967339"/>
              <a:ext cx="1900094" cy="35330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57D4431-6784-613B-B09B-DB642F6002A8}"/>
                </a:ext>
              </a:extLst>
            </p:cNvPr>
            <p:cNvCxnSpPr>
              <a:cxnSpLocks/>
              <a:stCxn id="90" idx="2"/>
              <a:endCxn id="8" idx="0"/>
            </p:cNvCxnSpPr>
            <p:nvPr/>
          </p:nvCxnSpPr>
          <p:spPr>
            <a:xfrm>
              <a:off x="6087282" y="967339"/>
              <a:ext cx="2110216" cy="21161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6FE5DBC-A33B-9C20-8507-767992E0125E}"/>
                </a:ext>
              </a:extLst>
            </p:cNvPr>
            <p:cNvCxnSpPr>
              <a:cxnSpLocks/>
              <a:stCxn id="90" idx="2"/>
              <a:endCxn id="23" idx="0"/>
            </p:cNvCxnSpPr>
            <p:nvPr/>
          </p:nvCxnSpPr>
          <p:spPr>
            <a:xfrm>
              <a:off x="6087282" y="967339"/>
              <a:ext cx="1972374" cy="30841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E65D560-D865-92D1-1935-B7C9F8B5BB19}"/>
                </a:ext>
              </a:extLst>
            </p:cNvPr>
            <p:cNvCxnSpPr>
              <a:cxnSpLocks/>
              <a:stCxn id="90" idx="2"/>
              <a:endCxn id="17" idx="0"/>
            </p:cNvCxnSpPr>
            <p:nvPr/>
          </p:nvCxnSpPr>
          <p:spPr>
            <a:xfrm>
              <a:off x="6087282" y="967339"/>
              <a:ext cx="2044654" cy="26352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5A087DB-9A21-A80D-193F-80440BB27E16}"/>
                </a:ext>
              </a:extLst>
            </p:cNvPr>
            <p:cNvCxnSpPr>
              <a:cxnSpLocks/>
              <a:stCxn id="90" idx="2"/>
              <a:endCxn id="6" idx="0"/>
            </p:cNvCxnSpPr>
            <p:nvPr/>
          </p:nvCxnSpPr>
          <p:spPr>
            <a:xfrm>
              <a:off x="6087282" y="967339"/>
              <a:ext cx="2175778" cy="16672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997BE4-0037-97B3-868D-B0C6E581F265}"/>
                </a:ext>
              </a:extLst>
            </p:cNvPr>
            <p:cNvCxnSpPr>
              <a:cxnSpLocks/>
              <a:stCxn id="90" idx="2"/>
              <a:endCxn id="3" idx="0"/>
            </p:cNvCxnSpPr>
            <p:nvPr/>
          </p:nvCxnSpPr>
          <p:spPr>
            <a:xfrm>
              <a:off x="6087282" y="967339"/>
              <a:ext cx="2241340" cy="114815"/>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85AFCE3F-5EAA-80E7-7DB2-CD6B94928F25}"/>
              </a:ext>
            </a:extLst>
          </p:cNvPr>
          <p:cNvSpPr txBox="1"/>
          <p:nvPr/>
        </p:nvSpPr>
        <p:spPr>
          <a:xfrm>
            <a:off x="2088906" y="5708800"/>
            <a:ext cx="7865856" cy="369332"/>
          </a:xfrm>
          <a:prstGeom prst="rect">
            <a:avLst/>
          </a:prstGeom>
          <a:solidFill>
            <a:schemeClr val="bg1"/>
          </a:solidFill>
          <a:ln>
            <a:solidFill>
              <a:schemeClr val="tx1"/>
            </a:solidFill>
          </a:ln>
        </p:spPr>
        <p:txBody>
          <a:bodyPr wrap="square" rtlCol="0">
            <a:spAutoFit/>
          </a:bodyPr>
          <a:lstStyle/>
          <a:p>
            <a:pPr algn="ctr"/>
            <a:r>
              <a:rPr lang="en-US" dirty="0"/>
              <a:t>QC comparisons</a:t>
            </a:r>
            <a:endParaRPr lang="en-US" sz="800" dirty="0">
              <a:solidFill>
                <a:schemeClr val="bg1"/>
              </a:solidFill>
            </a:endParaRPr>
          </a:p>
        </p:txBody>
      </p:sp>
    </p:spTree>
    <p:extLst>
      <p:ext uri="{BB962C8B-B14F-4D97-AF65-F5344CB8AC3E}">
        <p14:creationId xmlns:p14="http://schemas.microsoft.com/office/powerpoint/2010/main" val="187648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77A5D06-CCD0-3E29-4254-70A2EA2388EF}"/>
              </a:ext>
            </a:extLst>
          </p:cNvPr>
          <p:cNvGrpSpPr/>
          <p:nvPr/>
        </p:nvGrpSpPr>
        <p:grpSpPr>
          <a:xfrm>
            <a:off x="8903386" y="1082154"/>
            <a:ext cx="2503697" cy="1346484"/>
            <a:chOff x="6144395" y="2415829"/>
            <a:chExt cx="2503697" cy="1346484"/>
          </a:xfrm>
        </p:grpSpPr>
        <p:sp>
          <p:nvSpPr>
            <p:cNvPr id="19" name="TextBox 18">
              <a:extLst>
                <a:ext uri="{FF2B5EF4-FFF2-40B4-BE49-F238E27FC236}">
                  <a16:creationId xmlns:a16="http://schemas.microsoft.com/office/drawing/2014/main" id="{1A7CB920-AA98-3F49-3001-66ABF02C0B22}"/>
                </a:ext>
              </a:extLst>
            </p:cNvPr>
            <p:cNvSpPr txBox="1"/>
            <p:nvPr/>
          </p:nvSpPr>
          <p:spPr>
            <a:xfrm>
              <a:off x="6485641" y="2415829"/>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0" name="TextBox 19">
              <a:extLst>
                <a:ext uri="{FF2B5EF4-FFF2-40B4-BE49-F238E27FC236}">
                  <a16:creationId xmlns:a16="http://schemas.microsoft.com/office/drawing/2014/main" id="{3370A4AA-4686-566F-0F02-B3F36851C968}"/>
                </a:ext>
              </a:extLst>
            </p:cNvPr>
            <p:cNvSpPr txBox="1"/>
            <p:nvPr/>
          </p:nvSpPr>
          <p:spPr>
            <a:xfrm>
              <a:off x="6420079" y="246773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1" name="TextBox 20">
              <a:extLst>
                <a:ext uri="{FF2B5EF4-FFF2-40B4-BE49-F238E27FC236}">
                  <a16:creationId xmlns:a16="http://schemas.microsoft.com/office/drawing/2014/main" id="{368081EA-E49A-4130-D42B-A47506F508C1}"/>
                </a:ext>
              </a:extLst>
            </p:cNvPr>
            <p:cNvSpPr txBox="1"/>
            <p:nvPr/>
          </p:nvSpPr>
          <p:spPr>
            <a:xfrm>
              <a:off x="6354517" y="251262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2" name="TextBox 21">
              <a:extLst>
                <a:ext uri="{FF2B5EF4-FFF2-40B4-BE49-F238E27FC236}">
                  <a16:creationId xmlns:a16="http://schemas.microsoft.com/office/drawing/2014/main" id="{6F0D52E1-B459-F5A0-CBB1-1F3AE3243F43}"/>
                </a:ext>
              </a:extLst>
            </p:cNvPr>
            <p:cNvSpPr txBox="1"/>
            <p:nvPr/>
          </p:nvSpPr>
          <p:spPr>
            <a:xfrm>
              <a:off x="6288955" y="256453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3" name="TextBox 22">
              <a:extLst>
                <a:ext uri="{FF2B5EF4-FFF2-40B4-BE49-F238E27FC236}">
                  <a16:creationId xmlns:a16="http://schemas.microsoft.com/office/drawing/2014/main" id="{EC1216BD-D071-D52C-E5F8-4603E62F8012}"/>
                </a:ext>
              </a:extLst>
            </p:cNvPr>
            <p:cNvSpPr txBox="1"/>
            <p:nvPr/>
          </p:nvSpPr>
          <p:spPr>
            <a:xfrm>
              <a:off x="6216675" y="260942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24" name="TextBox 23">
              <a:extLst>
                <a:ext uri="{FF2B5EF4-FFF2-40B4-BE49-F238E27FC236}">
                  <a16:creationId xmlns:a16="http://schemas.microsoft.com/office/drawing/2014/main" id="{B5AF74EA-2000-B23D-FC01-1FDA00C88CBB}"/>
                </a:ext>
              </a:extLst>
            </p:cNvPr>
            <p:cNvSpPr txBox="1"/>
            <p:nvPr/>
          </p:nvSpPr>
          <p:spPr>
            <a:xfrm>
              <a:off x="6144395" y="2654317"/>
              <a:ext cx="2162451" cy="1107996"/>
            </a:xfrm>
            <a:prstGeom prst="rect">
              <a:avLst/>
            </a:prstGeom>
            <a:solidFill>
              <a:schemeClr val="bg1"/>
            </a:solidFill>
            <a:ln>
              <a:solidFill>
                <a:schemeClr val="tx1"/>
              </a:solidFill>
            </a:ln>
          </p:spPr>
          <p:txBody>
            <a:bodyPr wrap="none" rtlCol="0">
              <a:spAutoFit/>
            </a:bodyPr>
            <a:lstStyle/>
            <a:p>
              <a:pPr algn="ctr"/>
              <a:r>
                <a:rPr lang="en-US" sz="2400" dirty="0" err="1"/>
                <a:t>PWS</a:t>
              </a:r>
              <a:r>
                <a:rPr lang="en-US" sz="2400" baseline="-25000" dirty="0" err="1"/>
                <a:t>n</a:t>
              </a:r>
              <a:endParaRPr lang="en-US" sz="2400" dirty="0"/>
            </a:p>
            <a:p>
              <a:pPr algn="ctr"/>
              <a:r>
                <a:rPr lang="en-US" sz="2400" dirty="0"/>
                <a:t>17 samples</a:t>
              </a:r>
            </a:p>
            <a:p>
              <a:pPr algn="ctr"/>
              <a:r>
                <a:rPr lang="en-US" dirty="0"/>
                <a:t>without replacement</a:t>
              </a:r>
            </a:p>
          </p:txBody>
        </p:sp>
      </p:grpSp>
      <p:sp>
        <p:nvSpPr>
          <p:cNvPr id="25" name="TextBox 24">
            <a:extLst>
              <a:ext uri="{FF2B5EF4-FFF2-40B4-BE49-F238E27FC236}">
                <a16:creationId xmlns:a16="http://schemas.microsoft.com/office/drawing/2014/main" id="{A811B1C8-3B4F-6D11-1237-CA279AB748F3}"/>
              </a:ext>
            </a:extLst>
          </p:cNvPr>
          <p:cNvSpPr txBox="1"/>
          <p:nvPr/>
        </p:nvSpPr>
        <p:spPr>
          <a:xfrm>
            <a:off x="11380735" y="1467658"/>
            <a:ext cx="880369" cy="461665"/>
          </a:xfrm>
          <a:prstGeom prst="rect">
            <a:avLst/>
          </a:prstGeom>
          <a:noFill/>
        </p:spPr>
        <p:txBody>
          <a:bodyPr wrap="none" rtlCol="0">
            <a:spAutoFit/>
          </a:bodyPr>
          <a:lstStyle/>
          <a:p>
            <a:r>
              <a:rPr lang="en-US" sz="2400" dirty="0"/>
              <a:t>X 100</a:t>
            </a:r>
          </a:p>
        </p:txBody>
      </p:sp>
      <p:grpSp>
        <p:nvGrpSpPr>
          <p:cNvPr id="26" name="Group 25">
            <a:extLst>
              <a:ext uri="{FF2B5EF4-FFF2-40B4-BE49-F238E27FC236}">
                <a16:creationId xmlns:a16="http://schemas.microsoft.com/office/drawing/2014/main" id="{0002F85D-174A-906E-91B1-85F795FC0E6E}"/>
              </a:ext>
            </a:extLst>
          </p:cNvPr>
          <p:cNvGrpSpPr/>
          <p:nvPr/>
        </p:nvGrpSpPr>
        <p:grpSpPr>
          <a:xfrm>
            <a:off x="8108387" y="2821231"/>
            <a:ext cx="4004385" cy="3986600"/>
            <a:chOff x="8187615" y="2534789"/>
            <a:chExt cx="4004385" cy="3986600"/>
          </a:xfrm>
        </p:grpSpPr>
        <p:sp>
          <p:nvSpPr>
            <p:cNvPr id="27" name="TextBox 26">
              <a:extLst>
                <a:ext uri="{FF2B5EF4-FFF2-40B4-BE49-F238E27FC236}">
                  <a16:creationId xmlns:a16="http://schemas.microsoft.com/office/drawing/2014/main" id="{EBE4EC40-5253-E46C-30CA-2CC1A864BA51}"/>
                </a:ext>
              </a:extLst>
            </p:cNvPr>
            <p:cNvSpPr txBox="1"/>
            <p:nvPr/>
          </p:nvSpPr>
          <p:spPr>
            <a:xfrm>
              <a:off x="8187615" y="2534789"/>
              <a:ext cx="4004385" cy="2708434"/>
            </a:xfrm>
            <a:prstGeom prst="rect">
              <a:avLst/>
            </a:prstGeom>
            <a:solidFill>
              <a:schemeClr val="bg1"/>
            </a:solidFill>
            <a:ln>
              <a:solidFill>
                <a:schemeClr val="tx1"/>
              </a:solidFill>
            </a:ln>
          </p:spPr>
          <p:txBody>
            <a:bodyPr wrap="square" rtlCol="0">
              <a:spAutoFit/>
            </a:bodyPr>
            <a:lstStyle/>
            <a:p>
              <a:pPr algn="ctr"/>
              <a:r>
                <a:rPr lang="en-US" dirty="0"/>
                <a:t>One-step </a:t>
              </a:r>
              <a:r>
                <a:rPr lang="en-US" b="1" dirty="0"/>
                <a:t>consensus</a:t>
              </a:r>
              <a:r>
                <a:rPr lang="en-US" dirty="0"/>
                <a:t>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pic>
          <p:nvPicPr>
            <p:cNvPr id="28" name="Picture 2" descr="figure 1">
              <a:extLst>
                <a:ext uri="{FF2B5EF4-FFF2-40B4-BE49-F238E27FC236}">
                  <a16:creationId xmlns:a16="http://schemas.microsoft.com/office/drawing/2014/main" id="{E86EB1BF-9F33-ACAD-8BFE-DED08647F9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8285135" y="5946812"/>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AE49742-4520-C436-D3EF-2BE23FEFB80D}"/>
                </a:ext>
              </a:extLst>
            </p:cNvPr>
            <p:cNvGrpSpPr/>
            <p:nvPr/>
          </p:nvGrpSpPr>
          <p:grpSpPr>
            <a:xfrm>
              <a:off x="8285135" y="2901779"/>
              <a:ext cx="3778520" cy="722640"/>
              <a:chOff x="8121040" y="2739363"/>
              <a:chExt cx="3778520" cy="722640"/>
            </a:xfrm>
          </p:grpSpPr>
          <p:sp>
            <p:nvSpPr>
              <p:cNvPr id="35" name="TextBox 34">
                <a:extLst>
                  <a:ext uri="{FF2B5EF4-FFF2-40B4-BE49-F238E27FC236}">
                    <a16:creationId xmlns:a16="http://schemas.microsoft.com/office/drawing/2014/main" id="{F9EB442C-45A5-2C0E-AEE3-A09A8EC07015}"/>
                  </a:ext>
                </a:extLst>
              </p:cNvPr>
              <p:cNvSpPr txBox="1"/>
              <p:nvPr/>
            </p:nvSpPr>
            <p:spPr>
              <a:xfrm>
                <a:off x="8373762" y="2739363"/>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36" name="TextBox 35">
                <a:extLst>
                  <a:ext uri="{FF2B5EF4-FFF2-40B4-BE49-F238E27FC236}">
                    <a16:creationId xmlns:a16="http://schemas.microsoft.com/office/drawing/2014/main" id="{3FD1D30A-C7E9-1FF8-E2A0-ED27C0C9F32A}"/>
                  </a:ext>
                </a:extLst>
              </p:cNvPr>
              <p:cNvSpPr txBox="1"/>
              <p:nvPr/>
            </p:nvSpPr>
            <p:spPr>
              <a:xfrm>
                <a:off x="8313976" y="278615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37" name="TextBox 36">
                <a:extLst>
                  <a:ext uri="{FF2B5EF4-FFF2-40B4-BE49-F238E27FC236}">
                    <a16:creationId xmlns:a16="http://schemas.microsoft.com/office/drawing/2014/main" id="{42654660-D4AC-FC58-1EE1-9EDF1CC08D64}"/>
                  </a:ext>
                </a:extLst>
              </p:cNvPr>
              <p:cNvSpPr txBox="1"/>
              <p:nvPr/>
            </p:nvSpPr>
            <p:spPr>
              <a:xfrm>
                <a:off x="8254190" y="2840190"/>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38" name="TextBox 37">
                <a:extLst>
                  <a:ext uri="{FF2B5EF4-FFF2-40B4-BE49-F238E27FC236}">
                    <a16:creationId xmlns:a16="http://schemas.microsoft.com/office/drawing/2014/main" id="{474E23D5-3328-0302-186B-89719DE2AFEC}"/>
                  </a:ext>
                </a:extLst>
              </p:cNvPr>
              <p:cNvSpPr txBox="1"/>
              <p:nvPr/>
            </p:nvSpPr>
            <p:spPr>
              <a:xfrm>
                <a:off x="8187615" y="289432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pic>
            <p:nvPicPr>
              <p:cNvPr id="39" name="Picture 2" descr="figure 1">
                <a:extLst>
                  <a:ext uri="{FF2B5EF4-FFF2-40B4-BE49-F238E27FC236}">
                    <a16:creationId xmlns:a16="http://schemas.microsoft.com/office/drawing/2014/main" id="{94A4B619-2EB0-C373-BFE6-E8EACB3F4C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121040" y="2957543"/>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pic>
          <p:nvPicPr>
            <p:cNvPr id="30" name="Picture 2" descr="figure 1">
              <a:extLst>
                <a:ext uri="{FF2B5EF4-FFF2-40B4-BE49-F238E27FC236}">
                  <a16:creationId xmlns:a16="http://schemas.microsoft.com/office/drawing/2014/main" id="{D2F84C8F-4912-C32E-3C90-2A0200E7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285135" y="3889782"/>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3BCBBEC-93A4-7D4D-EEAB-9B86C1B4672D}"/>
                </a:ext>
              </a:extLst>
            </p:cNvPr>
            <p:cNvSpPr txBox="1"/>
            <p:nvPr/>
          </p:nvSpPr>
          <p:spPr>
            <a:xfrm>
              <a:off x="8367839" y="3972753"/>
              <a:ext cx="2821079" cy="369332"/>
            </a:xfrm>
            <a:prstGeom prst="rect">
              <a:avLst/>
            </a:prstGeom>
            <a:solidFill>
              <a:schemeClr val="bg1"/>
            </a:solidFill>
          </p:spPr>
          <p:txBody>
            <a:bodyPr wrap="square" rtlCol="0">
              <a:spAutoFit/>
            </a:bodyPr>
            <a:lstStyle/>
            <a:p>
              <a:r>
                <a:rPr lang="en-US" dirty="0"/>
                <a:t>Consensus gene network (1)               </a:t>
              </a:r>
            </a:p>
          </p:txBody>
        </p:sp>
        <p:grpSp>
          <p:nvGrpSpPr>
            <p:cNvPr id="32" name="Group 31">
              <a:extLst>
                <a:ext uri="{FF2B5EF4-FFF2-40B4-BE49-F238E27FC236}">
                  <a16:creationId xmlns:a16="http://schemas.microsoft.com/office/drawing/2014/main" id="{6A633D70-3056-5054-8654-1EC8D1A4696D}"/>
                </a:ext>
              </a:extLst>
            </p:cNvPr>
            <p:cNvGrpSpPr/>
            <p:nvPr/>
          </p:nvGrpSpPr>
          <p:grpSpPr>
            <a:xfrm>
              <a:off x="8285135" y="4613440"/>
              <a:ext cx="3525798" cy="539881"/>
              <a:chOff x="8285135" y="4613440"/>
              <a:chExt cx="3525798" cy="539881"/>
            </a:xfrm>
          </p:grpSpPr>
          <p:pic>
            <p:nvPicPr>
              <p:cNvPr id="33" name="Picture 2" descr="figure 1">
                <a:extLst>
                  <a:ext uri="{FF2B5EF4-FFF2-40B4-BE49-F238E27FC236}">
                    <a16:creationId xmlns:a16="http://schemas.microsoft.com/office/drawing/2014/main" id="{4826579E-F905-B3C8-3217-D39DFF4554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40" b="62478"/>
              <a:stretch/>
            </p:blipFill>
            <p:spPr bwMode="auto">
              <a:xfrm>
                <a:off x="8285135" y="4613440"/>
                <a:ext cx="3525798" cy="539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C201BBD4-972E-979C-B12E-E8D9496973EC}"/>
                  </a:ext>
                </a:extLst>
              </p:cNvPr>
              <p:cNvSpPr/>
              <p:nvPr/>
            </p:nvSpPr>
            <p:spPr>
              <a:xfrm>
                <a:off x="9538867" y="5042396"/>
                <a:ext cx="239144" cy="108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Down Arrow 39">
            <a:extLst>
              <a:ext uri="{FF2B5EF4-FFF2-40B4-BE49-F238E27FC236}">
                <a16:creationId xmlns:a16="http://schemas.microsoft.com/office/drawing/2014/main" id="{4E8A510D-C0B0-DB05-06D6-0F528056414B}"/>
              </a:ext>
            </a:extLst>
          </p:cNvPr>
          <p:cNvSpPr/>
          <p:nvPr/>
        </p:nvSpPr>
        <p:spPr>
          <a:xfrm>
            <a:off x="10014392" y="2428638"/>
            <a:ext cx="484632" cy="3879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a:extLst>
              <a:ext uri="{FF2B5EF4-FFF2-40B4-BE49-F238E27FC236}">
                <a16:creationId xmlns:a16="http://schemas.microsoft.com/office/drawing/2014/main" id="{3E287994-B487-3207-0D64-DD8244E6FF83}"/>
              </a:ext>
            </a:extLst>
          </p:cNvPr>
          <p:cNvSpPr/>
          <p:nvPr/>
        </p:nvSpPr>
        <p:spPr>
          <a:xfrm>
            <a:off x="9736896" y="5531043"/>
            <a:ext cx="484632" cy="1755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a:extLst>
              <a:ext uri="{FF2B5EF4-FFF2-40B4-BE49-F238E27FC236}">
                <a16:creationId xmlns:a16="http://schemas.microsoft.com/office/drawing/2014/main" id="{386A9158-25DD-079D-19DA-001B6D448E87}"/>
              </a:ext>
            </a:extLst>
          </p:cNvPr>
          <p:cNvSpPr/>
          <p:nvPr/>
        </p:nvSpPr>
        <p:spPr>
          <a:xfrm>
            <a:off x="9736896"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0449F1A-F4EA-9644-6B6B-5CBD56C6B9FC}"/>
              </a:ext>
            </a:extLst>
          </p:cNvPr>
          <p:cNvSpPr txBox="1"/>
          <p:nvPr/>
        </p:nvSpPr>
        <p:spPr>
          <a:xfrm>
            <a:off x="8098097" y="2477187"/>
            <a:ext cx="1987147" cy="369332"/>
          </a:xfrm>
          <a:prstGeom prst="rect">
            <a:avLst/>
          </a:prstGeom>
          <a:noFill/>
        </p:spPr>
        <p:txBody>
          <a:bodyPr wrap="none" rtlCol="0">
            <a:spAutoFit/>
          </a:bodyPr>
          <a:lstStyle/>
          <a:p>
            <a:r>
              <a:rPr lang="en-US" dirty="0"/>
              <a:t>Consensus WGCNA</a:t>
            </a:r>
          </a:p>
        </p:txBody>
      </p:sp>
      <p:sp>
        <p:nvSpPr>
          <p:cNvPr id="49" name="Down Arrow 48">
            <a:extLst>
              <a:ext uri="{FF2B5EF4-FFF2-40B4-BE49-F238E27FC236}">
                <a16:creationId xmlns:a16="http://schemas.microsoft.com/office/drawing/2014/main" id="{46EF8901-2D3A-18B2-DF62-D633F3ADEEE7}"/>
              </a:ext>
            </a:extLst>
          </p:cNvPr>
          <p:cNvSpPr/>
          <p:nvPr/>
        </p:nvSpPr>
        <p:spPr>
          <a:xfrm>
            <a:off x="9726490" y="391890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6D22A5F9-7EB5-5EF1-266E-7C7139ED1587}"/>
              </a:ext>
            </a:extLst>
          </p:cNvPr>
          <p:cNvSpPr/>
          <p:nvPr/>
        </p:nvSpPr>
        <p:spPr>
          <a:xfrm>
            <a:off x="9726490" y="467303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B427C76-740C-09EF-F627-ECB7DC9B4AB2}"/>
              </a:ext>
            </a:extLst>
          </p:cNvPr>
          <p:cNvSpPr txBox="1"/>
          <p:nvPr/>
        </p:nvSpPr>
        <p:spPr>
          <a:xfrm>
            <a:off x="8283368" y="4943679"/>
            <a:ext cx="2419861" cy="369332"/>
          </a:xfrm>
          <a:prstGeom prst="rect">
            <a:avLst/>
          </a:prstGeom>
          <a:solidFill>
            <a:schemeClr val="bg1"/>
          </a:solidFill>
        </p:spPr>
        <p:txBody>
          <a:bodyPr wrap="square" rtlCol="0">
            <a:spAutoFit/>
          </a:bodyPr>
          <a:lstStyle/>
          <a:p>
            <a:r>
              <a:rPr lang="en-US" dirty="0"/>
              <a:t>Consensus modules</a:t>
            </a:r>
          </a:p>
        </p:txBody>
      </p:sp>
      <p:sp>
        <p:nvSpPr>
          <p:cNvPr id="52" name="TextBox 51">
            <a:extLst>
              <a:ext uri="{FF2B5EF4-FFF2-40B4-BE49-F238E27FC236}">
                <a16:creationId xmlns:a16="http://schemas.microsoft.com/office/drawing/2014/main" id="{FE88F4B7-9413-B1B0-7A15-532972F3A650}"/>
              </a:ext>
            </a:extLst>
          </p:cNvPr>
          <p:cNvSpPr txBox="1"/>
          <p:nvPr/>
        </p:nvSpPr>
        <p:spPr>
          <a:xfrm>
            <a:off x="8277195" y="3521796"/>
            <a:ext cx="2832495" cy="338554"/>
          </a:xfrm>
          <a:prstGeom prst="rect">
            <a:avLst/>
          </a:prstGeom>
          <a:solidFill>
            <a:schemeClr val="bg1"/>
          </a:solidFill>
        </p:spPr>
        <p:txBody>
          <a:bodyPr wrap="square" rtlCol="0">
            <a:spAutoFit/>
          </a:bodyPr>
          <a:lstStyle/>
          <a:p>
            <a:r>
              <a:rPr lang="en-US" sz="1600" dirty="0"/>
              <a:t>Individual gene networks (x100)               </a:t>
            </a:r>
          </a:p>
        </p:txBody>
      </p:sp>
      <p:sp>
        <p:nvSpPr>
          <p:cNvPr id="53" name="TextBox 52">
            <a:extLst>
              <a:ext uri="{FF2B5EF4-FFF2-40B4-BE49-F238E27FC236}">
                <a16:creationId xmlns:a16="http://schemas.microsoft.com/office/drawing/2014/main" id="{CEA79083-97CE-218A-55AD-D62122396FC0}"/>
              </a:ext>
            </a:extLst>
          </p:cNvPr>
          <p:cNvSpPr txBox="1"/>
          <p:nvPr/>
        </p:nvSpPr>
        <p:spPr>
          <a:xfrm>
            <a:off x="1571591" y="138743"/>
            <a:ext cx="1584088" cy="830997"/>
          </a:xfrm>
          <a:prstGeom prst="rect">
            <a:avLst/>
          </a:prstGeom>
          <a:noFill/>
          <a:ln>
            <a:solidFill>
              <a:schemeClr val="tx1"/>
            </a:solidFill>
          </a:ln>
        </p:spPr>
        <p:txBody>
          <a:bodyPr wrap="none" rtlCol="0">
            <a:spAutoFit/>
          </a:bodyPr>
          <a:lstStyle/>
          <a:p>
            <a:pPr algn="ctr"/>
            <a:r>
              <a:rPr lang="en-US" sz="2400" dirty="0"/>
              <a:t>PWS</a:t>
            </a:r>
            <a:r>
              <a:rPr lang="en-US" sz="2400" baseline="-25000" dirty="0"/>
              <a:t>0</a:t>
            </a:r>
            <a:r>
              <a:rPr lang="en-US" sz="2400" dirty="0"/>
              <a:t> data</a:t>
            </a:r>
          </a:p>
          <a:p>
            <a:pPr algn="ctr"/>
            <a:r>
              <a:rPr lang="en-US" sz="2400" dirty="0"/>
              <a:t>99 samples</a:t>
            </a:r>
          </a:p>
        </p:txBody>
      </p:sp>
      <p:grpSp>
        <p:nvGrpSpPr>
          <p:cNvPr id="54" name="Group 53">
            <a:extLst>
              <a:ext uri="{FF2B5EF4-FFF2-40B4-BE49-F238E27FC236}">
                <a16:creationId xmlns:a16="http://schemas.microsoft.com/office/drawing/2014/main" id="{8C949F3F-E049-A9E8-8C51-418B3D8BC7E0}"/>
              </a:ext>
            </a:extLst>
          </p:cNvPr>
          <p:cNvGrpSpPr/>
          <p:nvPr/>
        </p:nvGrpSpPr>
        <p:grpSpPr>
          <a:xfrm>
            <a:off x="888928" y="1082154"/>
            <a:ext cx="2503697" cy="1346484"/>
            <a:chOff x="6144395" y="2415829"/>
            <a:chExt cx="2503697" cy="1346484"/>
          </a:xfrm>
        </p:grpSpPr>
        <p:sp>
          <p:nvSpPr>
            <p:cNvPr id="55" name="TextBox 54">
              <a:extLst>
                <a:ext uri="{FF2B5EF4-FFF2-40B4-BE49-F238E27FC236}">
                  <a16:creationId xmlns:a16="http://schemas.microsoft.com/office/drawing/2014/main" id="{43D60344-CC1E-8DCD-7E71-211C350927F8}"/>
                </a:ext>
              </a:extLst>
            </p:cNvPr>
            <p:cNvSpPr txBox="1"/>
            <p:nvPr/>
          </p:nvSpPr>
          <p:spPr>
            <a:xfrm>
              <a:off x="6485641" y="2415829"/>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56" name="TextBox 55">
              <a:extLst>
                <a:ext uri="{FF2B5EF4-FFF2-40B4-BE49-F238E27FC236}">
                  <a16:creationId xmlns:a16="http://schemas.microsoft.com/office/drawing/2014/main" id="{885A04E3-5A0F-EACE-CB25-A3BA5EC4B26B}"/>
                </a:ext>
              </a:extLst>
            </p:cNvPr>
            <p:cNvSpPr txBox="1"/>
            <p:nvPr/>
          </p:nvSpPr>
          <p:spPr>
            <a:xfrm>
              <a:off x="6420079" y="246773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57" name="TextBox 56">
              <a:extLst>
                <a:ext uri="{FF2B5EF4-FFF2-40B4-BE49-F238E27FC236}">
                  <a16:creationId xmlns:a16="http://schemas.microsoft.com/office/drawing/2014/main" id="{99A4AF87-C167-17B2-17CC-01FC9A7B67DD}"/>
                </a:ext>
              </a:extLst>
            </p:cNvPr>
            <p:cNvSpPr txBox="1"/>
            <p:nvPr/>
          </p:nvSpPr>
          <p:spPr>
            <a:xfrm>
              <a:off x="6354517" y="2512628"/>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58" name="TextBox 57">
              <a:extLst>
                <a:ext uri="{FF2B5EF4-FFF2-40B4-BE49-F238E27FC236}">
                  <a16:creationId xmlns:a16="http://schemas.microsoft.com/office/drawing/2014/main" id="{87D015B1-17A8-F8F1-27DD-056EE641AC3F}"/>
                </a:ext>
              </a:extLst>
            </p:cNvPr>
            <p:cNvSpPr txBox="1"/>
            <p:nvPr/>
          </p:nvSpPr>
          <p:spPr>
            <a:xfrm>
              <a:off x="6288955" y="256453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59" name="TextBox 58">
              <a:extLst>
                <a:ext uri="{FF2B5EF4-FFF2-40B4-BE49-F238E27FC236}">
                  <a16:creationId xmlns:a16="http://schemas.microsoft.com/office/drawing/2014/main" id="{F408A23A-7022-3BD2-197D-500B2ECB1EE2}"/>
                </a:ext>
              </a:extLst>
            </p:cNvPr>
            <p:cNvSpPr txBox="1"/>
            <p:nvPr/>
          </p:nvSpPr>
          <p:spPr>
            <a:xfrm>
              <a:off x="6216675" y="2609427"/>
              <a:ext cx="2162451" cy="1107996"/>
            </a:xfrm>
            <a:prstGeom prst="rect">
              <a:avLst/>
            </a:prstGeom>
            <a:solidFill>
              <a:schemeClr val="bg1"/>
            </a:solidFill>
            <a:ln>
              <a:solidFill>
                <a:schemeClr val="tx1"/>
              </a:solidFill>
            </a:ln>
          </p:spPr>
          <p:txBody>
            <a:bodyPr wrap="none" rtlCol="0">
              <a:spAutoFit/>
            </a:bodyPr>
            <a:lstStyle/>
            <a:p>
              <a:pPr algn="ctr"/>
              <a:r>
                <a:rPr lang="en-US" sz="2400" dirty="0">
                  <a:solidFill>
                    <a:schemeClr val="bg1"/>
                  </a:solidFill>
                </a:rPr>
                <a:t>PWS data</a:t>
              </a:r>
            </a:p>
            <a:p>
              <a:pPr algn="ctr"/>
              <a:r>
                <a:rPr lang="en-US" sz="2400" dirty="0">
                  <a:solidFill>
                    <a:schemeClr val="bg1"/>
                  </a:solidFill>
                </a:rPr>
                <a:t>65 samples</a:t>
              </a:r>
            </a:p>
            <a:p>
              <a:pPr algn="ctr"/>
              <a:r>
                <a:rPr lang="en-US" dirty="0">
                  <a:solidFill>
                    <a:schemeClr val="bg1"/>
                  </a:solidFill>
                </a:rPr>
                <a:t>without replacement</a:t>
              </a:r>
            </a:p>
          </p:txBody>
        </p:sp>
        <p:sp>
          <p:nvSpPr>
            <p:cNvPr id="60" name="TextBox 59">
              <a:extLst>
                <a:ext uri="{FF2B5EF4-FFF2-40B4-BE49-F238E27FC236}">
                  <a16:creationId xmlns:a16="http://schemas.microsoft.com/office/drawing/2014/main" id="{2C88D598-CFC2-8D7E-8DC8-1ACA55078F8E}"/>
                </a:ext>
              </a:extLst>
            </p:cNvPr>
            <p:cNvSpPr txBox="1"/>
            <p:nvPr/>
          </p:nvSpPr>
          <p:spPr>
            <a:xfrm>
              <a:off x="6144395" y="2654317"/>
              <a:ext cx="2162451" cy="1107996"/>
            </a:xfrm>
            <a:prstGeom prst="rect">
              <a:avLst/>
            </a:prstGeom>
            <a:solidFill>
              <a:schemeClr val="bg1"/>
            </a:solidFill>
            <a:ln>
              <a:solidFill>
                <a:schemeClr val="tx1"/>
              </a:solidFill>
            </a:ln>
          </p:spPr>
          <p:txBody>
            <a:bodyPr wrap="none" rtlCol="0">
              <a:spAutoFit/>
            </a:bodyPr>
            <a:lstStyle/>
            <a:p>
              <a:pPr algn="ctr"/>
              <a:r>
                <a:rPr lang="en-US" sz="2400" dirty="0" err="1"/>
                <a:t>PWS</a:t>
              </a:r>
              <a:r>
                <a:rPr lang="en-US" sz="2400" baseline="-25000" dirty="0" err="1"/>
                <a:t>n</a:t>
              </a:r>
              <a:endParaRPr lang="en-US" sz="2400" dirty="0"/>
            </a:p>
            <a:p>
              <a:pPr algn="ctr"/>
              <a:r>
                <a:rPr lang="en-US" sz="2400" dirty="0"/>
                <a:t>65 samples</a:t>
              </a:r>
            </a:p>
            <a:p>
              <a:pPr algn="ctr"/>
              <a:r>
                <a:rPr lang="en-US" dirty="0"/>
                <a:t>without replacement</a:t>
              </a:r>
            </a:p>
          </p:txBody>
        </p:sp>
      </p:grpSp>
      <p:grpSp>
        <p:nvGrpSpPr>
          <p:cNvPr id="61" name="Group 60">
            <a:extLst>
              <a:ext uri="{FF2B5EF4-FFF2-40B4-BE49-F238E27FC236}">
                <a16:creationId xmlns:a16="http://schemas.microsoft.com/office/drawing/2014/main" id="{1F9C7CB6-2EFE-1A8C-D367-7FEFA26C7727}"/>
              </a:ext>
            </a:extLst>
          </p:cNvPr>
          <p:cNvGrpSpPr/>
          <p:nvPr/>
        </p:nvGrpSpPr>
        <p:grpSpPr>
          <a:xfrm>
            <a:off x="67035" y="2821231"/>
            <a:ext cx="4004385" cy="3986600"/>
            <a:chOff x="8187615" y="2534789"/>
            <a:chExt cx="4004385" cy="3986600"/>
          </a:xfrm>
        </p:grpSpPr>
        <p:sp>
          <p:nvSpPr>
            <p:cNvPr id="62" name="TextBox 61">
              <a:extLst>
                <a:ext uri="{FF2B5EF4-FFF2-40B4-BE49-F238E27FC236}">
                  <a16:creationId xmlns:a16="http://schemas.microsoft.com/office/drawing/2014/main" id="{30EEAA47-12BE-0372-2317-8BD69AA61C37}"/>
                </a:ext>
              </a:extLst>
            </p:cNvPr>
            <p:cNvSpPr txBox="1"/>
            <p:nvPr/>
          </p:nvSpPr>
          <p:spPr>
            <a:xfrm>
              <a:off x="8187615" y="2534789"/>
              <a:ext cx="4004385" cy="2708434"/>
            </a:xfrm>
            <a:prstGeom prst="rect">
              <a:avLst/>
            </a:prstGeom>
            <a:solidFill>
              <a:schemeClr val="bg1"/>
            </a:solidFill>
            <a:ln>
              <a:solidFill>
                <a:schemeClr val="tx1"/>
              </a:solidFill>
            </a:ln>
          </p:spPr>
          <p:txBody>
            <a:bodyPr wrap="square" rtlCol="0">
              <a:spAutoFit/>
            </a:bodyPr>
            <a:lstStyle/>
            <a:p>
              <a:pPr algn="ctr"/>
              <a:r>
                <a:rPr lang="en-US" dirty="0"/>
                <a:t>One-step </a:t>
              </a:r>
              <a:r>
                <a:rPr lang="en-US" b="1" dirty="0"/>
                <a:t>consensus</a:t>
              </a:r>
              <a:r>
                <a:rPr lang="en-US" dirty="0"/>
                <a:t>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pic>
          <p:nvPicPr>
            <p:cNvPr id="63" name="Picture 2" descr="figure 1">
              <a:extLst>
                <a:ext uri="{FF2B5EF4-FFF2-40B4-BE49-F238E27FC236}">
                  <a16:creationId xmlns:a16="http://schemas.microsoft.com/office/drawing/2014/main" id="{13214809-842C-62DE-669B-665ADCC1CE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8285135" y="5946812"/>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64" name="Group 63">
              <a:extLst>
                <a:ext uri="{FF2B5EF4-FFF2-40B4-BE49-F238E27FC236}">
                  <a16:creationId xmlns:a16="http://schemas.microsoft.com/office/drawing/2014/main" id="{17F3565B-5DA4-91CA-BBE7-E1A1CA6202B1}"/>
                </a:ext>
              </a:extLst>
            </p:cNvPr>
            <p:cNvGrpSpPr/>
            <p:nvPr/>
          </p:nvGrpSpPr>
          <p:grpSpPr>
            <a:xfrm>
              <a:off x="8285135" y="2901779"/>
              <a:ext cx="3778520" cy="722640"/>
              <a:chOff x="8121040" y="2739363"/>
              <a:chExt cx="3778520" cy="722640"/>
            </a:xfrm>
          </p:grpSpPr>
          <p:sp>
            <p:nvSpPr>
              <p:cNvPr id="70" name="TextBox 69">
                <a:extLst>
                  <a:ext uri="{FF2B5EF4-FFF2-40B4-BE49-F238E27FC236}">
                    <a16:creationId xmlns:a16="http://schemas.microsoft.com/office/drawing/2014/main" id="{A300813E-B36D-A22D-FC53-2ECF411B9436}"/>
                  </a:ext>
                </a:extLst>
              </p:cNvPr>
              <p:cNvSpPr txBox="1"/>
              <p:nvPr/>
            </p:nvSpPr>
            <p:spPr>
              <a:xfrm>
                <a:off x="8373762" y="2739363"/>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71" name="TextBox 70">
                <a:extLst>
                  <a:ext uri="{FF2B5EF4-FFF2-40B4-BE49-F238E27FC236}">
                    <a16:creationId xmlns:a16="http://schemas.microsoft.com/office/drawing/2014/main" id="{D2963E63-E41C-6C7C-7371-7FEC32D0E32B}"/>
                  </a:ext>
                </a:extLst>
              </p:cNvPr>
              <p:cNvSpPr txBox="1"/>
              <p:nvPr/>
            </p:nvSpPr>
            <p:spPr>
              <a:xfrm>
                <a:off x="8313976" y="278615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72" name="TextBox 71">
                <a:extLst>
                  <a:ext uri="{FF2B5EF4-FFF2-40B4-BE49-F238E27FC236}">
                    <a16:creationId xmlns:a16="http://schemas.microsoft.com/office/drawing/2014/main" id="{5B1C9A31-A334-8315-59F1-6AE0E89D2A85}"/>
                  </a:ext>
                </a:extLst>
              </p:cNvPr>
              <p:cNvSpPr txBox="1"/>
              <p:nvPr/>
            </p:nvSpPr>
            <p:spPr>
              <a:xfrm>
                <a:off x="8254190" y="2840190"/>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sp>
            <p:nvSpPr>
              <p:cNvPr id="73" name="TextBox 72">
                <a:extLst>
                  <a:ext uri="{FF2B5EF4-FFF2-40B4-BE49-F238E27FC236}">
                    <a16:creationId xmlns:a16="http://schemas.microsoft.com/office/drawing/2014/main" id="{4C2356C1-225A-9FA8-1E0E-A067D20670DC}"/>
                  </a:ext>
                </a:extLst>
              </p:cNvPr>
              <p:cNvSpPr txBox="1"/>
              <p:nvPr/>
            </p:nvSpPr>
            <p:spPr>
              <a:xfrm>
                <a:off x="8187615" y="2894329"/>
                <a:ext cx="3525798" cy="461665"/>
              </a:xfrm>
              <a:prstGeom prst="rect">
                <a:avLst/>
              </a:prstGeom>
              <a:solidFill>
                <a:schemeClr val="bg1"/>
              </a:solidFill>
              <a:ln>
                <a:solidFill>
                  <a:schemeClr val="tx1"/>
                </a:solidFill>
              </a:ln>
            </p:spPr>
            <p:txBody>
              <a:bodyPr wrap="square" rtlCol="0">
                <a:spAutoFit/>
              </a:bodyPr>
              <a:lstStyle/>
              <a:p>
                <a:pPr algn="ctr"/>
                <a:r>
                  <a:rPr lang="en-US" sz="800" dirty="0">
                    <a:solidFill>
                      <a:schemeClr val="bg1"/>
                    </a:solidFill>
                  </a:rPr>
                  <a:t>PWS data</a:t>
                </a:r>
              </a:p>
              <a:p>
                <a:pPr algn="ctr"/>
                <a:r>
                  <a:rPr lang="en-US" sz="800" dirty="0">
                    <a:solidFill>
                      <a:schemeClr val="bg1"/>
                    </a:solidFill>
                  </a:rPr>
                  <a:t>65 </a:t>
                </a:r>
                <a:r>
                  <a:rPr lang="en-US" sz="800" dirty="0" err="1">
                    <a:solidFill>
                      <a:schemeClr val="bg1"/>
                    </a:solidFill>
                  </a:rPr>
                  <a:t>sampl</a:t>
                </a:r>
                <a:endParaRPr lang="en-US" sz="800" dirty="0">
                  <a:solidFill>
                    <a:schemeClr val="bg1"/>
                  </a:solidFill>
                </a:endParaRPr>
              </a:p>
              <a:p>
                <a:pPr algn="ctr"/>
                <a:r>
                  <a:rPr lang="en-US" sz="800" dirty="0" err="1">
                    <a:solidFill>
                      <a:schemeClr val="bg1"/>
                    </a:solidFill>
                  </a:rPr>
                  <a:t>ement</a:t>
                </a:r>
                <a:endParaRPr lang="en-US" sz="800" dirty="0">
                  <a:solidFill>
                    <a:schemeClr val="bg1"/>
                  </a:solidFill>
                </a:endParaRPr>
              </a:p>
            </p:txBody>
          </p:sp>
          <p:pic>
            <p:nvPicPr>
              <p:cNvPr id="74" name="Picture 2" descr="figure 1">
                <a:extLst>
                  <a:ext uri="{FF2B5EF4-FFF2-40B4-BE49-F238E27FC236}">
                    <a16:creationId xmlns:a16="http://schemas.microsoft.com/office/drawing/2014/main" id="{4A2306B1-5E1E-651C-BEB5-3EA8CE9B20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121040" y="2957543"/>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pic>
          <p:nvPicPr>
            <p:cNvPr id="65" name="Picture 2" descr="figure 1">
              <a:extLst>
                <a:ext uri="{FF2B5EF4-FFF2-40B4-BE49-F238E27FC236}">
                  <a16:creationId xmlns:a16="http://schemas.microsoft.com/office/drawing/2014/main" id="{20F4AD92-B917-1A21-8BD7-5DA3CE0828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665"/>
            <a:stretch/>
          </p:blipFill>
          <p:spPr bwMode="auto">
            <a:xfrm>
              <a:off x="8285135" y="3889782"/>
              <a:ext cx="3525798" cy="5044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A911FA8-F6A6-FDB2-BA88-101C7D0BC9F2}"/>
                </a:ext>
              </a:extLst>
            </p:cNvPr>
            <p:cNvSpPr txBox="1"/>
            <p:nvPr/>
          </p:nvSpPr>
          <p:spPr>
            <a:xfrm>
              <a:off x="8367839" y="3972753"/>
              <a:ext cx="2821079" cy="369332"/>
            </a:xfrm>
            <a:prstGeom prst="rect">
              <a:avLst/>
            </a:prstGeom>
            <a:solidFill>
              <a:schemeClr val="bg1"/>
            </a:solidFill>
          </p:spPr>
          <p:txBody>
            <a:bodyPr wrap="square" rtlCol="0">
              <a:spAutoFit/>
            </a:bodyPr>
            <a:lstStyle/>
            <a:p>
              <a:r>
                <a:rPr lang="en-US" dirty="0"/>
                <a:t>Consensus gene network (1)               </a:t>
              </a:r>
            </a:p>
          </p:txBody>
        </p:sp>
        <p:grpSp>
          <p:nvGrpSpPr>
            <p:cNvPr id="67" name="Group 66">
              <a:extLst>
                <a:ext uri="{FF2B5EF4-FFF2-40B4-BE49-F238E27FC236}">
                  <a16:creationId xmlns:a16="http://schemas.microsoft.com/office/drawing/2014/main" id="{3AB4AD98-1109-BC5C-429A-8C7A0A0E3358}"/>
                </a:ext>
              </a:extLst>
            </p:cNvPr>
            <p:cNvGrpSpPr/>
            <p:nvPr/>
          </p:nvGrpSpPr>
          <p:grpSpPr>
            <a:xfrm>
              <a:off x="8285135" y="4613440"/>
              <a:ext cx="3525798" cy="539881"/>
              <a:chOff x="8285135" y="4613440"/>
              <a:chExt cx="3525798" cy="539881"/>
            </a:xfrm>
          </p:grpSpPr>
          <p:pic>
            <p:nvPicPr>
              <p:cNvPr id="68" name="Picture 2" descr="figure 1">
                <a:extLst>
                  <a:ext uri="{FF2B5EF4-FFF2-40B4-BE49-F238E27FC236}">
                    <a16:creationId xmlns:a16="http://schemas.microsoft.com/office/drawing/2014/main" id="{56E3D9CD-C567-C988-B60E-531A49010F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40" b="62478"/>
              <a:stretch/>
            </p:blipFill>
            <p:spPr bwMode="auto">
              <a:xfrm>
                <a:off x="8285135" y="4613440"/>
                <a:ext cx="3525798" cy="539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B90D1D29-C3D0-0949-5C9A-4550FE7C5D43}"/>
                  </a:ext>
                </a:extLst>
              </p:cNvPr>
              <p:cNvSpPr/>
              <p:nvPr/>
            </p:nvSpPr>
            <p:spPr>
              <a:xfrm>
                <a:off x="9538867" y="5042396"/>
                <a:ext cx="239144" cy="108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5" name="Down Arrow 74">
            <a:extLst>
              <a:ext uri="{FF2B5EF4-FFF2-40B4-BE49-F238E27FC236}">
                <a16:creationId xmlns:a16="http://schemas.microsoft.com/office/drawing/2014/main" id="{2E691668-CFF8-073B-9CA3-77A239AE192C}"/>
              </a:ext>
            </a:extLst>
          </p:cNvPr>
          <p:cNvSpPr/>
          <p:nvPr/>
        </p:nvSpPr>
        <p:spPr>
          <a:xfrm>
            <a:off x="1973040" y="2428638"/>
            <a:ext cx="484632" cy="3879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a:extLst>
              <a:ext uri="{FF2B5EF4-FFF2-40B4-BE49-F238E27FC236}">
                <a16:creationId xmlns:a16="http://schemas.microsoft.com/office/drawing/2014/main" id="{57F2BA03-CBDF-06F9-B55D-8820D35E1298}"/>
              </a:ext>
            </a:extLst>
          </p:cNvPr>
          <p:cNvSpPr/>
          <p:nvPr/>
        </p:nvSpPr>
        <p:spPr>
          <a:xfrm>
            <a:off x="1695544" y="5531043"/>
            <a:ext cx="484632" cy="175577"/>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a:extLst>
              <a:ext uri="{FF2B5EF4-FFF2-40B4-BE49-F238E27FC236}">
                <a16:creationId xmlns:a16="http://schemas.microsoft.com/office/drawing/2014/main" id="{C88C3DC2-60B7-E77C-AEC3-8BDB303AFC9F}"/>
              </a:ext>
            </a:extLst>
          </p:cNvPr>
          <p:cNvSpPr/>
          <p:nvPr/>
        </p:nvSpPr>
        <p:spPr>
          <a:xfrm>
            <a:off x="1695544"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A8DFC68C-90F8-D3F7-1233-5D7EA92BD6DD}"/>
              </a:ext>
            </a:extLst>
          </p:cNvPr>
          <p:cNvCxnSpPr>
            <a:cxnSpLocks/>
          </p:cNvCxnSpPr>
          <p:nvPr/>
        </p:nvCxnSpPr>
        <p:spPr>
          <a:xfrm flipH="1">
            <a:off x="1991358" y="967872"/>
            <a:ext cx="320041" cy="357692"/>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97CAF70-33D2-9372-8F0E-12A7EF3CA929}"/>
              </a:ext>
            </a:extLst>
          </p:cNvPr>
          <p:cNvCxnSpPr>
            <a:cxnSpLocks/>
          </p:cNvCxnSpPr>
          <p:nvPr/>
        </p:nvCxnSpPr>
        <p:spPr>
          <a:xfrm flipH="1">
            <a:off x="2180275" y="971609"/>
            <a:ext cx="131124" cy="302237"/>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3CE28EC-67F2-05EF-454F-9E12B733AB92}"/>
              </a:ext>
            </a:extLst>
          </p:cNvPr>
          <p:cNvCxnSpPr>
            <a:cxnSpLocks/>
          </p:cNvCxnSpPr>
          <p:nvPr/>
        </p:nvCxnSpPr>
        <p:spPr>
          <a:xfrm>
            <a:off x="2311399" y="979900"/>
            <a:ext cx="0" cy="260901"/>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E9612B7-7EDB-7912-8D5A-D0FB453B65C9}"/>
              </a:ext>
            </a:extLst>
          </p:cNvPr>
          <p:cNvCxnSpPr>
            <a:cxnSpLocks/>
          </p:cNvCxnSpPr>
          <p:nvPr/>
        </p:nvCxnSpPr>
        <p:spPr>
          <a:xfrm>
            <a:off x="2311399" y="967872"/>
            <a:ext cx="97168" cy="211081"/>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5EC9981-16BD-66F0-7526-AAB4C508F3D5}"/>
              </a:ext>
            </a:extLst>
          </p:cNvPr>
          <p:cNvCxnSpPr>
            <a:cxnSpLocks/>
          </p:cNvCxnSpPr>
          <p:nvPr/>
        </p:nvCxnSpPr>
        <p:spPr>
          <a:xfrm>
            <a:off x="2311398" y="966494"/>
            <a:ext cx="145753" cy="113287"/>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8CF14DF-D34E-7CED-646C-C297C1DE06FA}"/>
              </a:ext>
            </a:extLst>
          </p:cNvPr>
          <p:cNvSpPr txBox="1"/>
          <p:nvPr/>
        </p:nvSpPr>
        <p:spPr>
          <a:xfrm>
            <a:off x="83639" y="2450293"/>
            <a:ext cx="1987147" cy="369332"/>
          </a:xfrm>
          <a:prstGeom prst="rect">
            <a:avLst/>
          </a:prstGeom>
          <a:noFill/>
        </p:spPr>
        <p:txBody>
          <a:bodyPr wrap="none" rtlCol="0">
            <a:spAutoFit/>
          </a:bodyPr>
          <a:lstStyle/>
          <a:p>
            <a:r>
              <a:rPr lang="en-US" dirty="0"/>
              <a:t>Consensus WGCNA</a:t>
            </a:r>
          </a:p>
        </p:txBody>
      </p:sp>
      <p:sp>
        <p:nvSpPr>
          <p:cNvPr id="89" name="Down Arrow 88">
            <a:extLst>
              <a:ext uri="{FF2B5EF4-FFF2-40B4-BE49-F238E27FC236}">
                <a16:creationId xmlns:a16="http://schemas.microsoft.com/office/drawing/2014/main" id="{42951F6F-3866-FC6B-07C2-70713BE9BB8D}"/>
              </a:ext>
            </a:extLst>
          </p:cNvPr>
          <p:cNvSpPr/>
          <p:nvPr/>
        </p:nvSpPr>
        <p:spPr>
          <a:xfrm>
            <a:off x="1685138" y="391890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a:extLst>
              <a:ext uri="{FF2B5EF4-FFF2-40B4-BE49-F238E27FC236}">
                <a16:creationId xmlns:a16="http://schemas.microsoft.com/office/drawing/2014/main" id="{9FF6E124-C10C-098B-C8FF-D31F6D49C6A7}"/>
              </a:ext>
            </a:extLst>
          </p:cNvPr>
          <p:cNvSpPr/>
          <p:nvPr/>
        </p:nvSpPr>
        <p:spPr>
          <a:xfrm>
            <a:off x="1685138" y="4673031"/>
            <a:ext cx="484632" cy="250392"/>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5C5D1FF-A858-8B0A-BB7F-6EA99D060621}"/>
              </a:ext>
            </a:extLst>
          </p:cNvPr>
          <p:cNvSpPr txBox="1"/>
          <p:nvPr/>
        </p:nvSpPr>
        <p:spPr>
          <a:xfrm>
            <a:off x="242016" y="4943679"/>
            <a:ext cx="2419861" cy="369332"/>
          </a:xfrm>
          <a:prstGeom prst="rect">
            <a:avLst/>
          </a:prstGeom>
          <a:solidFill>
            <a:schemeClr val="bg1"/>
          </a:solidFill>
        </p:spPr>
        <p:txBody>
          <a:bodyPr wrap="square" rtlCol="0">
            <a:spAutoFit/>
          </a:bodyPr>
          <a:lstStyle/>
          <a:p>
            <a:r>
              <a:rPr lang="en-US" dirty="0"/>
              <a:t>Consensus modules</a:t>
            </a:r>
          </a:p>
        </p:txBody>
      </p:sp>
      <p:sp>
        <p:nvSpPr>
          <p:cNvPr id="92" name="TextBox 91">
            <a:extLst>
              <a:ext uri="{FF2B5EF4-FFF2-40B4-BE49-F238E27FC236}">
                <a16:creationId xmlns:a16="http://schemas.microsoft.com/office/drawing/2014/main" id="{02AB270D-ECF6-6B57-471D-14B18404FC58}"/>
              </a:ext>
            </a:extLst>
          </p:cNvPr>
          <p:cNvSpPr txBox="1"/>
          <p:nvPr/>
        </p:nvSpPr>
        <p:spPr>
          <a:xfrm>
            <a:off x="235843" y="3521796"/>
            <a:ext cx="2832495" cy="338554"/>
          </a:xfrm>
          <a:prstGeom prst="rect">
            <a:avLst/>
          </a:prstGeom>
          <a:solidFill>
            <a:schemeClr val="bg1"/>
          </a:solidFill>
        </p:spPr>
        <p:txBody>
          <a:bodyPr wrap="square" rtlCol="0">
            <a:spAutoFit/>
          </a:bodyPr>
          <a:lstStyle/>
          <a:p>
            <a:r>
              <a:rPr lang="en-US" sz="1600" dirty="0"/>
              <a:t>Individual gene networks (x100)               </a:t>
            </a:r>
          </a:p>
        </p:txBody>
      </p:sp>
      <p:grpSp>
        <p:nvGrpSpPr>
          <p:cNvPr id="94" name="Group 93">
            <a:extLst>
              <a:ext uri="{FF2B5EF4-FFF2-40B4-BE49-F238E27FC236}">
                <a16:creationId xmlns:a16="http://schemas.microsoft.com/office/drawing/2014/main" id="{454AA11D-6FB8-D038-2172-85668933B1C4}"/>
              </a:ext>
            </a:extLst>
          </p:cNvPr>
          <p:cNvGrpSpPr/>
          <p:nvPr/>
        </p:nvGrpSpPr>
        <p:grpSpPr>
          <a:xfrm>
            <a:off x="4246916" y="2821229"/>
            <a:ext cx="3606785" cy="1600438"/>
            <a:chOff x="49004" y="2534789"/>
            <a:chExt cx="3606785" cy="1600438"/>
          </a:xfrm>
        </p:grpSpPr>
        <p:sp>
          <p:nvSpPr>
            <p:cNvPr id="95" name="TextBox 94">
              <a:extLst>
                <a:ext uri="{FF2B5EF4-FFF2-40B4-BE49-F238E27FC236}">
                  <a16:creationId xmlns:a16="http://schemas.microsoft.com/office/drawing/2014/main" id="{92CC090A-822C-AEC4-649F-279BCCBEDD22}"/>
                </a:ext>
              </a:extLst>
            </p:cNvPr>
            <p:cNvSpPr txBox="1"/>
            <p:nvPr/>
          </p:nvSpPr>
          <p:spPr>
            <a:xfrm>
              <a:off x="49004" y="2534789"/>
              <a:ext cx="3606785" cy="1600438"/>
            </a:xfrm>
            <a:prstGeom prst="rect">
              <a:avLst/>
            </a:prstGeom>
            <a:solidFill>
              <a:schemeClr val="bg1"/>
            </a:solidFill>
            <a:ln>
              <a:solidFill>
                <a:schemeClr val="tx1"/>
              </a:solidFill>
            </a:ln>
          </p:spPr>
          <p:txBody>
            <a:bodyPr wrap="square" rtlCol="0">
              <a:spAutoFit/>
            </a:bodyPr>
            <a:lstStyle/>
            <a:p>
              <a:pPr algn="ctr"/>
              <a:r>
                <a:rPr lang="en-US" dirty="0"/>
                <a:t>One-step module detection</a:t>
              </a: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endParaRPr lang="en-US" sz="800" dirty="0">
                <a:solidFill>
                  <a:schemeClr val="bg1"/>
                </a:solidFill>
              </a:endParaRPr>
            </a:p>
            <a:p>
              <a:pPr algn="ctr"/>
              <a:r>
                <a:rPr lang="en-US" sz="800" dirty="0">
                  <a:solidFill>
                    <a:schemeClr val="bg1"/>
                  </a:solidFill>
                </a:rPr>
                <a:t>without replacement</a:t>
              </a:r>
            </a:p>
          </p:txBody>
        </p:sp>
        <p:grpSp>
          <p:nvGrpSpPr>
            <p:cNvPr id="96" name="Group 95">
              <a:extLst>
                <a:ext uri="{FF2B5EF4-FFF2-40B4-BE49-F238E27FC236}">
                  <a16:creationId xmlns:a16="http://schemas.microsoft.com/office/drawing/2014/main" id="{642D96CD-AF42-4932-7A59-4D213C91B8EA}"/>
                </a:ext>
              </a:extLst>
            </p:cNvPr>
            <p:cNvGrpSpPr/>
            <p:nvPr/>
          </p:nvGrpSpPr>
          <p:grpSpPr>
            <a:xfrm>
              <a:off x="126494" y="2897203"/>
              <a:ext cx="3457934" cy="1141867"/>
              <a:chOff x="126494" y="2897203"/>
              <a:chExt cx="3457934" cy="1141867"/>
            </a:xfrm>
          </p:grpSpPr>
          <p:pic>
            <p:nvPicPr>
              <p:cNvPr id="97" name="Picture 2" descr="figure 1">
                <a:extLst>
                  <a:ext uri="{FF2B5EF4-FFF2-40B4-BE49-F238E27FC236}">
                    <a16:creationId xmlns:a16="http://schemas.microsoft.com/office/drawing/2014/main" id="{89659DB0-1CF1-F8C5-08B2-E8D5297C82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300"/>
              <a:stretch/>
            </p:blipFill>
            <p:spPr bwMode="auto">
              <a:xfrm>
                <a:off x="126494" y="2897203"/>
                <a:ext cx="3457934" cy="11418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8" name="Rectangle 97">
                <a:extLst>
                  <a:ext uri="{FF2B5EF4-FFF2-40B4-BE49-F238E27FC236}">
                    <a16:creationId xmlns:a16="http://schemas.microsoft.com/office/drawing/2014/main" id="{CA5C0861-9FDE-90CB-87BA-4BE4CB3AAD36}"/>
                  </a:ext>
                </a:extLst>
              </p:cNvPr>
              <p:cNvSpPr/>
              <p:nvPr/>
            </p:nvSpPr>
            <p:spPr>
              <a:xfrm>
                <a:off x="1347720" y="3918118"/>
                <a:ext cx="239144" cy="116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99" name="Picture 2" descr="figure 1">
            <a:extLst>
              <a:ext uri="{FF2B5EF4-FFF2-40B4-BE49-F238E27FC236}">
                <a16:creationId xmlns:a16="http://schemas.microsoft.com/office/drawing/2014/main" id="{FCF68FDC-1B2E-E360-1DA9-007598767C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62" b="41333"/>
          <a:stretch/>
        </p:blipFill>
        <p:spPr bwMode="auto">
          <a:xfrm>
            <a:off x="4327903" y="6229150"/>
            <a:ext cx="3525798" cy="5745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1" name="Down Arrow 100">
            <a:extLst>
              <a:ext uri="{FF2B5EF4-FFF2-40B4-BE49-F238E27FC236}">
                <a16:creationId xmlns:a16="http://schemas.microsoft.com/office/drawing/2014/main" id="{8129881F-1764-EE21-BAB6-DB0C42BE7023}"/>
              </a:ext>
            </a:extLst>
          </p:cNvPr>
          <p:cNvSpPr/>
          <p:nvPr/>
        </p:nvSpPr>
        <p:spPr>
          <a:xfrm>
            <a:off x="5828188" y="4437751"/>
            <a:ext cx="484632" cy="1268869"/>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own Arrow 101">
            <a:extLst>
              <a:ext uri="{FF2B5EF4-FFF2-40B4-BE49-F238E27FC236}">
                <a16:creationId xmlns:a16="http://schemas.microsoft.com/office/drawing/2014/main" id="{10AE4161-D2C4-A940-CBCA-7BCB373CBD61}"/>
              </a:ext>
            </a:extLst>
          </p:cNvPr>
          <p:cNvSpPr/>
          <p:nvPr/>
        </p:nvSpPr>
        <p:spPr>
          <a:xfrm>
            <a:off x="5817216" y="6075953"/>
            <a:ext cx="484632" cy="141474"/>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3AE1512F-BBEB-8380-BFA6-6FA30DD2DD69}"/>
              </a:ext>
            </a:extLst>
          </p:cNvPr>
          <p:cNvSpPr txBox="1"/>
          <p:nvPr/>
        </p:nvSpPr>
        <p:spPr>
          <a:xfrm>
            <a:off x="4262377" y="2460129"/>
            <a:ext cx="1910203" cy="369332"/>
          </a:xfrm>
          <a:prstGeom prst="rect">
            <a:avLst/>
          </a:prstGeom>
          <a:noFill/>
        </p:spPr>
        <p:txBody>
          <a:bodyPr wrap="none" rtlCol="0">
            <a:spAutoFit/>
          </a:bodyPr>
          <a:lstStyle/>
          <a:p>
            <a:r>
              <a:rPr lang="en-US" dirty="0"/>
              <a:t>Individual WGCNA</a:t>
            </a:r>
          </a:p>
        </p:txBody>
      </p:sp>
      <p:sp>
        <p:nvSpPr>
          <p:cNvPr id="104" name="TextBox 103">
            <a:extLst>
              <a:ext uri="{FF2B5EF4-FFF2-40B4-BE49-F238E27FC236}">
                <a16:creationId xmlns:a16="http://schemas.microsoft.com/office/drawing/2014/main" id="{FFF38018-BE2B-78BD-66D3-C7649130D3E3}"/>
              </a:ext>
            </a:extLst>
          </p:cNvPr>
          <p:cNvSpPr txBox="1"/>
          <p:nvPr/>
        </p:nvSpPr>
        <p:spPr>
          <a:xfrm>
            <a:off x="4417648" y="3272059"/>
            <a:ext cx="2723089" cy="369332"/>
          </a:xfrm>
          <a:prstGeom prst="rect">
            <a:avLst/>
          </a:prstGeom>
          <a:solidFill>
            <a:schemeClr val="bg1"/>
          </a:solidFill>
        </p:spPr>
        <p:txBody>
          <a:bodyPr wrap="square" rtlCol="0">
            <a:spAutoFit/>
          </a:bodyPr>
          <a:lstStyle/>
          <a:p>
            <a:r>
              <a:rPr lang="en-US" dirty="0"/>
              <a:t>Individual gene network               </a:t>
            </a:r>
          </a:p>
        </p:txBody>
      </p:sp>
      <p:sp>
        <p:nvSpPr>
          <p:cNvPr id="105" name="TextBox 104">
            <a:extLst>
              <a:ext uri="{FF2B5EF4-FFF2-40B4-BE49-F238E27FC236}">
                <a16:creationId xmlns:a16="http://schemas.microsoft.com/office/drawing/2014/main" id="{C0759004-CE38-CC3E-85F2-F83EAF911936}"/>
              </a:ext>
            </a:extLst>
          </p:cNvPr>
          <p:cNvSpPr txBox="1"/>
          <p:nvPr/>
        </p:nvSpPr>
        <p:spPr>
          <a:xfrm>
            <a:off x="4413764" y="3819139"/>
            <a:ext cx="2350426" cy="369332"/>
          </a:xfrm>
          <a:prstGeom prst="rect">
            <a:avLst/>
          </a:prstGeom>
          <a:solidFill>
            <a:schemeClr val="bg1"/>
          </a:solidFill>
        </p:spPr>
        <p:txBody>
          <a:bodyPr wrap="square" rtlCol="0">
            <a:spAutoFit/>
          </a:bodyPr>
          <a:lstStyle/>
          <a:p>
            <a:r>
              <a:rPr lang="en-US" dirty="0"/>
              <a:t>Individual modules</a:t>
            </a:r>
          </a:p>
        </p:txBody>
      </p:sp>
      <p:sp>
        <p:nvSpPr>
          <p:cNvPr id="106" name="TextBox 105">
            <a:extLst>
              <a:ext uri="{FF2B5EF4-FFF2-40B4-BE49-F238E27FC236}">
                <a16:creationId xmlns:a16="http://schemas.microsoft.com/office/drawing/2014/main" id="{8E9771D7-3E73-6696-A2B5-5F7C02246B24}"/>
              </a:ext>
            </a:extLst>
          </p:cNvPr>
          <p:cNvSpPr txBox="1"/>
          <p:nvPr/>
        </p:nvSpPr>
        <p:spPr>
          <a:xfrm>
            <a:off x="115477" y="5733514"/>
            <a:ext cx="11888479" cy="369332"/>
          </a:xfrm>
          <a:prstGeom prst="rect">
            <a:avLst/>
          </a:prstGeom>
          <a:solidFill>
            <a:schemeClr val="bg1"/>
          </a:solidFill>
          <a:ln>
            <a:solidFill>
              <a:schemeClr val="tx1"/>
            </a:solidFill>
          </a:ln>
        </p:spPr>
        <p:txBody>
          <a:bodyPr wrap="square" rtlCol="0">
            <a:spAutoFit/>
          </a:bodyPr>
          <a:lstStyle/>
          <a:p>
            <a:pPr algn="ctr"/>
            <a:r>
              <a:rPr lang="en-US" dirty="0"/>
              <a:t>QC comparisons</a:t>
            </a:r>
            <a:endParaRPr lang="en-US" sz="800" dirty="0">
              <a:solidFill>
                <a:schemeClr val="bg1"/>
              </a:solidFill>
            </a:endParaRPr>
          </a:p>
        </p:txBody>
      </p:sp>
      <p:sp>
        <p:nvSpPr>
          <p:cNvPr id="107" name="TextBox 106">
            <a:extLst>
              <a:ext uri="{FF2B5EF4-FFF2-40B4-BE49-F238E27FC236}">
                <a16:creationId xmlns:a16="http://schemas.microsoft.com/office/drawing/2014/main" id="{096D7560-5676-487C-9200-164870915E82}"/>
              </a:ext>
            </a:extLst>
          </p:cNvPr>
          <p:cNvSpPr txBox="1"/>
          <p:nvPr/>
        </p:nvSpPr>
        <p:spPr>
          <a:xfrm>
            <a:off x="3327063" y="1405319"/>
            <a:ext cx="880369" cy="461665"/>
          </a:xfrm>
          <a:prstGeom prst="rect">
            <a:avLst/>
          </a:prstGeom>
          <a:noFill/>
        </p:spPr>
        <p:txBody>
          <a:bodyPr wrap="none" rtlCol="0">
            <a:spAutoFit/>
          </a:bodyPr>
          <a:lstStyle/>
          <a:p>
            <a:r>
              <a:rPr lang="en-US" sz="2400" dirty="0"/>
              <a:t>X 100</a:t>
            </a:r>
          </a:p>
        </p:txBody>
      </p:sp>
      <p:sp>
        <p:nvSpPr>
          <p:cNvPr id="108" name="TextBox 107">
            <a:extLst>
              <a:ext uri="{FF2B5EF4-FFF2-40B4-BE49-F238E27FC236}">
                <a16:creationId xmlns:a16="http://schemas.microsoft.com/office/drawing/2014/main" id="{16CB699A-DA05-CF38-D17A-2FC143A6973F}"/>
              </a:ext>
            </a:extLst>
          </p:cNvPr>
          <p:cNvSpPr txBox="1"/>
          <p:nvPr/>
        </p:nvSpPr>
        <p:spPr>
          <a:xfrm>
            <a:off x="7292474" y="136342"/>
            <a:ext cx="1584088" cy="830997"/>
          </a:xfrm>
          <a:prstGeom prst="rect">
            <a:avLst/>
          </a:prstGeom>
          <a:noFill/>
          <a:ln>
            <a:solidFill>
              <a:schemeClr val="tx1"/>
            </a:solidFill>
          </a:ln>
        </p:spPr>
        <p:txBody>
          <a:bodyPr wrap="none" rtlCol="0">
            <a:spAutoFit/>
          </a:bodyPr>
          <a:lstStyle/>
          <a:p>
            <a:pPr algn="ctr"/>
            <a:r>
              <a:rPr lang="en-US" sz="2400" dirty="0"/>
              <a:t>PWS</a:t>
            </a:r>
            <a:r>
              <a:rPr lang="en-US" sz="2400" baseline="-25000" dirty="0"/>
              <a:t>0</a:t>
            </a:r>
            <a:r>
              <a:rPr lang="en-US" sz="2400" dirty="0"/>
              <a:t> data</a:t>
            </a:r>
          </a:p>
          <a:p>
            <a:pPr algn="ctr"/>
            <a:r>
              <a:rPr lang="en-US" sz="2400" dirty="0"/>
              <a:t>26 samples</a:t>
            </a:r>
          </a:p>
        </p:txBody>
      </p:sp>
      <p:sp>
        <p:nvSpPr>
          <p:cNvPr id="109" name="Down Arrow 108">
            <a:extLst>
              <a:ext uri="{FF2B5EF4-FFF2-40B4-BE49-F238E27FC236}">
                <a16:creationId xmlns:a16="http://schemas.microsoft.com/office/drawing/2014/main" id="{9B0EADB4-B496-AA15-5129-AB568897A2EB}"/>
              </a:ext>
            </a:extLst>
          </p:cNvPr>
          <p:cNvSpPr/>
          <p:nvPr/>
        </p:nvSpPr>
        <p:spPr>
          <a:xfrm rot="2442688">
            <a:off x="6650134" y="664388"/>
            <a:ext cx="484632" cy="2452720"/>
          </a:xfrm>
          <a:prstGeom prst="downArrow">
            <a:avLst/>
          </a:prstGeom>
          <a:solidFill>
            <a:srgbClr val="240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017FE290-CE4F-2C6E-E06A-2AEFB1E4FEA6}"/>
              </a:ext>
            </a:extLst>
          </p:cNvPr>
          <p:cNvCxnSpPr>
            <a:cxnSpLocks/>
            <a:stCxn id="108" idx="2"/>
            <a:endCxn id="24" idx="0"/>
          </p:cNvCxnSpPr>
          <p:nvPr/>
        </p:nvCxnSpPr>
        <p:spPr>
          <a:xfrm>
            <a:off x="8084518" y="967339"/>
            <a:ext cx="1900094" cy="35330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A612B88-6E7F-57A4-2DEB-CA261204D443}"/>
              </a:ext>
            </a:extLst>
          </p:cNvPr>
          <p:cNvCxnSpPr>
            <a:cxnSpLocks/>
            <a:stCxn id="108" idx="2"/>
            <a:endCxn id="21" idx="0"/>
          </p:cNvCxnSpPr>
          <p:nvPr/>
        </p:nvCxnSpPr>
        <p:spPr>
          <a:xfrm>
            <a:off x="8084518" y="967339"/>
            <a:ext cx="2110216" cy="21161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8D57CE1-59A9-54B9-1F36-A8080D683260}"/>
              </a:ext>
            </a:extLst>
          </p:cNvPr>
          <p:cNvCxnSpPr>
            <a:cxnSpLocks/>
            <a:stCxn id="108" idx="2"/>
            <a:endCxn id="23" idx="0"/>
          </p:cNvCxnSpPr>
          <p:nvPr/>
        </p:nvCxnSpPr>
        <p:spPr>
          <a:xfrm>
            <a:off x="8084518" y="967339"/>
            <a:ext cx="1972374" cy="30841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DE280C9-7D87-A2A9-20CE-5FDF4107D954}"/>
              </a:ext>
            </a:extLst>
          </p:cNvPr>
          <p:cNvCxnSpPr>
            <a:cxnSpLocks/>
            <a:stCxn id="108" idx="2"/>
            <a:endCxn id="22" idx="0"/>
          </p:cNvCxnSpPr>
          <p:nvPr/>
        </p:nvCxnSpPr>
        <p:spPr>
          <a:xfrm>
            <a:off x="8084518" y="967339"/>
            <a:ext cx="2044654" cy="263523"/>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7B44946-D4EE-1969-C991-C135B710AAE2}"/>
              </a:ext>
            </a:extLst>
          </p:cNvPr>
          <p:cNvCxnSpPr>
            <a:cxnSpLocks/>
            <a:stCxn id="108" idx="2"/>
            <a:endCxn id="20" idx="0"/>
          </p:cNvCxnSpPr>
          <p:nvPr/>
        </p:nvCxnSpPr>
        <p:spPr>
          <a:xfrm>
            <a:off x="8084518" y="967339"/>
            <a:ext cx="2175778" cy="166724"/>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DE5689-0EB3-D3A9-E145-BEE5A20E89D3}"/>
              </a:ext>
            </a:extLst>
          </p:cNvPr>
          <p:cNvCxnSpPr>
            <a:cxnSpLocks/>
            <a:stCxn id="108" idx="2"/>
            <a:endCxn id="19" idx="0"/>
          </p:cNvCxnSpPr>
          <p:nvPr/>
        </p:nvCxnSpPr>
        <p:spPr>
          <a:xfrm>
            <a:off x="8084518" y="967339"/>
            <a:ext cx="2241340" cy="114815"/>
          </a:xfrm>
          <a:prstGeom prst="straightConnector1">
            <a:avLst/>
          </a:prstGeom>
          <a:ln>
            <a:solidFill>
              <a:srgbClr val="2404D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22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13087</TotalTime>
  <Words>5683</Words>
  <Application>Microsoft Macintosh PowerPoint</Application>
  <PresentationFormat>Widescreen</PresentationFormat>
  <Paragraphs>2069</Paragraphs>
  <Slides>51</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Lato</vt:lpstr>
      <vt:lpstr>Menlo</vt:lpstr>
      <vt:lpstr>Slack-Lato</vt:lpstr>
      <vt:lpstr>Office Theme</vt:lpstr>
      <vt:lpstr>Insights into induced neurons from RNA co-expression</vt:lpstr>
      <vt:lpstr>Co-expression analysis for biological insight</vt:lpstr>
      <vt:lpstr>WGCNA</vt:lpstr>
      <vt:lpstr>PWS data set, background, QC</vt:lpstr>
      <vt:lpstr>ComBat</vt:lpstr>
      <vt:lpstr>PowerPoint Presentation</vt:lpstr>
      <vt:lpstr>PowerPoint Presentation</vt:lpstr>
      <vt:lpstr>PowerPoint Presentation</vt:lpstr>
      <vt:lpstr>PowerPoint Presentation</vt:lpstr>
      <vt:lpstr>WGCNA: 4 experiments</vt:lpstr>
      <vt:lpstr>Consensus has more modules, more unassigned genes (grey)</vt:lpstr>
      <vt:lpstr>Individual and consensus modules are enriched for each other</vt:lpstr>
      <vt:lpstr>Individual and consensus modules are enriched for each other</vt:lpstr>
      <vt:lpstr>Reciprocal modules in Individual99 and Consensus99 share function</vt:lpstr>
      <vt:lpstr>Reciprocal module in individual 26 does not  share function</vt:lpstr>
      <vt:lpstr>Can we improve biological interpretation of small data sets with a module membership cutoff?</vt:lpstr>
      <vt:lpstr>Genes with module memberships &lt; 0.5  (calculated in individual) tend to be assigned grey in consensus</vt:lpstr>
      <vt:lpstr>Module membership cutoff does not necessarily improve biological insight</vt:lpstr>
      <vt:lpstr>Can we improve biological interpretation of small data sets with consensus WGCNA?</vt:lpstr>
      <vt:lpstr>PowerPoint Presentation</vt:lpstr>
      <vt:lpstr>PowerPoint Presentation</vt:lpstr>
      <vt:lpstr>PowerPoint Presentation</vt:lpstr>
      <vt:lpstr>PowerPoint Presentation</vt:lpstr>
      <vt:lpstr>Consensus WGCNA  improves biological insight: turquoise/greenyellow/brown</vt:lpstr>
      <vt:lpstr>Consensus WGCNA  improves biological insight: black/green/tan</vt:lpstr>
      <vt:lpstr>Module membership cutoff: black/green/tan</vt:lpstr>
      <vt:lpstr>PowerPoint Presentation</vt:lpstr>
      <vt:lpstr>Room for improvement: yellow/turquoise/blue</vt:lpstr>
      <vt:lpstr>What biological insights can be gained?</vt:lpstr>
      <vt:lpstr>brown/black: chromatin modifiers, NDD, ASD, DDD, LOF constrained, Brainspan M2/M3 (transcriptional regulation, DNA binding), FMRP targets</vt:lpstr>
      <vt:lpstr>blue/cyan: chromatin modifiers, NDD, ASD, DDD, LOF constrained, Brainspan M2/M3 (transcriptional regulation, DNA binding)</vt:lpstr>
      <vt:lpstr>PowerPoint Presentation</vt:lpstr>
      <vt:lpstr>Conclusions</vt:lpstr>
      <vt:lpstr>Supplemental</vt:lpstr>
      <vt:lpstr>Module-trait correlations, consensus</vt:lpstr>
      <vt:lpstr>Experimental design</vt:lpstr>
      <vt:lpstr>Considerations for bootstrapped/consensus WGCNA</vt:lpstr>
      <vt:lpstr>Resource usage depends on number of iterations (and genes, not shown)</vt:lpstr>
      <vt:lpstr>PowerPoint Presentation</vt:lpstr>
      <vt:lpstr>PowerPoint Presentation</vt:lpstr>
      <vt:lpstr>PowerPoint Presentation</vt:lpstr>
      <vt:lpstr>PowerPoint Presentation</vt:lpstr>
      <vt:lpstr>PowerPoint Presentation</vt:lpstr>
      <vt:lpstr>PowerPoint Presentation</vt:lpstr>
      <vt:lpstr>Genes assigned to grey in consensus99 tend to have lower module membership values in individual99 than genes which are retained in a module</vt:lpstr>
      <vt:lpstr>PowerPoint Presentation</vt:lpstr>
      <vt:lpstr>PowerPoint Presentation</vt:lpstr>
      <vt:lpstr>PowerPoint Presentation</vt:lpstr>
      <vt:lpstr>PowerPoint Presentation</vt:lpstr>
      <vt:lpstr>Assessing module gene membership: precision and recall in bootstrapping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WGCNA</dc:title>
  <dc:creator>Heather Wick</dc:creator>
  <cp:lastModifiedBy>Heather Wick</cp:lastModifiedBy>
  <cp:revision>420</cp:revision>
  <dcterms:created xsi:type="dcterms:W3CDTF">2022-12-12T16:45:05Z</dcterms:created>
  <dcterms:modified xsi:type="dcterms:W3CDTF">2023-01-25T16:36:46Z</dcterms:modified>
</cp:coreProperties>
</file>