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E2E0-4D5A-4FC5-8BE8-DB4C8FEE0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2B449-F754-4459-815C-3618A505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316F2-FC52-4F15-A0F5-FB52DC21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996DF-0A98-4B1E-AB33-C8BF5D87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BD1FF-F707-4741-AB67-520B3ADC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2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1503-6159-4028-B3C9-17238E97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E44D5-76A5-4576-AD0E-528C73D48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5C8A0-FEDF-4A29-9E6F-3BCCA620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BD441-3CE6-4A3A-9675-918A016C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A5968-35E4-4D79-945A-7FB276BE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9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6EF8A-D7E3-4AE2-9D7F-2489A1D97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3C1E5-6491-4E23-BD1A-4F79CCFE4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E4F96-AD75-4C49-B581-322C0B41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BBC61-D008-41DA-8801-9A33035A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2152E-4424-4BAC-87BC-8CF97B28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54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FE5A1-0AD1-4AA8-905D-93E33BD1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17542-F5E4-44EA-B02C-30D0FD30C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60DE3-F2A1-46E5-A7DE-37124428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E6B8B-0F3C-4642-A68B-A2B48CB0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81202-6CBC-445D-95FB-17A3BB2F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4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2667B-E745-47B5-A205-929A0C76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EB7AF-9B33-49EE-9779-A190E1AB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0016-99F2-44EC-907F-A442E95B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95E0B-7E94-4F25-AB6C-816C4C99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8EB66-2919-4EA1-81E5-6FF66162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7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AE2DB-FFBF-4B05-A039-AAF3FA93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38FEA-BCCD-4691-BFC1-B4F383AC3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C2F83-78E3-4E56-971E-D818E154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0F453-1295-4293-9B4F-3F92C0F8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99F89-6F42-42FF-8EC5-D8CBAE1F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C5DB6-2F84-408D-8D1F-CA1F0223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2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D60C3-FA3E-49D2-BFC5-ABBEF178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1CB46C-444A-4C61-A471-C8F6F5BB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EAEA6-438A-4F12-B151-DF9323B07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C50A0E-ABA8-4BE7-AC68-7AAA3C522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181E3B-A4FD-44C0-B785-CA8D95975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7420C7-BA6A-45BE-A8C9-4E7CCD73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A2072-1674-4AA7-B53E-00F1B404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379117-6BD6-46E0-9619-961833F8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6099F-6C91-4157-8ADE-CAD4BF72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547D9D-B9FA-4EE1-A685-B0D50248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8E3D0D-126B-4B70-BA97-24AAEE56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8DCDB2-2FBF-43B4-B2C9-297829AA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6EE00D-9C53-4BB9-84AC-9BB6A1DB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937948-0E92-4FE0-B111-780DC066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46219-08CA-4543-ABAC-236C610F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7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8E121-4396-44EE-B559-EE2FEBD9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5A561-AA64-4695-98A4-4027E4F4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D0867-FBA0-4E63-BB61-86C4AA1A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C56E4-8BAE-49BA-A015-B405EF7C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06EC9-F7AC-4715-98AB-97599466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D10B7-F72A-4C02-AFC0-22900603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7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282BE-317E-4962-9D4C-006B8D90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8EC1C8-DED0-44B2-BE10-ECCB2F6DF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B2433-0019-4A01-997B-384D158AC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FD960-72B9-415C-87B9-EE6BFAB2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9207C-478B-4A28-89B8-8D8015A0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0266C-4D7B-41F1-B1CA-5478FD17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9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BAD10-51AD-46C2-B733-2B1F11A2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457690-6AF2-43D3-BD22-A8AF4CA4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8CBFB-DB7F-463F-B113-260BFFFA8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75D6-9939-4EC4-971E-FB37D3E113F2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17B8-5E1C-4B76-A628-E36D126E9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23F30-2922-4762-A6D1-5F888287F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9A9DF-18EE-48FE-BB6F-9361E2111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6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3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7137D6-2FE7-458E-861A-E1DD7200A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7400">
                <a:solidFill>
                  <a:schemeClr val="bg1"/>
                </a:solidFill>
              </a:rPr>
              <a:t>Gene family clustering for Medicinal plants</a:t>
            </a:r>
            <a:endParaRPr lang="ko-KR" altLang="en-US" sz="7400">
              <a:solidFill>
                <a:schemeClr val="bg1"/>
              </a:solidFill>
            </a:endParaRPr>
          </a:p>
        </p:txBody>
      </p:sp>
      <p:sp>
        <p:nvSpPr>
          <p:cNvPr id="68" name="Rectangle 4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5EB3B-9A06-406F-ABF2-F5B9EFFDF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endParaRPr lang="en-US" altLang="ko-KR" sz="3200"/>
          </a:p>
          <a:p>
            <a:pPr algn="l"/>
            <a:r>
              <a:rPr lang="en-US" altLang="ko-KR" sz="3200"/>
              <a:t>Hwijun Kwon</a:t>
            </a:r>
            <a:endParaRPr lang="ko-KR" altLang="en-US" sz="3200"/>
          </a:p>
        </p:txBody>
      </p:sp>
      <p:sp>
        <p:nvSpPr>
          <p:cNvPr id="69" name="Rectangle 42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1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324BA-4CE3-4CF7-BF60-F30DB701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ko-KR"/>
              <a:t>Target data set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758B8-7D24-49E3-B99B-56E4BB45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Arabidopsis Glutathione S-transferase Gene Family</a:t>
            </a:r>
          </a:p>
          <a:p>
            <a:r>
              <a:rPr lang="en-US" altLang="ko-KR" sz="2000" dirty="0"/>
              <a:t>mRNA </a:t>
            </a:r>
          </a:p>
          <a:p>
            <a:r>
              <a:rPr lang="en-US" altLang="ko-KR" sz="2000" dirty="0"/>
              <a:t>FASTA data </a:t>
            </a:r>
          </a:p>
          <a:p>
            <a:pPr lvl="1"/>
            <a:r>
              <a:rPr lang="en-US" altLang="ko-KR" sz="1600" dirty="0"/>
              <a:t>13~18 line sequence</a:t>
            </a:r>
          </a:p>
          <a:p>
            <a:r>
              <a:rPr lang="en-US" altLang="ko-KR" sz="2000" dirty="0"/>
              <a:t>7 families(53 sequences)</a:t>
            </a:r>
          </a:p>
          <a:p>
            <a:pPr lvl="1"/>
            <a:r>
              <a:rPr lang="en-US" altLang="ko-KR" sz="1600" dirty="0"/>
              <a:t>F1 – 13()</a:t>
            </a:r>
          </a:p>
          <a:p>
            <a:pPr lvl="1"/>
            <a:r>
              <a:rPr lang="en-US" altLang="ko-KR" sz="1600" dirty="0"/>
              <a:t>F2 – 28(52%)</a:t>
            </a:r>
          </a:p>
          <a:p>
            <a:pPr lvl="1"/>
            <a:r>
              <a:rPr lang="en-US" altLang="ko-KR" sz="1600" dirty="0"/>
              <a:t>F3 – 2()</a:t>
            </a:r>
          </a:p>
          <a:p>
            <a:pPr lvl="1"/>
            <a:r>
              <a:rPr lang="en-US" altLang="ko-KR" sz="1600" dirty="0"/>
              <a:t>F4 – 2()</a:t>
            </a:r>
          </a:p>
          <a:p>
            <a:pPr lvl="1"/>
            <a:r>
              <a:rPr lang="en-US" altLang="ko-KR" sz="1600" dirty="0"/>
              <a:t>F5 – 3()</a:t>
            </a:r>
          </a:p>
          <a:p>
            <a:pPr lvl="1"/>
            <a:r>
              <a:rPr lang="en-US" altLang="ko-KR" sz="1600" dirty="0"/>
              <a:t>F6 – 4()</a:t>
            </a:r>
          </a:p>
          <a:p>
            <a:pPr lvl="1"/>
            <a:r>
              <a:rPr lang="en-US" altLang="ko-KR" sz="1600" dirty="0"/>
              <a:t>F7 – 1()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981260-4143-4558-A34E-2ECC743F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51499"/>
              </p:ext>
            </p:extLst>
          </p:nvPr>
        </p:nvGraphicFramePr>
        <p:xfrm>
          <a:off x="6449091" y="807593"/>
          <a:ext cx="3932874" cy="52585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12794">
                  <a:extLst>
                    <a:ext uri="{9D8B030D-6E8A-4147-A177-3AD203B41FA5}">
                      <a16:colId xmlns:a16="http://schemas.microsoft.com/office/drawing/2014/main" val="2015041886"/>
                    </a:ext>
                  </a:extLst>
                </a:gridCol>
                <a:gridCol w="1120080">
                  <a:extLst>
                    <a:ext uri="{9D8B030D-6E8A-4147-A177-3AD203B41FA5}">
                      <a16:colId xmlns:a16="http://schemas.microsoft.com/office/drawing/2014/main" val="2341495410"/>
                    </a:ext>
                  </a:extLst>
                </a:gridCol>
              </a:tblGrid>
              <a:tr h="1345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Gene family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Protein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094501861"/>
                  </a:ext>
                </a:extLst>
              </a:tr>
              <a:tr h="96176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Phi family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AtGSTF2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34637101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AtGSTF3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368827595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AtGSTF4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747281686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AtGSTF5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526551860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AtGSTF6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90308180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AtGSTF7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996171827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AtGSTF8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873089482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AtGSTF9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498408255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AtGSTF10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585120183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AtGSTF11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493756965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AtGSTF12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485695097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AtGSTF13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70349295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AtGSTF14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510317767"/>
                  </a:ext>
                </a:extLst>
              </a:tr>
              <a:tr h="96176">
                <a:tc rowSpan="28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Tau family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497038236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527452950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AtGSTU3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269904200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AtGSTU4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002578250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AtGSTU5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688735537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AtGSTU6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297597063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AtGSTU7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413907193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AtGSTU8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780422738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AtGSTU9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320145148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AtGSTU10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461538124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AtGSTU11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73209072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AtGSTU12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922413210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AtGSTU13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4284733409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AtGSTU14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783997670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AtGSTU15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487146656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AtGSTU16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097937786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AtGSTU17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009714017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AtGSTU18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432752565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AtGSTU19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496928802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AtGSTU20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566284695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AtGSTU21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285213270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AtGSTU22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276326677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AtGSTU23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950993629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AtGSTU24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890587398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AtGSTU25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717870452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AtGSTU26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791862574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AtGSTU27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4272838286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AtGSTU28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251538494"/>
                  </a:ext>
                </a:extLst>
              </a:tr>
              <a:tr h="961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Zeta family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AtGSTZ1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283489861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AtGSTZ2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559203530"/>
                  </a:ext>
                </a:extLst>
              </a:tr>
              <a:tr h="961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Theta family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AtGSTT1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99128573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AtGSTT2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3537560228"/>
                  </a:ext>
                </a:extLst>
              </a:tr>
              <a:tr h="961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Lambda family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AtGSTL1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423442491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AtGSTL2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002126472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AtGSTL3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707990604"/>
                  </a:ext>
                </a:extLst>
              </a:tr>
              <a:tr h="9617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Dehydroascorbate</a:t>
                      </a:r>
                      <a:r>
                        <a:rPr lang="en-US" sz="800" u="none" strike="noStrike" dirty="0">
                          <a:effectLst/>
                        </a:rPr>
                        <a:t> reductase family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AtDHAR1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527043204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AtDHAR2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4111510276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AtDHAR3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136002082"/>
                  </a:ext>
                </a:extLst>
              </a:tr>
              <a:tr h="96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AtDHAR4</a:t>
                      </a:r>
                      <a:endParaRPr lang="en-US" sz="500" b="0" i="0" u="none" strike="noStrike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1621120795"/>
                  </a:ext>
                </a:extLst>
              </a:tr>
              <a:tr h="103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</a:rPr>
                        <a:t>Tetrachlorohydroquinone</a:t>
                      </a:r>
                      <a:r>
                        <a:rPr lang="en-US" sz="800" u="none" strike="noStrike" dirty="0">
                          <a:effectLst/>
                        </a:rPr>
                        <a:t> dehalogenase-like family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 dirty="0">
                          <a:effectLst/>
                        </a:rPr>
                        <a:t>AtTCHQD1</a:t>
                      </a:r>
                      <a:endParaRPr lang="en-US" sz="500" b="0" i="0" u="none" strike="noStrike" dirty="0">
                        <a:solidFill>
                          <a:srgbClr val="444444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35" marR="935" marT="935" marB="0" anchor="b"/>
                </a:tc>
                <a:extLst>
                  <a:ext uri="{0D108BD9-81ED-4DB2-BD59-A6C34878D82A}">
                    <a16:rowId xmlns:a16="http://schemas.microsoft.com/office/drawing/2014/main" val="218262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6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753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C113D2-7748-4B0F-BB03-23CDB5A2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87479"/>
            <a:ext cx="3444240" cy="1574874"/>
          </a:xfrm>
        </p:spPr>
        <p:txBody>
          <a:bodyPr anchor="b">
            <a:normAutofit/>
          </a:bodyPr>
          <a:lstStyle/>
          <a:p>
            <a:r>
              <a:rPr lang="en-US" altLang="ko-KR" sz="3400"/>
              <a:t>Data analysis </a:t>
            </a:r>
            <a:endParaRPr lang="ko-KR" altLang="en-US" sz="34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1D73DD-160B-4885-A9CF-94EADD7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436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163DBB78-4E4E-4B2A-B257-CD3C2408A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DD0F509B-05E7-42D0-9A4A-9BBA9ABA4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FF4A0A03-6FCB-47AB-A889-ABEAF35D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8A6A27D1-12E0-4FAD-8C16-8A32A4EF2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90BF3193-B4B0-4FDB-9734-8C9FABA53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AB0CFE0F-0383-4629-9009-F66B040A1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C7EB065-8792-4BDB-9863-6F1BAA3C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45ACE59D-97B6-4DD1-BB37-12C292F1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2AAD78-5862-44FE-AB92-AF713D5F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C9BF96B3-92E5-4693-B918-69EDD8FD7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5B9B69C3-A82A-4F4F-A3C4-9D2B5AFA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ED3C38D4-9B11-4F5F-A279-1A30E0CFB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3100DDA4-8F42-4CB2-8921-3894F7BA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A5936488-9C8D-40DA-BB04-6850F2235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B9028EA-A394-4A9A-865A-E02D2D9A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3E802313-55B4-481A-BFD3-000851BC8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708829DB-C817-49E6-9A68-CA180E94F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F6D48ED4-3DDF-47BF-87FA-07B83FD95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4796464F-801F-4ACF-8CA7-B166D8E42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FBA0710-DB96-4132-8292-1ECBDADD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F7B67-8307-4E9C-AA3D-EBCD78A1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46" y="3038475"/>
            <a:ext cx="3929484" cy="3052327"/>
          </a:xfrm>
        </p:spPr>
        <p:txBody>
          <a:bodyPr anchor="ctr">
            <a:normAutofit/>
          </a:bodyPr>
          <a:lstStyle/>
          <a:p>
            <a:r>
              <a:rPr lang="en-US" altLang="ko-KR" sz="1800" dirty="0" err="1"/>
              <a:t>K_mer</a:t>
            </a:r>
            <a:r>
              <a:rPr lang="en-US" altLang="ko-KR" sz="1800" dirty="0"/>
              <a:t> = 10, spilt sequence(fragment) </a:t>
            </a:r>
          </a:p>
          <a:p>
            <a:r>
              <a:rPr lang="en-US" altLang="ko-KR" sz="1800" dirty="0"/>
              <a:t>Fragment frequency for each families</a:t>
            </a:r>
          </a:p>
          <a:p>
            <a:r>
              <a:rPr lang="en-US" altLang="ko-KR" sz="1800" dirty="0"/>
              <a:t>Overlapping fragment for all families </a:t>
            </a:r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61DD7-B9FD-48FA-A3CE-B6B78A231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865"/>
          <a:stretch/>
        </p:blipFill>
        <p:spPr>
          <a:xfrm>
            <a:off x="4632960" y="554771"/>
            <a:ext cx="3566160" cy="557711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8C24FF-9819-48D3-9319-728A343D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995" y="554770"/>
            <a:ext cx="3566159" cy="553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7B712-E77D-42C3-8A63-30330F4CFDD1}"/>
              </a:ext>
            </a:extLst>
          </p:cNvPr>
          <p:cNvSpPr txBox="1"/>
          <p:nvPr/>
        </p:nvSpPr>
        <p:spPr>
          <a:xfrm>
            <a:off x="5086633" y="6118563"/>
            <a:ext cx="26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&lt;Fragment frequency&gt;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140A281-F3BF-4D16-AB35-22E599A04C51}"/>
              </a:ext>
            </a:extLst>
          </p:cNvPr>
          <p:cNvSpPr txBox="1"/>
          <p:nvPr/>
        </p:nvSpPr>
        <p:spPr>
          <a:xfrm>
            <a:off x="8682750" y="6104290"/>
            <a:ext cx="30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Overlapping fragment&gt;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4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EA3BE5-A8FD-4D12-905E-EE9C2C9B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ko-KR" sz="2800"/>
              <a:t>Data preprocessing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C0924-C1B9-476D-A616-4242FCC0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For clustering, data should be preprocessed appropriately</a:t>
            </a:r>
          </a:p>
          <a:p>
            <a:r>
              <a:rPr lang="en-US" altLang="ko-KR" sz="2000" dirty="0"/>
              <a:t>Make fragment to number </a:t>
            </a:r>
          </a:p>
          <a:p>
            <a:r>
              <a:rPr lang="en-US" altLang="ko-KR" sz="2000" dirty="0"/>
              <a:t>Use each number as a “feature” of each fragment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F4515D-D502-48A8-AFE1-590AF2FA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73" y="2869543"/>
            <a:ext cx="6250769" cy="263490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506FE44-B9DC-4227-A892-E17E9FC77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47" y="1697569"/>
            <a:ext cx="500062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</a:t>
            </a:r>
            <a:r>
              <a:rPr lang="en-US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"K"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600" dirty="0">
                <a:solidFill>
                  <a:srgbClr val="6A8759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8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8726E-F381-474F-AD6C-8E10428242CF}"/>
              </a:ext>
            </a:extLst>
          </p:cNvPr>
          <p:cNvSpPr txBox="1"/>
          <p:nvPr/>
        </p:nvSpPr>
        <p:spPr>
          <a:xfrm>
            <a:off x="6734171" y="2301674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&lt;Matching table&gt;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A0943-CF67-440B-A95F-10F2942C9B67}"/>
              </a:ext>
            </a:extLst>
          </p:cNvPr>
          <p:cNvSpPr txBox="1"/>
          <p:nvPr/>
        </p:nvSpPr>
        <p:spPr>
          <a:xfrm>
            <a:off x="6600821" y="5527878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&lt;Matching result&gt;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64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5C90410-A19D-4002-8B73-CD616E8E0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737" y="376881"/>
            <a:ext cx="5036071" cy="5800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09D0A4-88CF-41AA-A61A-A7177F06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143" y="704088"/>
            <a:ext cx="4341886" cy="1188720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bg1"/>
                </a:solidFill>
              </a:rPr>
              <a:t>PCA analysis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504A5C-F9FE-45E5-AC99-7574EF91B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6732"/>
            <a:ext cx="3145509" cy="23512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137133-9362-4952-A912-7706E3D6A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2" y="2253366"/>
            <a:ext cx="3145509" cy="235126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FF72F847-EF42-4029-A108-DFD1F4D85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53366"/>
            <a:ext cx="3145509" cy="2351268"/>
          </a:xfrm>
          <a:prstGeom prst="rect">
            <a:avLst/>
          </a:prstGeom>
        </p:spPr>
      </p:pic>
      <p:pic>
        <p:nvPicPr>
          <p:cNvPr id="7" name="그림 6" descr="지도이(가) 표시된 사진&#10;&#10;자동 생성된 설명">
            <a:extLst>
              <a:ext uri="{FF2B5EF4-FFF2-40B4-BE49-F238E27FC236}">
                <a16:creationId xmlns:a16="http://schemas.microsoft.com/office/drawing/2014/main" id="{EEEF0398-2F5C-4DB7-8686-0924434AE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93" y="4506732"/>
            <a:ext cx="3133124" cy="2342009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B162C4E-655E-4B91-91D1-A24979E0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071" y="2066544"/>
            <a:ext cx="4440958" cy="378561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</a:rPr>
              <a:t>Clustering </a:t>
            </a:r>
            <a:r>
              <a:rPr lang="ko-KR" altLang="en-US" sz="2200" dirty="0">
                <a:solidFill>
                  <a:schemeClr val="bg1"/>
                </a:solidFill>
              </a:rPr>
              <a:t>수행을 위해 앞서 전처리한 데이터로 </a:t>
            </a:r>
            <a:r>
              <a:rPr lang="en-US" altLang="ko-KR" sz="2200" dirty="0">
                <a:solidFill>
                  <a:schemeClr val="bg1"/>
                </a:solidFill>
              </a:rPr>
              <a:t>PCA </a:t>
            </a:r>
            <a:r>
              <a:rPr lang="ko-KR" altLang="en-US" sz="2200" dirty="0">
                <a:solidFill>
                  <a:schemeClr val="bg1"/>
                </a:solidFill>
              </a:rPr>
              <a:t>수행 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200" dirty="0">
                <a:solidFill>
                  <a:schemeClr val="bg1"/>
                </a:solidFill>
              </a:rPr>
              <a:t>Family </a:t>
            </a:r>
            <a:r>
              <a:rPr lang="ko-KR" altLang="en-US" sz="2200" dirty="0">
                <a:solidFill>
                  <a:schemeClr val="bg1"/>
                </a:solidFill>
              </a:rPr>
              <a:t>별로 순서대로 </a:t>
            </a:r>
            <a:r>
              <a:rPr lang="en-US" altLang="ko-KR" sz="2200" dirty="0">
                <a:solidFill>
                  <a:schemeClr val="bg1"/>
                </a:solidFill>
              </a:rPr>
              <a:t>3,4,5,6 </a:t>
            </a:r>
            <a:r>
              <a:rPr lang="ko-KR" altLang="en-US" sz="2200" dirty="0">
                <a:solidFill>
                  <a:schemeClr val="bg1"/>
                </a:solidFill>
              </a:rPr>
              <a:t>이상의 </a:t>
            </a:r>
            <a:r>
              <a:rPr lang="en-US" altLang="ko-KR" sz="2200" dirty="0">
                <a:solidFill>
                  <a:schemeClr val="bg1"/>
                </a:solidFill>
              </a:rPr>
              <a:t>frequency</a:t>
            </a:r>
            <a:r>
              <a:rPr lang="ko-KR" altLang="en-US" sz="2200" dirty="0">
                <a:solidFill>
                  <a:schemeClr val="bg1"/>
                </a:solidFill>
              </a:rPr>
              <a:t>를 가지는 </a:t>
            </a:r>
            <a:r>
              <a:rPr lang="en-US" altLang="ko-KR" sz="2200" dirty="0">
                <a:solidFill>
                  <a:schemeClr val="bg1"/>
                </a:solidFill>
              </a:rPr>
              <a:t>fragment</a:t>
            </a:r>
            <a:r>
              <a:rPr lang="ko-KR" altLang="en-US" sz="2200" dirty="0">
                <a:solidFill>
                  <a:schemeClr val="bg1"/>
                </a:solidFill>
              </a:rPr>
              <a:t>를 특성 값으로 하여 </a:t>
            </a:r>
            <a:r>
              <a:rPr lang="en-US" altLang="ko-KR" sz="2200" dirty="0">
                <a:solidFill>
                  <a:schemeClr val="bg1"/>
                </a:solidFill>
              </a:rPr>
              <a:t>PCA</a:t>
            </a:r>
            <a:r>
              <a:rPr lang="ko-KR" altLang="en-US" sz="2200" dirty="0">
                <a:solidFill>
                  <a:schemeClr val="bg1"/>
                </a:solidFill>
              </a:rPr>
              <a:t>분석 수행</a:t>
            </a:r>
            <a:endParaRPr lang="en-US" altLang="ko-KR" sz="2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200" dirty="0">
                <a:solidFill>
                  <a:schemeClr val="bg1"/>
                </a:solidFill>
              </a:rPr>
              <a:t>Sequence</a:t>
            </a:r>
            <a:r>
              <a:rPr lang="ko-KR" altLang="en-US" sz="2200" dirty="0">
                <a:solidFill>
                  <a:schemeClr val="bg1"/>
                </a:solidFill>
              </a:rPr>
              <a:t>의 수가 많은 </a:t>
            </a:r>
            <a:r>
              <a:rPr lang="en-US" altLang="ko-KR" sz="2200" dirty="0">
                <a:solidFill>
                  <a:schemeClr val="bg1"/>
                </a:solidFill>
              </a:rPr>
              <a:t>f1,f2</a:t>
            </a:r>
            <a:r>
              <a:rPr lang="ko-KR" altLang="en-US" sz="2200" dirty="0">
                <a:solidFill>
                  <a:schemeClr val="bg1"/>
                </a:solidFill>
              </a:rPr>
              <a:t>에서는 </a:t>
            </a:r>
            <a:r>
              <a:rPr lang="en-US" altLang="ko-KR" sz="2200" dirty="0">
                <a:solidFill>
                  <a:schemeClr val="bg1"/>
                </a:solidFill>
              </a:rPr>
              <a:t>6</a:t>
            </a:r>
            <a:r>
              <a:rPr lang="ko-KR" altLang="en-US" sz="2200" dirty="0">
                <a:solidFill>
                  <a:schemeClr val="bg1"/>
                </a:solidFill>
              </a:rPr>
              <a:t>이상의 </a:t>
            </a:r>
            <a:r>
              <a:rPr lang="en-US" altLang="ko-KR" sz="2200" dirty="0">
                <a:solidFill>
                  <a:schemeClr val="bg1"/>
                </a:solidFill>
              </a:rPr>
              <a:t>frequency</a:t>
            </a:r>
            <a:r>
              <a:rPr lang="ko-KR" altLang="en-US" sz="2200" dirty="0">
                <a:solidFill>
                  <a:schemeClr val="bg1"/>
                </a:solidFill>
              </a:rPr>
              <a:t>를 가지는 </a:t>
            </a:r>
            <a:r>
              <a:rPr lang="en-US" altLang="ko-KR" sz="2200" dirty="0">
                <a:solidFill>
                  <a:schemeClr val="bg1"/>
                </a:solidFill>
              </a:rPr>
              <a:t>fragment</a:t>
            </a:r>
            <a:r>
              <a:rPr lang="ko-KR" altLang="en-US" sz="2200" dirty="0">
                <a:solidFill>
                  <a:schemeClr val="bg1"/>
                </a:solidFill>
              </a:rPr>
              <a:t>가 있지만 나머지는 없음 </a:t>
            </a:r>
            <a:endParaRPr lang="en-US" altLang="ko-KR" sz="2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200" dirty="0">
                <a:solidFill>
                  <a:schemeClr val="bg1"/>
                </a:solidFill>
              </a:rPr>
              <a:t>PCA </a:t>
            </a:r>
            <a:r>
              <a:rPr lang="ko-KR" altLang="en-US" sz="2200" dirty="0">
                <a:solidFill>
                  <a:schemeClr val="bg1"/>
                </a:solidFill>
              </a:rPr>
              <a:t>방식에는 무리가 있어 보임</a:t>
            </a:r>
            <a:endParaRPr lang="en-US" altLang="ko-KR" sz="22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2200" dirty="0">
              <a:solidFill>
                <a:schemeClr val="bg1"/>
              </a:solidFill>
            </a:endParaRPr>
          </a:p>
        </p:txBody>
      </p:sp>
      <p:pic>
        <p:nvPicPr>
          <p:cNvPr id="14" name="그림 13" descr="꽃이(가) 표시된 사진&#10;&#10;자동 생성된 설명">
            <a:extLst>
              <a:ext uri="{FF2B5EF4-FFF2-40B4-BE49-F238E27FC236}">
                <a16:creationId xmlns:a16="http://schemas.microsoft.com/office/drawing/2014/main" id="{F778A100-D123-4251-84C1-496A4FFFB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" y="6321"/>
            <a:ext cx="3133124" cy="234494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E625A78-64EF-428A-8207-104C4700C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08" y="-2949"/>
            <a:ext cx="3145509" cy="23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559D0C-599F-4F22-9560-64EED42B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altLang="ko-KR" sz="3600">
                <a:solidFill>
                  <a:srgbClr val="FFFFFF"/>
                </a:solidFill>
              </a:rPr>
              <a:t>K-means</a:t>
            </a:r>
            <a:endParaRPr lang="ko-KR" altLang="en-US" sz="3600">
              <a:solidFill>
                <a:srgbClr val="FFFFFF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F7C3FF-D547-40FF-A6F6-24D40DB3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72" y="325905"/>
            <a:ext cx="3205655" cy="18538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55DF4-D79F-460C-9C75-57E4871A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790" y="332575"/>
            <a:ext cx="3169090" cy="184053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36530-2869-4C7C-8821-CDAF4F7E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/>
          </a:bodyPr>
          <a:lstStyle/>
          <a:p>
            <a:r>
              <a:rPr lang="en-US" altLang="ko-KR" sz="2000" dirty="0" err="1">
                <a:solidFill>
                  <a:srgbClr val="FFFFFF"/>
                </a:solidFill>
              </a:rPr>
              <a:t>N_clusters</a:t>
            </a:r>
            <a:r>
              <a:rPr lang="en-US" altLang="ko-KR" sz="2000" dirty="0">
                <a:solidFill>
                  <a:srgbClr val="FFFFFF"/>
                </a:solidFill>
              </a:rPr>
              <a:t> = 7 (7 families)</a:t>
            </a:r>
          </a:p>
          <a:p>
            <a:r>
              <a:rPr lang="en-US" altLang="ko-KR" sz="2000" dirty="0">
                <a:solidFill>
                  <a:srgbClr val="FFFFFF"/>
                </a:solidFill>
              </a:rPr>
              <a:t>X (Fragment frequency &gt;=1)</a:t>
            </a:r>
          </a:p>
          <a:p>
            <a:r>
              <a:rPr lang="en-US" altLang="ko-KR" sz="2000" dirty="0">
                <a:solidFill>
                  <a:srgbClr val="FFFFFF"/>
                </a:solidFill>
              </a:rPr>
              <a:t>Clustering</a:t>
            </a:r>
            <a:r>
              <a:rPr lang="ko-KR" altLang="en-US" sz="2000" dirty="0">
                <a:solidFill>
                  <a:srgbClr val="FFFFFF"/>
                </a:solidFill>
              </a:rPr>
              <a:t>이 제대로 수행 안된 것으로 보임</a:t>
            </a:r>
            <a:endParaRPr lang="en-US" altLang="ko-KR" sz="2000" dirty="0">
              <a:solidFill>
                <a:srgbClr val="FFFFFF"/>
              </a:solidFill>
            </a:endParaRPr>
          </a:p>
          <a:p>
            <a:r>
              <a:rPr lang="ko-KR" altLang="en-US" sz="2000" dirty="0">
                <a:solidFill>
                  <a:srgbClr val="FFFFFF"/>
                </a:solidFill>
              </a:rPr>
              <a:t>평균적으로 </a:t>
            </a:r>
            <a:r>
              <a:rPr lang="en-US" altLang="ko-KR" sz="2000" dirty="0">
                <a:solidFill>
                  <a:srgbClr val="FFFFFF"/>
                </a:solidFill>
              </a:rPr>
              <a:t>accuracy</a:t>
            </a:r>
            <a:r>
              <a:rPr lang="ko-KR" altLang="en-US" sz="2000" dirty="0">
                <a:solidFill>
                  <a:srgbClr val="FFFFFF"/>
                </a:solidFill>
              </a:rPr>
              <a:t>가 </a:t>
            </a:r>
            <a:r>
              <a:rPr lang="en-US" altLang="ko-KR" sz="2000" dirty="0">
                <a:solidFill>
                  <a:srgbClr val="FFFFFF"/>
                </a:solidFill>
              </a:rPr>
              <a:t>13%</a:t>
            </a:r>
            <a:endParaRPr lang="ko-KR" altLang="en-US" sz="2000" dirty="0">
              <a:solidFill>
                <a:srgbClr val="FFFFF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5C640D-F866-472F-B1C4-541E73FDC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858" y="2503952"/>
            <a:ext cx="3216422" cy="18500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5DAE8B-58AA-47BC-9BB3-93C9D9670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432" y="2519030"/>
            <a:ext cx="3132898" cy="18199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F1748E-5CB3-49C8-8131-A9AF2E7D0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486" y="4647584"/>
            <a:ext cx="3211571" cy="1864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7A06C1-0261-403E-AE09-BC2794590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6790" y="4659176"/>
            <a:ext cx="3169090" cy="18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3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C47E1-3CBA-469E-B3DF-64EA5665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0A39D-DAE5-4A7D-9D24-64DCAF2A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Fragment frequency </a:t>
            </a:r>
            <a:r>
              <a:rPr lang="ko-KR" altLang="en-US" dirty="0"/>
              <a:t>계산 기준 변경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기존</a:t>
            </a:r>
            <a:r>
              <a:rPr lang="en-US" altLang="ko-KR" dirty="0"/>
              <a:t>: family</a:t>
            </a:r>
            <a:r>
              <a:rPr lang="ko-KR" altLang="en-US" dirty="0"/>
              <a:t>에 속한 모든 </a:t>
            </a:r>
            <a:r>
              <a:rPr lang="en-US" altLang="ko-KR" dirty="0"/>
              <a:t>sequence</a:t>
            </a:r>
            <a:r>
              <a:rPr lang="ko-KR" altLang="en-US" dirty="0"/>
              <a:t> </a:t>
            </a:r>
            <a:r>
              <a:rPr lang="en-US" altLang="ko-KR" dirty="0"/>
              <a:t>fragment</a:t>
            </a:r>
            <a:r>
              <a:rPr lang="ko-KR" altLang="en-US" dirty="0"/>
              <a:t>의 </a:t>
            </a:r>
            <a:r>
              <a:rPr lang="en-US" altLang="ko-KR" dirty="0"/>
              <a:t>frequency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일괄적으로 계산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변경후</a:t>
            </a:r>
            <a:r>
              <a:rPr lang="en-US" altLang="ko-KR" dirty="0"/>
              <a:t>: sequence </a:t>
            </a:r>
            <a:r>
              <a:rPr lang="ko-KR" altLang="en-US" dirty="0"/>
              <a:t>별로 계산</a:t>
            </a:r>
            <a:r>
              <a:rPr lang="en-US" altLang="ko-KR" dirty="0"/>
              <a:t>. </a:t>
            </a:r>
            <a:r>
              <a:rPr lang="ko-KR" altLang="en-US" dirty="0"/>
              <a:t>동일 </a:t>
            </a:r>
            <a:r>
              <a:rPr lang="en-US" altLang="ko-KR" dirty="0"/>
              <a:t>sequence</a:t>
            </a:r>
            <a:r>
              <a:rPr lang="ko-KR" altLang="en-US" dirty="0"/>
              <a:t>에서 여러 번 등장해도 </a:t>
            </a:r>
            <a:r>
              <a:rPr lang="en-US" altLang="ko-KR" dirty="0"/>
              <a:t>frequency </a:t>
            </a:r>
            <a:r>
              <a:rPr lang="ko-KR" altLang="en-US" dirty="0"/>
              <a:t>증가는 </a:t>
            </a:r>
            <a:r>
              <a:rPr lang="en-US" altLang="ko-KR" dirty="0"/>
              <a:t>1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aattccg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 seq 1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번 등장 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ko-KR" altLang="en-US" dirty="0" err="1"/>
              <a:t>변경전</a:t>
            </a:r>
            <a:r>
              <a:rPr lang="en-US" altLang="ko-KR" dirty="0"/>
              <a:t>) frequency += 3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(</a:t>
            </a:r>
            <a:r>
              <a:rPr lang="ko-KR" altLang="en-US" dirty="0" err="1"/>
              <a:t>변경후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frequency += 1 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클러스터링에 사용되는 </a:t>
            </a:r>
            <a:r>
              <a:rPr lang="en-US" altLang="ko-KR" dirty="0"/>
              <a:t>fragment </a:t>
            </a:r>
            <a:r>
              <a:rPr lang="ko-KR" altLang="en-US" dirty="0"/>
              <a:t>기준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Frequency &gt; 1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Frequency &gt;= </a:t>
            </a:r>
            <a:r>
              <a:rPr lang="en-US" altLang="ko-KR" dirty="0" err="1"/>
              <a:t>max_frequency</a:t>
            </a:r>
            <a:endParaRPr lang="en-US" altLang="ko-KR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Family 7</a:t>
            </a:r>
            <a:r>
              <a:rPr lang="ko-KR" altLang="en-US" dirty="0"/>
              <a:t>의</a:t>
            </a:r>
            <a:r>
              <a:rPr lang="en-US" altLang="ko-KR" dirty="0"/>
              <a:t> sequence</a:t>
            </a:r>
            <a:r>
              <a:rPr lang="ko-KR" altLang="en-US" dirty="0"/>
              <a:t>는 클러스터링 데이터에서 제외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이유</a:t>
            </a:r>
            <a:r>
              <a:rPr lang="en-US" altLang="ko-KR" dirty="0"/>
              <a:t>: frequency = 1 </a:t>
            </a:r>
            <a:r>
              <a:rPr lang="ko-KR" altLang="en-US" dirty="0"/>
              <a:t>이고</a:t>
            </a:r>
            <a:r>
              <a:rPr lang="en-US" altLang="ko-KR" dirty="0"/>
              <a:t>, sequence</a:t>
            </a:r>
            <a:r>
              <a:rPr lang="ko-KR" altLang="en-US" dirty="0"/>
              <a:t>가 하나 밖에 없음  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72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397</Words>
  <Application>Microsoft Office PowerPoint</Application>
  <PresentationFormat>와이드스크린</PresentationFormat>
  <Paragraphs>115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Consolas</vt:lpstr>
      <vt:lpstr>Office 테마</vt:lpstr>
      <vt:lpstr>Gene family clustering for Medicinal plants</vt:lpstr>
      <vt:lpstr>Target data set</vt:lpstr>
      <vt:lpstr>Data analysis </vt:lpstr>
      <vt:lpstr>Data preprocessing</vt:lpstr>
      <vt:lpstr>PCA analysis</vt:lpstr>
      <vt:lpstr>K-means</vt:lpstr>
      <vt:lpstr>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family clustering for Medicinal plants</dc:title>
  <dc:creator>kwon hwi jun</dc:creator>
  <cp:lastModifiedBy>kwon hwi jun</cp:lastModifiedBy>
  <cp:revision>5</cp:revision>
  <dcterms:created xsi:type="dcterms:W3CDTF">2020-02-28T07:06:40Z</dcterms:created>
  <dcterms:modified xsi:type="dcterms:W3CDTF">2020-03-04T15:21:37Z</dcterms:modified>
</cp:coreProperties>
</file>