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81" r:id="rId1"/>
  </p:sldMasterIdLst>
  <p:notesMasterIdLst>
    <p:notesMasterId r:id="rId13"/>
  </p:notesMasterIdLst>
  <p:sldIdLst>
    <p:sldId id="256" r:id="rId2"/>
    <p:sldId id="261" r:id="rId3"/>
    <p:sldId id="264" r:id="rId4"/>
    <p:sldId id="267" r:id="rId5"/>
    <p:sldId id="269" r:id="rId6"/>
    <p:sldId id="263" r:id="rId7"/>
    <p:sldId id="262" r:id="rId8"/>
    <p:sldId id="268" r:id="rId9"/>
    <p:sldId id="266" r:id="rId10"/>
    <p:sldId id="270" r:id="rId11"/>
    <p:sldId id="271" r:id="rId12"/>
  </p:sldIdLst>
  <p:sldSz cx="9144000" cy="6858000" type="screen4x3"/>
  <p:notesSz cx="6858000" cy="9144000"/>
  <p:embeddedFontLst>
    <p:embeddedFont>
      <p:font typeface="Dosis" panose="020B060402020202020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Segoe UI" panose="020B0502040204020203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370"/>
    <a:srgbClr val="DAE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94638" autoAdjust="0"/>
  </p:normalViewPr>
  <p:slideViewPr>
    <p:cSldViewPr snapToGrid="0"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63817-4B36-46D1-B1C4-059DD262ADA8}" type="datetimeFigureOut">
              <a:rPr lang="en-GB" smtClean="0"/>
              <a:pPr/>
              <a:t>03/02/2014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3A0AD-9DA7-498C-9BA4-B1F492BB578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80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3A0AD-9DA7-498C-9BA4-B1F492BB578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of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3076575"/>
            <a:ext cx="7772400" cy="124638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of presentation</a:t>
            </a:r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5085184"/>
            <a:ext cx="7088832" cy="55361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Presented by</a:t>
            </a:r>
            <a:endParaRPr lang="en-GB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56370"/>
                </a:solidFill>
              </a:defRPr>
            </a:lvl1pPr>
          </a:lstStyle>
          <a:p>
            <a:fld id="{A29ED362-8AC8-40BF-B6EC-E12853C7BB4E}" type="datetime1">
              <a:rPr lang="en-GB" noProof="0" smtClean="0"/>
              <a:pPr/>
              <a:t>03/02/2014</a:t>
            </a:fld>
            <a:endParaRPr lang="en-GB" noProof="0"/>
          </a:p>
        </p:txBody>
      </p:sp>
      <p:pic>
        <p:nvPicPr>
          <p:cNvPr id="7" name="Grafik 6" descr="EUFlag.png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1418" y="6381328"/>
            <a:ext cx="433482" cy="28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293768" y="6408068"/>
            <a:ext cx="982091" cy="24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This project is co-funded</a:t>
            </a:r>
          </a:p>
          <a:p>
            <a:pPr marL="0" marR="0" lvl="0" indent="0" algn="r" defTabSz="914400" rtl="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 by the European Union  </a:t>
            </a:r>
          </a:p>
        </p:txBody>
      </p:sp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7293768" y="6408068"/>
            <a:ext cx="982091" cy="24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This project is co-funded</a:t>
            </a:r>
          </a:p>
          <a:p>
            <a:pPr marL="0" marR="0" lvl="0" indent="0" algn="r" defTabSz="914400" rtl="0" eaLnBrk="1" fontAlgn="base" latinLnBrk="0" hangingPunct="1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 by the European Union  </a:t>
            </a:r>
          </a:p>
        </p:txBody>
      </p:sp>
      <p:pic>
        <p:nvPicPr>
          <p:cNvPr id="12" name="Grafik 11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05301" y="380173"/>
            <a:ext cx="4027334" cy="26123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07200" indent="-457200">
              <a:buFont typeface="+mj-lt"/>
              <a:buAutoNum type="arabicPeriod"/>
              <a:defRPr/>
            </a:lvl2pPr>
            <a:lvl3pPr marL="1356225" indent="-457200">
              <a:buFont typeface="+mj-lt"/>
              <a:buAutoNum type="arabicPeriod"/>
              <a:defRPr/>
            </a:lvl3pPr>
          </a:lstStyle>
          <a:p>
            <a:pPr lvl="0"/>
            <a:r>
              <a:rPr lang="en-GB" noProof="0" dirty="0" smtClean="0"/>
              <a:t>First level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2"/>
            <a:endParaRPr lang="en-GB" noProof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E31-634F-4C2E-9DB9-E61627CFC3A2}" type="datetime1">
              <a:rPr lang="en-GB" noProof="0" smtClean="0"/>
              <a:pPr/>
              <a:t>03/02/2014</a:t>
            </a:fld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UNIFY presentation template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F03-D599-4DE0-9A74-AC65AD94ED72}" type="slidenum">
              <a:rPr lang="en-GB" noProof="0" smtClean="0"/>
              <a:pPr/>
              <a:t>‹Nr.›</a:t>
            </a:fld>
            <a:endParaRPr lang="en-GB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Title of slide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GB" noProof="0" dirty="0" smtClean="0"/>
              <a:t>First level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2"/>
            <a:endParaRPr lang="en-GB" noProof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E31-634F-4C2E-9DB9-E61627CFC3A2}" type="datetime1">
              <a:rPr lang="en-GB" noProof="0" smtClean="0"/>
              <a:pPr/>
              <a:t>03/02/2014</a:t>
            </a:fld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UNIFY presentation template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F03-D599-4DE0-9A74-AC65AD94ED72}" type="slidenum">
              <a:rPr lang="en-GB" noProof="0" smtClean="0"/>
              <a:pPr/>
              <a:t>‹Nr.›</a:t>
            </a:fld>
            <a:endParaRPr lang="en-GB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Title of slide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20AD-4377-4F50-8896-C0F26D0D7968}" type="datetime1">
              <a:rPr lang="en-GB" smtClean="0"/>
              <a:pPr/>
              <a:t>03/02/2014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UNIFY presentation template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F03-D599-4DE0-9A74-AC65AD94ED72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,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607-3F53-4472-9C1C-CC254D9A0921}" type="datetime1">
              <a:rPr lang="en-GB" smtClean="0"/>
              <a:pPr/>
              <a:t>03/02/2014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UNIFY presentation template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F03-D599-4DE0-9A74-AC65AD94ED72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Title of slide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First level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smtClean="0"/>
              <a:t>First level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3FB5-4243-44AE-8202-CDAFFE022A77}" type="datetime1">
              <a:rPr lang="en-GB" noProof="0" smtClean="0"/>
              <a:pPr/>
              <a:t>03/02/2014</a:t>
            </a:fld>
            <a:endParaRPr lang="en-GB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UNIFY presentation template</a:t>
            </a:r>
            <a:endParaRPr lang="en-GB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F03-D599-4DE0-9A74-AC65AD94ED72}" type="slidenum">
              <a:rPr lang="en-GB" noProof="0" smtClean="0"/>
              <a:pPr/>
              <a:t>‹Nr.›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NIFY color co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noProof="0" dirty="0" smtClean="0"/>
              <a:t>Color </a:t>
            </a:r>
            <a:r>
              <a:rPr lang="de-DE" noProof="0" dirty="0" err="1" smtClean="0"/>
              <a:t>codes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buNone/>
              <a:defRPr/>
            </a:lvl2pPr>
            <a:lvl3pPr>
              <a:lnSpc>
                <a:spcPct val="150000"/>
              </a:lnSpc>
              <a:defRPr baseline="0"/>
            </a:lvl3pPr>
          </a:lstStyle>
          <a:p>
            <a:pPr lvl="0"/>
            <a:r>
              <a:rPr lang="en-GB" noProof="0" dirty="0" smtClean="0"/>
              <a:t>Tentative UNIFY </a:t>
            </a:r>
            <a:r>
              <a:rPr lang="en-GB" noProof="0" dirty="0" err="1" smtClean="0"/>
              <a:t>colors</a:t>
            </a:r>
            <a:endParaRPr lang="en-GB" noProof="0" dirty="0" smtClean="0"/>
          </a:p>
          <a:p>
            <a:pPr lvl="0"/>
            <a:endParaRPr lang="en-GB" noProof="0" dirty="0" smtClean="0"/>
          </a:p>
          <a:p>
            <a:pPr lvl="2"/>
            <a:endParaRPr lang="en-GB" noProof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15BA-FD8D-4FEE-931B-F0D992C7C28E}" type="datetime1">
              <a:rPr lang="en-GB" noProof="0" smtClean="0"/>
              <a:pPr/>
              <a:t>03/02/2014</a:t>
            </a:fld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UNIFY presentation template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F03-D599-4DE0-9A74-AC65AD94ED72}" type="slidenum">
              <a:rPr lang="en-GB" noProof="0" smtClean="0"/>
              <a:pPr/>
              <a:t>‹Nr.›</a:t>
            </a:fld>
            <a:endParaRPr lang="en-GB" noProof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 userDrawn="1"/>
        </p:nvGraphicFramePr>
        <p:xfrm>
          <a:off x="1043608" y="2420888"/>
          <a:ext cx="2592288" cy="345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/>
                <a:gridCol w="1728192"/>
              </a:tblGrid>
              <a:tr h="432000">
                <a:tc>
                  <a:txBody>
                    <a:bodyPr/>
                    <a:lstStyle/>
                    <a:p>
                      <a:pPr>
                        <a:tabLst/>
                      </a:pPr>
                      <a:endParaRPr lang="en-GB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RGB</a:t>
                      </a:r>
                      <a:endParaRPr lang="en-GB" dirty="0"/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solidFill>
                      <a:srgbClr val="323F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noProof="0" dirty="0" smtClean="0">
                          <a:solidFill>
                            <a:schemeClr val="tx1"/>
                          </a:solidFill>
                        </a:rPr>
                        <a:t>50, 63, 98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solidFill>
                      <a:srgbClr val="B0C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 smtClean="0">
                          <a:solidFill>
                            <a:schemeClr val="tx1"/>
                          </a:solidFill>
                        </a:rPr>
                        <a:t>176, 202, 235</a:t>
                      </a:r>
                      <a:endParaRPr lang="en-GB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solidFill>
                      <a:srgbClr val="F294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242, 148, 0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solidFill>
                      <a:srgbClr val="F8B33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248, 179, 52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solidFill>
                      <a:srgbClr val="E535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229, 53, 45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solidFill>
                      <a:srgbClr val="96C1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150, 193, 71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solidFill>
                      <a:srgbClr val="93107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147, 16, 126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Title of slide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smtClean="0"/>
              <a:t>First level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F3E2521-5CBA-4574-A8C5-9930A7963B83}" type="datetime1">
              <a:rPr lang="en-GB" smtClean="0"/>
              <a:pPr/>
              <a:t>03/02/2014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UNIFY presentation template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05A2F03-D599-4DE0-9A74-AC65AD94ED72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9" name="Grafik 8" descr="logo_small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83897" y="290674"/>
            <a:ext cx="1702084" cy="10714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6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spcBef>
          <a:spcPts val="6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180975" algn="l" defTabSz="914400" rtl="0" eaLnBrk="1" latinLnBrk="0" hangingPunct="1">
        <a:spcBef>
          <a:spcPts val="6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55637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55637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Advanced Processing for Universal Nodes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dirty="0" err="1" smtClean="0"/>
              <a:t>Presented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someone</a:t>
            </a:r>
            <a:r>
              <a:rPr lang="de-DE" dirty="0" smtClean="0"/>
              <a:t> 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Open </a:t>
            </a:r>
            <a:r>
              <a:rPr lang="de-DE" dirty="0" err="1" smtClean="0"/>
              <a:t>Questions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(= potential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crucial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building</a:t>
            </a:r>
            <a:r>
              <a:rPr lang="de-DE" dirty="0" smtClean="0"/>
              <a:t> real-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protocol</a:t>
            </a:r>
            <a:r>
              <a:rPr lang="de-DE" dirty="0" smtClean="0"/>
              <a:t> </a:t>
            </a:r>
            <a:r>
              <a:rPr lang="de-DE" dirty="0" err="1" smtClean="0"/>
              <a:t>stacks</a:t>
            </a:r>
            <a:r>
              <a:rPr lang="de-DE" dirty="0" smtClean="0"/>
              <a:t> (TCP, TLS, </a:t>
            </a:r>
            <a:r>
              <a:rPr lang="de-DE" dirty="0" err="1" smtClean="0"/>
              <a:t>IPsec</a:t>
            </a:r>
            <a:r>
              <a:rPr lang="de-DE" dirty="0" smtClean="0"/>
              <a:t>, …)</a:t>
            </a:r>
          </a:p>
          <a:p>
            <a:endParaRPr lang="de-DE" dirty="0" smtClean="0"/>
          </a:p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OF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sufficient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r>
              <a:rPr lang="de-DE" dirty="0" err="1" smtClean="0"/>
              <a:t>stateful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? </a:t>
            </a:r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extensions</a:t>
            </a:r>
            <a:r>
              <a:rPr lang="de-DE" dirty="0" smtClean="0"/>
              <a:t> (e.g.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deploying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TCP </a:t>
            </a:r>
            <a:r>
              <a:rPr lang="de-DE" dirty="0" err="1" smtClean="0"/>
              <a:t>endpoint</a:t>
            </a:r>
            <a:r>
              <a:rPr lang="de-DE" dirty="0" smtClean="0"/>
              <a:t>)?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Universal </a:t>
            </a:r>
            <a:r>
              <a:rPr lang="de-DE" dirty="0" err="1" smtClean="0"/>
              <a:t>Node‘s</a:t>
            </a:r>
            <a:r>
              <a:rPr lang="de-DE" dirty="0" smtClean="0"/>
              <a:t> </a:t>
            </a:r>
            <a:r>
              <a:rPr lang="de-DE" dirty="0" err="1" smtClean="0"/>
              <a:t>internal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looks</a:t>
            </a:r>
            <a:r>
              <a:rPr lang="de-DE" dirty="0" smtClean="0"/>
              <a:t> like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mapping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Flow </a:t>
            </a:r>
            <a:r>
              <a:rPr lang="de-DE" dirty="0" err="1" smtClean="0"/>
              <a:t>Mods</a:t>
            </a:r>
            <a:r>
              <a:rPr lang="de-DE" dirty="0" smtClean="0"/>
              <a:t> </a:t>
            </a:r>
            <a:r>
              <a:rPr lang="de-DE" dirty="0" err="1" smtClean="0"/>
              <a:t>towards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node‘s</a:t>
            </a:r>
            <a:r>
              <a:rPr lang="de-DE" dirty="0" smtClean="0"/>
              <a:t> </a:t>
            </a:r>
            <a:r>
              <a:rPr lang="de-DE" dirty="0" err="1" smtClean="0"/>
              <a:t>internal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E31-634F-4C2E-9DB9-E61627CFC3A2}" type="datetime1">
              <a:rPr lang="en-GB" noProof="0" smtClean="0"/>
              <a:pPr/>
              <a:t>03/02/2014</a:t>
            </a:fld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UNIFY presentation template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F03-D599-4DE0-9A74-AC65AD94ED72}" type="slidenum">
              <a:rPr lang="en-GB" noProof="0" smtClean="0"/>
              <a:pPr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7558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2400" dirty="0" smtClean="0"/>
              <a:t>Script: [ </a:t>
            </a:r>
            <a:r>
              <a:rPr lang="de-DE" sz="2400" dirty="0" err="1" smtClean="0"/>
              <a:t>Lonesome</a:t>
            </a:r>
            <a:r>
              <a:rPr lang="de-DE" sz="2400" dirty="0" smtClean="0"/>
              <a:t> </a:t>
            </a:r>
            <a:r>
              <a:rPr lang="de-DE" sz="2400" dirty="0" err="1" smtClean="0"/>
              <a:t>cowboy</a:t>
            </a:r>
            <a:r>
              <a:rPr lang="de-DE" sz="2400" dirty="0" smtClean="0"/>
              <a:t> </a:t>
            </a:r>
            <a:r>
              <a:rPr lang="de-DE" sz="2400" dirty="0" err="1" smtClean="0"/>
              <a:t>rides</a:t>
            </a:r>
            <a:r>
              <a:rPr lang="de-DE" sz="2400" dirty="0" smtClean="0"/>
              <a:t> </a:t>
            </a:r>
            <a:r>
              <a:rPr lang="de-DE" sz="2400" dirty="0" err="1" smtClean="0"/>
              <a:t>into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sunset</a:t>
            </a:r>
            <a:r>
              <a:rPr lang="de-DE" sz="2400" dirty="0" smtClean="0"/>
              <a:t> … ]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4400" b="1" i="1" dirty="0" smtClean="0"/>
              <a:t>The End</a:t>
            </a:r>
          </a:p>
          <a:p>
            <a:pPr marL="0" indent="0" algn="ctr">
              <a:buNone/>
            </a:pPr>
            <a:endParaRPr lang="de-DE" sz="4400" b="1" i="1" dirty="0" smtClean="0"/>
          </a:p>
          <a:p>
            <a:pPr marL="0" indent="0" algn="ctr">
              <a:buNone/>
            </a:pPr>
            <a:r>
              <a:rPr lang="de-DE" sz="3600" b="1" dirty="0" smtClean="0"/>
              <a:t>A UNIFY </a:t>
            </a:r>
            <a:r>
              <a:rPr lang="de-DE" sz="3600" b="1" dirty="0" err="1" smtClean="0"/>
              <a:t>project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release</a:t>
            </a:r>
            <a:endParaRPr lang="de-DE" sz="3600" b="1" dirty="0" smtClean="0"/>
          </a:p>
          <a:p>
            <a:pPr marL="0" indent="0" algn="ctr">
              <a:buNone/>
            </a:pPr>
            <a:r>
              <a:rPr lang="de-DE" sz="2400" b="1" dirty="0" smtClean="0"/>
              <a:t>All </a:t>
            </a:r>
            <a:r>
              <a:rPr lang="de-DE" sz="2400" b="1" dirty="0" err="1" smtClean="0"/>
              <a:t>rights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reserved</a:t>
            </a:r>
            <a:endParaRPr lang="en-US" sz="24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E31-634F-4C2E-9DB9-E61627CFC3A2}" type="datetime1">
              <a:rPr lang="en-GB" noProof="0" smtClean="0"/>
              <a:pPr/>
              <a:t>03/02/2014</a:t>
            </a:fld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UNIFY presentation template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F03-D599-4DE0-9A74-AC65AD94ED72}" type="slidenum">
              <a:rPr lang="en-GB" noProof="0" smtClean="0"/>
              <a:pPr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8070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 simple example:</a:t>
            </a:r>
            <a:br>
              <a:rPr lang="en-GB" dirty="0" smtClean="0"/>
            </a:br>
            <a:r>
              <a:rPr lang="en-GB" dirty="0" smtClean="0"/>
              <a:t>PPP(</a:t>
            </a:r>
            <a:r>
              <a:rPr lang="en-GB" dirty="0" err="1" smtClean="0"/>
              <a:t>oE</a:t>
            </a:r>
            <a:r>
              <a:rPr lang="en-GB" dirty="0" smtClean="0"/>
              <a:t>) and TLS/TCP </a:t>
            </a:r>
            <a:r>
              <a:rPr lang="en-GB" dirty="0" err="1" smtClean="0"/>
              <a:t>tunneling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1340-FC15-49D4-B1F0-2FC4707438C2}" type="datetime1">
              <a:rPr lang="en-GB" smtClean="0"/>
              <a:pPr/>
              <a:t>03/02/2014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UNIFY presentation template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F03-D599-4DE0-9A74-AC65AD94ED7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1743075" y="2343149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/>
                </a:solidFill>
              </a:rPr>
              <a:t>IPv4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919412" y="2343149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IPv4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743075" y="2924175"/>
            <a:ext cx="1181100" cy="438151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/>
                </a:solidFill>
              </a:rPr>
              <a:t>PPP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743075" y="3359645"/>
            <a:ext cx="1181100" cy="445592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err="1" smtClean="0">
                <a:solidFill>
                  <a:schemeClr val="tx1"/>
                </a:solidFill>
              </a:rPr>
              <a:t>PPPoE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743075" y="3810001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/>
                </a:solidFill>
              </a:rPr>
              <a:t>ETH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Flussdiagramm: Zusammenführen 13"/>
          <p:cNvSpPr/>
          <p:nvPr/>
        </p:nvSpPr>
        <p:spPr>
          <a:xfrm>
            <a:off x="1743075" y="2343149"/>
            <a:ext cx="2362200" cy="581025"/>
          </a:xfrm>
          <a:prstGeom prst="flowChartMerge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relay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304925" y="2343149"/>
            <a:ext cx="43815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304925" y="2924175"/>
            <a:ext cx="438150" cy="438151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304925" y="3359647"/>
            <a:ext cx="438150" cy="44559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304925" y="3810001"/>
            <a:ext cx="43815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4105275" y="2343149"/>
            <a:ext cx="43815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409700" y="3064670"/>
            <a:ext cx="228600" cy="14287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1409700" y="3514727"/>
            <a:ext cx="228600" cy="14287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24"/>
          <p:cNvCxnSpPr>
            <a:endCxn id="22" idx="1"/>
          </p:cNvCxnSpPr>
          <p:nvPr/>
        </p:nvCxnSpPr>
        <p:spPr>
          <a:xfrm>
            <a:off x="990600" y="3136108"/>
            <a:ext cx="4191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990600" y="3586164"/>
            <a:ext cx="4191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485775" y="3447725"/>
            <a:ext cx="571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 smtClean="0"/>
              <a:t>session</a:t>
            </a:r>
            <a:endParaRPr lang="en-US" sz="1100" dirty="0"/>
          </a:p>
        </p:txBody>
      </p:sp>
      <p:sp>
        <p:nvSpPr>
          <p:cNvPr id="28" name="Textfeld 27"/>
          <p:cNvSpPr txBox="1"/>
          <p:nvPr/>
        </p:nvSpPr>
        <p:spPr>
          <a:xfrm>
            <a:off x="546496" y="3010227"/>
            <a:ext cx="510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AAA</a:t>
            </a:r>
            <a:endParaRPr lang="en-US" sz="1100" dirty="0"/>
          </a:p>
        </p:txBody>
      </p:sp>
      <p:sp>
        <p:nvSpPr>
          <p:cNvPr id="29" name="Rechteck 28"/>
          <p:cNvSpPr/>
          <p:nvPr/>
        </p:nvSpPr>
        <p:spPr>
          <a:xfrm>
            <a:off x="1743075" y="4391026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/>
                </a:solidFill>
              </a:rPr>
              <a:t>L1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304925" y="4391026"/>
            <a:ext cx="43815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674142" y="3954065"/>
            <a:ext cx="57150" cy="292895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2666999" y="3068240"/>
            <a:ext cx="71437" cy="598289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2674142" y="4535089"/>
            <a:ext cx="57150" cy="292895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1409700" y="2562223"/>
            <a:ext cx="228600" cy="14287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/>
          <p:cNvSpPr/>
          <p:nvPr/>
        </p:nvSpPr>
        <p:spPr>
          <a:xfrm>
            <a:off x="4210050" y="2562223"/>
            <a:ext cx="228600" cy="14287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485775" y="2493331"/>
            <a:ext cx="571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ICMP</a:t>
            </a:r>
            <a:endParaRPr lang="en-US" sz="1100" dirty="0"/>
          </a:p>
        </p:txBody>
      </p:sp>
      <p:sp>
        <p:nvSpPr>
          <p:cNvPr id="39" name="Textfeld 38"/>
          <p:cNvSpPr txBox="1"/>
          <p:nvPr/>
        </p:nvSpPr>
        <p:spPr>
          <a:xfrm>
            <a:off x="4972049" y="2502856"/>
            <a:ext cx="819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ICMP/ARP</a:t>
            </a:r>
            <a:endParaRPr lang="en-US" sz="1100" dirty="0"/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990600" y="2633660"/>
            <a:ext cx="4191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4438650" y="2633660"/>
            <a:ext cx="4191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2652712" y="2667592"/>
            <a:ext cx="542925" cy="75012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Gerade Verbindung mit Pfeil 46"/>
          <p:cNvCxnSpPr/>
          <p:nvPr/>
        </p:nvCxnSpPr>
        <p:spPr>
          <a:xfrm flipV="1">
            <a:off x="2702717" y="2742604"/>
            <a:ext cx="0" cy="32563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2702717" y="3657004"/>
            <a:ext cx="0" cy="32563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2702717" y="4247554"/>
            <a:ext cx="0" cy="32563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1638300" y="4825404"/>
            <a:ext cx="1063625" cy="325636"/>
          </a:xfrm>
          <a:prstGeom prst="bentConnector3">
            <a:avLst>
              <a:gd name="adj1" fmla="val 99254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7229475" y="2460799"/>
            <a:ext cx="164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/>
              <a:t>Transport </a:t>
            </a:r>
            <a:r>
              <a:rPr lang="de-DE" sz="1400" dirty="0" err="1" smtClean="0"/>
              <a:t>Function</a:t>
            </a:r>
            <a:endParaRPr lang="en-US" sz="1400" dirty="0"/>
          </a:p>
        </p:txBody>
      </p:sp>
      <p:sp>
        <p:nvSpPr>
          <p:cNvPr id="65" name="Textfeld 64"/>
          <p:cNvSpPr txBox="1"/>
          <p:nvPr/>
        </p:nvSpPr>
        <p:spPr>
          <a:xfrm>
            <a:off x="7229475" y="2946576"/>
            <a:ext cx="164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/>
              <a:t>Adaptation </a:t>
            </a:r>
            <a:r>
              <a:rPr lang="de-DE" sz="1400" dirty="0" err="1" smtClean="0"/>
              <a:t>Function</a:t>
            </a:r>
            <a:endParaRPr lang="en-US" sz="1400" dirty="0"/>
          </a:p>
        </p:txBody>
      </p:sp>
      <p:sp>
        <p:nvSpPr>
          <p:cNvPr id="58" name="Rechteck 57"/>
          <p:cNvSpPr/>
          <p:nvPr/>
        </p:nvSpPr>
        <p:spPr>
          <a:xfrm>
            <a:off x="2919412" y="2924175"/>
            <a:ext cx="1181100" cy="290512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TLS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919412" y="3214687"/>
            <a:ext cx="1181100" cy="30033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TCP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105275" y="2924175"/>
            <a:ext cx="438150" cy="290511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3159917" y="2742604"/>
            <a:ext cx="0" cy="32563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2919412" y="3514725"/>
            <a:ext cx="1181100" cy="290512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IPv6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4210050" y="3000373"/>
            <a:ext cx="228600" cy="14287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4438650" y="3071810"/>
            <a:ext cx="4191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4105275" y="3219451"/>
            <a:ext cx="438150" cy="3048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4105275" y="3514726"/>
            <a:ext cx="438150" cy="290511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3124199" y="3068240"/>
            <a:ext cx="71437" cy="598289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2919412" y="3810001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ETH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105275" y="3810001"/>
            <a:ext cx="43815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919412" y="4391026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L1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105275" y="4391026"/>
            <a:ext cx="43815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131342" y="3954065"/>
            <a:ext cx="57150" cy="292895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/>
          <p:cNvSpPr/>
          <p:nvPr/>
        </p:nvSpPr>
        <p:spPr>
          <a:xfrm>
            <a:off x="3131342" y="4535089"/>
            <a:ext cx="57150" cy="292895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Gerade Verbindung mit Pfeil 52"/>
          <p:cNvCxnSpPr/>
          <p:nvPr/>
        </p:nvCxnSpPr>
        <p:spPr>
          <a:xfrm flipV="1">
            <a:off x="3159917" y="4247554"/>
            <a:ext cx="0" cy="32563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rot="10800000">
            <a:off x="3168650" y="4825404"/>
            <a:ext cx="1098550" cy="325636"/>
          </a:xfrm>
          <a:prstGeom prst="bentConnector3">
            <a:avLst>
              <a:gd name="adj1" fmla="val 100289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3159917" y="3666529"/>
            <a:ext cx="0" cy="32563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7229475" y="4261027"/>
            <a:ext cx="164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/>
              <a:t>Transport </a:t>
            </a:r>
            <a:r>
              <a:rPr lang="de-DE" sz="1400" dirty="0" err="1" smtClean="0"/>
              <a:t>Function</a:t>
            </a:r>
            <a:endParaRPr lang="en-US" sz="1400" dirty="0"/>
          </a:p>
        </p:txBody>
      </p:sp>
      <p:sp>
        <p:nvSpPr>
          <p:cNvPr id="68" name="Textfeld 67"/>
          <p:cNvSpPr txBox="1"/>
          <p:nvPr/>
        </p:nvSpPr>
        <p:spPr>
          <a:xfrm>
            <a:off x="6419849" y="2456689"/>
            <a:ext cx="819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 smtClean="0"/>
              <a:t>IPv4</a:t>
            </a:r>
            <a:endParaRPr lang="en-US" sz="1400" b="1" dirty="0"/>
          </a:p>
        </p:txBody>
      </p:sp>
      <p:sp>
        <p:nvSpPr>
          <p:cNvPr id="69" name="Textfeld 68"/>
          <p:cNvSpPr txBox="1"/>
          <p:nvPr/>
        </p:nvSpPr>
        <p:spPr>
          <a:xfrm>
            <a:off x="5562600" y="2940845"/>
            <a:ext cx="167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 err="1" smtClean="0"/>
              <a:t>PPPoE</a:t>
            </a:r>
            <a:r>
              <a:rPr lang="de-DE" sz="1200" b="1" dirty="0" smtClean="0"/>
              <a:t>/PPP </a:t>
            </a:r>
            <a:r>
              <a:rPr lang="de-DE" sz="1200" b="1" dirty="0" err="1" smtClean="0"/>
              <a:t>and</a:t>
            </a:r>
            <a:r>
              <a:rPr lang="de-DE" sz="1200" b="1" dirty="0" smtClean="0"/>
              <a:t> TLS</a:t>
            </a:r>
            <a:endParaRPr lang="en-US" sz="1400" b="1" dirty="0"/>
          </a:p>
        </p:txBody>
      </p:sp>
      <p:sp>
        <p:nvSpPr>
          <p:cNvPr id="70" name="Textfeld 69"/>
          <p:cNvSpPr txBox="1"/>
          <p:nvPr/>
        </p:nvSpPr>
        <p:spPr>
          <a:xfrm>
            <a:off x="7239000" y="3356149"/>
            <a:ext cx="164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/>
              <a:t>Transport </a:t>
            </a:r>
            <a:r>
              <a:rPr lang="de-DE" sz="1400" dirty="0" err="1" smtClean="0"/>
              <a:t>Function</a:t>
            </a:r>
            <a:endParaRPr lang="en-US" sz="1400" dirty="0"/>
          </a:p>
        </p:txBody>
      </p:sp>
      <p:sp>
        <p:nvSpPr>
          <p:cNvPr id="71" name="Textfeld 70"/>
          <p:cNvSpPr txBox="1"/>
          <p:nvPr/>
        </p:nvSpPr>
        <p:spPr>
          <a:xfrm>
            <a:off x="6419847" y="3371538"/>
            <a:ext cx="819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 smtClean="0"/>
              <a:t>TCP/IPv6</a:t>
            </a:r>
            <a:endParaRPr lang="en-US" sz="1400" b="1" dirty="0"/>
          </a:p>
        </p:txBody>
      </p:sp>
      <p:sp>
        <p:nvSpPr>
          <p:cNvPr id="72" name="Textfeld 71"/>
          <p:cNvSpPr txBox="1"/>
          <p:nvPr/>
        </p:nvSpPr>
        <p:spPr>
          <a:xfrm>
            <a:off x="6419847" y="4276416"/>
            <a:ext cx="819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 smtClean="0"/>
              <a:t>Ethernet</a:t>
            </a:r>
            <a:endParaRPr lang="en-US" sz="1400" b="1" dirty="0"/>
          </a:p>
        </p:txBody>
      </p:sp>
      <p:cxnSp>
        <p:nvCxnSpPr>
          <p:cNvPr id="24" name="Gerade Verbindung 23"/>
          <p:cNvCxnSpPr/>
          <p:nvPr/>
        </p:nvCxnSpPr>
        <p:spPr>
          <a:xfrm>
            <a:off x="4743450" y="2343149"/>
            <a:ext cx="1838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4714875" y="2924175"/>
            <a:ext cx="1838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4714875" y="3225778"/>
            <a:ext cx="1838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4714875" y="3805237"/>
            <a:ext cx="1838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4714875" y="4973934"/>
            <a:ext cx="1838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/>
          <p:cNvSpPr/>
          <p:nvPr/>
        </p:nvSpPr>
        <p:spPr>
          <a:xfrm>
            <a:off x="2474118" y="3187677"/>
            <a:ext cx="328611" cy="7698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feld 77"/>
          <p:cNvSpPr txBox="1"/>
          <p:nvPr/>
        </p:nvSpPr>
        <p:spPr>
          <a:xfrm>
            <a:off x="2197892" y="2972453"/>
            <a:ext cx="450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PEP</a:t>
            </a:r>
            <a:endParaRPr lang="en-US" sz="1100" dirty="0"/>
          </a:p>
        </p:txBody>
      </p:sp>
      <p:sp>
        <p:nvSpPr>
          <p:cNvPr id="79" name="Textfeld 78"/>
          <p:cNvSpPr txBox="1"/>
          <p:nvPr/>
        </p:nvSpPr>
        <p:spPr>
          <a:xfrm>
            <a:off x="90088" y="1981791"/>
            <a:ext cx="450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PDP</a:t>
            </a:r>
            <a:endParaRPr lang="en-US" sz="1100" dirty="0"/>
          </a:p>
        </p:txBody>
      </p:sp>
      <p:cxnSp>
        <p:nvCxnSpPr>
          <p:cNvPr id="80" name="Gerade Verbindung mit Pfeil 79"/>
          <p:cNvCxnSpPr>
            <a:stCxn id="79" idx="2"/>
            <a:endCxn id="28" idx="1"/>
          </p:cNvCxnSpPr>
          <p:nvPr/>
        </p:nvCxnSpPr>
        <p:spPr>
          <a:xfrm rot="16200000" flipH="1">
            <a:off x="-25704" y="2568832"/>
            <a:ext cx="913020" cy="231379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4040982" y="2051444"/>
            <a:ext cx="607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state</a:t>
            </a:r>
            <a:endParaRPr lang="en-US" sz="1400" dirty="0"/>
          </a:p>
        </p:txBody>
      </p:sp>
      <p:sp>
        <p:nvSpPr>
          <p:cNvPr id="84" name="Textfeld 83"/>
          <p:cNvSpPr txBox="1"/>
          <p:nvPr/>
        </p:nvSpPr>
        <p:spPr>
          <a:xfrm>
            <a:off x="1220391" y="2051444"/>
            <a:ext cx="607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state</a:t>
            </a:r>
            <a:endParaRPr lang="en-US" sz="1400" dirty="0"/>
          </a:p>
        </p:txBody>
      </p:sp>
      <p:sp>
        <p:nvSpPr>
          <p:cNvPr id="85" name="Rechteck 84"/>
          <p:cNvSpPr/>
          <p:nvPr/>
        </p:nvSpPr>
        <p:spPr>
          <a:xfrm>
            <a:off x="4210050" y="3295648"/>
            <a:ext cx="228600" cy="14287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Gerade Verbindung mit Pfeil 85"/>
          <p:cNvCxnSpPr/>
          <p:nvPr/>
        </p:nvCxnSpPr>
        <p:spPr>
          <a:xfrm>
            <a:off x="4438650" y="3367085"/>
            <a:ext cx="4191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4972048" y="2962440"/>
            <a:ext cx="819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TLS</a:t>
            </a:r>
            <a:endParaRPr lang="en-US" sz="1100" dirty="0"/>
          </a:p>
        </p:txBody>
      </p:sp>
      <p:sp>
        <p:nvSpPr>
          <p:cNvPr id="88" name="Textfeld 87"/>
          <p:cNvSpPr txBox="1"/>
          <p:nvPr/>
        </p:nvSpPr>
        <p:spPr>
          <a:xfrm>
            <a:off x="4924422" y="3246047"/>
            <a:ext cx="962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TCP </a:t>
            </a:r>
            <a:r>
              <a:rPr lang="de-DE" sz="1100" dirty="0" err="1" smtClean="0"/>
              <a:t>ctl</a:t>
            </a:r>
            <a:r>
              <a:rPr lang="de-DE" sz="1100" dirty="0" smtClean="0"/>
              <a:t> block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954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 4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Options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implementing</a:t>
            </a:r>
            <a:r>
              <a:rPr lang="de-DE" dirty="0" smtClean="0"/>
              <a:t> </a:t>
            </a:r>
            <a:r>
              <a:rPr lang="de-DE" dirty="0" err="1" smtClean="0"/>
              <a:t>advanced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processing</a:t>
            </a:r>
            <a:r>
              <a:rPr lang="de-DE" dirty="0" smtClean="0"/>
              <a:t> on a Universal </a:t>
            </a:r>
            <a:r>
              <a:rPr lang="de-DE" dirty="0" err="1" smtClean="0"/>
              <a:t>Node</a:t>
            </a:r>
            <a:endParaRPr lang="en-US" dirty="0"/>
          </a:p>
        </p:txBody>
      </p:sp>
      <p:sp>
        <p:nvSpPr>
          <p:cNvPr id="49" name="Inhaltsplatzhalter 48"/>
          <p:cNvSpPr>
            <a:spLocks noGrp="1"/>
          </p:cNvSpPr>
          <p:nvPr>
            <p:ph idx="1"/>
          </p:nvPr>
        </p:nvSpPr>
        <p:spPr>
          <a:xfrm>
            <a:off x="457200" y="3533313"/>
            <a:ext cx="8229600" cy="2681056"/>
          </a:xfrm>
        </p:spPr>
        <p:txBody>
          <a:bodyPr>
            <a:normAutofit lnSpcReduction="10000"/>
          </a:bodyPr>
          <a:lstStyle/>
          <a:p>
            <a:r>
              <a:rPr lang="de-DE" sz="2000" dirty="0" smtClean="0"/>
              <a:t>Goal: </a:t>
            </a:r>
            <a:r>
              <a:rPr lang="de-DE" sz="2000" dirty="0" err="1" smtClean="0"/>
              <a:t>map</a:t>
            </a:r>
            <a:r>
              <a:rPr lang="de-DE" sz="2000" dirty="0" smtClean="0"/>
              <a:t> a </a:t>
            </a:r>
            <a:r>
              <a:rPr lang="de-DE" sz="2000" dirty="0" err="1" smtClean="0"/>
              <a:t>machine</a:t>
            </a:r>
            <a:r>
              <a:rPr lang="de-DE" sz="2000" dirty="0" smtClean="0"/>
              <a:t> </a:t>
            </a:r>
            <a:r>
              <a:rPr lang="de-DE" sz="2000" dirty="0" err="1" smtClean="0"/>
              <a:t>readable</a:t>
            </a:r>
            <a:r>
              <a:rPr lang="de-DE" sz="2000" dirty="0" smtClean="0"/>
              <a:t> </a:t>
            </a:r>
            <a:r>
              <a:rPr lang="de-DE" sz="2000" dirty="0" err="1" smtClean="0"/>
              <a:t>description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protocol</a:t>
            </a:r>
            <a:r>
              <a:rPr lang="de-DE" sz="2000" dirty="0" smtClean="0"/>
              <a:t> </a:t>
            </a:r>
            <a:r>
              <a:rPr lang="de-DE" sz="2000" dirty="0" err="1"/>
              <a:t>stack</a:t>
            </a:r>
            <a:r>
              <a:rPr lang="de-DE" sz="2000" dirty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universal </a:t>
            </a:r>
            <a:r>
              <a:rPr lang="de-DE" sz="2000" dirty="0" err="1" smtClean="0"/>
              <a:t>node</a:t>
            </a:r>
            <a:r>
              <a:rPr lang="de-DE" sz="2000" dirty="0" smtClean="0"/>
              <a:t> (</a:t>
            </a:r>
            <a:r>
              <a:rPr lang="de-DE" sz="2000" dirty="0" err="1" smtClean="0"/>
              <a:t>with</a:t>
            </a:r>
            <a:r>
              <a:rPr lang="de-DE" sz="2000" dirty="0" smtClean="0"/>
              <a:t> all </a:t>
            </a:r>
            <a:r>
              <a:rPr lang="de-DE" sz="2000" dirty="0" err="1" smtClean="0"/>
              <a:t>kind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optimizations</a:t>
            </a:r>
            <a:r>
              <a:rPr lang="de-DE" sz="2000" dirty="0" smtClean="0"/>
              <a:t> …)</a:t>
            </a:r>
          </a:p>
          <a:p>
            <a:endParaRPr lang="de-DE" sz="2000" dirty="0" smtClean="0"/>
          </a:p>
          <a:p>
            <a:r>
              <a:rPr lang="de-DE" sz="2000" dirty="0" smtClean="0"/>
              <a:t>OpenFlow</a:t>
            </a:r>
            <a:r>
              <a:rPr lang="de-DE" sz="2000" dirty="0"/>
              <a:t> </a:t>
            </a:r>
            <a:r>
              <a:rPr lang="de-DE" sz="2000" dirty="0" err="1" smtClean="0"/>
              <a:t>offers</a:t>
            </a:r>
            <a:r>
              <a:rPr lang="de-DE" sz="2000" dirty="0" smtClean="0"/>
              <a:t> </a:t>
            </a:r>
            <a:r>
              <a:rPr lang="de-DE" sz="2000" dirty="0" err="1" smtClean="0"/>
              <a:t>lightweight</a:t>
            </a:r>
            <a:r>
              <a:rPr lang="de-DE" sz="2000" dirty="0" smtClean="0"/>
              <a:t> </a:t>
            </a:r>
            <a:r>
              <a:rPr lang="de-DE" sz="2000" dirty="0" err="1" smtClean="0"/>
              <a:t>stateless</a:t>
            </a:r>
            <a:r>
              <a:rPr lang="de-DE" sz="2000" dirty="0" smtClean="0"/>
              <a:t> </a:t>
            </a:r>
            <a:r>
              <a:rPr lang="de-DE" sz="2000" dirty="0" err="1" smtClean="0"/>
              <a:t>processing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a </a:t>
            </a:r>
            <a:r>
              <a:rPr lang="de-DE" sz="2000" dirty="0" err="1" smtClean="0"/>
              <a:t>memoryless</a:t>
            </a:r>
            <a:r>
              <a:rPr lang="de-DE" sz="2000" dirty="0" smtClean="0"/>
              <a:t> </a:t>
            </a:r>
            <a:r>
              <a:rPr lang="de-DE" sz="2000" dirty="0" err="1" smtClean="0"/>
              <a:t>property</a:t>
            </a:r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smtClean="0"/>
              <a:t>The dom0-vswitchd </a:t>
            </a:r>
            <a:r>
              <a:rPr lang="de-DE" sz="2000" dirty="0" err="1" smtClean="0"/>
              <a:t>is</a:t>
            </a:r>
            <a:r>
              <a:rPr lang="de-DE" sz="2000" dirty="0" smtClean="0"/>
              <a:t> limited in </a:t>
            </a:r>
            <a:r>
              <a:rPr lang="de-DE" sz="2000" dirty="0" err="1" smtClean="0"/>
              <a:t>its</a:t>
            </a:r>
            <a:r>
              <a:rPr lang="de-DE" sz="2000" dirty="0" smtClean="0"/>
              <a:t> </a:t>
            </a:r>
            <a:r>
              <a:rPr lang="de-DE" sz="2000" dirty="0" err="1" smtClean="0"/>
              <a:t>processing</a:t>
            </a:r>
            <a:r>
              <a:rPr lang="de-DE" sz="2000" dirty="0" smtClean="0"/>
              <a:t> </a:t>
            </a:r>
            <a:r>
              <a:rPr lang="de-DE" sz="2000" dirty="0" err="1" smtClean="0"/>
              <a:t>capabilities</a:t>
            </a:r>
            <a:r>
              <a:rPr lang="de-DE" sz="2000" dirty="0" smtClean="0"/>
              <a:t>, but </a:t>
            </a:r>
            <a:r>
              <a:rPr lang="de-DE" sz="2000" dirty="0" err="1" smtClean="0"/>
              <a:t>the</a:t>
            </a:r>
            <a:r>
              <a:rPr lang="de-DE" sz="2000" dirty="0" smtClean="0"/>
              <a:t> UN </a:t>
            </a:r>
            <a:r>
              <a:rPr lang="de-DE" sz="2000" dirty="0" err="1" smtClean="0"/>
              <a:t>offers</a:t>
            </a:r>
            <a:r>
              <a:rPr lang="de-DE" sz="2000" dirty="0" smtClean="0"/>
              <a:t> </a:t>
            </a:r>
            <a:r>
              <a:rPr lang="de-DE" sz="2000" dirty="0" err="1" smtClean="0"/>
              <a:t>us</a:t>
            </a:r>
            <a:r>
              <a:rPr lang="de-DE" sz="2000" dirty="0" smtClean="0"/>
              <a:t> a </a:t>
            </a:r>
            <a:r>
              <a:rPr lang="de-DE" sz="2000" dirty="0" err="1" smtClean="0"/>
              <a:t>rich</a:t>
            </a:r>
            <a:r>
              <a:rPr lang="de-DE" sz="2000" dirty="0" smtClean="0"/>
              <a:t> </a:t>
            </a:r>
            <a:r>
              <a:rPr lang="de-DE" sz="2000" dirty="0" err="1" smtClean="0"/>
              <a:t>feature</a:t>
            </a:r>
            <a:r>
              <a:rPr lang="de-DE" sz="2000" dirty="0" smtClean="0"/>
              <a:t>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VMs (</a:t>
            </a:r>
            <a:r>
              <a:rPr lang="de-DE" sz="2000" dirty="0" err="1" smtClean="0"/>
              <a:t>lightweight</a:t>
            </a:r>
            <a:r>
              <a:rPr lang="de-DE" sz="2000" dirty="0" smtClean="0"/>
              <a:t>, </a:t>
            </a:r>
            <a:r>
              <a:rPr lang="de-DE" sz="2000" dirty="0" err="1" smtClean="0"/>
              <a:t>fully</a:t>
            </a:r>
            <a:r>
              <a:rPr lang="de-DE" sz="2000" dirty="0" smtClean="0"/>
              <a:t> </a:t>
            </a:r>
            <a:r>
              <a:rPr lang="de-DE" sz="2000" dirty="0" err="1" smtClean="0"/>
              <a:t>virtualized</a:t>
            </a:r>
            <a:r>
              <a:rPr lang="de-DE" sz="2000" dirty="0" smtClean="0"/>
              <a:t>, dom0-processes)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fulfilling</a:t>
            </a:r>
            <a:r>
              <a:rPr lang="de-DE" sz="2000" dirty="0" smtClean="0"/>
              <a:t> </a:t>
            </a:r>
            <a:r>
              <a:rPr lang="de-DE" sz="2000" dirty="0" err="1" smtClean="0"/>
              <a:t>our</a:t>
            </a:r>
            <a:r>
              <a:rPr lang="de-DE" sz="2000" dirty="0" smtClean="0"/>
              <a:t> </a:t>
            </a:r>
            <a:r>
              <a:rPr lang="de-DE" sz="2000" dirty="0" err="1" smtClean="0"/>
              <a:t>processing</a:t>
            </a:r>
            <a:r>
              <a:rPr lang="de-DE" sz="2000" dirty="0" smtClean="0"/>
              <a:t> </a:t>
            </a:r>
            <a:r>
              <a:rPr lang="de-DE" sz="2000" dirty="0" err="1" smtClean="0"/>
              <a:t>needs</a:t>
            </a:r>
            <a:r>
              <a:rPr lang="de-DE" sz="2000" dirty="0" smtClean="0"/>
              <a:t> 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1340-FC15-49D4-B1F0-2FC4707438C2}" type="datetime1">
              <a:rPr lang="en-GB" smtClean="0"/>
              <a:pPr/>
              <a:t>03/02/2014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UNIFY presentation template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F03-D599-4DE0-9A74-AC65AD94ED72}" type="slidenum">
              <a:rPr lang="en-GB" smtClean="0"/>
              <a:pPr/>
              <a:t>3</a:t>
            </a:fld>
            <a:endParaRPr lang="en-GB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988124" y="2098676"/>
            <a:ext cx="1616235" cy="1076417"/>
            <a:chOff x="990600" y="2343149"/>
            <a:chExt cx="3867150" cy="2807891"/>
          </a:xfrm>
        </p:grpSpPr>
        <p:sp>
          <p:nvSpPr>
            <p:cNvPr id="6" name="Rechteck 5"/>
            <p:cNvSpPr/>
            <p:nvPr/>
          </p:nvSpPr>
          <p:spPr>
            <a:xfrm>
              <a:off x="1743075" y="2343149"/>
              <a:ext cx="1181100" cy="581025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919412" y="2343149"/>
              <a:ext cx="1181100" cy="581025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743075" y="2924175"/>
              <a:ext cx="1181100" cy="438151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1743075" y="3359645"/>
              <a:ext cx="1181100" cy="445592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743075" y="3810001"/>
              <a:ext cx="1181100" cy="581025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Flussdiagramm: Zusammenführen 13"/>
            <p:cNvSpPr/>
            <p:nvPr/>
          </p:nvSpPr>
          <p:spPr>
            <a:xfrm>
              <a:off x="1743075" y="2343149"/>
              <a:ext cx="2362200" cy="581025"/>
            </a:xfrm>
            <a:prstGeom prst="flowChartMerge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304925" y="2343149"/>
              <a:ext cx="438150" cy="581025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304925" y="2924175"/>
              <a:ext cx="438150" cy="438151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304925" y="3359647"/>
              <a:ext cx="438150" cy="445590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304925" y="3810001"/>
              <a:ext cx="438150" cy="581025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4105275" y="2343149"/>
              <a:ext cx="438150" cy="581025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409700" y="3064670"/>
              <a:ext cx="228600" cy="142875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09700" y="3514727"/>
              <a:ext cx="228600" cy="142875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Gerade Verbindung mit Pfeil 24"/>
            <p:cNvCxnSpPr>
              <a:endCxn id="22" idx="1"/>
            </p:cNvCxnSpPr>
            <p:nvPr/>
          </p:nvCxnSpPr>
          <p:spPr>
            <a:xfrm>
              <a:off x="990600" y="3136108"/>
              <a:ext cx="41910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/>
            <p:nvPr/>
          </p:nvCxnSpPr>
          <p:spPr>
            <a:xfrm>
              <a:off x="990600" y="3586164"/>
              <a:ext cx="41910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hteck 28"/>
            <p:cNvSpPr/>
            <p:nvPr/>
          </p:nvSpPr>
          <p:spPr>
            <a:xfrm>
              <a:off x="1743075" y="4391026"/>
              <a:ext cx="1181100" cy="581025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1304925" y="4391026"/>
              <a:ext cx="438150" cy="581025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2674142" y="3954065"/>
              <a:ext cx="57150" cy="2928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637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2666999" y="3068240"/>
              <a:ext cx="71437" cy="5982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637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2674142" y="4535089"/>
              <a:ext cx="57150" cy="2928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637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409700" y="2562223"/>
              <a:ext cx="228600" cy="142875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4210050" y="2562223"/>
              <a:ext cx="228600" cy="142875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Gerade Verbindung mit Pfeil 39"/>
            <p:cNvCxnSpPr/>
            <p:nvPr/>
          </p:nvCxnSpPr>
          <p:spPr>
            <a:xfrm>
              <a:off x="990600" y="2633660"/>
              <a:ext cx="41910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>
              <a:off x="4438650" y="2633660"/>
              <a:ext cx="41910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 41"/>
            <p:cNvSpPr/>
            <p:nvPr/>
          </p:nvSpPr>
          <p:spPr>
            <a:xfrm>
              <a:off x="2652712" y="2667592"/>
              <a:ext cx="542925" cy="750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637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Gerade Verbindung mit Pfeil 46"/>
            <p:cNvCxnSpPr/>
            <p:nvPr/>
          </p:nvCxnSpPr>
          <p:spPr>
            <a:xfrm flipV="1">
              <a:off x="2702717" y="2742604"/>
              <a:ext cx="0" cy="325636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/>
            <p:cNvCxnSpPr/>
            <p:nvPr/>
          </p:nvCxnSpPr>
          <p:spPr>
            <a:xfrm flipV="1">
              <a:off x="2702717" y="3657004"/>
              <a:ext cx="0" cy="325636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/>
            <p:nvPr/>
          </p:nvCxnSpPr>
          <p:spPr>
            <a:xfrm flipV="1">
              <a:off x="2702717" y="4247554"/>
              <a:ext cx="0" cy="325636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/>
            <p:nvPr/>
          </p:nvCxnSpPr>
          <p:spPr>
            <a:xfrm flipV="1">
              <a:off x="1638300" y="4825404"/>
              <a:ext cx="1063625" cy="325636"/>
            </a:xfrm>
            <a:prstGeom prst="bentConnector3">
              <a:avLst>
                <a:gd name="adj1" fmla="val 99254"/>
              </a:avLst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hteck 57"/>
            <p:cNvSpPr/>
            <p:nvPr/>
          </p:nvSpPr>
          <p:spPr>
            <a:xfrm>
              <a:off x="2919412" y="2924175"/>
              <a:ext cx="1181100" cy="290512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2919412" y="3214687"/>
              <a:ext cx="1181100" cy="300336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4105275" y="2924175"/>
              <a:ext cx="438150" cy="290511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Gerade Verbindung mit Pfeil 49"/>
            <p:cNvCxnSpPr/>
            <p:nvPr/>
          </p:nvCxnSpPr>
          <p:spPr>
            <a:xfrm flipV="1">
              <a:off x="3159917" y="2742604"/>
              <a:ext cx="0" cy="325636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eck 56"/>
            <p:cNvSpPr/>
            <p:nvPr/>
          </p:nvSpPr>
          <p:spPr>
            <a:xfrm>
              <a:off x="2919412" y="3514725"/>
              <a:ext cx="1181100" cy="290512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4210050" y="3000373"/>
              <a:ext cx="228600" cy="142875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Gerade Verbindung mit Pfeil 62"/>
            <p:cNvCxnSpPr/>
            <p:nvPr/>
          </p:nvCxnSpPr>
          <p:spPr>
            <a:xfrm>
              <a:off x="4438650" y="3071810"/>
              <a:ext cx="41910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59"/>
            <p:cNvSpPr/>
            <p:nvPr/>
          </p:nvSpPr>
          <p:spPr>
            <a:xfrm>
              <a:off x="4105275" y="3219451"/>
              <a:ext cx="438150" cy="304800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4105275" y="3514726"/>
              <a:ext cx="438150" cy="290511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3124199" y="3068240"/>
              <a:ext cx="71437" cy="5982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637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919412" y="3810001"/>
              <a:ext cx="1181100" cy="581025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4105275" y="3810001"/>
              <a:ext cx="438150" cy="581025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2919412" y="4391026"/>
              <a:ext cx="1181100" cy="581025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4105275" y="4391026"/>
              <a:ext cx="438150" cy="581025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3131342" y="3954065"/>
              <a:ext cx="57150" cy="2928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637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131342" y="4535089"/>
              <a:ext cx="57150" cy="2928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5637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Gerade Verbindung mit Pfeil 52"/>
            <p:cNvCxnSpPr/>
            <p:nvPr/>
          </p:nvCxnSpPr>
          <p:spPr>
            <a:xfrm flipV="1">
              <a:off x="3159917" y="4247554"/>
              <a:ext cx="0" cy="325636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/>
            <p:cNvCxnSpPr/>
            <p:nvPr/>
          </p:nvCxnSpPr>
          <p:spPr>
            <a:xfrm rot="10800000">
              <a:off x="3168650" y="4825404"/>
              <a:ext cx="1098550" cy="325636"/>
            </a:xfrm>
            <a:prstGeom prst="bentConnector3">
              <a:avLst>
                <a:gd name="adj1" fmla="val 100289"/>
              </a:avLst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/>
            <p:cNvCxnSpPr/>
            <p:nvPr/>
          </p:nvCxnSpPr>
          <p:spPr>
            <a:xfrm flipV="1">
              <a:off x="3159917" y="3666529"/>
              <a:ext cx="0" cy="325636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2474118" y="3187677"/>
              <a:ext cx="328611" cy="7698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rgbClr val="55637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4210050" y="3295648"/>
              <a:ext cx="228600" cy="142875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Gerade Verbindung mit Pfeil 85"/>
            <p:cNvCxnSpPr/>
            <p:nvPr/>
          </p:nvCxnSpPr>
          <p:spPr>
            <a:xfrm>
              <a:off x="4438650" y="3367085"/>
              <a:ext cx="41910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pieren 88"/>
          <p:cNvGrpSpPr/>
          <p:nvPr/>
        </p:nvGrpSpPr>
        <p:grpSpPr>
          <a:xfrm>
            <a:off x="6860856" y="1575687"/>
            <a:ext cx="1412739" cy="1818415"/>
            <a:chOff x="152400" y="86585"/>
            <a:chExt cx="858088" cy="1125908"/>
          </a:xfrm>
        </p:grpSpPr>
        <p:sp>
          <p:nvSpPr>
            <p:cNvPr id="90" name="Rectangle 39"/>
            <p:cNvSpPr/>
            <p:nvPr/>
          </p:nvSpPr>
          <p:spPr>
            <a:xfrm>
              <a:off x="251229" y="429226"/>
              <a:ext cx="757690" cy="3590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1" name="Group 113"/>
            <p:cNvGrpSpPr/>
            <p:nvPr/>
          </p:nvGrpSpPr>
          <p:grpSpPr>
            <a:xfrm>
              <a:off x="767480" y="121793"/>
              <a:ext cx="230458" cy="222027"/>
              <a:chOff x="4344396" y="86584"/>
              <a:chExt cx="1599204" cy="1261216"/>
            </a:xfrm>
          </p:grpSpPr>
          <p:sp>
            <p:nvSpPr>
              <p:cNvPr id="185" name="Rectangle 114"/>
              <p:cNvSpPr/>
              <p:nvPr/>
            </p:nvSpPr>
            <p:spPr>
              <a:xfrm>
                <a:off x="4344396" y="86584"/>
                <a:ext cx="1599204" cy="11259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tangle 115"/>
              <p:cNvSpPr/>
              <p:nvPr/>
            </p:nvSpPr>
            <p:spPr>
              <a:xfrm>
                <a:off x="4498329" y="752556"/>
                <a:ext cx="1248303" cy="278701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OS       a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116"/>
              <p:cNvSpPr/>
              <p:nvPr/>
            </p:nvSpPr>
            <p:spPr>
              <a:xfrm>
                <a:off x="4746172" y="1077184"/>
                <a:ext cx="684267" cy="270616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19"/>
              <p:cNvSpPr/>
              <p:nvPr/>
            </p:nvSpPr>
            <p:spPr>
              <a:xfrm>
                <a:off x="5151675" y="764557"/>
                <a:ext cx="531587" cy="2667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IP</a:t>
                </a:r>
              </a:p>
            </p:txBody>
          </p:sp>
          <p:sp>
            <p:nvSpPr>
              <p:cNvPr id="189" name="Rectangle 121"/>
              <p:cNvSpPr/>
              <p:nvPr/>
            </p:nvSpPr>
            <p:spPr>
              <a:xfrm>
                <a:off x="4498329" y="473854"/>
                <a:ext cx="1248304" cy="27870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pp</a:t>
                </a:r>
                <a:endParaRPr lang="en-US" sz="1400" dirty="0"/>
              </a:p>
            </p:txBody>
          </p:sp>
        </p:grpSp>
        <p:grpSp>
          <p:nvGrpSpPr>
            <p:cNvPr id="92" name="Group 107"/>
            <p:cNvGrpSpPr/>
            <p:nvPr/>
          </p:nvGrpSpPr>
          <p:grpSpPr>
            <a:xfrm>
              <a:off x="734537" y="104189"/>
              <a:ext cx="230458" cy="222027"/>
              <a:chOff x="4344396" y="86584"/>
              <a:chExt cx="1599204" cy="1261216"/>
            </a:xfrm>
          </p:grpSpPr>
          <p:sp>
            <p:nvSpPr>
              <p:cNvPr id="180" name="Rectangle 108"/>
              <p:cNvSpPr/>
              <p:nvPr/>
            </p:nvSpPr>
            <p:spPr>
              <a:xfrm>
                <a:off x="4344396" y="86584"/>
                <a:ext cx="1599204" cy="11259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09"/>
              <p:cNvSpPr/>
              <p:nvPr/>
            </p:nvSpPr>
            <p:spPr>
              <a:xfrm>
                <a:off x="4498329" y="752556"/>
                <a:ext cx="1248303" cy="278701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OS       a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10"/>
              <p:cNvSpPr/>
              <p:nvPr/>
            </p:nvSpPr>
            <p:spPr>
              <a:xfrm>
                <a:off x="4746172" y="1077184"/>
                <a:ext cx="684267" cy="270616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Rectangle 111"/>
              <p:cNvSpPr/>
              <p:nvPr/>
            </p:nvSpPr>
            <p:spPr>
              <a:xfrm>
                <a:off x="5151675" y="764557"/>
                <a:ext cx="531587" cy="2667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IP</a:t>
                </a:r>
              </a:p>
            </p:txBody>
          </p:sp>
          <p:sp>
            <p:nvSpPr>
              <p:cNvPr id="184" name="Rectangle 112"/>
              <p:cNvSpPr/>
              <p:nvPr/>
            </p:nvSpPr>
            <p:spPr>
              <a:xfrm>
                <a:off x="4498329" y="473854"/>
                <a:ext cx="1248304" cy="27870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</a:t>
                </a:r>
                <a:endParaRPr lang="en-US" sz="1400" dirty="0"/>
              </a:p>
            </p:txBody>
          </p:sp>
        </p:grpSp>
        <p:grpSp>
          <p:nvGrpSpPr>
            <p:cNvPr id="93" name="Group 102"/>
            <p:cNvGrpSpPr/>
            <p:nvPr/>
          </p:nvGrpSpPr>
          <p:grpSpPr>
            <a:xfrm>
              <a:off x="444232" y="125000"/>
              <a:ext cx="235257" cy="222027"/>
              <a:chOff x="1981200" y="86584"/>
              <a:chExt cx="1632508" cy="1261216"/>
            </a:xfrm>
          </p:grpSpPr>
          <p:sp>
            <p:nvSpPr>
              <p:cNvPr id="176" name="Rectangle 103"/>
              <p:cNvSpPr/>
              <p:nvPr/>
            </p:nvSpPr>
            <p:spPr>
              <a:xfrm>
                <a:off x="1981200" y="86584"/>
                <a:ext cx="1632508" cy="11259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04"/>
              <p:cNvSpPr/>
              <p:nvPr/>
            </p:nvSpPr>
            <p:spPr>
              <a:xfrm>
                <a:off x="2146020" y="752556"/>
                <a:ext cx="400594" cy="278701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OS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64"/>
              <p:cNvSpPr/>
              <p:nvPr/>
            </p:nvSpPr>
            <p:spPr>
              <a:xfrm>
                <a:off x="2164351" y="473855"/>
                <a:ext cx="1150349" cy="557402"/>
              </a:xfrm>
              <a:custGeom>
                <a:avLst/>
                <a:gdLst>
                  <a:gd name="connsiteX0" fmla="*/ 0 w 1437821"/>
                  <a:gd name="connsiteY0" fmla="*/ 0 h 445532"/>
                  <a:gd name="connsiteX1" fmla="*/ 1437821 w 1437821"/>
                  <a:gd name="connsiteY1" fmla="*/ 0 h 445532"/>
                  <a:gd name="connsiteX2" fmla="*/ 1437821 w 1437821"/>
                  <a:gd name="connsiteY2" fmla="*/ 445532 h 445532"/>
                  <a:gd name="connsiteX3" fmla="*/ 0 w 1437821"/>
                  <a:gd name="connsiteY3" fmla="*/ 445532 h 445532"/>
                  <a:gd name="connsiteX4" fmla="*/ 0 w 1437821"/>
                  <a:gd name="connsiteY4" fmla="*/ 0 h 445532"/>
                  <a:gd name="connsiteX0" fmla="*/ 0 w 1437821"/>
                  <a:gd name="connsiteY0" fmla="*/ 0 h 445532"/>
                  <a:gd name="connsiteX1" fmla="*/ 1437821 w 1437821"/>
                  <a:gd name="connsiteY1" fmla="*/ 0 h 445532"/>
                  <a:gd name="connsiteX2" fmla="*/ 1437821 w 1437821"/>
                  <a:gd name="connsiteY2" fmla="*/ 445532 h 445532"/>
                  <a:gd name="connsiteX3" fmla="*/ 615383 w 1437821"/>
                  <a:gd name="connsiteY3" fmla="*/ 435507 h 445532"/>
                  <a:gd name="connsiteX4" fmla="*/ 0 w 1437821"/>
                  <a:gd name="connsiteY4" fmla="*/ 445532 h 445532"/>
                  <a:gd name="connsiteX5" fmla="*/ 0 w 1437821"/>
                  <a:gd name="connsiteY5" fmla="*/ 0 h 445532"/>
                  <a:gd name="connsiteX0" fmla="*/ 0 w 1437821"/>
                  <a:gd name="connsiteY0" fmla="*/ 0 h 445532"/>
                  <a:gd name="connsiteX1" fmla="*/ 1437821 w 1437821"/>
                  <a:gd name="connsiteY1" fmla="*/ 0 h 445532"/>
                  <a:gd name="connsiteX2" fmla="*/ 1437821 w 1437821"/>
                  <a:gd name="connsiteY2" fmla="*/ 445532 h 445532"/>
                  <a:gd name="connsiteX3" fmla="*/ 1021783 w 1437821"/>
                  <a:gd name="connsiteY3" fmla="*/ 442764 h 445532"/>
                  <a:gd name="connsiteX4" fmla="*/ 615383 w 1437821"/>
                  <a:gd name="connsiteY4" fmla="*/ 435507 h 445532"/>
                  <a:gd name="connsiteX5" fmla="*/ 0 w 1437821"/>
                  <a:gd name="connsiteY5" fmla="*/ 445532 h 445532"/>
                  <a:gd name="connsiteX6" fmla="*/ 0 w 1437821"/>
                  <a:gd name="connsiteY6" fmla="*/ 0 h 445532"/>
                  <a:gd name="connsiteX0" fmla="*/ 0 w 1437821"/>
                  <a:gd name="connsiteY0" fmla="*/ 0 h 1139449"/>
                  <a:gd name="connsiteX1" fmla="*/ 1437821 w 1437821"/>
                  <a:gd name="connsiteY1" fmla="*/ 0 h 1139449"/>
                  <a:gd name="connsiteX2" fmla="*/ 1437821 w 1437821"/>
                  <a:gd name="connsiteY2" fmla="*/ 445532 h 1139449"/>
                  <a:gd name="connsiteX3" fmla="*/ 615383 w 1437821"/>
                  <a:gd name="connsiteY3" fmla="*/ 1139449 h 1139449"/>
                  <a:gd name="connsiteX4" fmla="*/ 615383 w 1437821"/>
                  <a:gd name="connsiteY4" fmla="*/ 435507 h 1139449"/>
                  <a:gd name="connsiteX5" fmla="*/ 0 w 1437821"/>
                  <a:gd name="connsiteY5" fmla="*/ 445532 h 1139449"/>
                  <a:gd name="connsiteX6" fmla="*/ 0 w 1437821"/>
                  <a:gd name="connsiteY6" fmla="*/ 0 h 1139449"/>
                  <a:gd name="connsiteX0" fmla="*/ 0 w 1437821"/>
                  <a:gd name="connsiteY0" fmla="*/ 0 h 1156732"/>
                  <a:gd name="connsiteX1" fmla="*/ 1437821 w 1437821"/>
                  <a:gd name="connsiteY1" fmla="*/ 0 h 1156732"/>
                  <a:gd name="connsiteX2" fmla="*/ 1437821 w 1437821"/>
                  <a:gd name="connsiteY2" fmla="*/ 1156732 h 1156732"/>
                  <a:gd name="connsiteX3" fmla="*/ 615383 w 1437821"/>
                  <a:gd name="connsiteY3" fmla="*/ 1139449 h 1156732"/>
                  <a:gd name="connsiteX4" fmla="*/ 615383 w 1437821"/>
                  <a:gd name="connsiteY4" fmla="*/ 435507 h 1156732"/>
                  <a:gd name="connsiteX5" fmla="*/ 0 w 1437821"/>
                  <a:gd name="connsiteY5" fmla="*/ 445532 h 1156732"/>
                  <a:gd name="connsiteX6" fmla="*/ 0 w 1437821"/>
                  <a:gd name="connsiteY6" fmla="*/ 0 h 1156732"/>
                  <a:gd name="connsiteX0" fmla="*/ 0 w 1437821"/>
                  <a:gd name="connsiteY0" fmla="*/ 0 h 1139449"/>
                  <a:gd name="connsiteX1" fmla="*/ 1437821 w 1437821"/>
                  <a:gd name="connsiteY1" fmla="*/ 0 h 1139449"/>
                  <a:gd name="connsiteX2" fmla="*/ 1437821 w 1437821"/>
                  <a:gd name="connsiteY2" fmla="*/ 1120446 h 1139449"/>
                  <a:gd name="connsiteX3" fmla="*/ 615383 w 1437821"/>
                  <a:gd name="connsiteY3" fmla="*/ 1139449 h 1139449"/>
                  <a:gd name="connsiteX4" fmla="*/ 615383 w 1437821"/>
                  <a:gd name="connsiteY4" fmla="*/ 435507 h 1139449"/>
                  <a:gd name="connsiteX5" fmla="*/ 0 w 1437821"/>
                  <a:gd name="connsiteY5" fmla="*/ 445532 h 1139449"/>
                  <a:gd name="connsiteX6" fmla="*/ 0 w 1437821"/>
                  <a:gd name="connsiteY6" fmla="*/ 0 h 1139449"/>
                  <a:gd name="connsiteX0" fmla="*/ 0 w 1437821"/>
                  <a:gd name="connsiteY0" fmla="*/ 0 h 1142218"/>
                  <a:gd name="connsiteX1" fmla="*/ 1437821 w 1437821"/>
                  <a:gd name="connsiteY1" fmla="*/ 0 h 1142218"/>
                  <a:gd name="connsiteX2" fmla="*/ 1437821 w 1437821"/>
                  <a:gd name="connsiteY2" fmla="*/ 1142218 h 1142218"/>
                  <a:gd name="connsiteX3" fmla="*/ 615383 w 1437821"/>
                  <a:gd name="connsiteY3" fmla="*/ 1139449 h 1142218"/>
                  <a:gd name="connsiteX4" fmla="*/ 615383 w 1437821"/>
                  <a:gd name="connsiteY4" fmla="*/ 435507 h 1142218"/>
                  <a:gd name="connsiteX5" fmla="*/ 0 w 1437821"/>
                  <a:gd name="connsiteY5" fmla="*/ 445532 h 1142218"/>
                  <a:gd name="connsiteX6" fmla="*/ 0 w 1437821"/>
                  <a:gd name="connsiteY6" fmla="*/ 0 h 1142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37821" h="1142218">
                    <a:moveTo>
                      <a:pt x="0" y="0"/>
                    </a:moveTo>
                    <a:lnTo>
                      <a:pt x="1437821" y="0"/>
                    </a:lnTo>
                    <a:lnTo>
                      <a:pt x="1437821" y="1142218"/>
                    </a:lnTo>
                    <a:lnTo>
                      <a:pt x="615383" y="1139449"/>
                    </a:lnTo>
                    <a:lnTo>
                      <a:pt x="615383" y="435507"/>
                    </a:lnTo>
                    <a:lnTo>
                      <a:pt x="0" y="4455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/>
                  <a:t>App</a:t>
                </a:r>
                <a:endParaRPr lang="en-US" sz="1400" dirty="0"/>
              </a:p>
            </p:txBody>
          </p:sp>
          <p:sp>
            <p:nvSpPr>
              <p:cNvPr id="179" name="Rectangle 106"/>
              <p:cNvSpPr/>
              <p:nvPr/>
            </p:nvSpPr>
            <p:spPr>
              <a:xfrm>
                <a:off x="2630434" y="1077184"/>
                <a:ext cx="762000" cy="270616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Rectangle 40"/>
            <p:cNvSpPr/>
            <p:nvPr/>
          </p:nvSpPr>
          <p:spPr>
            <a:xfrm>
              <a:off x="558698" y="460360"/>
              <a:ext cx="351295" cy="211859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dirty="0" smtClean="0"/>
            </a:p>
          </p:txBody>
        </p:sp>
        <p:grpSp>
          <p:nvGrpSpPr>
            <p:cNvPr id="95" name="Group 96"/>
            <p:cNvGrpSpPr/>
            <p:nvPr/>
          </p:nvGrpSpPr>
          <p:grpSpPr>
            <a:xfrm>
              <a:off x="415944" y="104189"/>
              <a:ext cx="235257" cy="222027"/>
              <a:chOff x="1981200" y="86584"/>
              <a:chExt cx="1632508" cy="1261216"/>
            </a:xfrm>
          </p:grpSpPr>
          <p:sp>
            <p:nvSpPr>
              <p:cNvPr id="172" name="Rectangle 97"/>
              <p:cNvSpPr/>
              <p:nvPr/>
            </p:nvSpPr>
            <p:spPr>
              <a:xfrm>
                <a:off x="1981200" y="86584"/>
                <a:ext cx="1632508" cy="11259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98"/>
              <p:cNvSpPr/>
              <p:nvPr/>
            </p:nvSpPr>
            <p:spPr>
              <a:xfrm>
                <a:off x="2146020" y="752556"/>
                <a:ext cx="400594" cy="278701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OS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64"/>
              <p:cNvSpPr/>
              <p:nvPr/>
            </p:nvSpPr>
            <p:spPr>
              <a:xfrm>
                <a:off x="2164351" y="473855"/>
                <a:ext cx="1150349" cy="557402"/>
              </a:xfrm>
              <a:custGeom>
                <a:avLst/>
                <a:gdLst>
                  <a:gd name="connsiteX0" fmla="*/ 0 w 1437821"/>
                  <a:gd name="connsiteY0" fmla="*/ 0 h 445532"/>
                  <a:gd name="connsiteX1" fmla="*/ 1437821 w 1437821"/>
                  <a:gd name="connsiteY1" fmla="*/ 0 h 445532"/>
                  <a:gd name="connsiteX2" fmla="*/ 1437821 w 1437821"/>
                  <a:gd name="connsiteY2" fmla="*/ 445532 h 445532"/>
                  <a:gd name="connsiteX3" fmla="*/ 0 w 1437821"/>
                  <a:gd name="connsiteY3" fmla="*/ 445532 h 445532"/>
                  <a:gd name="connsiteX4" fmla="*/ 0 w 1437821"/>
                  <a:gd name="connsiteY4" fmla="*/ 0 h 445532"/>
                  <a:gd name="connsiteX0" fmla="*/ 0 w 1437821"/>
                  <a:gd name="connsiteY0" fmla="*/ 0 h 445532"/>
                  <a:gd name="connsiteX1" fmla="*/ 1437821 w 1437821"/>
                  <a:gd name="connsiteY1" fmla="*/ 0 h 445532"/>
                  <a:gd name="connsiteX2" fmla="*/ 1437821 w 1437821"/>
                  <a:gd name="connsiteY2" fmla="*/ 445532 h 445532"/>
                  <a:gd name="connsiteX3" fmla="*/ 615383 w 1437821"/>
                  <a:gd name="connsiteY3" fmla="*/ 435507 h 445532"/>
                  <a:gd name="connsiteX4" fmla="*/ 0 w 1437821"/>
                  <a:gd name="connsiteY4" fmla="*/ 445532 h 445532"/>
                  <a:gd name="connsiteX5" fmla="*/ 0 w 1437821"/>
                  <a:gd name="connsiteY5" fmla="*/ 0 h 445532"/>
                  <a:gd name="connsiteX0" fmla="*/ 0 w 1437821"/>
                  <a:gd name="connsiteY0" fmla="*/ 0 h 445532"/>
                  <a:gd name="connsiteX1" fmla="*/ 1437821 w 1437821"/>
                  <a:gd name="connsiteY1" fmla="*/ 0 h 445532"/>
                  <a:gd name="connsiteX2" fmla="*/ 1437821 w 1437821"/>
                  <a:gd name="connsiteY2" fmla="*/ 445532 h 445532"/>
                  <a:gd name="connsiteX3" fmla="*/ 1021783 w 1437821"/>
                  <a:gd name="connsiteY3" fmla="*/ 442764 h 445532"/>
                  <a:gd name="connsiteX4" fmla="*/ 615383 w 1437821"/>
                  <a:gd name="connsiteY4" fmla="*/ 435507 h 445532"/>
                  <a:gd name="connsiteX5" fmla="*/ 0 w 1437821"/>
                  <a:gd name="connsiteY5" fmla="*/ 445532 h 445532"/>
                  <a:gd name="connsiteX6" fmla="*/ 0 w 1437821"/>
                  <a:gd name="connsiteY6" fmla="*/ 0 h 445532"/>
                  <a:gd name="connsiteX0" fmla="*/ 0 w 1437821"/>
                  <a:gd name="connsiteY0" fmla="*/ 0 h 1139449"/>
                  <a:gd name="connsiteX1" fmla="*/ 1437821 w 1437821"/>
                  <a:gd name="connsiteY1" fmla="*/ 0 h 1139449"/>
                  <a:gd name="connsiteX2" fmla="*/ 1437821 w 1437821"/>
                  <a:gd name="connsiteY2" fmla="*/ 445532 h 1139449"/>
                  <a:gd name="connsiteX3" fmla="*/ 615383 w 1437821"/>
                  <a:gd name="connsiteY3" fmla="*/ 1139449 h 1139449"/>
                  <a:gd name="connsiteX4" fmla="*/ 615383 w 1437821"/>
                  <a:gd name="connsiteY4" fmla="*/ 435507 h 1139449"/>
                  <a:gd name="connsiteX5" fmla="*/ 0 w 1437821"/>
                  <a:gd name="connsiteY5" fmla="*/ 445532 h 1139449"/>
                  <a:gd name="connsiteX6" fmla="*/ 0 w 1437821"/>
                  <a:gd name="connsiteY6" fmla="*/ 0 h 1139449"/>
                  <a:gd name="connsiteX0" fmla="*/ 0 w 1437821"/>
                  <a:gd name="connsiteY0" fmla="*/ 0 h 1156732"/>
                  <a:gd name="connsiteX1" fmla="*/ 1437821 w 1437821"/>
                  <a:gd name="connsiteY1" fmla="*/ 0 h 1156732"/>
                  <a:gd name="connsiteX2" fmla="*/ 1437821 w 1437821"/>
                  <a:gd name="connsiteY2" fmla="*/ 1156732 h 1156732"/>
                  <a:gd name="connsiteX3" fmla="*/ 615383 w 1437821"/>
                  <a:gd name="connsiteY3" fmla="*/ 1139449 h 1156732"/>
                  <a:gd name="connsiteX4" fmla="*/ 615383 w 1437821"/>
                  <a:gd name="connsiteY4" fmla="*/ 435507 h 1156732"/>
                  <a:gd name="connsiteX5" fmla="*/ 0 w 1437821"/>
                  <a:gd name="connsiteY5" fmla="*/ 445532 h 1156732"/>
                  <a:gd name="connsiteX6" fmla="*/ 0 w 1437821"/>
                  <a:gd name="connsiteY6" fmla="*/ 0 h 1156732"/>
                  <a:gd name="connsiteX0" fmla="*/ 0 w 1437821"/>
                  <a:gd name="connsiteY0" fmla="*/ 0 h 1139449"/>
                  <a:gd name="connsiteX1" fmla="*/ 1437821 w 1437821"/>
                  <a:gd name="connsiteY1" fmla="*/ 0 h 1139449"/>
                  <a:gd name="connsiteX2" fmla="*/ 1437821 w 1437821"/>
                  <a:gd name="connsiteY2" fmla="*/ 1120446 h 1139449"/>
                  <a:gd name="connsiteX3" fmla="*/ 615383 w 1437821"/>
                  <a:gd name="connsiteY3" fmla="*/ 1139449 h 1139449"/>
                  <a:gd name="connsiteX4" fmla="*/ 615383 w 1437821"/>
                  <a:gd name="connsiteY4" fmla="*/ 435507 h 1139449"/>
                  <a:gd name="connsiteX5" fmla="*/ 0 w 1437821"/>
                  <a:gd name="connsiteY5" fmla="*/ 445532 h 1139449"/>
                  <a:gd name="connsiteX6" fmla="*/ 0 w 1437821"/>
                  <a:gd name="connsiteY6" fmla="*/ 0 h 1139449"/>
                  <a:gd name="connsiteX0" fmla="*/ 0 w 1437821"/>
                  <a:gd name="connsiteY0" fmla="*/ 0 h 1142218"/>
                  <a:gd name="connsiteX1" fmla="*/ 1437821 w 1437821"/>
                  <a:gd name="connsiteY1" fmla="*/ 0 h 1142218"/>
                  <a:gd name="connsiteX2" fmla="*/ 1437821 w 1437821"/>
                  <a:gd name="connsiteY2" fmla="*/ 1142218 h 1142218"/>
                  <a:gd name="connsiteX3" fmla="*/ 615383 w 1437821"/>
                  <a:gd name="connsiteY3" fmla="*/ 1139449 h 1142218"/>
                  <a:gd name="connsiteX4" fmla="*/ 615383 w 1437821"/>
                  <a:gd name="connsiteY4" fmla="*/ 435507 h 1142218"/>
                  <a:gd name="connsiteX5" fmla="*/ 0 w 1437821"/>
                  <a:gd name="connsiteY5" fmla="*/ 445532 h 1142218"/>
                  <a:gd name="connsiteX6" fmla="*/ 0 w 1437821"/>
                  <a:gd name="connsiteY6" fmla="*/ 0 h 1142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37821" h="1142218">
                    <a:moveTo>
                      <a:pt x="0" y="0"/>
                    </a:moveTo>
                    <a:lnTo>
                      <a:pt x="1437821" y="0"/>
                    </a:lnTo>
                    <a:lnTo>
                      <a:pt x="1437821" y="1142218"/>
                    </a:lnTo>
                    <a:lnTo>
                      <a:pt x="615383" y="1139449"/>
                    </a:lnTo>
                    <a:lnTo>
                      <a:pt x="615383" y="435507"/>
                    </a:lnTo>
                    <a:lnTo>
                      <a:pt x="0" y="4455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75" name="Rectangle 100"/>
              <p:cNvSpPr/>
              <p:nvPr/>
            </p:nvSpPr>
            <p:spPr>
              <a:xfrm>
                <a:off x="2630434" y="1077184"/>
                <a:ext cx="762000" cy="270616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Rectangle 30"/>
            <p:cNvSpPr/>
            <p:nvPr/>
          </p:nvSpPr>
          <p:spPr>
            <a:xfrm>
              <a:off x="152400" y="810403"/>
              <a:ext cx="856519" cy="3202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3"/>
            <p:cNvSpPr/>
            <p:nvPr/>
          </p:nvSpPr>
          <p:spPr>
            <a:xfrm>
              <a:off x="502616" y="851773"/>
              <a:ext cx="215699" cy="310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98" name="Rectangle 43"/>
            <p:cNvSpPr/>
            <p:nvPr/>
          </p:nvSpPr>
          <p:spPr>
            <a:xfrm>
              <a:off x="571302" y="626137"/>
              <a:ext cx="64262" cy="1025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9" name="Rectangle 16"/>
            <p:cNvSpPr/>
            <p:nvPr/>
          </p:nvSpPr>
          <p:spPr>
            <a:xfrm>
              <a:off x="514331" y="1161908"/>
              <a:ext cx="84369" cy="50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0" name="Straight Connector 29"/>
            <p:cNvCxnSpPr>
              <a:endCxn id="106" idx="0"/>
            </p:cNvCxnSpPr>
            <p:nvPr/>
          </p:nvCxnSpPr>
          <p:spPr>
            <a:xfrm>
              <a:off x="608112" y="328190"/>
              <a:ext cx="192039" cy="114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31"/>
            <p:cNvCxnSpPr>
              <a:stCxn id="170" idx="0"/>
              <a:endCxn id="150" idx="2"/>
            </p:cNvCxnSpPr>
            <p:nvPr/>
          </p:nvCxnSpPr>
          <p:spPr>
            <a:xfrm flipH="1" flipV="1">
              <a:off x="531466" y="308612"/>
              <a:ext cx="251558" cy="218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33"/>
            <p:cNvCxnSpPr>
              <a:stCxn id="169" idx="0"/>
              <a:endCxn id="144" idx="2"/>
            </p:cNvCxnSpPr>
            <p:nvPr/>
          </p:nvCxnSpPr>
          <p:spPr>
            <a:xfrm flipH="1" flipV="1">
              <a:off x="808654" y="308612"/>
              <a:ext cx="110064" cy="218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9"/>
            <p:cNvGrpSpPr/>
            <p:nvPr/>
          </p:nvGrpSpPr>
          <p:grpSpPr>
            <a:xfrm>
              <a:off x="635565" y="527432"/>
              <a:ext cx="351393" cy="295117"/>
              <a:chOff x="3276600" y="2590800"/>
              <a:chExt cx="2438400" cy="1676400"/>
            </a:xfrm>
          </p:grpSpPr>
          <p:sp>
            <p:nvSpPr>
              <p:cNvPr id="167" name="Rectangle 8"/>
              <p:cNvSpPr/>
              <p:nvPr/>
            </p:nvSpPr>
            <p:spPr>
              <a:xfrm>
                <a:off x="3276600" y="2667000"/>
                <a:ext cx="2438400" cy="117029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Rectangle 12"/>
              <p:cNvSpPr/>
              <p:nvPr/>
            </p:nvSpPr>
            <p:spPr>
              <a:xfrm>
                <a:off x="3505200" y="3684892"/>
                <a:ext cx="762000" cy="5823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69" name="Rectangle 14"/>
              <p:cNvSpPr/>
              <p:nvPr/>
            </p:nvSpPr>
            <p:spPr>
              <a:xfrm>
                <a:off x="4860472" y="2590800"/>
                <a:ext cx="762000" cy="424504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27"/>
              <p:cNvSpPr/>
              <p:nvPr/>
            </p:nvSpPr>
            <p:spPr>
              <a:xfrm>
                <a:off x="3918858" y="2590800"/>
                <a:ext cx="762000" cy="424504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34"/>
              <p:cNvSpPr/>
              <p:nvPr/>
            </p:nvSpPr>
            <p:spPr>
              <a:xfrm>
                <a:off x="4860472" y="3684892"/>
                <a:ext cx="762000" cy="5823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sp>
          <p:nvSpPr>
            <p:cNvPr id="104" name="Rectangle 23"/>
            <p:cNvSpPr/>
            <p:nvPr/>
          </p:nvSpPr>
          <p:spPr>
            <a:xfrm>
              <a:off x="251229" y="341786"/>
              <a:ext cx="759259" cy="64917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41"/>
            <p:cNvSpPr/>
            <p:nvPr/>
          </p:nvSpPr>
          <p:spPr>
            <a:xfrm rot="16200000">
              <a:off x="488888" y="535936"/>
              <a:ext cx="111282" cy="59511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42"/>
            <p:cNvSpPr/>
            <p:nvPr/>
          </p:nvSpPr>
          <p:spPr>
            <a:xfrm>
              <a:off x="754603" y="442462"/>
              <a:ext cx="91096" cy="6539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44"/>
            <p:cNvSpPr/>
            <p:nvPr/>
          </p:nvSpPr>
          <p:spPr>
            <a:xfrm>
              <a:off x="613603" y="1161908"/>
              <a:ext cx="92554" cy="50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108" name="Group 50"/>
            <p:cNvGrpSpPr/>
            <p:nvPr/>
          </p:nvGrpSpPr>
          <p:grpSpPr>
            <a:xfrm>
              <a:off x="507295" y="853114"/>
              <a:ext cx="44366" cy="79214"/>
              <a:chOff x="2511533" y="4849586"/>
              <a:chExt cx="307867" cy="449972"/>
            </a:xfrm>
          </p:grpSpPr>
          <p:sp>
            <p:nvSpPr>
              <p:cNvPr id="163" name="Rectangle 45"/>
              <p:cNvSpPr/>
              <p:nvPr/>
            </p:nvSpPr>
            <p:spPr>
              <a:xfrm>
                <a:off x="2511533" y="4849586"/>
                <a:ext cx="307867" cy="1796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64" name="Rectangle 46"/>
              <p:cNvSpPr/>
              <p:nvPr/>
            </p:nvSpPr>
            <p:spPr>
              <a:xfrm>
                <a:off x="2511533" y="5029200"/>
                <a:ext cx="307867" cy="898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65" name="Rectangle 48"/>
              <p:cNvSpPr/>
              <p:nvPr/>
            </p:nvSpPr>
            <p:spPr>
              <a:xfrm>
                <a:off x="2511533" y="5119944"/>
                <a:ext cx="307867" cy="898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66" name="Rectangle 49"/>
              <p:cNvSpPr/>
              <p:nvPr/>
            </p:nvSpPr>
            <p:spPr>
              <a:xfrm>
                <a:off x="2511533" y="5209751"/>
                <a:ext cx="307867" cy="898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09" name="Group 51"/>
            <p:cNvGrpSpPr/>
            <p:nvPr/>
          </p:nvGrpSpPr>
          <p:grpSpPr>
            <a:xfrm>
              <a:off x="555325" y="853114"/>
              <a:ext cx="44366" cy="79214"/>
              <a:chOff x="2511533" y="4849586"/>
              <a:chExt cx="307867" cy="449972"/>
            </a:xfrm>
          </p:grpSpPr>
          <p:sp>
            <p:nvSpPr>
              <p:cNvPr id="159" name="Rectangle 52"/>
              <p:cNvSpPr/>
              <p:nvPr/>
            </p:nvSpPr>
            <p:spPr>
              <a:xfrm>
                <a:off x="2511533" y="4849586"/>
                <a:ext cx="307867" cy="1796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60" name="Rectangle 53"/>
              <p:cNvSpPr/>
              <p:nvPr/>
            </p:nvSpPr>
            <p:spPr>
              <a:xfrm>
                <a:off x="2511533" y="5029200"/>
                <a:ext cx="307867" cy="898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61" name="Rectangle 54"/>
              <p:cNvSpPr/>
              <p:nvPr/>
            </p:nvSpPr>
            <p:spPr>
              <a:xfrm>
                <a:off x="2511533" y="5119944"/>
                <a:ext cx="307867" cy="898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62" name="Rectangle 55"/>
              <p:cNvSpPr/>
              <p:nvPr/>
            </p:nvSpPr>
            <p:spPr>
              <a:xfrm>
                <a:off x="2511533" y="5209751"/>
                <a:ext cx="307867" cy="898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110" name="Rectangle 62"/>
            <p:cNvSpPr/>
            <p:nvPr/>
          </p:nvSpPr>
          <p:spPr>
            <a:xfrm>
              <a:off x="772827" y="851773"/>
              <a:ext cx="215699" cy="310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11" name="Rectangle 63"/>
            <p:cNvSpPr/>
            <p:nvPr/>
          </p:nvSpPr>
          <p:spPr>
            <a:xfrm>
              <a:off x="784543" y="1161908"/>
              <a:ext cx="84369" cy="50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2" name="Rectangle 64"/>
            <p:cNvSpPr/>
            <p:nvPr/>
          </p:nvSpPr>
          <p:spPr>
            <a:xfrm>
              <a:off x="883814" y="1161908"/>
              <a:ext cx="92554" cy="50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113" name="Group 65"/>
            <p:cNvGrpSpPr/>
            <p:nvPr/>
          </p:nvGrpSpPr>
          <p:grpSpPr>
            <a:xfrm>
              <a:off x="777612" y="853114"/>
              <a:ext cx="44366" cy="79214"/>
              <a:chOff x="2511533" y="4849586"/>
              <a:chExt cx="307867" cy="449972"/>
            </a:xfrm>
          </p:grpSpPr>
          <p:sp>
            <p:nvSpPr>
              <p:cNvPr id="155" name="Rectangle 66"/>
              <p:cNvSpPr/>
              <p:nvPr/>
            </p:nvSpPr>
            <p:spPr>
              <a:xfrm>
                <a:off x="2511533" y="4849586"/>
                <a:ext cx="307867" cy="1796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56" name="Rectangle 67"/>
              <p:cNvSpPr/>
              <p:nvPr/>
            </p:nvSpPr>
            <p:spPr>
              <a:xfrm>
                <a:off x="2511533" y="5029200"/>
                <a:ext cx="307867" cy="898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57" name="Rectangle 68"/>
              <p:cNvSpPr/>
              <p:nvPr/>
            </p:nvSpPr>
            <p:spPr>
              <a:xfrm>
                <a:off x="2511533" y="5119944"/>
                <a:ext cx="307867" cy="898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58" name="Rectangle 69"/>
              <p:cNvSpPr/>
              <p:nvPr/>
            </p:nvSpPr>
            <p:spPr>
              <a:xfrm>
                <a:off x="2511533" y="5209751"/>
                <a:ext cx="307867" cy="898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4" name="Group 70"/>
            <p:cNvGrpSpPr/>
            <p:nvPr/>
          </p:nvGrpSpPr>
          <p:grpSpPr>
            <a:xfrm>
              <a:off x="825642" y="853114"/>
              <a:ext cx="44366" cy="79214"/>
              <a:chOff x="2511533" y="4849586"/>
              <a:chExt cx="307867" cy="449972"/>
            </a:xfrm>
          </p:grpSpPr>
          <p:sp>
            <p:nvSpPr>
              <p:cNvPr id="151" name="Rectangle 71"/>
              <p:cNvSpPr/>
              <p:nvPr/>
            </p:nvSpPr>
            <p:spPr>
              <a:xfrm>
                <a:off x="2511533" y="4849586"/>
                <a:ext cx="307867" cy="1796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52" name="Rectangle 72"/>
              <p:cNvSpPr/>
              <p:nvPr/>
            </p:nvSpPr>
            <p:spPr>
              <a:xfrm>
                <a:off x="2511533" y="5029200"/>
                <a:ext cx="307867" cy="898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53" name="Rectangle 73"/>
              <p:cNvSpPr/>
              <p:nvPr/>
            </p:nvSpPr>
            <p:spPr>
              <a:xfrm>
                <a:off x="2511533" y="5119944"/>
                <a:ext cx="307867" cy="898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54" name="Rectangle 74"/>
              <p:cNvSpPr/>
              <p:nvPr/>
            </p:nvSpPr>
            <p:spPr>
              <a:xfrm>
                <a:off x="2511533" y="5209751"/>
                <a:ext cx="307867" cy="898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115" name="Rectangle 15"/>
            <p:cNvSpPr/>
            <p:nvPr/>
          </p:nvSpPr>
          <p:spPr>
            <a:xfrm>
              <a:off x="459868" y="951985"/>
              <a:ext cx="538070" cy="93901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Connector 77"/>
            <p:cNvCxnSpPr>
              <a:stCxn id="163" idx="0"/>
              <a:endCxn id="98" idx="2"/>
            </p:cNvCxnSpPr>
            <p:nvPr/>
          </p:nvCxnSpPr>
          <p:spPr>
            <a:xfrm flipV="1">
              <a:off x="529478" y="728648"/>
              <a:ext cx="73956" cy="1244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79"/>
            <p:cNvCxnSpPr>
              <a:stCxn id="159" idx="0"/>
              <a:endCxn id="168" idx="2"/>
            </p:cNvCxnSpPr>
            <p:nvPr/>
          </p:nvCxnSpPr>
          <p:spPr>
            <a:xfrm flipV="1">
              <a:off x="577508" y="822549"/>
              <a:ext cx="145905" cy="30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81"/>
            <p:cNvCxnSpPr>
              <a:stCxn id="155" idx="0"/>
              <a:endCxn id="168" idx="2"/>
            </p:cNvCxnSpPr>
            <p:nvPr/>
          </p:nvCxnSpPr>
          <p:spPr>
            <a:xfrm flipH="1" flipV="1">
              <a:off x="723413" y="822549"/>
              <a:ext cx="76382" cy="30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83"/>
            <p:cNvCxnSpPr>
              <a:stCxn id="151" idx="0"/>
              <a:endCxn id="171" idx="2"/>
            </p:cNvCxnSpPr>
            <p:nvPr/>
          </p:nvCxnSpPr>
          <p:spPr>
            <a:xfrm flipV="1">
              <a:off x="847825" y="822549"/>
              <a:ext cx="70893" cy="30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"/>
            <p:cNvGrpSpPr/>
            <p:nvPr/>
          </p:nvGrpSpPr>
          <p:grpSpPr>
            <a:xfrm>
              <a:off x="383001" y="86585"/>
              <a:ext cx="235257" cy="222027"/>
              <a:chOff x="1981200" y="86584"/>
              <a:chExt cx="1632508" cy="1261216"/>
            </a:xfrm>
          </p:grpSpPr>
          <p:sp>
            <p:nvSpPr>
              <p:cNvPr id="147" name="Rectangle 26"/>
              <p:cNvSpPr/>
              <p:nvPr/>
            </p:nvSpPr>
            <p:spPr>
              <a:xfrm>
                <a:off x="1981200" y="86584"/>
                <a:ext cx="1632508" cy="11259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94"/>
              <p:cNvSpPr/>
              <p:nvPr/>
            </p:nvSpPr>
            <p:spPr>
              <a:xfrm>
                <a:off x="2146020" y="752556"/>
                <a:ext cx="400594" cy="278701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64"/>
              <p:cNvSpPr/>
              <p:nvPr/>
            </p:nvSpPr>
            <p:spPr>
              <a:xfrm>
                <a:off x="2164351" y="473855"/>
                <a:ext cx="1150349" cy="557402"/>
              </a:xfrm>
              <a:custGeom>
                <a:avLst/>
                <a:gdLst>
                  <a:gd name="connsiteX0" fmla="*/ 0 w 1437821"/>
                  <a:gd name="connsiteY0" fmla="*/ 0 h 445532"/>
                  <a:gd name="connsiteX1" fmla="*/ 1437821 w 1437821"/>
                  <a:gd name="connsiteY1" fmla="*/ 0 h 445532"/>
                  <a:gd name="connsiteX2" fmla="*/ 1437821 w 1437821"/>
                  <a:gd name="connsiteY2" fmla="*/ 445532 h 445532"/>
                  <a:gd name="connsiteX3" fmla="*/ 0 w 1437821"/>
                  <a:gd name="connsiteY3" fmla="*/ 445532 h 445532"/>
                  <a:gd name="connsiteX4" fmla="*/ 0 w 1437821"/>
                  <a:gd name="connsiteY4" fmla="*/ 0 h 445532"/>
                  <a:gd name="connsiteX0" fmla="*/ 0 w 1437821"/>
                  <a:gd name="connsiteY0" fmla="*/ 0 h 445532"/>
                  <a:gd name="connsiteX1" fmla="*/ 1437821 w 1437821"/>
                  <a:gd name="connsiteY1" fmla="*/ 0 h 445532"/>
                  <a:gd name="connsiteX2" fmla="*/ 1437821 w 1437821"/>
                  <a:gd name="connsiteY2" fmla="*/ 445532 h 445532"/>
                  <a:gd name="connsiteX3" fmla="*/ 615383 w 1437821"/>
                  <a:gd name="connsiteY3" fmla="*/ 435507 h 445532"/>
                  <a:gd name="connsiteX4" fmla="*/ 0 w 1437821"/>
                  <a:gd name="connsiteY4" fmla="*/ 445532 h 445532"/>
                  <a:gd name="connsiteX5" fmla="*/ 0 w 1437821"/>
                  <a:gd name="connsiteY5" fmla="*/ 0 h 445532"/>
                  <a:gd name="connsiteX0" fmla="*/ 0 w 1437821"/>
                  <a:gd name="connsiteY0" fmla="*/ 0 h 445532"/>
                  <a:gd name="connsiteX1" fmla="*/ 1437821 w 1437821"/>
                  <a:gd name="connsiteY1" fmla="*/ 0 h 445532"/>
                  <a:gd name="connsiteX2" fmla="*/ 1437821 w 1437821"/>
                  <a:gd name="connsiteY2" fmla="*/ 445532 h 445532"/>
                  <a:gd name="connsiteX3" fmla="*/ 1021783 w 1437821"/>
                  <a:gd name="connsiteY3" fmla="*/ 442764 h 445532"/>
                  <a:gd name="connsiteX4" fmla="*/ 615383 w 1437821"/>
                  <a:gd name="connsiteY4" fmla="*/ 435507 h 445532"/>
                  <a:gd name="connsiteX5" fmla="*/ 0 w 1437821"/>
                  <a:gd name="connsiteY5" fmla="*/ 445532 h 445532"/>
                  <a:gd name="connsiteX6" fmla="*/ 0 w 1437821"/>
                  <a:gd name="connsiteY6" fmla="*/ 0 h 445532"/>
                  <a:gd name="connsiteX0" fmla="*/ 0 w 1437821"/>
                  <a:gd name="connsiteY0" fmla="*/ 0 h 1139449"/>
                  <a:gd name="connsiteX1" fmla="*/ 1437821 w 1437821"/>
                  <a:gd name="connsiteY1" fmla="*/ 0 h 1139449"/>
                  <a:gd name="connsiteX2" fmla="*/ 1437821 w 1437821"/>
                  <a:gd name="connsiteY2" fmla="*/ 445532 h 1139449"/>
                  <a:gd name="connsiteX3" fmla="*/ 615383 w 1437821"/>
                  <a:gd name="connsiteY3" fmla="*/ 1139449 h 1139449"/>
                  <a:gd name="connsiteX4" fmla="*/ 615383 w 1437821"/>
                  <a:gd name="connsiteY4" fmla="*/ 435507 h 1139449"/>
                  <a:gd name="connsiteX5" fmla="*/ 0 w 1437821"/>
                  <a:gd name="connsiteY5" fmla="*/ 445532 h 1139449"/>
                  <a:gd name="connsiteX6" fmla="*/ 0 w 1437821"/>
                  <a:gd name="connsiteY6" fmla="*/ 0 h 1139449"/>
                  <a:gd name="connsiteX0" fmla="*/ 0 w 1437821"/>
                  <a:gd name="connsiteY0" fmla="*/ 0 h 1156732"/>
                  <a:gd name="connsiteX1" fmla="*/ 1437821 w 1437821"/>
                  <a:gd name="connsiteY1" fmla="*/ 0 h 1156732"/>
                  <a:gd name="connsiteX2" fmla="*/ 1437821 w 1437821"/>
                  <a:gd name="connsiteY2" fmla="*/ 1156732 h 1156732"/>
                  <a:gd name="connsiteX3" fmla="*/ 615383 w 1437821"/>
                  <a:gd name="connsiteY3" fmla="*/ 1139449 h 1156732"/>
                  <a:gd name="connsiteX4" fmla="*/ 615383 w 1437821"/>
                  <a:gd name="connsiteY4" fmla="*/ 435507 h 1156732"/>
                  <a:gd name="connsiteX5" fmla="*/ 0 w 1437821"/>
                  <a:gd name="connsiteY5" fmla="*/ 445532 h 1156732"/>
                  <a:gd name="connsiteX6" fmla="*/ 0 w 1437821"/>
                  <a:gd name="connsiteY6" fmla="*/ 0 h 1156732"/>
                  <a:gd name="connsiteX0" fmla="*/ 0 w 1437821"/>
                  <a:gd name="connsiteY0" fmla="*/ 0 h 1139449"/>
                  <a:gd name="connsiteX1" fmla="*/ 1437821 w 1437821"/>
                  <a:gd name="connsiteY1" fmla="*/ 0 h 1139449"/>
                  <a:gd name="connsiteX2" fmla="*/ 1437821 w 1437821"/>
                  <a:gd name="connsiteY2" fmla="*/ 1120446 h 1139449"/>
                  <a:gd name="connsiteX3" fmla="*/ 615383 w 1437821"/>
                  <a:gd name="connsiteY3" fmla="*/ 1139449 h 1139449"/>
                  <a:gd name="connsiteX4" fmla="*/ 615383 w 1437821"/>
                  <a:gd name="connsiteY4" fmla="*/ 435507 h 1139449"/>
                  <a:gd name="connsiteX5" fmla="*/ 0 w 1437821"/>
                  <a:gd name="connsiteY5" fmla="*/ 445532 h 1139449"/>
                  <a:gd name="connsiteX6" fmla="*/ 0 w 1437821"/>
                  <a:gd name="connsiteY6" fmla="*/ 0 h 1139449"/>
                  <a:gd name="connsiteX0" fmla="*/ 0 w 1437821"/>
                  <a:gd name="connsiteY0" fmla="*/ 0 h 1142218"/>
                  <a:gd name="connsiteX1" fmla="*/ 1437821 w 1437821"/>
                  <a:gd name="connsiteY1" fmla="*/ 0 h 1142218"/>
                  <a:gd name="connsiteX2" fmla="*/ 1437821 w 1437821"/>
                  <a:gd name="connsiteY2" fmla="*/ 1142218 h 1142218"/>
                  <a:gd name="connsiteX3" fmla="*/ 615383 w 1437821"/>
                  <a:gd name="connsiteY3" fmla="*/ 1139449 h 1142218"/>
                  <a:gd name="connsiteX4" fmla="*/ 615383 w 1437821"/>
                  <a:gd name="connsiteY4" fmla="*/ 435507 h 1142218"/>
                  <a:gd name="connsiteX5" fmla="*/ 0 w 1437821"/>
                  <a:gd name="connsiteY5" fmla="*/ 445532 h 1142218"/>
                  <a:gd name="connsiteX6" fmla="*/ 0 w 1437821"/>
                  <a:gd name="connsiteY6" fmla="*/ 0 h 1142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37821" h="1142218">
                    <a:moveTo>
                      <a:pt x="0" y="0"/>
                    </a:moveTo>
                    <a:lnTo>
                      <a:pt x="1437821" y="0"/>
                    </a:lnTo>
                    <a:lnTo>
                      <a:pt x="1437821" y="1142218"/>
                    </a:lnTo>
                    <a:lnTo>
                      <a:pt x="615383" y="1139449"/>
                    </a:lnTo>
                    <a:lnTo>
                      <a:pt x="615383" y="435507"/>
                    </a:lnTo>
                    <a:lnTo>
                      <a:pt x="0" y="4455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0" name="Rectangle 101"/>
              <p:cNvSpPr/>
              <p:nvPr/>
            </p:nvSpPr>
            <p:spPr>
              <a:xfrm>
                <a:off x="2630434" y="1077184"/>
                <a:ext cx="762000" cy="270616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1" name="Rectangle 21"/>
            <p:cNvSpPr/>
            <p:nvPr/>
          </p:nvSpPr>
          <p:spPr>
            <a:xfrm>
              <a:off x="268268" y="446478"/>
              <a:ext cx="194792" cy="146176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/>
            </a:p>
          </p:txBody>
        </p:sp>
        <p:grpSp>
          <p:nvGrpSpPr>
            <p:cNvPr id="122" name="Group 2"/>
            <p:cNvGrpSpPr/>
            <p:nvPr/>
          </p:nvGrpSpPr>
          <p:grpSpPr>
            <a:xfrm>
              <a:off x="701451" y="86585"/>
              <a:ext cx="230458" cy="222027"/>
              <a:chOff x="4344396" y="86584"/>
              <a:chExt cx="1599204" cy="1261216"/>
            </a:xfrm>
          </p:grpSpPr>
          <p:sp>
            <p:nvSpPr>
              <p:cNvPr id="142" name="Rectangle 117"/>
              <p:cNvSpPr/>
              <p:nvPr/>
            </p:nvSpPr>
            <p:spPr>
              <a:xfrm>
                <a:off x="4344396" y="86584"/>
                <a:ext cx="1599204" cy="11259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18"/>
              <p:cNvSpPr/>
              <p:nvPr/>
            </p:nvSpPr>
            <p:spPr>
              <a:xfrm>
                <a:off x="4498329" y="752556"/>
                <a:ext cx="1248303" cy="278701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20"/>
              <p:cNvSpPr/>
              <p:nvPr/>
            </p:nvSpPr>
            <p:spPr>
              <a:xfrm>
                <a:off x="4746172" y="1077184"/>
                <a:ext cx="684267" cy="270616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24"/>
              <p:cNvSpPr/>
              <p:nvPr/>
            </p:nvSpPr>
            <p:spPr>
              <a:xfrm>
                <a:off x="5151675" y="764557"/>
                <a:ext cx="531587" cy="2667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23"/>
              <p:cNvSpPr/>
              <p:nvPr/>
            </p:nvSpPr>
            <p:spPr>
              <a:xfrm>
                <a:off x="4498329" y="473854"/>
                <a:ext cx="1248304" cy="27870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sp>
          <p:nvSpPr>
            <p:cNvPr id="123" name="Rectangle 126"/>
            <p:cNvSpPr/>
            <p:nvPr/>
          </p:nvSpPr>
          <p:spPr>
            <a:xfrm>
              <a:off x="152400" y="341786"/>
              <a:ext cx="82358" cy="446503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24" name="Group 148"/>
            <p:cNvGrpSpPr/>
            <p:nvPr/>
          </p:nvGrpSpPr>
          <p:grpSpPr>
            <a:xfrm>
              <a:off x="784543" y="1114314"/>
              <a:ext cx="16101" cy="47594"/>
              <a:chOff x="2511533" y="4849586"/>
              <a:chExt cx="307867" cy="449972"/>
            </a:xfrm>
          </p:grpSpPr>
          <p:sp>
            <p:nvSpPr>
              <p:cNvPr id="138" name="Rectangle 149"/>
              <p:cNvSpPr/>
              <p:nvPr/>
            </p:nvSpPr>
            <p:spPr>
              <a:xfrm>
                <a:off x="2511533" y="4849586"/>
                <a:ext cx="307867" cy="1796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39" name="Rectangle 150"/>
              <p:cNvSpPr/>
              <p:nvPr/>
            </p:nvSpPr>
            <p:spPr>
              <a:xfrm>
                <a:off x="2511533" y="5029200"/>
                <a:ext cx="307867" cy="898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40" name="Rectangle 151"/>
              <p:cNvSpPr/>
              <p:nvPr/>
            </p:nvSpPr>
            <p:spPr>
              <a:xfrm>
                <a:off x="2511533" y="5119944"/>
                <a:ext cx="307867" cy="898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41" name="Rectangle 152"/>
              <p:cNvSpPr/>
              <p:nvPr/>
            </p:nvSpPr>
            <p:spPr>
              <a:xfrm>
                <a:off x="2511533" y="5209751"/>
                <a:ext cx="307867" cy="898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5" name="Group 153"/>
            <p:cNvGrpSpPr/>
            <p:nvPr/>
          </p:nvGrpSpPr>
          <p:grpSpPr>
            <a:xfrm>
              <a:off x="800644" y="1114314"/>
              <a:ext cx="16101" cy="47594"/>
              <a:chOff x="2511533" y="4849586"/>
              <a:chExt cx="307867" cy="449972"/>
            </a:xfrm>
          </p:grpSpPr>
          <p:sp>
            <p:nvSpPr>
              <p:cNvPr id="134" name="Rectangle 154"/>
              <p:cNvSpPr/>
              <p:nvPr/>
            </p:nvSpPr>
            <p:spPr>
              <a:xfrm>
                <a:off x="2511533" y="4849586"/>
                <a:ext cx="307867" cy="1796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35" name="Rectangle 155"/>
              <p:cNvSpPr/>
              <p:nvPr/>
            </p:nvSpPr>
            <p:spPr>
              <a:xfrm>
                <a:off x="2511533" y="5029200"/>
                <a:ext cx="307867" cy="898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36" name="Rectangle 156"/>
              <p:cNvSpPr/>
              <p:nvPr/>
            </p:nvSpPr>
            <p:spPr>
              <a:xfrm>
                <a:off x="2511533" y="5119944"/>
                <a:ext cx="307867" cy="898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37" name="Rectangle 157"/>
              <p:cNvSpPr/>
              <p:nvPr/>
            </p:nvSpPr>
            <p:spPr>
              <a:xfrm>
                <a:off x="2511533" y="5209751"/>
                <a:ext cx="307867" cy="898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6" name="Group 158"/>
            <p:cNvGrpSpPr/>
            <p:nvPr/>
          </p:nvGrpSpPr>
          <p:grpSpPr>
            <a:xfrm>
              <a:off x="815896" y="1114264"/>
              <a:ext cx="16101" cy="47594"/>
              <a:chOff x="2511533" y="4849586"/>
              <a:chExt cx="307867" cy="449972"/>
            </a:xfrm>
          </p:grpSpPr>
          <p:sp>
            <p:nvSpPr>
              <p:cNvPr id="130" name="Rectangle 159"/>
              <p:cNvSpPr/>
              <p:nvPr/>
            </p:nvSpPr>
            <p:spPr>
              <a:xfrm>
                <a:off x="2511533" y="4849586"/>
                <a:ext cx="307867" cy="1796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31" name="Rectangle 160"/>
              <p:cNvSpPr/>
              <p:nvPr/>
            </p:nvSpPr>
            <p:spPr>
              <a:xfrm>
                <a:off x="2511533" y="5029200"/>
                <a:ext cx="307867" cy="898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32" name="Rectangle 161"/>
              <p:cNvSpPr/>
              <p:nvPr/>
            </p:nvSpPr>
            <p:spPr>
              <a:xfrm>
                <a:off x="2511533" y="5119944"/>
                <a:ext cx="307867" cy="898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33" name="Rectangle 162"/>
              <p:cNvSpPr/>
              <p:nvPr/>
            </p:nvSpPr>
            <p:spPr>
              <a:xfrm>
                <a:off x="2511533" y="5209751"/>
                <a:ext cx="307867" cy="898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127" name="Rectangle 122"/>
            <p:cNvSpPr/>
            <p:nvPr/>
          </p:nvSpPr>
          <p:spPr>
            <a:xfrm>
              <a:off x="276057" y="460360"/>
              <a:ext cx="194792" cy="146176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87038" y="475157"/>
              <a:ext cx="194792" cy="146176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/>
            </a:p>
          </p:txBody>
        </p:sp>
        <p:cxnSp>
          <p:nvCxnSpPr>
            <p:cNvPr id="129" name="Straight Connector 128"/>
            <p:cNvCxnSpPr>
              <a:stCxn id="128" idx="3"/>
              <a:endCxn id="105" idx="0"/>
            </p:cNvCxnSpPr>
            <p:nvPr/>
          </p:nvCxnSpPr>
          <p:spPr>
            <a:xfrm>
              <a:off x="481830" y="548245"/>
              <a:ext cx="32943" cy="174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Pfeil nach rechts 45"/>
          <p:cNvSpPr/>
          <p:nvPr/>
        </p:nvSpPr>
        <p:spPr>
          <a:xfrm>
            <a:off x="4279684" y="2346842"/>
            <a:ext cx="622732" cy="503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feld 61"/>
          <p:cNvSpPr txBox="1"/>
          <p:nvPr/>
        </p:nvSpPr>
        <p:spPr>
          <a:xfrm>
            <a:off x="4003831" y="1714227"/>
            <a:ext cx="1162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/>
              <a:t>???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511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hteck 107"/>
          <p:cNvSpPr/>
          <p:nvPr/>
        </p:nvSpPr>
        <p:spPr>
          <a:xfrm>
            <a:off x="3380642" y="2343149"/>
            <a:ext cx="2366078" cy="101649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err="1" smtClean="0">
                <a:solidFill>
                  <a:schemeClr val="tx1"/>
                </a:solidFill>
              </a:rPr>
              <a:t>Application</a:t>
            </a:r>
            <a:r>
              <a:rPr lang="de-DE" sz="1000" b="1" dirty="0" smtClean="0">
                <a:solidFill>
                  <a:schemeClr val="tx1"/>
                </a:solidFill>
              </a:rPr>
              <a:t> </a:t>
            </a:r>
            <a:r>
              <a:rPr lang="de-DE" sz="1000" b="1" dirty="0" err="1" smtClean="0">
                <a:solidFill>
                  <a:schemeClr val="tx1"/>
                </a:solidFill>
              </a:rPr>
              <a:t>process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Today‘s</a:t>
            </a:r>
            <a:r>
              <a:rPr lang="de-DE" sz="3200" dirty="0" smtClean="0"/>
              <a:t> Solution</a:t>
            </a:r>
            <a:endParaRPr lang="en-US" sz="3200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408373" y="5530788"/>
            <a:ext cx="8220722" cy="887767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heterogeneous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exposed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plane,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prone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VM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box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UN‘s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pespective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</a:p>
          <a:p>
            <a:pPr marL="0" indent="0" algn="ctr">
              <a:buNone/>
            </a:pP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optimal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mapping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not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that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easy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achieve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20AD-4377-4F50-8896-C0F26D0D7968}" type="datetime1">
              <a:rPr lang="en-GB" smtClean="0"/>
              <a:pPr/>
              <a:t>03/02/2014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UNIFY presentation template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F03-D599-4DE0-9A74-AC65AD94ED72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12" name="Rechteck 111"/>
          <p:cNvSpPr/>
          <p:nvPr/>
        </p:nvSpPr>
        <p:spPr>
          <a:xfrm>
            <a:off x="4291189" y="2555542"/>
            <a:ext cx="542925" cy="75012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hteck 130"/>
          <p:cNvSpPr/>
          <p:nvPr/>
        </p:nvSpPr>
        <p:spPr>
          <a:xfrm>
            <a:off x="6032432" y="3819822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/>
                </a:solidFill>
              </a:rPr>
              <a:t>ETH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7208769" y="3819822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ETH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2" name="Flussdiagramm: Zusammenführen 131"/>
          <p:cNvSpPr/>
          <p:nvPr/>
        </p:nvSpPr>
        <p:spPr>
          <a:xfrm>
            <a:off x="6032432" y="3826718"/>
            <a:ext cx="2362200" cy="581025"/>
          </a:xfrm>
          <a:prstGeom prst="flowChartMerge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relay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6942069" y="4160039"/>
            <a:ext cx="542925" cy="75012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Gerade Verbindung mit Pfeil 55"/>
          <p:cNvCxnSpPr/>
          <p:nvPr/>
        </p:nvCxnSpPr>
        <p:spPr>
          <a:xfrm rot="10800000">
            <a:off x="7423709" y="4246962"/>
            <a:ext cx="1063626" cy="344765"/>
          </a:xfrm>
          <a:prstGeom prst="bentConnector3">
            <a:avLst>
              <a:gd name="adj1" fmla="val 10008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Pfeil nach unten 149"/>
          <p:cNvSpPr/>
          <p:nvPr/>
        </p:nvSpPr>
        <p:spPr>
          <a:xfrm>
            <a:off x="4434955" y="1917576"/>
            <a:ext cx="257452" cy="3373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feil nach unten 150"/>
          <p:cNvSpPr/>
          <p:nvPr/>
        </p:nvSpPr>
        <p:spPr>
          <a:xfrm>
            <a:off x="1791514" y="1901300"/>
            <a:ext cx="257452" cy="3373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Pfeil nach unten 151"/>
          <p:cNvSpPr/>
          <p:nvPr/>
        </p:nvSpPr>
        <p:spPr>
          <a:xfrm>
            <a:off x="7084806" y="1917576"/>
            <a:ext cx="257452" cy="3373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feld 152"/>
          <p:cNvSpPr txBox="1"/>
          <p:nvPr/>
        </p:nvSpPr>
        <p:spPr>
          <a:xfrm>
            <a:off x="3542185" y="1624301"/>
            <a:ext cx="2062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/>
              <a:t>OpenStack </a:t>
            </a:r>
            <a:r>
              <a:rPr lang="de-DE" sz="1200" b="1" dirty="0" err="1" smtClean="0"/>
              <a:t>deployed</a:t>
            </a:r>
            <a:r>
              <a:rPr lang="de-DE" sz="1200" b="1" dirty="0" smtClean="0"/>
              <a:t> VM</a:t>
            </a:r>
            <a:endParaRPr lang="en-US" sz="1400" b="1" dirty="0"/>
          </a:p>
        </p:txBody>
      </p:sp>
      <p:sp>
        <p:nvSpPr>
          <p:cNvPr id="154" name="Textfeld 153"/>
          <p:cNvSpPr txBox="1"/>
          <p:nvPr/>
        </p:nvSpPr>
        <p:spPr>
          <a:xfrm>
            <a:off x="888996" y="1607713"/>
            <a:ext cx="2062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/>
              <a:t>Ethernet </a:t>
            </a:r>
            <a:r>
              <a:rPr lang="de-DE" sz="1200" b="1" dirty="0" err="1" smtClean="0"/>
              <a:t>flow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switch</a:t>
            </a:r>
            <a:endParaRPr lang="en-US" sz="1400" b="1" dirty="0"/>
          </a:p>
        </p:txBody>
      </p:sp>
      <p:sp>
        <p:nvSpPr>
          <p:cNvPr id="155" name="Textfeld 154"/>
          <p:cNvSpPr txBox="1"/>
          <p:nvPr/>
        </p:nvSpPr>
        <p:spPr>
          <a:xfrm>
            <a:off x="6177525" y="1640577"/>
            <a:ext cx="2062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/>
              <a:t>Ethernet </a:t>
            </a:r>
            <a:r>
              <a:rPr lang="de-DE" sz="1200" b="1" dirty="0" err="1" smtClean="0"/>
              <a:t>flow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switch</a:t>
            </a:r>
            <a:endParaRPr lang="en-US" sz="1400" b="1" dirty="0"/>
          </a:p>
        </p:txBody>
      </p:sp>
      <p:sp>
        <p:nvSpPr>
          <p:cNvPr id="52" name="Rechteck 51"/>
          <p:cNvSpPr/>
          <p:nvPr/>
        </p:nvSpPr>
        <p:spPr>
          <a:xfrm>
            <a:off x="3384262" y="3068239"/>
            <a:ext cx="1178389" cy="73679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/>
                </a:solidFill>
              </a:rPr>
              <a:t>PPP(</a:t>
            </a:r>
            <a:r>
              <a:rPr lang="de-DE" sz="1000" b="1" dirty="0" err="1" smtClean="0">
                <a:solidFill>
                  <a:schemeClr val="tx1"/>
                </a:solidFill>
              </a:rPr>
              <a:t>oE</a:t>
            </a:r>
            <a:r>
              <a:rPr lang="de-DE" sz="1000" b="1" dirty="0" smtClean="0">
                <a:solidFill>
                  <a:schemeClr val="tx1"/>
                </a:solidFill>
              </a:rPr>
              <a:t>)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4" name="Gerade Verbindung mit Pfeil 113"/>
          <p:cNvCxnSpPr>
            <a:stCxn id="98" idx="0"/>
          </p:cNvCxnSpPr>
          <p:nvPr/>
        </p:nvCxnSpPr>
        <p:spPr>
          <a:xfrm flipV="1">
            <a:off x="4386447" y="2633662"/>
            <a:ext cx="1" cy="59250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4563562" y="3068239"/>
            <a:ext cx="1183158" cy="282307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TLS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6" name="Gerade Verbindung mit Pfeil 115"/>
          <p:cNvCxnSpPr>
            <a:stCxn id="111" idx="0"/>
          </p:cNvCxnSpPr>
          <p:nvPr/>
        </p:nvCxnSpPr>
        <p:spPr>
          <a:xfrm flipV="1">
            <a:off x="4759309" y="2609168"/>
            <a:ext cx="1" cy="534081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30734" y="3143249"/>
            <a:ext cx="57150" cy="146448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/>
          <p:cNvSpPr/>
          <p:nvPr/>
        </p:nvSpPr>
        <p:spPr>
          <a:xfrm>
            <a:off x="4562650" y="3348334"/>
            <a:ext cx="1182012" cy="456701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TCP/IP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4730734" y="3496782"/>
            <a:ext cx="57150" cy="169264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Gerade Verbindung mit Pfeil 117"/>
          <p:cNvCxnSpPr>
            <a:stCxn id="110" idx="0"/>
            <a:endCxn id="111" idx="2"/>
          </p:cNvCxnSpPr>
          <p:nvPr/>
        </p:nvCxnSpPr>
        <p:spPr>
          <a:xfrm flipV="1">
            <a:off x="4759309" y="3289697"/>
            <a:ext cx="0" cy="20708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3382462" y="3808414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/>
                </a:solidFill>
              </a:rPr>
              <a:t>ETH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4357872" y="3226170"/>
            <a:ext cx="57150" cy="1019204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hteck 95"/>
          <p:cNvSpPr/>
          <p:nvPr/>
        </p:nvSpPr>
        <p:spPr>
          <a:xfrm>
            <a:off x="4563562" y="3808414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ETH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6" name="Gerade Verbindung mit Pfeil 54"/>
          <p:cNvCxnSpPr/>
          <p:nvPr/>
        </p:nvCxnSpPr>
        <p:spPr>
          <a:xfrm rot="5400000">
            <a:off x="5880479" y="3122618"/>
            <a:ext cx="1586" cy="2243927"/>
          </a:xfrm>
          <a:prstGeom prst="bentConnector3">
            <a:avLst>
              <a:gd name="adj1" fmla="val 22350252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4730734" y="3954065"/>
            <a:ext cx="57150" cy="292895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Gerade Verbindung mit Pfeil 120"/>
          <p:cNvCxnSpPr>
            <a:stCxn id="99" idx="0"/>
            <a:endCxn id="110" idx="2"/>
          </p:cNvCxnSpPr>
          <p:nvPr/>
        </p:nvCxnSpPr>
        <p:spPr>
          <a:xfrm flipV="1">
            <a:off x="4759309" y="3666046"/>
            <a:ext cx="0" cy="288019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739139" y="3815812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/>
                </a:solidFill>
              </a:rPr>
              <a:t>ETH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1915476" y="3815812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ETH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6" name="Flussdiagramm: Zusammenführen 55"/>
          <p:cNvSpPr/>
          <p:nvPr/>
        </p:nvSpPr>
        <p:spPr>
          <a:xfrm>
            <a:off x="739139" y="3822708"/>
            <a:ext cx="2362200" cy="581025"/>
          </a:xfrm>
          <a:prstGeom prst="flowChartMerge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relay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648776" y="4156029"/>
            <a:ext cx="542925" cy="75012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Gerade Verbindung mit Pfeil 55"/>
          <p:cNvCxnSpPr/>
          <p:nvPr/>
        </p:nvCxnSpPr>
        <p:spPr>
          <a:xfrm flipV="1">
            <a:off x="617330" y="4266090"/>
            <a:ext cx="1063625" cy="325636"/>
          </a:xfrm>
          <a:prstGeom prst="bentConnector3">
            <a:avLst>
              <a:gd name="adj1" fmla="val 99254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4"/>
          <p:cNvCxnSpPr>
            <a:stCxn id="98" idx="2"/>
          </p:cNvCxnSpPr>
          <p:nvPr/>
        </p:nvCxnSpPr>
        <p:spPr>
          <a:xfrm rot="5400000">
            <a:off x="3263691" y="3124204"/>
            <a:ext cx="1586" cy="2243927"/>
          </a:xfrm>
          <a:prstGeom prst="bentConnector3">
            <a:avLst>
              <a:gd name="adj1" fmla="val 22350252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3531407" y="4980060"/>
            <a:ext cx="2062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VM</a:t>
            </a:r>
            <a:endParaRPr lang="en-US" sz="2400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888996" y="4980060"/>
            <a:ext cx="2062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dom0 </a:t>
            </a:r>
            <a:r>
              <a:rPr lang="de-DE" sz="2000" b="1" dirty="0" err="1" smtClean="0"/>
              <a:t>vswitchd</a:t>
            </a:r>
            <a:endParaRPr lang="en-US" sz="2400" b="1" dirty="0"/>
          </a:p>
        </p:txBody>
      </p:sp>
      <p:sp>
        <p:nvSpPr>
          <p:cNvPr id="61" name="Textfeld 60"/>
          <p:cNvSpPr txBox="1"/>
          <p:nvPr/>
        </p:nvSpPr>
        <p:spPr>
          <a:xfrm>
            <a:off x="6182288" y="4980060"/>
            <a:ext cx="2062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dom0 </a:t>
            </a:r>
            <a:r>
              <a:rPr lang="de-DE" sz="2000" b="1" dirty="0" err="1" smtClean="0"/>
              <a:t>vswitchd</a:t>
            </a:r>
            <a:endParaRPr lang="en-US" sz="24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1445791" y="2560584"/>
            <a:ext cx="181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Black box </a:t>
            </a:r>
            <a:r>
              <a:rPr lang="de-DE" dirty="0" smtClean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Insights</a:t>
            </a:r>
            <a:endParaRPr lang="en-US" dirty="0"/>
          </a:p>
        </p:txBody>
      </p:sp>
      <p:sp>
        <p:nvSpPr>
          <p:cNvPr id="19" name="Inhaltsplatzhalter 18"/>
          <p:cNvSpPr>
            <a:spLocks noGrp="1"/>
          </p:cNvSpPr>
          <p:nvPr>
            <p:ph idx="1"/>
          </p:nvPr>
        </p:nvSpPr>
        <p:spPr>
          <a:xfrm>
            <a:off x="457200" y="133386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/>
              <a:t>Universal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exposes</a:t>
            </a:r>
            <a:r>
              <a:rPr lang="de-DE" dirty="0" smtClean="0"/>
              <a:t> </a:t>
            </a:r>
            <a:r>
              <a:rPr lang="de-DE" dirty="0" err="1" smtClean="0"/>
              <a:t>detailed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on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internals</a:t>
            </a:r>
            <a:r>
              <a:rPr lang="de-DE" dirty="0" smtClean="0"/>
              <a:t>, </a:t>
            </a:r>
            <a:r>
              <a:rPr lang="de-DE" dirty="0" err="1" smtClean="0"/>
              <a:t>granularity</a:t>
            </a:r>
            <a:r>
              <a:rPr lang="de-DE" dirty="0" smtClean="0"/>
              <a:t> on VM </a:t>
            </a:r>
            <a:r>
              <a:rPr lang="de-DE" dirty="0" err="1" smtClean="0"/>
              <a:t>level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VM </a:t>
            </a:r>
            <a:r>
              <a:rPr lang="de-DE" dirty="0" err="1" smtClean="0"/>
              <a:t>hosts</a:t>
            </a:r>
            <a:r>
              <a:rPr lang="de-DE" dirty="0" smtClean="0"/>
              <a:t> </a:t>
            </a:r>
            <a:r>
              <a:rPr lang="de-DE" dirty="0" err="1" smtClean="0"/>
              <a:t>arbitrary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 </a:t>
            </a:r>
            <a:r>
              <a:rPr lang="de-DE" dirty="0" err="1" smtClean="0">
                <a:sym typeface="Wingdings" panose="05000000000000000000" pitchFamily="2" charset="2"/>
              </a:rPr>
              <a:t>seems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hard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map</a:t>
            </a:r>
            <a:r>
              <a:rPr lang="de-DE" dirty="0" smtClean="0">
                <a:sym typeface="Wingdings" panose="05000000000000000000" pitchFamily="2" charset="2"/>
              </a:rPr>
              <a:t> in an </a:t>
            </a:r>
            <a:r>
              <a:rPr lang="de-DE" dirty="0" err="1" smtClean="0">
                <a:sym typeface="Wingdings" panose="05000000000000000000" pitchFamily="2" charset="2"/>
              </a:rPr>
              <a:t>optimized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manner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underlying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physical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resources</a:t>
            </a:r>
            <a:endParaRPr lang="de-DE" dirty="0" smtClean="0">
              <a:sym typeface="Wingdings" panose="05000000000000000000" pitchFamily="2" charset="2"/>
            </a:endParaRP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b="1" dirty="0" err="1" smtClean="0">
                <a:sym typeface="Wingdings" panose="05000000000000000000" pitchFamily="2" charset="2"/>
              </a:rPr>
              <a:t>Idea</a:t>
            </a:r>
            <a:r>
              <a:rPr lang="de-DE" b="1" dirty="0" smtClean="0">
                <a:sym typeface="Wingdings" panose="05000000000000000000" pitchFamily="2" charset="2"/>
              </a:rPr>
              <a:t>: </a:t>
            </a:r>
            <a:r>
              <a:rPr lang="de-DE" b="1" dirty="0" err="1" smtClean="0">
                <a:sym typeface="Wingdings" panose="05000000000000000000" pitchFamily="2" charset="2"/>
              </a:rPr>
              <a:t>Instead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ym typeface="Wingdings" panose="05000000000000000000" pitchFamily="2" charset="2"/>
              </a:rPr>
              <a:t>of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ym typeface="Wingdings" panose="05000000000000000000" pitchFamily="2" charset="2"/>
              </a:rPr>
              <a:t>exposing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ym typeface="Wingdings" panose="05000000000000000000" pitchFamily="2" charset="2"/>
              </a:rPr>
              <a:t>the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ym typeface="Wingdings" panose="05000000000000000000" pitchFamily="2" charset="2"/>
              </a:rPr>
              <a:t>UN‘s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ym typeface="Wingdings" panose="05000000000000000000" pitchFamily="2" charset="2"/>
              </a:rPr>
              <a:t>internal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ym typeface="Wingdings" panose="05000000000000000000" pitchFamily="2" charset="2"/>
              </a:rPr>
              <a:t>details</a:t>
            </a:r>
            <a:r>
              <a:rPr lang="de-DE" b="1" dirty="0" smtClean="0">
                <a:sym typeface="Wingdings" panose="05000000000000000000" pitchFamily="2" charset="2"/>
              </a:rPr>
              <a:t>, </a:t>
            </a:r>
            <a:r>
              <a:rPr lang="de-DE" b="1" dirty="0" err="1" smtClean="0">
                <a:sym typeface="Wingdings" panose="05000000000000000000" pitchFamily="2" charset="2"/>
              </a:rPr>
              <a:t>offer</a:t>
            </a:r>
            <a:r>
              <a:rPr lang="de-DE" b="1" dirty="0" smtClean="0">
                <a:sym typeface="Wingdings" panose="05000000000000000000" pitchFamily="2" charset="2"/>
              </a:rPr>
              <a:t> a well-</a:t>
            </a:r>
            <a:r>
              <a:rPr lang="de-DE" b="1" dirty="0" err="1" smtClean="0">
                <a:sym typeface="Wingdings" panose="05000000000000000000" pitchFamily="2" charset="2"/>
              </a:rPr>
              <a:t>known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ym typeface="Wingdings" panose="05000000000000000000" pitchFamily="2" charset="2"/>
              </a:rPr>
              <a:t>interface</a:t>
            </a:r>
            <a:r>
              <a:rPr lang="de-DE" b="1" dirty="0" smtClean="0">
                <a:sym typeface="Wingdings" panose="05000000000000000000" pitchFamily="2" charset="2"/>
              </a:rPr>
              <a:t> (</a:t>
            </a:r>
            <a:r>
              <a:rPr lang="de-DE" b="1" dirty="0" err="1" smtClean="0">
                <a:sym typeface="Wingdings" panose="05000000000000000000" pitchFamily="2" charset="2"/>
              </a:rPr>
              <a:t>working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ym typeface="Wingdings" panose="05000000000000000000" pitchFamily="2" charset="2"/>
              </a:rPr>
              <a:t>assumption</a:t>
            </a:r>
            <a:r>
              <a:rPr lang="de-DE" b="1" dirty="0" smtClean="0">
                <a:sym typeface="Wingdings" panose="05000000000000000000" pitchFamily="2" charset="2"/>
              </a:rPr>
              <a:t>: SDN/OpenFlow) </a:t>
            </a:r>
            <a:r>
              <a:rPr lang="de-DE" b="1" dirty="0" err="1" smtClean="0">
                <a:sym typeface="Wingdings" panose="05000000000000000000" pitchFamily="2" charset="2"/>
              </a:rPr>
              <a:t>with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ym typeface="Wingdings" panose="05000000000000000000" pitchFamily="2" charset="2"/>
              </a:rPr>
              <a:t>enriched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ym typeface="Wingdings" panose="05000000000000000000" pitchFamily="2" charset="2"/>
              </a:rPr>
              <a:t>processing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ym typeface="Wingdings" panose="05000000000000000000" pitchFamily="2" charset="2"/>
              </a:rPr>
              <a:t>capabilities</a:t>
            </a:r>
            <a:r>
              <a:rPr lang="de-DE" b="1" dirty="0" smtClean="0">
                <a:sym typeface="Wingdings" panose="05000000000000000000" pitchFamily="2" charset="2"/>
              </a:rPr>
              <a:t> (like TLS/TCP </a:t>
            </a:r>
            <a:r>
              <a:rPr lang="de-DE" b="1" dirty="0" err="1" smtClean="0">
                <a:sym typeface="Wingdings" panose="05000000000000000000" pitchFamily="2" charset="2"/>
              </a:rPr>
              <a:t>endpoint</a:t>
            </a:r>
            <a:r>
              <a:rPr lang="de-DE" b="1" dirty="0" smtClean="0">
                <a:sym typeface="Wingdings" panose="05000000000000000000" pitchFamily="2" charset="2"/>
              </a:rPr>
              <a:t>)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err="1" smtClean="0">
                <a:sym typeface="Wingdings" panose="05000000000000000000" pitchFamily="2" charset="2"/>
              </a:rPr>
              <a:t>Map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these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processing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capabilities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lightweight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processes</a:t>
            </a:r>
            <a:r>
              <a:rPr lang="de-DE" dirty="0" smtClean="0"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ym typeface="Wingdings" panose="05000000000000000000" pitchFamily="2" charset="2"/>
              </a:rPr>
              <a:t>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containers</a:t>
            </a:r>
            <a:r>
              <a:rPr lang="de-DE" dirty="0" smtClean="0">
                <a:sym typeface="Wingdings" panose="05000000000000000000" pitchFamily="2" charset="2"/>
              </a:rPr>
              <a:t> like LXC </a:t>
            </a:r>
            <a:r>
              <a:rPr lang="de-DE" dirty="0" err="1" smtClean="0">
                <a:sym typeface="Wingdings" panose="05000000000000000000" pitchFamily="2" charset="2"/>
              </a:rPr>
              <a:t>containers</a:t>
            </a:r>
            <a:r>
              <a:rPr lang="de-DE" dirty="0" smtClean="0">
                <a:sym typeface="Wingdings" panose="05000000000000000000" pitchFamily="2" charset="2"/>
              </a:rPr>
              <a:t> on Linux)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route </a:t>
            </a:r>
            <a:r>
              <a:rPr lang="de-DE" dirty="0" err="1" smtClean="0">
                <a:sym typeface="Wingdings" panose="05000000000000000000" pitchFamily="2" charset="2"/>
              </a:rPr>
              <a:t>traffic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towards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these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processing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nodes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automatically</a:t>
            </a:r>
            <a:r>
              <a:rPr lang="de-DE" dirty="0" smtClean="0">
                <a:sym typeface="Wingdings" panose="05000000000000000000" pitchFamily="2" charset="2"/>
              </a:rPr>
              <a:t> in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node</a:t>
            </a:r>
            <a:r>
              <a:rPr lang="de-DE" dirty="0" smtClean="0">
                <a:sym typeface="Wingdings" panose="05000000000000000000" pitchFamily="2" charset="2"/>
              </a:rPr>
              <a:t>, do not </a:t>
            </a:r>
            <a:r>
              <a:rPr lang="de-DE" dirty="0" err="1" smtClean="0">
                <a:sym typeface="Wingdings" panose="05000000000000000000" pitchFamily="2" charset="2"/>
              </a:rPr>
              <a:t>bother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control</a:t>
            </a:r>
            <a:r>
              <a:rPr lang="de-DE" dirty="0" smtClean="0">
                <a:sym typeface="Wingdings" panose="05000000000000000000" pitchFamily="2" charset="2"/>
              </a:rPr>
              <a:t> plane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such </a:t>
            </a:r>
            <a:r>
              <a:rPr lang="de-DE" dirty="0" err="1" smtClean="0">
                <a:sym typeface="Wingdings" panose="05000000000000000000" pitchFamily="2" charset="2"/>
              </a:rPr>
              <a:t>details</a:t>
            </a:r>
            <a:endParaRPr lang="de-DE" dirty="0" smtClean="0">
              <a:sym typeface="Wingdings" panose="05000000000000000000" pitchFamily="2" charset="2"/>
            </a:endParaRP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err="1" smtClean="0">
                <a:sym typeface="Wingdings" panose="05000000000000000000" pitchFamily="2" charset="2"/>
              </a:rPr>
              <a:t>From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control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plane‘s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perspective</a:t>
            </a:r>
            <a:r>
              <a:rPr lang="de-DE" dirty="0" smtClean="0">
                <a:sym typeface="Wingdings" panose="05000000000000000000" pitchFamily="2" charset="2"/>
              </a:rPr>
              <a:t>, a </a:t>
            </a:r>
            <a:r>
              <a:rPr lang="de-DE" dirty="0" err="1" smtClean="0">
                <a:sym typeface="Wingdings" panose="05000000000000000000" pitchFamily="2" charset="2"/>
              </a:rPr>
              <a:t>single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node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a powerful </a:t>
            </a:r>
            <a:r>
              <a:rPr lang="de-DE" dirty="0" err="1" smtClean="0">
                <a:sym typeface="Wingdings" panose="05000000000000000000" pitchFamily="2" charset="2"/>
              </a:rPr>
              <a:t>single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data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path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element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offered</a:t>
            </a:r>
            <a:endParaRPr lang="de-DE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20AD-4377-4F50-8896-C0F26D0D7968}" type="datetime1">
              <a:rPr lang="en-GB" smtClean="0"/>
              <a:pPr/>
              <a:t>03/02/2014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UNIFY presentation template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F03-D599-4DE0-9A74-AC65AD94ED72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0" name="Inhaltsplatzhalter 12"/>
          <p:cNvSpPr txBox="1">
            <a:spLocks/>
          </p:cNvSpPr>
          <p:nvPr/>
        </p:nvSpPr>
        <p:spPr>
          <a:xfrm>
            <a:off x="408373" y="5770491"/>
            <a:ext cx="8220722" cy="64806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70000" indent="-2700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180975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55637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5637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Btw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not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intend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abandon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VM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!!</a:t>
            </a:r>
          </a:p>
          <a:p>
            <a:pPr marL="0" indent="0" algn="ctr">
              <a:buFont typeface="Arial" pitchFamily="34" charset="0"/>
              <a:buNone/>
            </a:pP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plane in </a:t>
            </a:r>
            <a:r>
              <a:rPr lang="de-DE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  <a:r>
              <a:rPr lang="de-DE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</a:p>
          <a:p>
            <a:pPr marL="0" indent="0" algn="ctr">
              <a:buFont typeface="Arial" pitchFamily="34" charset="0"/>
              <a:buNone/>
            </a:pP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20AD-4377-4F50-8896-C0F26D0D7968}" type="datetime1">
              <a:rPr lang="en-GB" smtClean="0"/>
              <a:pPr/>
              <a:t>03/02/2014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UNIFY presentation template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F03-D599-4DE0-9A74-AC65AD94ED72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1743075" y="2343149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/>
                </a:solidFill>
              </a:rPr>
              <a:t>IPv4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919412" y="2343149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IPv4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743075" y="2924175"/>
            <a:ext cx="1181100" cy="438151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/>
                </a:solidFill>
              </a:rPr>
              <a:t>PPP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743075" y="3359645"/>
            <a:ext cx="1181100" cy="445592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err="1" smtClean="0">
                <a:solidFill>
                  <a:schemeClr val="tx1"/>
                </a:solidFill>
              </a:rPr>
              <a:t>PPPoE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743075" y="3810001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/>
                </a:solidFill>
              </a:rPr>
              <a:t>ETH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Flussdiagramm: Zusammenführen 10"/>
          <p:cNvSpPr/>
          <p:nvPr/>
        </p:nvSpPr>
        <p:spPr>
          <a:xfrm>
            <a:off x="1743075" y="2343149"/>
            <a:ext cx="2362200" cy="581025"/>
          </a:xfrm>
          <a:prstGeom prst="flowChartMerge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relay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304925" y="2343149"/>
            <a:ext cx="43815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304925" y="2924175"/>
            <a:ext cx="438150" cy="438151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304925" y="3359647"/>
            <a:ext cx="438150" cy="44559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304925" y="3810001"/>
            <a:ext cx="43815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105275" y="2343149"/>
            <a:ext cx="43815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409700" y="3064670"/>
            <a:ext cx="228600" cy="14287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1409700" y="3514727"/>
            <a:ext cx="228600" cy="14287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mit Pfeil 18"/>
          <p:cNvCxnSpPr>
            <a:endCxn id="17" idx="1"/>
          </p:cNvCxnSpPr>
          <p:nvPr/>
        </p:nvCxnSpPr>
        <p:spPr>
          <a:xfrm>
            <a:off x="990600" y="3136108"/>
            <a:ext cx="4191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990600" y="3586164"/>
            <a:ext cx="4191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85775" y="3447725"/>
            <a:ext cx="571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 smtClean="0"/>
              <a:t>session</a:t>
            </a:r>
            <a:endParaRPr lang="en-US" sz="1100" dirty="0"/>
          </a:p>
        </p:txBody>
      </p:sp>
      <p:sp>
        <p:nvSpPr>
          <p:cNvPr id="22" name="Textfeld 21"/>
          <p:cNvSpPr txBox="1"/>
          <p:nvPr/>
        </p:nvSpPr>
        <p:spPr>
          <a:xfrm>
            <a:off x="546496" y="3010227"/>
            <a:ext cx="510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AAA</a:t>
            </a:r>
            <a:endParaRPr lang="en-US" sz="1100" dirty="0"/>
          </a:p>
        </p:txBody>
      </p:sp>
      <p:sp>
        <p:nvSpPr>
          <p:cNvPr id="23" name="Rechteck 22"/>
          <p:cNvSpPr/>
          <p:nvPr/>
        </p:nvSpPr>
        <p:spPr>
          <a:xfrm>
            <a:off x="1743075" y="4391026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/>
                </a:solidFill>
              </a:rPr>
              <a:t>L1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304925" y="4391026"/>
            <a:ext cx="43815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674142" y="3954065"/>
            <a:ext cx="57150" cy="292895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2666999" y="3068240"/>
            <a:ext cx="71437" cy="598289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2674142" y="4535089"/>
            <a:ext cx="57150" cy="292895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1409700" y="2562223"/>
            <a:ext cx="228600" cy="14287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4210050" y="2562223"/>
            <a:ext cx="228600" cy="14287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29"/>
          <p:cNvSpPr txBox="1"/>
          <p:nvPr/>
        </p:nvSpPr>
        <p:spPr>
          <a:xfrm>
            <a:off x="485775" y="2493331"/>
            <a:ext cx="571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ICMP</a:t>
            </a:r>
            <a:endParaRPr lang="en-US" sz="1100" dirty="0"/>
          </a:p>
        </p:txBody>
      </p:sp>
      <p:sp>
        <p:nvSpPr>
          <p:cNvPr id="31" name="Textfeld 30"/>
          <p:cNvSpPr txBox="1"/>
          <p:nvPr/>
        </p:nvSpPr>
        <p:spPr>
          <a:xfrm>
            <a:off x="4972049" y="2502856"/>
            <a:ext cx="819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ICMP/ARP</a:t>
            </a:r>
            <a:endParaRPr lang="en-US" sz="1100" dirty="0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990600" y="2633660"/>
            <a:ext cx="4191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4438650" y="2633660"/>
            <a:ext cx="4191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652712" y="2667592"/>
            <a:ext cx="542925" cy="75012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 Verbindung mit Pfeil 34"/>
          <p:cNvCxnSpPr/>
          <p:nvPr/>
        </p:nvCxnSpPr>
        <p:spPr>
          <a:xfrm flipV="1">
            <a:off x="2702717" y="2742604"/>
            <a:ext cx="0" cy="32563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2702717" y="3657004"/>
            <a:ext cx="0" cy="32563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2702717" y="4247554"/>
            <a:ext cx="0" cy="32563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55"/>
          <p:cNvCxnSpPr/>
          <p:nvPr/>
        </p:nvCxnSpPr>
        <p:spPr>
          <a:xfrm flipV="1">
            <a:off x="1638300" y="4825404"/>
            <a:ext cx="1063625" cy="325636"/>
          </a:xfrm>
          <a:prstGeom prst="bentConnector3">
            <a:avLst>
              <a:gd name="adj1" fmla="val 99254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7229475" y="2460799"/>
            <a:ext cx="164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/>
              <a:t>Transport </a:t>
            </a:r>
            <a:r>
              <a:rPr lang="de-DE" sz="1400" dirty="0" err="1" smtClean="0"/>
              <a:t>Function</a:t>
            </a:r>
            <a:endParaRPr lang="en-US" sz="1400" dirty="0"/>
          </a:p>
        </p:txBody>
      </p:sp>
      <p:sp>
        <p:nvSpPr>
          <p:cNvPr id="40" name="Textfeld 39"/>
          <p:cNvSpPr txBox="1"/>
          <p:nvPr/>
        </p:nvSpPr>
        <p:spPr>
          <a:xfrm>
            <a:off x="7229475" y="2946576"/>
            <a:ext cx="164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/>
              <a:t>Adaptation </a:t>
            </a:r>
            <a:r>
              <a:rPr lang="de-DE" sz="1400" dirty="0" err="1" smtClean="0"/>
              <a:t>Function</a:t>
            </a:r>
            <a:endParaRPr lang="en-US" sz="1400" dirty="0"/>
          </a:p>
        </p:txBody>
      </p:sp>
      <p:sp>
        <p:nvSpPr>
          <p:cNvPr id="41" name="Rechteck 40"/>
          <p:cNvSpPr/>
          <p:nvPr/>
        </p:nvSpPr>
        <p:spPr>
          <a:xfrm>
            <a:off x="2919412" y="2924175"/>
            <a:ext cx="1181100" cy="290512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TLS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2919412" y="3214687"/>
            <a:ext cx="1181100" cy="30033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TCP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5275" y="2924175"/>
            <a:ext cx="438150" cy="290511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43"/>
          <p:cNvCxnSpPr/>
          <p:nvPr/>
        </p:nvCxnSpPr>
        <p:spPr>
          <a:xfrm flipV="1">
            <a:off x="3159917" y="2742604"/>
            <a:ext cx="0" cy="32563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19412" y="3514725"/>
            <a:ext cx="1181100" cy="290512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IPv6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210050" y="3000373"/>
            <a:ext cx="228600" cy="14287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4438650" y="3071810"/>
            <a:ext cx="4191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105275" y="3219451"/>
            <a:ext cx="438150" cy="3048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4105275" y="3514726"/>
            <a:ext cx="438150" cy="290511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3124199" y="3068240"/>
            <a:ext cx="71437" cy="598289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/>
          <p:cNvSpPr/>
          <p:nvPr/>
        </p:nvSpPr>
        <p:spPr>
          <a:xfrm>
            <a:off x="2919412" y="3810001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ETH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4105275" y="3810001"/>
            <a:ext cx="43815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919412" y="4391026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L1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4105275" y="4391026"/>
            <a:ext cx="43815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131342" y="3954065"/>
            <a:ext cx="57150" cy="292895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/>
          <p:cNvSpPr/>
          <p:nvPr/>
        </p:nvSpPr>
        <p:spPr>
          <a:xfrm>
            <a:off x="3131342" y="4535089"/>
            <a:ext cx="57150" cy="292895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3159917" y="4247554"/>
            <a:ext cx="0" cy="32563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4"/>
          <p:cNvCxnSpPr/>
          <p:nvPr/>
        </p:nvCxnSpPr>
        <p:spPr>
          <a:xfrm rot="10800000">
            <a:off x="3168650" y="4825404"/>
            <a:ext cx="1098550" cy="325636"/>
          </a:xfrm>
          <a:prstGeom prst="bentConnector3">
            <a:avLst>
              <a:gd name="adj1" fmla="val 100289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3159917" y="3666529"/>
            <a:ext cx="0" cy="32563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7229475" y="4261027"/>
            <a:ext cx="164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/>
              <a:t>Transport </a:t>
            </a:r>
            <a:r>
              <a:rPr lang="de-DE" sz="1400" dirty="0" err="1" smtClean="0"/>
              <a:t>Function</a:t>
            </a:r>
            <a:endParaRPr lang="en-US" sz="1400" dirty="0"/>
          </a:p>
        </p:txBody>
      </p:sp>
      <p:sp>
        <p:nvSpPr>
          <p:cNvPr id="61" name="Textfeld 60"/>
          <p:cNvSpPr txBox="1"/>
          <p:nvPr/>
        </p:nvSpPr>
        <p:spPr>
          <a:xfrm>
            <a:off x="6419849" y="2456689"/>
            <a:ext cx="819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 smtClean="0"/>
              <a:t>IPv4</a:t>
            </a:r>
            <a:endParaRPr lang="en-US" sz="1400" b="1" dirty="0"/>
          </a:p>
        </p:txBody>
      </p:sp>
      <p:sp>
        <p:nvSpPr>
          <p:cNvPr id="62" name="Textfeld 61"/>
          <p:cNvSpPr txBox="1"/>
          <p:nvPr/>
        </p:nvSpPr>
        <p:spPr>
          <a:xfrm>
            <a:off x="5562600" y="2940845"/>
            <a:ext cx="167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 err="1" smtClean="0"/>
              <a:t>PPPoE</a:t>
            </a:r>
            <a:r>
              <a:rPr lang="de-DE" sz="1200" b="1" dirty="0" smtClean="0"/>
              <a:t>/PPP </a:t>
            </a:r>
            <a:r>
              <a:rPr lang="de-DE" sz="1200" b="1" dirty="0" err="1" smtClean="0"/>
              <a:t>and</a:t>
            </a:r>
            <a:r>
              <a:rPr lang="de-DE" sz="1200" b="1" dirty="0" smtClean="0"/>
              <a:t> TLS</a:t>
            </a:r>
            <a:endParaRPr lang="en-US" sz="1400" b="1" dirty="0"/>
          </a:p>
        </p:txBody>
      </p:sp>
      <p:sp>
        <p:nvSpPr>
          <p:cNvPr id="63" name="Textfeld 62"/>
          <p:cNvSpPr txBox="1"/>
          <p:nvPr/>
        </p:nvSpPr>
        <p:spPr>
          <a:xfrm>
            <a:off x="7239000" y="3356149"/>
            <a:ext cx="164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/>
              <a:t>Transport </a:t>
            </a:r>
            <a:r>
              <a:rPr lang="de-DE" sz="1400" dirty="0" err="1" smtClean="0"/>
              <a:t>Function</a:t>
            </a:r>
            <a:endParaRPr lang="en-US" sz="1400" dirty="0"/>
          </a:p>
        </p:txBody>
      </p:sp>
      <p:sp>
        <p:nvSpPr>
          <p:cNvPr id="64" name="Textfeld 63"/>
          <p:cNvSpPr txBox="1"/>
          <p:nvPr/>
        </p:nvSpPr>
        <p:spPr>
          <a:xfrm>
            <a:off x="6419847" y="3371538"/>
            <a:ext cx="819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 smtClean="0"/>
              <a:t>TCP/IPv6</a:t>
            </a:r>
            <a:endParaRPr lang="en-US" sz="1400" b="1" dirty="0"/>
          </a:p>
        </p:txBody>
      </p:sp>
      <p:sp>
        <p:nvSpPr>
          <p:cNvPr id="65" name="Textfeld 64"/>
          <p:cNvSpPr txBox="1"/>
          <p:nvPr/>
        </p:nvSpPr>
        <p:spPr>
          <a:xfrm>
            <a:off x="6419847" y="4276416"/>
            <a:ext cx="819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 smtClean="0"/>
              <a:t>Ethernet</a:t>
            </a:r>
            <a:endParaRPr lang="en-US" sz="1400" b="1" dirty="0"/>
          </a:p>
        </p:txBody>
      </p:sp>
      <p:cxnSp>
        <p:nvCxnSpPr>
          <p:cNvPr id="66" name="Gerade Verbindung 65"/>
          <p:cNvCxnSpPr/>
          <p:nvPr/>
        </p:nvCxnSpPr>
        <p:spPr>
          <a:xfrm>
            <a:off x="4743450" y="2343149"/>
            <a:ext cx="1838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4714875" y="2924175"/>
            <a:ext cx="1838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>
            <a:off x="4714875" y="3225778"/>
            <a:ext cx="1838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>
            <a:off x="4714875" y="3805237"/>
            <a:ext cx="1838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4714875" y="4973934"/>
            <a:ext cx="1838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2474118" y="3187677"/>
            <a:ext cx="328611" cy="7698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feld 71"/>
          <p:cNvSpPr txBox="1"/>
          <p:nvPr/>
        </p:nvSpPr>
        <p:spPr>
          <a:xfrm>
            <a:off x="2197892" y="2972453"/>
            <a:ext cx="450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PEP</a:t>
            </a:r>
            <a:endParaRPr lang="en-US" sz="1100" dirty="0"/>
          </a:p>
        </p:txBody>
      </p:sp>
      <p:sp>
        <p:nvSpPr>
          <p:cNvPr id="73" name="Textfeld 72"/>
          <p:cNvSpPr txBox="1"/>
          <p:nvPr/>
        </p:nvSpPr>
        <p:spPr>
          <a:xfrm>
            <a:off x="90088" y="1981791"/>
            <a:ext cx="450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PDP</a:t>
            </a:r>
            <a:endParaRPr lang="en-US" sz="1100" dirty="0"/>
          </a:p>
        </p:txBody>
      </p:sp>
      <p:cxnSp>
        <p:nvCxnSpPr>
          <p:cNvPr id="74" name="Gerade Verbindung mit Pfeil 79"/>
          <p:cNvCxnSpPr>
            <a:stCxn id="73" idx="2"/>
            <a:endCxn id="22" idx="1"/>
          </p:cNvCxnSpPr>
          <p:nvPr/>
        </p:nvCxnSpPr>
        <p:spPr>
          <a:xfrm rot="16200000" flipH="1">
            <a:off x="-25704" y="2568832"/>
            <a:ext cx="913020" cy="231379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4040982" y="2051444"/>
            <a:ext cx="607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state</a:t>
            </a:r>
            <a:endParaRPr lang="en-US" sz="1400" dirty="0"/>
          </a:p>
        </p:txBody>
      </p:sp>
      <p:sp>
        <p:nvSpPr>
          <p:cNvPr id="76" name="Textfeld 75"/>
          <p:cNvSpPr txBox="1"/>
          <p:nvPr/>
        </p:nvSpPr>
        <p:spPr>
          <a:xfrm>
            <a:off x="1220391" y="2051444"/>
            <a:ext cx="607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state</a:t>
            </a:r>
            <a:endParaRPr lang="en-US" sz="1400" dirty="0"/>
          </a:p>
        </p:txBody>
      </p:sp>
      <p:sp>
        <p:nvSpPr>
          <p:cNvPr id="77" name="Rechteck 76"/>
          <p:cNvSpPr/>
          <p:nvPr/>
        </p:nvSpPr>
        <p:spPr>
          <a:xfrm>
            <a:off x="1304925" y="2940845"/>
            <a:ext cx="1614487" cy="826292"/>
          </a:xfrm>
          <a:prstGeom prst="rect">
            <a:avLst/>
          </a:prstGeom>
          <a:noFill/>
          <a:ln w="63500">
            <a:solidFill>
              <a:srgbClr val="5563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 79"/>
          <p:cNvSpPr/>
          <p:nvPr/>
        </p:nvSpPr>
        <p:spPr>
          <a:xfrm>
            <a:off x="2938463" y="2806678"/>
            <a:ext cx="1614487" cy="700979"/>
          </a:xfrm>
          <a:prstGeom prst="rect">
            <a:avLst/>
          </a:prstGeom>
          <a:noFill/>
          <a:ln w="63500">
            <a:solidFill>
              <a:srgbClr val="5563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hteck 80"/>
          <p:cNvSpPr/>
          <p:nvPr/>
        </p:nvSpPr>
        <p:spPr>
          <a:xfrm>
            <a:off x="4210050" y="3000373"/>
            <a:ext cx="228600" cy="14287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Gerade Verbindung mit Pfeil 81"/>
          <p:cNvCxnSpPr/>
          <p:nvPr/>
        </p:nvCxnSpPr>
        <p:spPr>
          <a:xfrm>
            <a:off x="4438650" y="3071810"/>
            <a:ext cx="4191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4210050" y="3295648"/>
            <a:ext cx="228600" cy="14287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Gerade Verbindung mit Pfeil 83"/>
          <p:cNvCxnSpPr/>
          <p:nvPr/>
        </p:nvCxnSpPr>
        <p:spPr>
          <a:xfrm>
            <a:off x="4438650" y="3367085"/>
            <a:ext cx="4191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4972048" y="2962440"/>
            <a:ext cx="819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TLS</a:t>
            </a:r>
            <a:endParaRPr lang="en-US" sz="1100" dirty="0"/>
          </a:p>
        </p:txBody>
      </p:sp>
      <p:sp>
        <p:nvSpPr>
          <p:cNvPr id="86" name="Textfeld 85"/>
          <p:cNvSpPr txBox="1"/>
          <p:nvPr/>
        </p:nvSpPr>
        <p:spPr>
          <a:xfrm>
            <a:off x="4924422" y="3246047"/>
            <a:ext cx="962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TCP </a:t>
            </a:r>
            <a:r>
              <a:rPr lang="de-DE" sz="1100" dirty="0" err="1" smtClean="0"/>
              <a:t>ctl</a:t>
            </a:r>
            <a:r>
              <a:rPr lang="de-DE" sz="1100" dirty="0" smtClean="0"/>
              <a:t> block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92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PPP(</a:t>
            </a:r>
            <a:r>
              <a:rPr lang="de-DE" sz="3200" dirty="0" err="1" smtClean="0"/>
              <a:t>oE</a:t>
            </a:r>
            <a:r>
              <a:rPr lang="de-DE" sz="3200" dirty="0" smtClean="0"/>
              <a:t>) simple </a:t>
            </a:r>
            <a:r>
              <a:rPr lang="de-DE" sz="3200" dirty="0" err="1" smtClean="0"/>
              <a:t>lightweight</a:t>
            </a:r>
            <a:r>
              <a:rPr lang="de-DE" sz="3200" dirty="0" smtClean="0"/>
              <a:t> </a:t>
            </a:r>
            <a:r>
              <a:rPr lang="de-DE" sz="3200" dirty="0" err="1" smtClean="0"/>
              <a:t>processing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TLS/TCP </a:t>
            </a:r>
            <a:r>
              <a:rPr lang="de-DE" sz="3200" dirty="0" err="1" smtClean="0"/>
              <a:t>requires</a:t>
            </a:r>
            <a:r>
              <a:rPr lang="de-DE" sz="3200" dirty="0" smtClean="0"/>
              <a:t> </a:t>
            </a:r>
            <a:r>
              <a:rPr lang="de-DE" sz="3200" dirty="0" err="1" smtClean="0"/>
              <a:t>complex</a:t>
            </a:r>
            <a:r>
              <a:rPr lang="de-DE" sz="3200" dirty="0" smtClean="0"/>
              <a:t> </a:t>
            </a:r>
            <a:r>
              <a:rPr lang="de-DE" sz="3200" dirty="0" err="1" smtClean="0"/>
              <a:t>control</a:t>
            </a:r>
            <a:r>
              <a:rPr lang="de-DE" sz="3200" dirty="0" smtClean="0"/>
              <a:t> </a:t>
            </a:r>
            <a:r>
              <a:rPr lang="de-DE" sz="3200" dirty="0" err="1" smtClean="0"/>
              <a:t>blocks</a:t>
            </a:r>
            <a:endParaRPr lang="en-US" sz="3200" dirty="0"/>
          </a:p>
        </p:txBody>
      </p:sp>
      <p:sp>
        <p:nvSpPr>
          <p:cNvPr id="87" name="Inhaltsplatzhalter 86"/>
          <p:cNvSpPr>
            <a:spLocks noGrp="1"/>
          </p:cNvSpPr>
          <p:nvPr>
            <p:ph idx="1"/>
          </p:nvPr>
        </p:nvSpPr>
        <p:spPr>
          <a:xfrm>
            <a:off x="457200" y="5255581"/>
            <a:ext cx="8229600" cy="870582"/>
          </a:xfrm>
        </p:spPr>
        <p:txBody>
          <a:bodyPr>
            <a:normAutofit fontScale="62500" lnSpcReduction="20000"/>
          </a:bodyPr>
          <a:lstStyle/>
          <a:p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PPP(</a:t>
            </a:r>
            <a:r>
              <a:rPr lang="de-DE" b="1" dirty="0" err="1" smtClean="0">
                <a:solidFill>
                  <a:schemeClr val="accent6">
                    <a:lumMod val="75000"/>
                  </a:schemeClr>
                </a:solidFill>
              </a:rPr>
              <a:t>oE</a:t>
            </a:r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 </a:t>
            </a:r>
            <a:r>
              <a:rPr lang="de-DE" dirty="0" err="1" smtClean="0">
                <a:sym typeface="Wingdings" panose="05000000000000000000" pitchFamily="2" charset="2"/>
              </a:rPr>
              <a:t>control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state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stored</a:t>
            </a:r>
            <a:r>
              <a:rPr lang="de-DE" dirty="0" smtClean="0">
                <a:sym typeface="Wingdings" panose="05000000000000000000" pitchFamily="2" charset="2"/>
              </a:rPr>
              <a:t> in </a:t>
            </a:r>
            <a:r>
              <a:rPr lang="de-DE" dirty="0" err="1" smtClean="0">
                <a:sym typeface="Wingdings" panose="05000000000000000000" pitchFamily="2" charset="2"/>
              </a:rPr>
              <a:t>controller</a:t>
            </a:r>
            <a:r>
              <a:rPr lang="de-DE" dirty="0" smtClean="0">
                <a:sym typeface="Wingdings" panose="05000000000000000000" pitchFamily="2" charset="2"/>
              </a:rPr>
              <a:t>, packet </a:t>
            </a:r>
            <a:r>
              <a:rPr lang="de-DE" dirty="0" err="1" smtClean="0">
                <a:sym typeface="Wingdings" panose="05000000000000000000" pitchFamily="2" charset="2"/>
              </a:rPr>
              <a:t>blocking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using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session</a:t>
            </a:r>
            <a:r>
              <a:rPr lang="de-DE" dirty="0" smtClean="0">
                <a:sym typeface="Wingdings" panose="05000000000000000000" pitchFamily="2" charset="2"/>
              </a:rPr>
              <a:t> IDs (simple </a:t>
            </a:r>
            <a:r>
              <a:rPr lang="de-DE" dirty="0" err="1" smtClean="0">
                <a:sym typeface="Wingdings" panose="05000000000000000000" pitchFamily="2" charset="2"/>
              </a:rPr>
              <a:t>matching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</a:p>
          <a:p>
            <a:r>
              <a:rPr lang="de-DE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TLS/TCP</a:t>
            </a:r>
            <a:r>
              <a:rPr lang="de-DE" dirty="0" smtClean="0">
                <a:sym typeface="Wingdings" panose="05000000000000000000" pitchFamily="2" charset="2"/>
              </a:rPr>
              <a:t>  </a:t>
            </a:r>
            <a:r>
              <a:rPr lang="de-DE" dirty="0" err="1" smtClean="0">
                <a:sym typeface="Wingdings" panose="05000000000000000000" pitchFamily="2" charset="2"/>
              </a:rPr>
              <a:t>session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control</a:t>
            </a:r>
            <a:r>
              <a:rPr lang="de-DE" dirty="0" smtClean="0">
                <a:sym typeface="Wingdings" panose="05000000000000000000" pitchFamily="2" charset="2"/>
              </a:rPr>
              <a:t> block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connection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establishment</a:t>
            </a:r>
            <a:r>
              <a:rPr lang="de-DE" dirty="0" smtClean="0">
                <a:sym typeface="Wingdings" panose="05000000000000000000" pitchFamily="2" charset="2"/>
              </a:rPr>
              <a:t>/</a:t>
            </a:r>
            <a:r>
              <a:rPr lang="de-DE" dirty="0" err="1" smtClean="0">
                <a:sym typeface="Wingdings" panose="05000000000000000000" pitchFamily="2" charset="2"/>
              </a:rPr>
              <a:t>maintenance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20AD-4377-4F50-8896-C0F26D0D7968}" type="datetime1">
              <a:rPr lang="en-GB" smtClean="0"/>
              <a:pPr/>
              <a:t>03/02/2014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UNIFY presentation template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F03-D599-4DE0-9A74-AC65AD94ED72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1743075" y="2343149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/>
                </a:solidFill>
              </a:rPr>
              <a:t>IPv4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919412" y="2343149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IPv4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743075" y="2924175"/>
            <a:ext cx="1181100" cy="438151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/>
                </a:solidFill>
              </a:rPr>
              <a:t>PPP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743075" y="3359645"/>
            <a:ext cx="1181100" cy="445592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err="1" smtClean="0">
                <a:solidFill>
                  <a:schemeClr val="tx1"/>
                </a:solidFill>
              </a:rPr>
              <a:t>PPPoE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743075" y="3810001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/>
                </a:solidFill>
              </a:rPr>
              <a:t>ETH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Flussdiagramm: Zusammenführen 10"/>
          <p:cNvSpPr/>
          <p:nvPr/>
        </p:nvSpPr>
        <p:spPr>
          <a:xfrm>
            <a:off x="1743075" y="2343149"/>
            <a:ext cx="2362200" cy="581025"/>
          </a:xfrm>
          <a:prstGeom prst="flowChartMerge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relay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304925" y="2343149"/>
            <a:ext cx="43815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304925" y="2924175"/>
            <a:ext cx="438150" cy="438151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304925" y="3359647"/>
            <a:ext cx="438150" cy="44559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304925" y="3810001"/>
            <a:ext cx="43815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105275" y="2343149"/>
            <a:ext cx="43815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409700" y="3064670"/>
            <a:ext cx="228600" cy="14287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1409700" y="3514727"/>
            <a:ext cx="228600" cy="14287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mit Pfeil 18"/>
          <p:cNvCxnSpPr>
            <a:endCxn id="17" idx="1"/>
          </p:cNvCxnSpPr>
          <p:nvPr/>
        </p:nvCxnSpPr>
        <p:spPr>
          <a:xfrm>
            <a:off x="990600" y="3136108"/>
            <a:ext cx="4191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990600" y="3586164"/>
            <a:ext cx="4191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85775" y="3447725"/>
            <a:ext cx="571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 smtClean="0"/>
              <a:t>session</a:t>
            </a:r>
            <a:endParaRPr lang="en-US" sz="1100" dirty="0"/>
          </a:p>
        </p:txBody>
      </p:sp>
      <p:sp>
        <p:nvSpPr>
          <p:cNvPr id="22" name="Textfeld 21"/>
          <p:cNvSpPr txBox="1"/>
          <p:nvPr/>
        </p:nvSpPr>
        <p:spPr>
          <a:xfrm>
            <a:off x="546496" y="3010227"/>
            <a:ext cx="510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AAA</a:t>
            </a:r>
            <a:endParaRPr lang="en-US" sz="1100" dirty="0"/>
          </a:p>
        </p:txBody>
      </p:sp>
      <p:sp>
        <p:nvSpPr>
          <p:cNvPr id="23" name="Rechteck 22"/>
          <p:cNvSpPr/>
          <p:nvPr/>
        </p:nvSpPr>
        <p:spPr>
          <a:xfrm>
            <a:off x="1743075" y="4391026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/>
                </a:solidFill>
              </a:rPr>
              <a:t>L1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304925" y="4391026"/>
            <a:ext cx="43815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674142" y="3954065"/>
            <a:ext cx="57150" cy="292895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2666999" y="3068240"/>
            <a:ext cx="71437" cy="598289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2674142" y="4535089"/>
            <a:ext cx="57150" cy="292895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1409700" y="2562223"/>
            <a:ext cx="228600" cy="14287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4210050" y="2562223"/>
            <a:ext cx="228600" cy="14287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29"/>
          <p:cNvSpPr txBox="1"/>
          <p:nvPr/>
        </p:nvSpPr>
        <p:spPr>
          <a:xfrm>
            <a:off x="485775" y="2493331"/>
            <a:ext cx="571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ICMP</a:t>
            </a:r>
            <a:endParaRPr lang="en-US" sz="1100" dirty="0"/>
          </a:p>
        </p:txBody>
      </p:sp>
      <p:sp>
        <p:nvSpPr>
          <p:cNvPr id="31" name="Textfeld 30"/>
          <p:cNvSpPr txBox="1"/>
          <p:nvPr/>
        </p:nvSpPr>
        <p:spPr>
          <a:xfrm>
            <a:off x="4972049" y="2502856"/>
            <a:ext cx="819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ICMP/ARP</a:t>
            </a:r>
            <a:endParaRPr lang="en-US" sz="1100" dirty="0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990600" y="2633660"/>
            <a:ext cx="4191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4438650" y="2633660"/>
            <a:ext cx="4191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652712" y="2667592"/>
            <a:ext cx="542925" cy="75012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 Verbindung mit Pfeil 34"/>
          <p:cNvCxnSpPr/>
          <p:nvPr/>
        </p:nvCxnSpPr>
        <p:spPr>
          <a:xfrm flipV="1">
            <a:off x="2702717" y="2742604"/>
            <a:ext cx="0" cy="32563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2702717" y="3657004"/>
            <a:ext cx="0" cy="32563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2702717" y="4247554"/>
            <a:ext cx="0" cy="32563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55"/>
          <p:cNvCxnSpPr/>
          <p:nvPr/>
        </p:nvCxnSpPr>
        <p:spPr>
          <a:xfrm flipV="1">
            <a:off x="1638300" y="4825404"/>
            <a:ext cx="1063625" cy="325636"/>
          </a:xfrm>
          <a:prstGeom prst="bentConnector3">
            <a:avLst>
              <a:gd name="adj1" fmla="val 99254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7229475" y="2460799"/>
            <a:ext cx="164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/>
              <a:t>Transport </a:t>
            </a:r>
            <a:r>
              <a:rPr lang="de-DE" sz="1400" dirty="0" err="1" smtClean="0"/>
              <a:t>Function</a:t>
            </a:r>
            <a:endParaRPr lang="en-US" sz="1400" dirty="0"/>
          </a:p>
        </p:txBody>
      </p:sp>
      <p:sp>
        <p:nvSpPr>
          <p:cNvPr id="40" name="Textfeld 39"/>
          <p:cNvSpPr txBox="1"/>
          <p:nvPr/>
        </p:nvSpPr>
        <p:spPr>
          <a:xfrm>
            <a:off x="7229475" y="2946576"/>
            <a:ext cx="164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/>
              <a:t>Adaptation </a:t>
            </a:r>
            <a:r>
              <a:rPr lang="de-DE" sz="1400" dirty="0" err="1" smtClean="0"/>
              <a:t>Function</a:t>
            </a:r>
            <a:endParaRPr lang="en-US" sz="1400" dirty="0"/>
          </a:p>
        </p:txBody>
      </p:sp>
      <p:sp>
        <p:nvSpPr>
          <p:cNvPr id="41" name="Rechteck 40"/>
          <p:cNvSpPr/>
          <p:nvPr/>
        </p:nvSpPr>
        <p:spPr>
          <a:xfrm>
            <a:off x="2919412" y="2924175"/>
            <a:ext cx="1181100" cy="290512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TLS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2919412" y="3214687"/>
            <a:ext cx="1181100" cy="30033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TCP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5275" y="2924175"/>
            <a:ext cx="438150" cy="290511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43"/>
          <p:cNvCxnSpPr/>
          <p:nvPr/>
        </p:nvCxnSpPr>
        <p:spPr>
          <a:xfrm flipV="1">
            <a:off x="3159917" y="2742604"/>
            <a:ext cx="0" cy="32563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19412" y="3514725"/>
            <a:ext cx="1181100" cy="290512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IPv6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210050" y="3000373"/>
            <a:ext cx="228600" cy="14287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4438650" y="3071810"/>
            <a:ext cx="4191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105275" y="3219451"/>
            <a:ext cx="438150" cy="30480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4105275" y="3514726"/>
            <a:ext cx="438150" cy="290511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3124199" y="3068240"/>
            <a:ext cx="71437" cy="598289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/>
          <p:cNvSpPr/>
          <p:nvPr/>
        </p:nvSpPr>
        <p:spPr>
          <a:xfrm>
            <a:off x="2919412" y="3810001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ETH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4105275" y="3810001"/>
            <a:ext cx="43815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919412" y="4391026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L1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4105275" y="4391026"/>
            <a:ext cx="43815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131342" y="3954065"/>
            <a:ext cx="57150" cy="292895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/>
          <p:cNvSpPr/>
          <p:nvPr/>
        </p:nvSpPr>
        <p:spPr>
          <a:xfrm>
            <a:off x="3131342" y="4535089"/>
            <a:ext cx="57150" cy="292895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3159917" y="4247554"/>
            <a:ext cx="0" cy="32563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4"/>
          <p:cNvCxnSpPr/>
          <p:nvPr/>
        </p:nvCxnSpPr>
        <p:spPr>
          <a:xfrm rot="10800000">
            <a:off x="3168650" y="4825404"/>
            <a:ext cx="1098550" cy="325636"/>
          </a:xfrm>
          <a:prstGeom prst="bentConnector3">
            <a:avLst>
              <a:gd name="adj1" fmla="val 100289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3159917" y="3666529"/>
            <a:ext cx="0" cy="32563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7229475" y="4261027"/>
            <a:ext cx="164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/>
              <a:t>Transport </a:t>
            </a:r>
            <a:r>
              <a:rPr lang="de-DE" sz="1400" dirty="0" err="1" smtClean="0"/>
              <a:t>Function</a:t>
            </a:r>
            <a:endParaRPr lang="en-US" sz="1400" dirty="0"/>
          </a:p>
        </p:txBody>
      </p:sp>
      <p:sp>
        <p:nvSpPr>
          <p:cNvPr id="61" name="Textfeld 60"/>
          <p:cNvSpPr txBox="1"/>
          <p:nvPr/>
        </p:nvSpPr>
        <p:spPr>
          <a:xfrm>
            <a:off x="6419849" y="2456689"/>
            <a:ext cx="819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 smtClean="0"/>
              <a:t>IPv4</a:t>
            </a:r>
            <a:endParaRPr lang="en-US" sz="1400" b="1" dirty="0"/>
          </a:p>
        </p:txBody>
      </p:sp>
      <p:sp>
        <p:nvSpPr>
          <p:cNvPr id="62" name="Textfeld 61"/>
          <p:cNvSpPr txBox="1"/>
          <p:nvPr/>
        </p:nvSpPr>
        <p:spPr>
          <a:xfrm>
            <a:off x="5562600" y="2940845"/>
            <a:ext cx="167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 err="1" smtClean="0"/>
              <a:t>PPPoE</a:t>
            </a:r>
            <a:r>
              <a:rPr lang="de-DE" sz="1200" b="1" dirty="0" smtClean="0"/>
              <a:t>/PPP </a:t>
            </a:r>
            <a:r>
              <a:rPr lang="de-DE" sz="1200" b="1" dirty="0" err="1" smtClean="0"/>
              <a:t>and</a:t>
            </a:r>
            <a:r>
              <a:rPr lang="de-DE" sz="1200" b="1" dirty="0" smtClean="0"/>
              <a:t> TLS</a:t>
            </a:r>
            <a:endParaRPr lang="en-US" sz="1400" b="1" dirty="0"/>
          </a:p>
        </p:txBody>
      </p:sp>
      <p:sp>
        <p:nvSpPr>
          <p:cNvPr id="63" name="Textfeld 62"/>
          <p:cNvSpPr txBox="1"/>
          <p:nvPr/>
        </p:nvSpPr>
        <p:spPr>
          <a:xfrm>
            <a:off x="7239000" y="3356149"/>
            <a:ext cx="164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/>
              <a:t>Transport </a:t>
            </a:r>
            <a:r>
              <a:rPr lang="de-DE" sz="1400" dirty="0" err="1" smtClean="0"/>
              <a:t>Function</a:t>
            </a:r>
            <a:endParaRPr lang="en-US" sz="1400" dirty="0"/>
          </a:p>
        </p:txBody>
      </p:sp>
      <p:sp>
        <p:nvSpPr>
          <p:cNvPr id="64" name="Textfeld 63"/>
          <p:cNvSpPr txBox="1"/>
          <p:nvPr/>
        </p:nvSpPr>
        <p:spPr>
          <a:xfrm>
            <a:off x="6419847" y="3371538"/>
            <a:ext cx="819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 smtClean="0"/>
              <a:t>TCP/IPv6</a:t>
            </a:r>
            <a:endParaRPr lang="en-US" sz="1400" b="1" dirty="0"/>
          </a:p>
        </p:txBody>
      </p:sp>
      <p:sp>
        <p:nvSpPr>
          <p:cNvPr id="65" name="Textfeld 64"/>
          <p:cNvSpPr txBox="1"/>
          <p:nvPr/>
        </p:nvSpPr>
        <p:spPr>
          <a:xfrm>
            <a:off x="6419847" y="4276416"/>
            <a:ext cx="819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 smtClean="0"/>
              <a:t>Ethernet</a:t>
            </a:r>
            <a:endParaRPr lang="en-US" sz="1400" b="1" dirty="0"/>
          </a:p>
        </p:txBody>
      </p:sp>
      <p:cxnSp>
        <p:nvCxnSpPr>
          <p:cNvPr id="66" name="Gerade Verbindung 65"/>
          <p:cNvCxnSpPr/>
          <p:nvPr/>
        </p:nvCxnSpPr>
        <p:spPr>
          <a:xfrm>
            <a:off x="4743450" y="2343149"/>
            <a:ext cx="1838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4714875" y="2924175"/>
            <a:ext cx="1838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>
            <a:off x="4714875" y="3225778"/>
            <a:ext cx="1838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>
            <a:off x="4714875" y="3805237"/>
            <a:ext cx="1838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4714875" y="4973934"/>
            <a:ext cx="1838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2474118" y="3187677"/>
            <a:ext cx="328611" cy="7698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feld 71"/>
          <p:cNvSpPr txBox="1"/>
          <p:nvPr/>
        </p:nvSpPr>
        <p:spPr>
          <a:xfrm>
            <a:off x="2197892" y="2972453"/>
            <a:ext cx="450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PEP</a:t>
            </a:r>
            <a:endParaRPr lang="en-US" sz="1100" dirty="0"/>
          </a:p>
        </p:txBody>
      </p:sp>
      <p:sp>
        <p:nvSpPr>
          <p:cNvPr id="73" name="Textfeld 72"/>
          <p:cNvSpPr txBox="1"/>
          <p:nvPr/>
        </p:nvSpPr>
        <p:spPr>
          <a:xfrm>
            <a:off x="90088" y="1981791"/>
            <a:ext cx="450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PDP</a:t>
            </a:r>
            <a:endParaRPr lang="en-US" sz="1100" dirty="0"/>
          </a:p>
        </p:txBody>
      </p:sp>
      <p:cxnSp>
        <p:nvCxnSpPr>
          <p:cNvPr id="74" name="Gerade Verbindung mit Pfeil 79"/>
          <p:cNvCxnSpPr>
            <a:stCxn id="73" idx="2"/>
            <a:endCxn id="22" idx="1"/>
          </p:cNvCxnSpPr>
          <p:nvPr/>
        </p:nvCxnSpPr>
        <p:spPr>
          <a:xfrm rot="16200000" flipH="1">
            <a:off x="-25704" y="2568832"/>
            <a:ext cx="913020" cy="231379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4040982" y="2051444"/>
            <a:ext cx="607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state</a:t>
            </a:r>
            <a:endParaRPr lang="en-US" sz="1400" dirty="0"/>
          </a:p>
        </p:txBody>
      </p:sp>
      <p:sp>
        <p:nvSpPr>
          <p:cNvPr id="76" name="Textfeld 75"/>
          <p:cNvSpPr txBox="1"/>
          <p:nvPr/>
        </p:nvSpPr>
        <p:spPr>
          <a:xfrm>
            <a:off x="1220391" y="2051444"/>
            <a:ext cx="607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/>
              <a:t>state</a:t>
            </a:r>
            <a:endParaRPr lang="en-US" sz="1400" dirty="0"/>
          </a:p>
        </p:txBody>
      </p:sp>
      <p:sp>
        <p:nvSpPr>
          <p:cNvPr id="77" name="Rechteck 76"/>
          <p:cNvSpPr/>
          <p:nvPr/>
        </p:nvSpPr>
        <p:spPr>
          <a:xfrm>
            <a:off x="1304925" y="2940845"/>
            <a:ext cx="1614487" cy="826292"/>
          </a:xfrm>
          <a:prstGeom prst="rect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2938463" y="3235303"/>
            <a:ext cx="1614487" cy="53974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hteck 80"/>
          <p:cNvSpPr/>
          <p:nvPr/>
        </p:nvSpPr>
        <p:spPr>
          <a:xfrm>
            <a:off x="4210050" y="3000373"/>
            <a:ext cx="228600" cy="14287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Gerade Verbindung mit Pfeil 81"/>
          <p:cNvCxnSpPr/>
          <p:nvPr/>
        </p:nvCxnSpPr>
        <p:spPr>
          <a:xfrm>
            <a:off x="4438650" y="3071810"/>
            <a:ext cx="4191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4210050" y="3295648"/>
            <a:ext cx="228600" cy="14287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Gerade Verbindung mit Pfeil 83"/>
          <p:cNvCxnSpPr/>
          <p:nvPr/>
        </p:nvCxnSpPr>
        <p:spPr>
          <a:xfrm>
            <a:off x="4438650" y="3367085"/>
            <a:ext cx="4191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4972048" y="2962440"/>
            <a:ext cx="819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TLS</a:t>
            </a:r>
            <a:endParaRPr lang="en-US" sz="1100" dirty="0"/>
          </a:p>
        </p:txBody>
      </p:sp>
      <p:sp>
        <p:nvSpPr>
          <p:cNvPr id="86" name="Textfeld 85"/>
          <p:cNvSpPr txBox="1"/>
          <p:nvPr/>
        </p:nvSpPr>
        <p:spPr>
          <a:xfrm>
            <a:off x="4924422" y="3246047"/>
            <a:ext cx="962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/>
              <a:t>TCP </a:t>
            </a:r>
            <a:r>
              <a:rPr lang="de-DE" sz="1100" dirty="0" err="1" smtClean="0"/>
              <a:t>ctl</a:t>
            </a:r>
            <a:r>
              <a:rPr lang="de-DE" sz="1100" dirty="0" smtClean="0"/>
              <a:t> block</a:t>
            </a:r>
            <a:endParaRPr lang="en-US" sz="1100" dirty="0"/>
          </a:p>
        </p:txBody>
      </p:sp>
      <p:sp>
        <p:nvSpPr>
          <p:cNvPr id="79" name="Rechteck 78"/>
          <p:cNvSpPr/>
          <p:nvPr/>
        </p:nvSpPr>
        <p:spPr>
          <a:xfrm>
            <a:off x="2938463" y="2940028"/>
            <a:ext cx="1614487" cy="2698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llipse 88"/>
          <p:cNvSpPr/>
          <p:nvPr/>
        </p:nvSpPr>
        <p:spPr>
          <a:xfrm>
            <a:off x="3038490" y="3774012"/>
            <a:ext cx="613114" cy="108603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feil nach unten 89"/>
          <p:cNvSpPr/>
          <p:nvPr/>
        </p:nvSpPr>
        <p:spPr>
          <a:xfrm>
            <a:off x="3256271" y="2632374"/>
            <a:ext cx="177553" cy="238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feil nach unten 90"/>
          <p:cNvSpPr/>
          <p:nvPr/>
        </p:nvSpPr>
        <p:spPr>
          <a:xfrm>
            <a:off x="3256271" y="3867634"/>
            <a:ext cx="177553" cy="238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Ellipse 91"/>
          <p:cNvSpPr/>
          <p:nvPr/>
        </p:nvSpPr>
        <p:spPr>
          <a:xfrm>
            <a:off x="3039964" y="2843296"/>
            <a:ext cx="613114" cy="108603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Options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extend</a:t>
            </a:r>
            <a:r>
              <a:rPr lang="de-DE" dirty="0" smtClean="0"/>
              <a:t> OF </a:t>
            </a:r>
            <a:r>
              <a:rPr lang="de-DE" dirty="0" err="1" smtClean="0"/>
              <a:t>dpt</a:t>
            </a:r>
            <a:r>
              <a:rPr lang="de-DE" dirty="0" smtClean="0"/>
              <a:t> vs. VM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PPP(</a:t>
            </a:r>
            <a:r>
              <a:rPr lang="de-DE" dirty="0" err="1" smtClean="0"/>
              <a:t>oE</a:t>
            </a:r>
            <a:r>
              <a:rPr lang="de-DE" dirty="0" smtClean="0"/>
              <a:t>)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integrated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OF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 </a:t>
            </a:r>
            <a:r>
              <a:rPr lang="de-DE" dirty="0" err="1" smtClean="0">
                <a:sym typeface="Wingdings" panose="05000000000000000000" pitchFamily="2" charset="2"/>
              </a:rPr>
              <a:t>stateless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processing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Push/</a:t>
            </a:r>
            <a:r>
              <a:rPr lang="de-DE" dirty="0" err="1" smtClean="0">
                <a:sym typeface="Wingdings" panose="05000000000000000000" pitchFamily="2" charset="2"/>
              </a:rPr>
              <a:t>pop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PPPoE</a:t>
            </a:r>
            <a:r>
              <a:rPr lang="de-DE" dirty="0" smtClean="0">
                <a:sym typeface="Wingdings" panose="05000000000000000000" pitchFamily="2" charset="2"/>
              </a:rPr>
              <a:t>/PPP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Flow </a:t>
            </a:r>
            <a:r>
              <a:rPr lang="de-DE" dirty="0" err="1" smtClean="0">
                <a:sym typeface="Wingdings" panose="05000000000000000000" pitchFamily="2" charset="2"/>
              </a:rPr>
              <a:t>identification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based</a:t>
            </a:r>
            <a:r>
              <a:rPr lang="de-DE" dirty="0" smtClean="0">
                <a:sym typeface="Wingdings" panose="05000000000000000000" pitchFamily="2" charset="2"/>
              </a:rPr>
              <a:t> on MAC </a:t>
            </a:r>
            <a:r>
              <a:rPr lang="de-DE" dirty="0" err="1" smtClean="0">
                <a:sym typeface="Wingdings" panose="05000000000000000000" pitchFamily="2" charset="2"/>
              </a:rPr>
              <a:t>addresses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PPPoE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session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Ids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err="1" smtClean="0">
                <a:sym typeface="Wingdings" panose="05000000000000000000" pitchFamily="2" charset="2"/>
              </a:rPr>
              <a:t>Memoryless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property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applies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PPP(</a:t>
            </a:r>
            <a:r>
              <a:rPr lang="de-DE" dirty="0" err="1" smtClean="0">
                <a:sym typeface="Wingdings" panose="05000000000000000000" pitchFamily="2" charset="2"/>
              </a:rPr>
              <a:t>oE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also </a:t>
            </a:r>
            <a:r>
              <a:rPr lang="de-DE" dirty="0" err="1" smtClean="0"/>
              <a:t>need</a:t>
            </a:r>
            <a:r>
              <a:rPr lang="de-DE" dirty="0" smtClean="0"/>
              <a:t> a TLS/TCP </a:t>
            </a:r>
            <a:r>
              <a:rPr lang="de-DE" dirty="0" err="1" smtClean="0"/>
              <a:t>endpoint</a:t>
            </a:r>
            <a:endParaRPr lang="de-DE" dirty="0" smtClean="0"/>
          </a:p>
          <a:p>
            <a:pPr lvl="1"/>
            <a:r>
              <a:rPr lang="de-DE" dirty="0" smtClean="0"/>
              <a:t>Such </a:t>
            </a:r>
            <a:r>
              <a:rPr lang="de-DE" dirty="0" err="1" smtClean="0"/>
              <a:t>endpoints</a:t>
            </a:r>
            <a:r>
              <a:rPr lang="de-DE" dirty="0" smtClean="0"/>
              <a:t> </a:t>
            </a:r>
            <a:r>
              <a:rPr lang="de-DE" dirty="0" err="1" smtClean="0"/>
              <a:t>require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 </a:t>
            </a:r>
            <a:r>
              <a:rPr lang="de-DE" dirty="0" err="1" smtClean="0">
                <a:sym typeface="Wingdings" panose="05000000000000000000" pitchFamily="2" charset="2"/>
              </a:rPr>
              <a:t>put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into</a:t>
            </a:r>
            <a:r>
              <a:rPr lang="de-DE" dirty="0" smtClean="0">
                <a:sym typeface="Wingdings" panose="05000000000000000000" pitchFamily="2" charset="2"/>
              </a:rPr>
              <a:t> a VM</a:t>
            </a:r>
            <a:endParaRPr lang="de-DE" dirty="0" smtClean="0"/>
          </a:p>
          <a:p>
            <a:pPr lvl="1"/>
            <a:r>
              <a:rPr lang="de-DE" dirty="0" smtClean="0"/>
              <a:t>TLS/TCP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protocol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layer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transition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which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are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modeled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by</a:t>
            </a:r>
            <a:r>
              <a:rPr lang="de-DE" dirty="0" smtClean="0">
                <a:sym typeface="Wingdings" panose="05000000000000000000" pitchFamily="2" charset="2"/>
              </a:rPr>
              <a:t> push/</a:t>
            </a:r>
            <a:r>
              <a:rPr lang="de-DE" dirty="0" err="1" smtClean="0">
                <a:sym typeface="Wingdings" panose="05000000000000000000" pitchFamily="2" charset="2"/>
              </a:rPr>
              <a:t>pop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actions</a:t>
            </a:r>
            <a:r>
              <a:rPr lang="de-DE" dirty="0" smtClean="0">
                <a:sym typeface="Wingdings" panose="05000000000000000000" pitchFamily="2" charset="2"/>
              </a:rPr>
              <a:t> in OpenFlow  </a:t>
            </a:r>
            <a:r>
              <a:rPr lang="de-DE" dirty="0" err="1" smtClean="0">
                <a:sym typeface="Wingdings" panose="05000000000000000000" pitchFamily="2" charset="2"/>
              </a:rPr>
              <a:t>new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actions</a:t>
            </a:r>
            <a:r>
              <a:rPr lang="de-DE" dirty="0" smtClean="0">
                <a:sym typeface="Wingdings" panose="05000000000000000000" pitchFamily="2" charset="2"/>
              </a:rPr>
              <a:t>: 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push/</a:t>
            </a:r>
            <a:r>
              <a:rPr lang="de-DE" dirty="0" err="1" smtClean="0">
                <a:sym typeface="Wingdings" panose="05000000000000000000" pitchFamily="2" charset="2"/>
              </a:rPr>
              <a:t>pop</a:t>
            </a:r>
            <a:r>
              <a:rPr lang="de-DE" dirty="0" smtClean="0">
                <a:sym typeface="Wingdings" panose="05000000000000000000" pitchFamily="2" charset="2"/>
              </a:rPr>
              <a:t> TCP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push/</a:t>
            </a:r>
            <a:r>
              <a:rPr lang="de-DE" dirty="0" err="1" smtClean="0">
                <a:sym typeface="Wingdings" panose="05000000000000000000" pitchFamily="2" charset="2"/>
              </a:rPr>
              <a:t>pop</a:t>
            </a:r>
            <a:r>
              <a:rPr lang="de-DE" dirty="0" smtClean="0">
                <a:sym typeface="Wingdings" panose="05000000000000000000" pitchFamily="2" charset="2"/>
              </a:rPr>
              <a:t> TLS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4E31-634F-4C2E-9DB9-E61627CFC3A2}" type="datetime1">
              <a:rPr lang="en-GB" noProof="0" smtClean="0"/>
              <a:pPr/>
              <a:t>03/02/2014</a:t>
            </a:fld>
            <a:endParaRPr lang="en-GB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UNIFY presentation template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F03-D599-4DE0-9A74-AC65AD94ED72}" type="slidenum">
              <a:rPr lang="en-GB" noProof="0" smtClean="0"/>
              <a:pPr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890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hteck 107"/>
          <p:cNvSpPr/>
          <p:nvPr/>
        </p:nvSpPr>
        <p:spPr>
          <a:xfrm>
            <a:off x="3380642" y="3896799"/>
            <a:ext cx="2366078" cy="1016496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err="1" smtClean="0">
                <a:solidFill>
                  <a:schemeClr val="tx1"/>
                </a:solidFill>
              </a:rPr>
              <a:t>Application</a:t>
            </a:r>
            <a:r>
              <a:rPr lang="de-DE" sz="1000" b="1" dirty="0" smtClean="0">
                <a:solidFill>
                  <a:schemeClr val="tx1"/>
                </a:solidFill>
              </a:rPr>
              <a:t> </a:t>
            </a:r>
            <a:r>
              <a:rPr lang="de-DE" sz="1000" b="1" dirty="0" err="1" smtClean="0">
                <a:solidFill>
                  <a:schemeClr val="tx1"/>
                </a:solidFill>
              </a:rPr>
              <a:t>process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Chaining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heterogeneous</a:t>
            </a:r>
            <a:r>
              <a:rPr lang="de-DE" sz="3200" dirty="0" smtClean="0"/>
              <a:t> </a:t>
            </a:r>
            <a:r>
              <a:rPr lang="de-DE" sz="3200" dirty="0" err="1" smtClean="0"/>
              <a:t>processing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err="1" smtClean="0"/>
              <a:t>entities</a:t>
            </a:r>
            <a:endParaRPr lang="en-US" sz="32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20AD-4377-4F50-8896-C0F26D0D7968}" type="datetime1">
              <a:rPr lang="en-GB" smtClean="0"/>
              <a:pPr/>
              <a:t>03/02/2014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UNIFY presentation template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2F03-D599-4DE0-9A74-AC65AD94ED72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722105" y="3896799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/>
                </a:solidFill>
              </a:rPr>
              <a:t>IPv4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898442" y="3896799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IPv4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22105" y="4477825"/>
            <a:ext cx="1181100" cy="438151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/>
                </a:solidFill>
              </a:rPr>
              <a:t>PPP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22105" y="4913295"/>
            <a:ext cx="1181100" cy="445592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err="1" smtClean="0">
                <a:solidFill>
                  <a:schemeClr val="tx1"/>
                </a:solidFill>
              </a:rPr>
              <a:t>PPPoE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22105" y="5363651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/>
                </a:solidFill>
              </a:rPr>
              <a:t>ETH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Flussdiagramm: Zusammenführen 10"/>
          <p:cNvSpPr/>
          <p:nvPr/>
        </p:nvSpPr>
        <p:spPr>
          <a:xfrm>
            <a:off x="722105" y="3896799"/>
            <a:ext cx="2362200" cy="581025"/>
          </a:xfrm>
          <a:prstGeom prst="flowChartMerge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relay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53172" y="5507715"/>
            <a:ext cx="57150" cy="292895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1646029" y="4621890"/>
            <a:ext cx="71437" cy="598289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1631742" y="4221242"/>
            <a:ext cx="542925" cy="75012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 Verbindung mit Pfeil 34"/>
          <p:cNvCxnSpPr/>
          <p:nvPr/>
        </p:nvCxnSpPr>
        <p:spPr>
          <a:xfrm flipV="1">
            <a:off x="1681747" y="4296254"/>
            <a:ext cx="0" cy="32563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1681747" y="5210654"/>
            <a:ext cx="0" cy="32563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55"/>
          <p:cNvCxnSpPr/>
          <p:nvPr/>
        </p:nvCxnSpPr>
        <p:spPr>
          <a:xfrm flipV="1">
            <a:off x="617330" y="5819740"/>
            <a:ext cx="1063625" cy="325636"/>
          </a:xfrm>
          <a:prstGeom prst="bentConnector3">
            <a:avLst>
              <a:gd name="adj1" fmla="val 99254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1898442" y="4477824"/>
            <a:ext cx="1181100" cy="895647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898442" y="5363651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ETH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1453148" y="4741327"/>
            <a:ext cx="328611" cy="7698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feld 71"/>
          <p:cNvSpPr txBox="1"/>
          <p:nvPr/>
        </p:nvSpPr>
        <p:spPr>
          <a:xfrm>
            <a:off x="1176922" y="4526103"/>
            <a:ext cx="450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PEP</a:t>
            </a:r>
            <a:endParaRPr lang="en-US" sz="1100" dirty="0"/>
          </a:p>
        </p:txBody>
      </p:sp>
      <p:sp>
        <p:nvSpPr>
          <p:cNvPr id="77" name="Rechteck 76"/>
          <p:cNvSpPr/>
          <p:nvPr/>
        </p:nvSpPr>
        <p:spPr>
          <a:xfrm>
            <a:off x="722105" y="4494495"/>
            <a:ext cx="1176337" cy="826292"/>
          </a:xfrm>
          <a:prstGeom prst="rect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Gerade Verbindung mit Pfeil 43"/>
          <p:cNvCxnSpPr/>
          <p:nvPr/>
        </p:nvCxnSpPr>
        <p:spPr>
          <a:xfrm flipV="1">
            <a:off x="2138947" y="4296254"/>
            <a:ext cx="0" cy="1211461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2110372" y="5507715"/>
            <a:ext cx="64296" cy="292895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hteck 106"/>
          <p:cNvSpPr/>
          <p:nvPr/>
        </p:nvSpPr>
        <p:spPr>
          <a:xfrm>
            <a:off x="4563562" y="4621889"/>
            <a:ext cx="1183158" cy="282307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TLS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380642" y="4901984"/>
            <a:ext cx="2364020" cy="456701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TCP/IP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382462" y="5362064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/>
                </a:solidFill>
              </a:rPr>
              <a:t>ETH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563562" y="5362064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ETH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4357872" y="4779820"/>
            <a:ext cx="57150" cy="1019204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hteck 98"/>
          <p:cNvSpPr/>
          <p:nvPr/>
        </p:nvSpPr>
        <p:spPr>
          <a:xfrm>
            <a:off x="4730734" y="5507715"/>
            <a:ext cx="57150" cy="292895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Gerade Verbindung mit Pfeil 54"/>
          <p:cNvCxnSpPr>
            <a:stCxn id="98" idx="2"/>
            <a:endCxn id="55" idx="2"/>
          </p:cNvCxnSpPr>
          <p:nvPr/>
        </p:nvCxnSpPr>
        <p:spPr>
          <a:xfrm rot="5400000">
            <a:off x="3263691" y="4677854"/>
            <a:ext cx="1586" cy="2243927"/>
          </a:xfrm>
          <a:prstGeom prst="bentConnector3">
            <a:avLst>
              <a:gd name="adj1" fmla="val 22350252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730734" y="5050432"/>
            <a:ext cx="57150" cy="169264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 110"/>
          <p:cNvSpPr/>
          <p:nvPr/>
        </p:nvSpPr>
        <p:spPr>
          <a:xfrm>
            <a:off x="4730734" y="4696899"/>
            <a:ext cx="57150" cy="146448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hteck 111"/>
          <p:cNvSpPr/>
          <p:nvPr/>
        </p:nvSpPr>
        <p:spPr>
          <a:xfrm>
            <a:off x="4291189" y="4109192"/>
            <a:ext cx="542925" cy="75012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Gerade Verbindung mit Pfeil 113"/>
          <p:cNvCxnSpPr>
            <a:stCxn id="98" idx="0"/>
          </p:cNvCxnSpPr>
          <p:nvPr/>
        </p:nvCxnSpPr>
        <p:spPr>
          <a:xfrm flipV="1">
            <a:off x="4386447" y="4187312"/>
            <a:ext cx="1" cy="59250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111" idx="0"/>
          </p:cNvCxnSpPr>
          <p:nvPr/>
        </p:nvCxnSpPr>
        <p:spPr>
          <a:xfrm flipV="1">
            <a:off x="4759309" y="4162818"/>
            <a:ext cx="1" cy="534081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110" idx="0"/>
            <a:endCxn id="111" idx="2"/>
          </p:cNvCxnSpPr>
          <p:nvPr/>
        </p:nvCxnSpPr>
        <p:spPr>
          <a:xfrm flipV="1">
            <a:off x="4759309" y="4843347"/>
            <a:ext cx="0" cy="20708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>
            <a:stCxn id="99" idx="0"/>
            <a:endCxn id="110" idx="2"/>
          </p:cNvCxnSpPr>
          <p:nvPr/>
        </p:nvCxnSpPr>
        <p:spPr>
          <a:xfrm flipV="1">
            <a:off x="4759309" y="5219696"/>
            <a:ext cx="0" cy="288019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/>
          <p:cNvSpPr/>
          <p:nvPr/>
        </p:nvSpPr>
        <p:spPr>
          <a:xfrm>
            <a:off x="6032432" y="5373472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>
                <a:solidFill>
                  <a:schemeClr val="tx1"/>
                </a:solidFill>
              </a:rPr>
              <a:t>ETH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7208769" y="5373472"/>
            <a:ext cx="1181100" cy="58102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000" b="1" dirty="0" smtClean="0">
                <a:solidFill>
                  <a:schemeClr val="tx1"/>
                </a:solidFill>
              </a:rPr>
              <a:t>ETH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2" name="Flussdiagramm: Zusammenführen 131"/>
          <p:cNvSpPr/>
          <p:nvPr/>
        </p:nvSpPr>
        <p:spPr>
          <a:xfrm>
            <a:off x="6032432" y="5380368"/>
            <a:ext cx="2362200" cy="581025"/>
          </a:xfrm>
          <a:prstGeom prst="flowChartMerge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relay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6942069" y="5713689"/>
            <a:ext cx="542925" cy="75012"/>
          </a:xfrm>
          <a:prstGeom prst="rect">
            <a:avLst/>
          </a:prstGeom>
          <a:solidFill>
            <a:schemeClr val="bg1"/>
          </a:solidFill>
          <a:ln w="19050">
            <a:solidFill>
              <a:srgbClr val="5563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Gerade Verbindung mit Pfeil 54"/>
          <p:cNvCxnSpPr/>
          <p:nvPr/>
        </p:nvCxnSpPr>
        <p:spPr>
          <a:xfrm rot="5400000">
            <a:off x="5880479" y="4676268"/>
            <a:ext cx="1586" cy="2243927"/>
          </a:xfrm>
          <a:prstGeom prst="bentConnector3">
            <a:avLst>
              <a:gd name="adj1" fmla="val 22350252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55"/>
          <p:cNvCxnSpPr/>
          <p:nvPr/>
        </p:nvCxnSpPr>
        <p:spPr>
          <a:xfrm rot="10800000">
            <a:off x="7423709" y="5800612"/>
            <a:ext cx="1063626" cy="344765"/>
          </a:xfrm>
          <a:prstGeom prst="bentConnector3">
            <a:avLst>
              <a:gd name="adj1" fmla="val 10008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Pfeil nach unten 149"/>
          <p:cNvSpPr/>
          <p:nvPr/>
        </p:nvSpPr>
        <p:spPr>
          <a:xfrm flipV="1">
            <a:off x="4434955" y="3471226"/>
            <a:ext cx="257452" cy="3373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feil nach unten 150"/>
          <p:cNvSpPr/>
          <p:nvPr/>
        </p:nvSpPr>
        <p:spPr>
          <a:xfrm flipV="1">
            <a:off x="1791514" y="3454950"/>
            <a:ext cx="257452" cy="3373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Pfeil nach unten 151"/>
          <p:cNvSpPr/>
          <p:nvPr/>
        </p:nvSpPr>
        <p:spPr>
          <a:xfrm flipV="1">
            <a:off x="7084806" y="3471226"/>
            <a:ext cx="257452" cy="3373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feld 152"/>
          <p:cNvSpPr txBox="1"/>
          <p:nvPr/>
        </p:nvSpPr>
        <p:spPr>
          <a:xfrm>
            <a:off x="3542185" y="3177951"/>
            <a:ext cx="2062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err="1" smtClean="0"/>
              <a:t>Offers</a:t>
            </a:r>
            <a:r>
              <a:rPr lang="de-DE" sz="1200" b="1" dirty="0" smtClean="0"/>
              <a:t> TLS/TCP </a:t>
            </a:r>
            <a:r>
              <a:rPr lang="de-DE" sz="1200" b="1" dirty="0" err="1" smtClean="0"/>
              <a:t>processing</a:t>
            </a:r>
            <a:endParaRPr lang="en-US" sz="1400" b="1" dirty="0"/>
          </a:p>
        </p:txBody>
      </p:sp>
      <p:sp>
        <p:nvSpPr>
          <p:cNvPr id="154" name="Textfeld 153"/>
          <p:cNvSpPr txBox="1"/>
          <p:nvPr/>
        </p:nvSpPr>
        <p:spPr>
          <a:xfrm>
            <a:off x="888996" y="3161363"/>
            <a:ext cx="2062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err="1" smtClean="0"/>
              <a:t>Offers</a:t>
            </a:r>
            <a:r>
              <a:rPr lang="de-DE" sz="1200" b="1" dirty="0" smtClean="0"/>
              <a:t> PPP(</a:t>
            </a:r>
            <a:r>
              <a:rPr lang="de-DE" sz="1200" b="1" dirty="0" err="1" smtClean="0"/>
              <a:t>oE</a:t>
            </a:r>
            <a:r>
              <a:rPr lang="de-DE" sz="1200" b="1" dirty="0" smtClean="0"/>
              <a:t>) </a:t>
            </a:r>
            <a:r>
              <a:rPr lang="de-DE" sz="1200" b="1" dirty="0" err="1" smtClean="0"/>
              <a:t>processing</a:t>
            </a:r>
            <a:endParaRPr lang="en-US" sz="1400" b="1" dirty="0"/>
          </a:p>
        </p:txBody>
      </p:sp>
      <p:sp>
        <p:nvSpPr>
          <p:cNvPr id="155" name="Textfeld 154"/>
          <p:cNvSpPr txBox="1"/>
          <p:nvPr/>
        </p:nvSpPr>
        <p:spPr>
          <a:xfrm>
            <a:off x="6177525" y="3194227"/>
            <a:ext cx="2062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err="1" smtClean="0"/>
              <a:t>Offers</a:t>
            </a:r>
            <a:r>
              <a:rPr lang="de-DE" sz="1200" b="1" dirty="0" smtClean="0"/>
              <a:t> L2 </a:t>
            </a:r>
            <a:r>
              <a:rPr lang="de-DE" sz="1200" b="1" dirty="0" err="1" smtClean="0"/>
              <a:t>switching</a:t>
            </a:r>
            <a:endParaRPr lang="en-US" sz="1400" b="1" dirty="0"/>
          </a:p>
        </p:txBody>
      </p:sp>
      <p:sp>
        <p:nvSpPr>
          <p:cNvPr id="156" name="Rechteck 155"/>
          <p:cNvSpPr/>
          <p:nvPr/>
        </p:nvSpPr>
        <p:spPr>
          <a:xfrm>
            <a:off x="617330" y="2547891"/>
            <a:ext cx="7870005" cy="328474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Internal </a:t>
            </a:r>
            <a:r>
              <a:rPr lang="de-DE" sz="1600" dirty="0" err="1" smtClean="0">
                <a:solidFill>
                  <a:schemeClr val="tx1"/>
                </a:solidFill>
              </a:rPr>
              <a:t>login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mapping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complex</a:t>
            </a:r>
            <a:r>
              <a:rPr lang="de-DE" sz="1600" dirty="0" smtClean="0">
                <a:solidFill>
                  <a:schemeClr val="tx1"/>
                </a:solidFill>
              </a:rPr>
              <a:t> Flow </a:t>
            </a:r>
            <a:r>
              <a:rPr lang="de-DE" sz="1600" dirty="0" err="1" smtClean="0">
                <a:solidFill>
                  <a:schemeClr val="tx1"/>
                </a:solidFill>
              </a:rPr>
              <a:t>Mods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to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forwarding</a:t>
            </a:r>
            <a:r>
              <a:rPr lang="de-DE" sz="1600" dirty="0" smtClean="0">
                <a:solidFill>
                  <a:schemeClr val="tx1"/>
                </a:solidFill>
              </a:rPr>
              <a:t>/</a:t>
            </a:r>
            <a:r>
              <a:rPr lang="de-DE" sz="1600" dirty="0" err="1" smtClean="0">
                <a:solidFill>
                  <a:schemeClr val="tx1"/>
                </a:solidFill>
              </a:rPr>
              <a:t>processing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engines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7" name="Pfeil nach unten 156"/>
          <p:cNvSpPr/>
          <p:nvPr/>
        </p:nvSpPr>
        <p:spPr>
          <a:xfrm flipV="1">
            <a:off x="4444862" y="2043400"/>
            <a:ext cx="257452" cy="3373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feld 157"/>
          <p:cNvSpPr txBox="1"/>
          <p:nvPr/>
        </p:nvSpPr>
        <p:spPr>
          <a:xfrm>
            <a:off x="2728139" y="1491189"/>
            <a:ext cx="3684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err="1" smtClean="0"/>
              <a:t>Offers</a:t>
            </a:r>
            <a:r>
              <a:rPr lang="de-DE" sz="1200" b="1" dirty="0" smtClean="0"/>
              <a:t> L2 </a:t>
            </a:r>
            <a:r>
              <a:rPr lang="de-DE" sz="1200" b="1" dirty="0" err="1" smtClean="0"/>
              <a:t>switching</a:t>
            </a:r>
            <a:r>
              <a:rPr lang="de-DE" sz="1200" b="1" dirty="0" smtClean="0"/>
              <a:t>, PPP(</a:t>
            </a:r>
            <a:r>
              <a:rPr lang="de-DE" sz="1200" b="1" dirty="0" err="1" smtClean="0"/>
              <a:t>oE</a:t>
            </a:r>
            <a:r>
              <a:rPr lang="de-DE" sz="1200" b="1" dirty="0" smtClean="0"/>
              <a:t>) </a:t>
            </a:r>
            <a:r>
              <a:rPr lang="de-DE" sz="1200" b="1" dirty="0" err="1" smtClean="0"/>
              <a:t>and</a:t>
            </a:r>
            <a:r>
              <a:rPr lang="de-DE" sz="1200" b="1" dirty="0" smtClean="0"/>
              <a:t> TLS/TCP </a:t>
            </a:r>
            <a:r>
              <a:rPr lang="de-DE" sz="1200" b="1" dirty="0" err="1" smtClean="0"/>
              <a:t>processing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towards</a:t>
            </a:r>
            <a:r>
              <a:rPr lang="de-DE" sz="1200" b="1" dirty="0" smtClean="0"/>
              <a:t> </a:t>
            </a:r>
            <a:r>
              <a:rPr lang="de-DE" sz="1200" b="1" dirty="0" err="1" smtClean="0"/>
              <a:t>control</a:t>
            </a:r>
            <a:r>
              <a:rPr lang="de-DE" sz="1200" b="1" dirty="0" smtClean="0"/>
              <a:t> plane</a:t>
            </a:r>
            <a:endParaRPr lang="en-US" sz="1400" b="1" dirty="0"/>
          </a:p>
        </p:txBody>
      </p:sp>
      <p:sp>
        <p:nvSpPr>
          <p:cNvPr id="159" name="Textfeld 158"/>
          <p:cNvSpPr txBox="1"/>
          <p:nvPr/>
        </p:nvSpPr>
        <p:spPr>
          <a:xfrm>
            <a:off x="4702314" y="3515302"/>
            <a:ext cx="109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OpenFlow</a:t>
            </a:r>
            <a:endParaRPr lang="en-US" dirty="0"/>
          </a:p>
        </p:txBody>
      </p:sp>
      <p:sp>
        <p:nvSpPr>
          <p:cNvPr id="160" name="Textfeld 159"/>
          <p:cNvSpPr txBox="1"/>
          <p:nvPr/>
        </p:nvSpPr>
        <p:spPr>
          <a:xfrm>
            <a:off x="7342258" y="3522445"/>
            <a:ext cx="109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OpenFlow</a:t>
            </a:r>
            <a:endParaRPr lang="en-US" dirty="0"/>
          </a:p>
        </p:txBody>
      </p:sp>
      <p:sp>
        <p:nvSpPr>
          <p:cNvPr id="161" name="Textfeld 160"/>
          <p:cNvSpPr txBox="1"/>
          <p:nvPr/>
        </p:nvSpPr>
        <p:spPr>
          <a:xfrm>
            <a:off x="2110372" y="3515301"/>
            <a:ext cx="109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OpenFlow</a:t>
            </a:r>
            <a:endParaRPr lang="en-US" dirty="0"/>
          </a:p>
        </p:txBody>
      </p:sp>
      <p:sp>
        <p:nvSpPr>
          <p:cNvPr id="162" name="Textfeld 161"/>
          <p:cNvSpPr txBox="1"/>
          <p:nvPr/>
        </p:nvSpPr>
        <p:spPr>
          <a:xfrm>
            <a:off x="4759308" y="2073575"/>
            <a:ext cx="109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OpenFlow</a:t>
            </a:r>
            <a:endParaRPr lang="en-US" dirty="0"/>
          </a:p>
        </p:txBody>
      </p:sp>
      <p:sp>
        <p:nvSpPr>
          <p:cNvPr id="163" name="Textfeld 162"/>
          <p:cNvSpPr txBox="1"/>
          <p:nvPr/>
        </p:nvSpPr>
        <p:spPr>
          <a:xfrm>
            <a:off x="3380642" y="3558301"/>
            <a:ext cx="592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Textfeld 163"/>
          <p:cNvSpPr txBox="1"/>
          <p:nvPr/>
        </p:nvSpPr>
        <p:spPr>
          <a:xfrm>
            <a:off x="717903" y="3618803"/>
            <a:ext cx="1202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6032432" y="5103369"/>
            <a:ext cx="1202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0128_Unify_Basic_Font_Dosis_embedded_New_Color_Codes">
  <a:themeElements>
    <a:clrScheme name="UNIFY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23F62"/>
      </a:accent1>
      <a:accent2>
        <a:srgbClr val="B0CAEB"/>
      </a:accent2>
      <a:accent3>
        <a:srgbClr val="F29400"/>
      </a:accent3>
      <a:accent4>
        <a:srgbClr val="F8B334"/>
      </a:accent4>
      <a:accent5>
        <a:srgbClr val="E5352D"/>
      </a:accent5>
      <a:accent6>
        <a:srgbClr val="96C147"/>
      </a:accent6>
      <a:hlink>
        <a:srgbClr val="0000FF"/>
      </a:hlink>
      <a:folHlink>
        <a:srgbClr val="93107E"/>
      </a:folHlink>
    </a:clrScheme>
    <a:fontScheme name="UNIFY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140128_Unify_Basic_Font_Dosis_embedded_New_Color_Codes</Template>
  <TotalTime>0</TotalTime>
  <Words>734</Words>
  <Application>Microsoft Office PowerPoint</Application>
  <PresentationFormat>Bildschirmpräsentation (4:3)</PresentationFormat>
  <Paragraphs>235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Dosis</vt:lpstr>
      <vt:lpstr>Calibri</vt:lpstr>
      <vt:lpstr>Wingdings</vt:lpstr>
      <vt:lpstr>Segoe UI</vt:lpstr>
      <vt:lpstr>140128_Unify_Basic_Font_Dosis_embedded_New_Color_Codes</vt:lpstr>
      <vt:lpstr>Advanced Processing for Universal Nodes</vt:lpstr>
      <vt:lpstr>A simple example: PPP(oE) and TLS/TCP tunneling</vt:lpstr>
      <vt:lpstr>Options for implementing advanced processing on a Universal Node</vt:lpstr>
      <vt:lpstr>Today‘s Solution</vt:lpstr>
      <vt:lpstr>Insights</vt:lpstr>
      <vt:lpstr>Back to our example:  What processing needs do we have?</vt:lpstr>
      <vt:lpstr>PPP(oE) simple lightweight processing TLS/TCP requires complex control blocks</vt:lpstr>
      <vt:lpstr>Options for advanced processing extend OF dpt vs. VM</vt:lpstr>
      <vt:lpstr>Chaining of heterogeneous processing entities</vt:lpstr>
      <vt:lpstr>Open Questions (= potential next steps)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53</cp:revision>
  <dcterms:created xsi:type="dcterms:W3CDTF">2014-02-03T08:52:30Z</dcterms:created>
  <dcterms:modified xsi:type="dcterms:W3CDTF">2014-02-03T13:00:06Z</dcterms:modified>
</cp:coreProperties>
</file>