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1404" r:id="rId2"/>
    <p:sldId id="1411" r:id="rId3"/>
    <p:sldId id="1409" r:id="rId4"/>
    <p:sldId id="1410" r:id="rId5"/>
    <p:sldId id="1407" r:id="rId6"/>
    <p:sldId id="1412" r:id="rId7"/>
    <p:sldId id="1413" r:id="rId8"/>
  </p:sldIdLst>
  <p:sldSz cx="9906000" cy="6858000" type="A4"/>
  <p:notesSz cx="6735763" cy="9866313"/>
  <p:embeddedFontLst>
    <p:embeddedFont>
      <p:font typeface="HY견고딕" panose="02030600000101010101" pitchFamily="18" charset="-127"/>
      <p:regular r:id="rId11"/>
    </p:embeddedFont>
    <p:embeddedFont>
      <p:font typeface="HY울릉도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새굴림" panose="02030600000101010101" pitchFamily="18" charset="-127"/>
      <p:regular r:id="rId15"/>
    </p:embeddedFont>
  </p:embeddedFontLst>
  <p:custDataLst>
    <p:tags r:id="rId16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652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3049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69572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61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2622" algn="l" defTabSz="913049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39147" algn="l" defTabSz="913049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195673" algn="l" defTabSz="913049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2197" algn="l" defTabSz="913049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orient="horz" pos="1253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orient="horz" pos="4088">
          <p15:clr>
            <a:srgbClr val="A4A3A4"/>
          </p15:clr>
        </p15:guide>
        <p15:guide id="6" pos="3007">
          <p15:clr>
            <a:srgbClr val="A4A3A4"/>
          </p15:clr>
        </p15:guide>
        <p15:guide id="7" pos="172">
          <p15:clr>
            <a:srgbClr val="A4A3A4"/>
          </p15:clr>
        </p15:guide>
        <p15:guide id="8" pos="6068">
          <p15:clr>
            <a:srgbClr val="A4A3A4"/>
          </p15:clr>
        </p15:guide>
        <p15:guide id="9" pos="3120">
          <p15:clr>
            <a:srgbClr val="A4A3A4"/>
          </p15:clr>
        </p15:guide>
        <p15:guide id="10" pos="285" userDrawn="1">
          <p15:clr>
            <a:srgbClr val="A4A3A4"/>
          </p15:clr>
        </p15:guide>
        <p15:guide id="11" pos="3233">
          <p15:clr>
            <a:srgbClr val="A4A3A4"/>
          </p15:clr>
        </p15:guide>
        <p15:guide id="12" pos="5501" userDrawn="1">
          <p15:clr>
            <a:srgbClr val="A4A3A4"/>
          </p15:clr>
        </p15:guide>
        <p15:guide id="13" pos="5955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pos="739" userDrawn="1">
          <p15:clr>
            <a:srgbClr val="A4A3A4"/>
          </p15:clr>
        </p15:guide>
        <p15:guide id="16" orient="horz" pos="2614" userDrawn="1">
          <p15:clr>
            <a:srgbClr val="A4A3A4"/>
          </p15:clr>
        </p15:guide>
        <p15:guide id="17" orient="horz" pos="2387" userDrawn="1">
          <p15:clr>
            <a:srgbClr val="A4A3A4"/>
          </p15:clr>
        </p15:guide>
        <p15:guide id="18" orient="horz" pos="1650">
          <p15:clr>
            <a:srgbClr val="A4A3A4"/>
          </p15:clr>
        </p15:guide>
        <p15:guide id="19" orient="horz" pos="1990">
          <p15:clr>
            <a:srgbClr val="A4A3A4"/>
          </p15:clr>
        </p15:guide>
        <p15:guide id="20" orient="horz" pos="4201">
          <p15:clr>
            <a:srgbClr val="A4A3A4"/>
          </p15:clr>
        </p15:guide>
        <p15:guide id="21" pos="5181">
          <p15:clr>
            <a:srgbClr val="A4A3A4"/>
          </p15:clr>
        </p15:guide>
        <p15:guide id="22" pos="4311">
          <p15:clr>
            <a:srgbClr val="A4A3A4"/>
          </p15:clr>
        </p15:guide>
        <p15:guide id="23" orient="horz" pos="2115">
          <p15:clr>
            <a:srgbClr val="A4A3A4"/>
          </p15:clr>
        </p15:guide>
        <p15:guide id="2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E00"/>
    <a:srgbClr val="887FFD"/>
    <a:srgbClr val="9AA779"/>
    <a:srgbClr val="0033CC"/>
    <a:srgbClr val="EAEAEA"/>
    <a:srgbClr val="C3BEFE"/>
    <a:srgbClr val="BFF1FD"/>
    <a:srgbClr val="3333CC"/>
    <a:srgbClr val="FFFFCC"/>
    <a:srgbClr val="FBB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82246" autoAdjust="0"/>
  </p:normalViewPr>
  <p:slideViewPr>
    <p:cSldViewPr snapToObjects="1">
      <p:cViewPr varScale="1">
        <p:scale>
          <a:sx n="114" d="100"/>
          <a:sy n="114" d="100"/>
        </p:scale>
        <p:origin x="1116" y="108"/>
      </p:cViewPr>
      <p:guideLst>
        <p:guide orient="horz" pos="2103"/>
        <p:guide orient="horz" pos="1253"/>
        <p:guide orient="horz" pos="3974"/>
        <p:guide orient="horz" pos="459"/>
        <p:guide orient="horz" pos="4088"/>
        <p:guide pos="3007"/>
        <p:guide pos="172"/>
        <p:guide pos="6068"/>
        <p:guide pos="3120"/>
        <p:guide pos="285"/>
        <p:guide pos="3233"/>
        <p:guide pos="5501"/>
        <p:guide pos="5955"/>
        <p:guide orient="horz" pos="799"/>
        <p:guide pos="739"/>
        <p:guide orient="horz" pos="2614"/>
        <p:guide orient="horz" pos="2387"/>
        <p:guide orient="horz" pos="1650"/>
        <p:guide orient="horz" pos="1990"/>
        <p:guide orient="horz" pos="4201"/>
        <p:guide pos="5181"/>
        <p:guide pos="4311"/>
        <p:guide orient="horz" pos="2115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48" d="100"/>
          <a:sy n="48" d="100"/>
        </p:scale>
        <p:origin x="-2940" y="-96"/>
      </p:cViewPr>
      <p:guideLst>
        <p:guide orient="horz" pos="3126"/>
        <p:guide pos="2141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C9C858B6-3594-4B0B-AC29-B167819CB8C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445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2445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A5F2CE68-F7B8-4486-9436-EEA2F36A3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3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0D13DAE8-FD82-4776-A433-9594272016A7}" type="datetimeFigureOut">
              <a:rPr lang="en-US" altLang="ko-KR" smtClean="0"/>
              <a:pPr>
                <a:defRPr/>
              </a:pPr>
              <a:t>1/30/2019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03F0E2F-681B-4527-B692-ECBF4BFB750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696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652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304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957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61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2622" algn="l" defTabSz="913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147" algn="l" defTabSz="913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673" algn="l" defTabSz="913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197" algn="l" defTabSz="913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247652" y="912813"/>
            <a:ext cx="9405541" cy="0"/>
          </a:xfrm>
          <a:prstGeom prst="line">
            <a:avLst/>
          </a:prstGeom>
          <a:noFill/>
          <a:ln w="28575">
            <a:solidFill>
              <a:srgbClr val="C00E00"/>
            </a:solidFill>
            <a:round/>
            <a:headEnd/>
            <a:tailEnd/>
          </a:ln>
          <a:effectLst/>
        </p:spPr>
        <p:txBody>
          <a:bodyPr wrap="none" lIns="91306" tIns="45652" rIns="91306" bIns="45652" anchor="ctr"/>
          <a:lstStyle/>
          <a:p>
            <a:pPr algn="ctr" latinLnBrk="0">
              <a:lnSpc>
                <a:spcPct val="90000"/>
              </a:lnSpc>
              <a:spcBef>
                <a:spcPct val="50000"/>
              </a:spcBef>
              <a:buClr>
                <a:srgbClr val="7D0900"/>
              </a:buClr>
              <a:defRPr/>
            </a:pP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Rectangle 20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8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AutoShape 41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2" descr="?attid=0"/>
          <p:cNvSpPr>
            <a:spLocks noChangeAspect="1" noChangeArrowheads="1"/>
          </p:cNvSpPr>
          <p:nvPr userDrawn="1"/>
        </p:nvSpPr>
        <p:spPr bwMode="auto">
          <a:xfrm>
            <a:off x="4787904" y="3276600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6" tIns="45652" rIns="91306" bIns="45652"/>
          <a:lstStyle/>
          <a:p>
            <a:pPr algn="ctr" latinLnBrk="0">
              <a:lnSpc>
                <a:spcPct val="90000"/>
              </a:lnSpc>
              <a:spcBef>
                <a:spcPct val="50000"/>
              </a:spcBef>
              <a:buClr>
                <a:srgbClr val="7D0900"/>
              </a:buClr>
            </a:pP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1236531" y="2330053"/>
            <a:ext cx="7432940" cy="373949"/>
          </a:xfrm>
          <a:extLst/>
        </p:spPr>
        <p:txBody>
          <a:bodyPr anchor="ctr"/>
          <a:lstStyle>
            <a:lvl1pPr algn="ctr">
              <a:defRPr sz="27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noProof="0"/>
              <a:t>Client Name: 28-pt. bold (or logo)</a:t>
            </a: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469810"/>
            <a:ext cx="6934200" cy="221599"/>
          </a:xfrm>
          <a:extLst/>
        </p:spPr>
        <p:txBody>
          <a:bodyPr anchor="ctr"/>
          <a:lstStyle>
            <a:lvl1pPr marL="0" indent="0" algn="ctr">
              <a:buFont typeface="Wingdings" pitchFamily="2" charset="2"/>
              <a:buNone/>
              <a:defRPr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noProof="0"/>
              <a:t>Click to edit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70" y="2092336"/>
            <a:ext cx="9367705" cy="1329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100" cy="55399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4129922"/>
            <a:ext cx="84201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24" indent="0">
              <a:buNone/>
              <a:defRPr sz="1800"/>
            </a:lvl2pPr>
            <a:lvl3pPr marL="913049" indent="0">
              <a:buNone/>
              <a:defRPr sz="1600"/>
            </a:lvl3pPr>
            <a:lvl4pPr marL="1369572" indent="0">
              <a:buNone/>
              <a:defRPr sz="1400"/>
            </a:lvl4pPr>
            <a:lvl5pPr marL="1826100" indent="0">
              <a:buNone/>
              <a:defRPr sz="1400"/>
            </a:lvl5pPr>
            <a:lvl6pPr marL="2282622" indent="0">
              <a:buNone/>
              <a:defRPr sz="1400"/>
            </a:lvl6pPr>
            <a:lvl7pPr marL="2739147" indent="0">
              <a:buNone/>
              <a:defRPr sz="1400"/>
            </a:lvl7pPr>
            <a:lvl8pPr marL="3195673" indent="0">
              <a:buNone/>
              <a:defRPr sz="1400"/>
            </a:lvl8pPr>
            <a:lvl9pPr marL="365219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6568" y="2092341"/>
            <a:ext cx="4600442" cy="2188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2111" y="2092341"/>
            <a:ext cx="4602163" cy="2188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266570" y="596905"/>
            <a:ext cx="9367705" cy="3165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ko-KR" dirty="0"/>
              <a:t>Headline: (</a:t>
            </a:r>
            <a:r>
              <a:rPr lang="en-US" altLang="ko-KR" dirty="0"/>
              <a:t>22</a:t>
            </a:r>
            <a:r>
              <a:rPr lang="pt-BR" altLang="ko-KR" dirty="0"/>
              <a:t> pt.) Arial bold</a:t>
            </a:r>
          </a:p>
        </p:txBody>
      </p:sp>
      <p:sp>
        <p:nvSpPr>
          <p:cNvPr id="614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570" y="2092326"/>
            <a:ext cx="9360000" cy="265919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ko-KR" dirty="0"/>
              <a:t>Text: 16-pt. Arial with Wingdings square square bullet 100%</a:t>
            </a:r>
          </a:p>
          <a:p>
            <a:pPr lvl="1"/>
            <a:r>
              <a:rPr lang="pt-BR" altLang="ko-KR" dirty="0"/>
              <a:t>Second-level bullet — Arial round</a:t>
            </a:r>
          </a:p>
          <a:p>
            <a:pPr lvl="2"/>
            <a:r>
              <a:rPr lang="pt-BR" altLang="ko-KR" dirty="0"/>
              <a:t>Third-level bullet — Arial Em dash</a:t>
            </a:r>
          </a:p>
          <a:p>
            <a:pPr lvl="3"/>
            <a:r>
              <a:rPr lang="pt-BR" altLang="ko-KR" dirty="0"/>
              <a:t>Fourth-level bullet — Arial Em dash</a:t>
            </a:r>
          </a:p>
          <a:p>
            <a:pPr lvl="4"/>
            <a:r>
              <a:rPr lang="pt-BR" altLang="ko-KR" dirty="0"/>
              <a:t>xx</a:t>
            </a:r>
          </a:p>
          <a:p>
            <a:pPr lvl="0"/>
            <a:r>
              <a:rPr lang="pt-BR" altLang="ko-KR" dirty="0"/>
              <a:t>Text: </a:t>
            </a:r>
            <a:r>
              <a:rPr lang="en-US" altLang="ko-KR" dirty="0"/>
              <a:t>16</a:t>
            </a:r>
            <a:r>
              <a:rPr lang="pt-BR" altLang="ko-KR" dirty="0"/>
              <a:t> pt. Arial, plain text sentence case</a:t>
            </a:r>
          </a:p>
          <a:p>
            <a:pPr lvl="1"/>
            <a:r>
              <a:rPr lang="pt-BR" altLang="ko-KR" dirty="0"/>
              <a:t>Second-level bullet</a:t>
            </a:r>
          </a:p>
          <a:p>
            <a:pPr lvl="2"/>
            <a:r>
              <a:rPr lang="pt-BR" altLang="ko-KR" dirty="0"/>
              <a:t>Third-level bullet</a:t>
            </a:r>
          </a:p>
          <a:p>
            <a:pPr lvl="3"/>
            <a:r>
              <a:rPr lang="pt-BR" altLang="ko-KR" dirty="0"/>
              <a:t>Fourth-level bullet</a:t>
            </a:r>
          </a:p>
        </p:txBody>
      </p: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9374356" y="6647778"/>
            <a:ext cx="233262" cy="230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306" tIns="45652" rIns="0" bIns="45652">
            <a:spAutoFit/>
          </a:bodyPr>
          <a:lstStyle/>
          <a:p>
            <a:pPr algn="r" eaLnBrk="0" latinLnBrk="0" hangingPunct="0">
              <a:defRPr/>
            </a:pPr>
            <a:fld id="{7DD59223-D29D-4BDD-ACCB-5DAC419C993C}" type="slidenum">
              <a:rPr kumimoji="0" lang="ko-KR" altLang="en-US" sz="900">
                <a:solidFill>
                  <a:srgbClr val="77787B"/>
                </a:solidFill>
                <a:latin typeface="Arial" pitchFamily="34" charset="0"/>
                <a:ea typeface="가는각진제목체" pitchFamily="18" charset="-127"/>
              </a:rPr>
              <a:pPr algn="r" eaLnBrk="0" latinLnBrk="0" hangingPunct="0">
                <a:defRPr/>
              </a:pPr>
              <a:t>‹#›</a:t>
            </a:fld>
            <a:endParaRPr kumimoji="0" lang="en-US" altLang="ko-KR" sz="900" dirty="0">
              <a:solidFill>
                <a:srgbClr val="77787B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1026" name="Line 23"/>
          <p:cNvSpPr>
            <a:spLocks noChangeShapeType="1"/>
          </p:cNvSpPr>
          <p:nvPr/>
        </p:nvSpPr>
        <p:spPr bwMode="auto">
          <a:xfrm>
            <a:off x="1125016" y="446567"/>
            <a:ext cx="8532000" cy="0"/>
          </a:xfrm>
          <a:prstGeom prst="line">
            <a:avLst/>
          </a:prstGeom>
          <a:noFill/>
          <a:ln w="28575">
            <a:solidFill>
              <a:srgbClr val="C00E00"/>
            </a:solidFill>
            <a:round/>
            <a:headEnd/>
            <a:tailEnd/>
          </a:ln>
          <a:effectLst/>
        </p:spPr>
        <p:txBody>
          <a:bodyPr wrap="none" lIns="91306" tIns="45652" rIns="91306" bIns="45652" anchor="ctr"/>
          <a:lstStyle/>
          <a:p>
            <a:pPr algn="ctr" latinLnBrk="0">
              <a:lnSpc>
                <a:spcPct val="90000"/>
              </a:lnSpc>
              <a:spcBef>
                <a:spcPct val="50000"/>
              </a:spcBef>
              <a:buClr>
                <a:srgbClr val="7D0900"/>
              </a:buClr>
              <a:defRPr/>
            </a:pP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7" r:id="rId2"/>
    <p:sldLayoutId id="2147483698" r:id="rId3"/>
    <p:sldLayoutId id="2147483699" r:id="rId4"/>
    <p:sldLayoutId id="2147483701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HY견고딕" pitchFamily="18" charset="-127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HY견고딕" pitchFamily="18" charset="-127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HY견고딕" pitchFamily="18" charset="-127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HY견고딕" pitchFamily="18" charset="-127"/>
        </a:defRPr>
      </a:lvl5pPr>
      <a:lvl6pPr marL="45652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Arial" pitchFamily="34" charset="0"/>
        </a:defRPr>
      </a:lvl6pPr>
      <a:lvl7pPr marL="913049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Arial" pitchFamily="34" charset="0"/>
        </a:defRPr>
      </a:lvl7pPr>
      <a:lvl8pPr marL="1369572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Arial" pitchFamily="34" charset="0"/>
        </a:defRPr>
      </a:lvl8pPr>
      <a:lvl9pPr marL="18261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HY견고딕" pitchFamily="18" charset="-127"/>
          <a:cs typeface="Arial" pitchFamily="34" charset="0"/>
        </a:defRPr>
      </a:lvl9pPr>
    </p:titleStyle>
    <p:bodyStyle>
      <a:lvl1pPr marL="267892" indent="-267892" algn="l" rtl="0" eaLnBrk="0" fontAlgn="base" hangingPunct="0">
        <a:lnSpc>
          <a:spcPct val="90000"/>
        </a:lnSpc>
        <a:spcBef>
          <a:spcPct val="90000"/>
        </a:spcBef>
        <a:spcAft>
          <a:spcPct val="0"/>
        </a:spcAft>
        <a:buClr>
          <a:srgbClr val="3333CC"/>
        </a:buClr>
        <a:buFont typeface="Wingdings" pitchFamily="2" charset="2"/>
        <a:buChar char="n"/>
        <a:defRPr sz="16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459693" indent="-190219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3333CC"/>
        </a:buClr>
        <a:buFont typeface="Arial" charset="0"/>
        <a:buChar char="•"/>
        <a:defRPr sz="16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624551" indent="-163272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3333CC"/>
        </a:buClr>
        <a:buFont typeface="Arial" charset="0"/>
        <a:buChar char="–"/>
        <a:defRPr sz="16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794162" indent="-168026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3333CC"/>
        </a:buClr>
        <a:buFont typeface="Arial" charset="0"/>
        <a:buChar char="-"/>
        <a:defRPr sz="16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955847" indent="-16010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3333CC"/>
        </a:buClr>
        <a:buFont typeface="Arial" charset="0"/>
        <a:buChar char="­"/>
        <a:defRPr sz="16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5pPr>
      <a:lvl6pPr marL="1412373" indent="-160105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1868897" indent="-160105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325423" indent="-160105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2781947" indent="-160105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24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49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572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00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22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147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673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197" algn="l" defTabSz="9130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emf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9815" y="54868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H/W Architecture</a:t>
            </a:r>
            <a:endParaRPr lang="ko-KR" altLang="en-US" b="1" u="sng" dirty="0"/>
          </a:p>
        </p:txBody>
      </p:sp>
      <p:grpSp>
        <p:nvGrpSpPr>
          <p:cNvPr id="325" name="그룹 324"/>
          <p:cNvGrpSpPr/>
          <p:nvPr/>
        </p:nvGrpSpPr>
        <p:grpSpPr>
          <a:xfrm>
            <a:off x="366713" y="1455738"/>
            <a:ext cx="9123362" cy="4505325"/>
            <a:chOff x="366713" y="1455738"/>
            <a:chExt cx="9123362" cy="4505325"/>
          </a:xfrm>
        </p:grpSpPr>
        <p:sp>
          <p:nvSpPr>
            <p:cNvPr id="326" name="Rectangle 832"/>
            <p:cNvSpPr>
              <a:spLocks noChangeArrowheads="1"/>
            </p:cNvSpPr>
            <p:nvPr/>
          </p:nvSpPr>
          <p:spPr bwMode="blackWhite">
            <a:xfrm>
              <a:off x="415925" y="2532063"/>
              <a:ext cx="3962400" cy="685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endParaRPr lang="ko-KR" altLang="en-US" sz="1200" b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27" name="Picture 833" descr="COMPAQ PROLIANT 6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063" y="1455738"/>
              <a:ext cx="5667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834"/>
            <p:cNvSpPr>
              <a:spLocks noChangeShapeType="1"/>
            </p:cNvSpPr>
            <p:nvPr/>
          </p:nvSpPr>
          <p:spPr bwMode="blackWhite">
            <a:xfrm>
              <a:off x="415925" y="2354263"/>
              <a:ext cx="9074150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329" name="Text Box 836"/>
            <p:cNvSpPr txBox="1">
              <a:spLocks noChangeArrowheads="1"/>
            </p:cNvSpPr>
            <p:nvPr/>
          </p:nvSpPr>
          <p:spPr bwMode="auto">
            <a:xfrm>
              <a:off x="2525713" y="1677988"/>
              <a:ext cx="84189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ERP Server</a:t>
              </a:r>
              <a:endParaRPr lang="en-US" altLang="ko-KR" sz="1000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0" name="Rectangle 837"/>
            <p:cNvSpPr>
              <a:spLocks noChangeArrowheads="1"/>
            </p:cNvSpPr>
            <p:nvPr/>
          </p:nvSpPr>
          <p:spPr bwMode="blackWhite">
            <a:xfrm>
              <a:off x="5600700" y="2532063"/>
              <a:ext cx="3889375" cy="685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endParaRPr lang="ko-KR" altLang="en-US" sz="1200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" name="Text Box 838"/>
            <p:cNvSpPr txBox="1">
              <a:spLocks noChangeArrowheads="1"/>
            </p:cNvSpPr>
            <p:nvPr/>
          </p:nvSpPr>
          <p:spPr bwMode="auto">
            <a:xfrm>
              <a:off x="3110596" y="2570163"/>
              <a:ext cx="974947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ERP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Manager PC 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공장 사무실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" name="Line 839"/>
            <p:cNvSpPr>
              <a:spLocks noChangeShapeType="1"/>
            </p:cNvSpPr>
            <p:nvPr/>
          </p:nvSpPr>
          <p:spPr bwMode="auto">
            <a:xfrm flipV="1">
              <a:off x="1065213" y="235426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3" name="Line 840"/>
            <p:cNvSpPr>
              <a:spLocks noChangeShapeType="1"/>
            </p:cNvSpPr>
            <p:nvPr/>
          </p:nvSpPr>
          <p:spPr bwMode="auto">
            <a:xfrm flipV="1">
              <a:off x="1857375" y="235426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4" name="Line 841"/>
            <p:cNvSpPr>
              <a:spLocks noChangeShapeType="1"/>
            </p:cNvSpPr>
            <p:nvPr/>
          </p:nvSpPr>
          <p:spPr bwMode="auto">
            <a:xfrm flipV="1">
              <a:off x="2589213" y="235426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5" name="Text Box 842"/>
            <p:cNvSpPr txBox="1">
              <a:spLocks noChangeArrowheads="1"/>
            </p:cNvSpPr>
            <p:nvPr/>
          </p:nvSpPr>
          <p:spPr bwMode="auto">
            <a:xfrm>
              <a:off x="5024438" y="2973388"/>
              <a:ext cx="42832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b="0">
                  <a:latin typeface="맑은 고딕" pitchFamily="50" charset="-127"/>
                  <a:ea typeface="맑은 고딕" pitchFamily="50" charset="-127"/>
                </a:rPr>
                <a:t>Hub</a:t>
              </a:r>
            </a:p>
          </p:txBody>
        </p:sp>
        <p:pic>
          <p:nvPicPr>
            <p:cNvPr id="336" name="Picture 843" descr="N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4263" y="2624138"/>
              <a:ext cx="45720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" name="Picture 844" descr="N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263" y="2624138"/>
              <a:ext cx="45720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" name="Picture 845" descr="N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263" y="2624138"/>
              <a:ext cx="45720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" name="Text Box 846"/>
            <p:cNvSpPr txBox="1">
              <a:spLocks noChangeArrowheads="1"/>
            </p:cNvSpPr>
            <p:nvPr/>
          </p:nvSpPr>
          <p:spPr bwMode="auto">
            <a:xfrm>
              <a:off x="8234307" y="2597150"/>
              <a:ext cx="963725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MES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Manger PC 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공장 사무실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0" name="Line 847"/>
            <p:cNvSpPr>
              <a:spLocks noChangeShapeType="1"/>
            </p:cNvSpPr>
            <p:nvPr/>
          </p:nvSpPr>
          <p:spPr bwMode="auto">
            <a:xfrm flipV="1">
              <a:off x="6392863" y="2336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41" name="Line 848"/>
            <p:cNvSpPr>
              <a:spLocks noChangeShapeType="1"/>
            </p:cNvSpPr>
            <p:nvPr/>
          </p:nvSpPr>
          <p:spPr bwMode="auto">
            <a:xfrm flipV="1">
              <a:off x="7078663" y="231933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42" name="Line 849"/>
            <p:cNvSpPr>
              <a:spLocks noChangeShapeType="1"/>
            </p:cNvSpPr>
            <p:nvPr/>
          </p:nvSpPr>
          <p:spPr bwMode="auto">
            <a:xfrm flipV="1">
              <a:off x="7916863" y="2336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43" name="Rectangle 850"/>
            <p:cNvSpPr>
              <a:spLocks noChangeArrowheads="1"/>
            </p:cNvSpPr>
            <p:nvPr/>
          </p:nvSpPr>
          <p:spPr bwMode="auto">
            <a:xfrm>
              <a:off x="8115804" y="2109580"/>
              <a:ext cx="1847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endParaRPr lang="ko-KR" altLang="en-US" sz="1200" b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4" name="Picture 851" descr="HUB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8" t="24857" r="4938" b="46265"/>
            <a:stretch>
              <a:fillRect/>
            </a:stretch>
          </p:blipFill>
          <p:spPr bwMode="auto">
            <a:xfrm>
              <a:off x="4646613" y="3195638"/>
              <a:ext cx="612775" cy="16668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5" name="Text Box 852"/>
            <p:cNvSpPr txBox="1">
              <a:spLocks noChangeArrowheads="1"/>
            </p:cNvSpPr>
            <p:nvPr/>
          </p:nvSpPr>
          <p:spPr bwMode="auto">
            <a:xfrm>
              <a:off x="366713" y="2065338"/>
              <a:ext cx="122180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 b="0">
                  <a:latin typeface="맑은 고딕" pitchFamily="50" charset="-127"/>
                  <a:ea typeface="맑은 고딕" pitchFamily="50" charset="-127"/>
                </a:rPr>
                <a:t>Ethernet (TCP/IP) </a:t>
              </a:r>
            </a:p>
          </p:txBody>
        </p:sp>
        <p:sp>
          <p:nvSpPr>
            <p:cNvPr id="346" name="Rectangle 853"/>
            <p:cNvSpPr>
              <a:spLocks noChangeArrowheads="1"/>
            </p:cNvSpPr>
            <p:nvPr/>
          </p:nvSpPr>
          <p:spPr bwMode="blackWhite">
            <a:xfrm>
              <a:off x="415925" y="4081463"/>
              <a:ext cx="9074150" cy="1879600"/>
            </a:xfrm>
            <a:prstGeom prst="rect">
              <a:avLst/>
            </a:prstGeom>
            <a:solidFill>
              <a:srgbClr val="FFF4C3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endParaRPr lang="ko-KR" altLang="ko-KR" sz="1200" b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7" name="Picture 855" descr="EtherIO 복사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4979988"/>
              <a:ext cx="5048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" name="Text Box 857"/>
            <p:cNvSpPr txBox="1">
              <a:spLocks noChangeArrowheads="1"/>
            </p:cNvSpPr>
            <p:nvPr/>
          </p:nvSpPr>
          <p:spPr bwMode="auto">
            <a:xfrm>
              <a:off x="4489400" y="4946650"/>
              <a:ext cx="69442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latinLnBrk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kumimoji="0" lang="en-US" altLang="ko-KR" sz="1000">
                  <a:latin typeface="맑은 고딕" pitchFamily="50" charset="-127"/>
                  <a:ea typeface="맑은 고딕" pitchFamily="50" charset="-127"/>
                </a:rPr>
                <a:t>Ether-IO</a:t>
              </a:r>
            </a:p>
          </p:txBody>
        </p:sp>
        <p:sp>
          <p:nvSpPr>
            <p:cNvPr id="349" name="Text Box 858"/>
            <p:cNvSpPr txBox="1">
              <a:spLocks noChangeArrowheads="1"/>
            </p:cNvSpPr>
            <p:nvPr/>
          </p:nvSpPr>
          <p:spPr bwMode="auto">
            <a:xfrm>
              <a:off x="6335713" y="1677988"/>
              <a:ext cx="171291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    MES Server</a:t>
              </a:r>
              <a:endParaRPr lang="en-US" altLang="ko-KR" sz="1000" b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0" name="Picture 866" descr="VM-우사각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9" t="6613" r="20882" b="2725"/>
            <a:stretch>
              <a:fillRect/>
            </a:stretch>
          </p:blipFill>
          <p:spPr bwMode="auto">
            <a:xfrm>
              <a:off x="3944888" y="4297363"/>
              <a:ext cx="5048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1" name="Picture 867" descr="N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5" y="2608263"/>
              <a:ext cx="45720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2" name="Picture 868" descr="N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125" y="2608263"/>
              <a:ext cx="45720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3" name="Picture 869" descr="N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5" y="2608263"/>
              <a:ext cx="45720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Line 870"/>
            <p:cNvSpPr>
              <a:spLocks noChangeShapeType="1"/>
            </p:cNvSpPr>
            <p:nvPr/>
          </p:nvSpPr>
          <p:spPr bwMode="auto">
            <a:xfrm flipV="1">
              <a:off x="3584575" y="204946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355" name="Picture 87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275" y="1458913"/>
              <a:ext cx="457200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6" name="Line 872"/>
            <p:cNvSpPr>
              <a:spLocks noChangeShapeType="1"/>
            </p:cNvSpPr>
            <p:nvPr/>
          </p:nvSpPr>
          <p:spPr bwMode="auto">
            <a:xfrm flipV="1">
              <a:off x="6176963" y="204946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7" name="Line 873"/>
            <p:cNvSpPr>
              <a:spLocks noChangeShapeType="1"/>
            </p:cNvSpPr>
            <p:nvPr/>
          </p:nvSpPr>
          <p:spPr bwMode="auto">
            <a:xfrm>
              <a:off x="4953000" y="2425700"/>
              <a:ext cx="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" name="Line 874"/>
            <p:cNvSpPr>
              <a:spLocks noChangeShapeType="1"/>
            </p:cNvSpPr>
            <p:nvPr/>
          </p:nvSpPr>
          <p:spPr bwMode="blackWhite">
            <a:xfrm>
              <a:off x="415925" y="3578225"/>
              <a:ext cx="9074150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359" name="Line 875"/>
            <p:cNvSpPr>
              <a:spLocks noChangeShapeType="1"/>
            </p:cNvSpPr>
            <p:nvPr/>
          </p:nvSpPr>
          <p:spPr bwMode="auto">
            <a:xfrm>
              <a:off x="4953000" y="33623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360" name="Picture 889" descr="VM-우사각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9" t="6613" r="20882" b="2725"/>
            <a:stretch>
              <a:fillRect/>
            </a:stretch>
          </p:blipFill>
          <p:spPr bwMode="auto">
            <a:xfrm>
              <a:off x="7040637" y="4297363"/>
              <a:ext cx="5048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1" name="Group 907"/>
            <p:cNvGrpSpPr>
              <a:grpSpLocks/>
            </p:cNvGrpSpPr>
            <p:nvPr/>
          </p:nvGrpSpPr>
          <p:grpSpPr bwMode="auto">
            <a:xfrm>
              <a:off x="5137621" y="5411788"/>
              <a:ext cx="504825" cy="215900"/>
              <a:chOff x="392" y="2168"/>
              <a:chExt cx="782" cy="464"/>
            </a:xfrm>
          </p:grpSpPr>
          <p:sp>
            <p:nvSpPr>
              <p:cNvPr id="419" name="Rectangle 908"/>
              <p:cNvSpPr>
                <a:spLocks noChangeArrowheads="1"/>
              </p:cNvSpPr>
              <p:nvPr/>
            </p:nvSpPr>
            <p:spPr bwMode="auto">
              <a:xfrm>
                <a:off x="392" y="2168"/>
                <a:ext cx="782" cy="4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20" name="Group 909"/>
              <p:cNvGrpSpPr>
                <a:grpSpLocks/>
              </p:cNvGrpSpPr>
              <p:nvPr/>
            </p:nvGrpSpPr>
            <p:grpSpPr bwMode="auto">
              <a:xfrm>
                <a:off x="412" y="2188"/>
                <a:ext cx="744" cy="52"/>
                <a:chOff x="412" y="2180"/>
                <a:chExt cx="760" cy="60"/>
              </a:xfrm>
            </p:grpSpPr>
            <p:sp>
              <p:nvSpPr>
                <p:cNvPr id="488" name="Rectangle 910"/>
                <p:cNvSpPr>
                  <a:spLocks noChangeArrowheads="1"/>
                </p:cNvSpPr>
                <p:nvPr/>
              </p:nvSpPr>
              <p:spPr bwMode="auto">
                <a:xfrm>
                  <a:off x="412" y="2184"/>
                  <a:ext cx="760" cy="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9" name="Line 911"/>
                <p:cNvSpPr>
                  <a:spLocks noChangeShapeType="1"/>
                </p:cNvSpPr>
                <p:nvPr/>
              </p:nvSpPr>
              <p:spPr bwMode="auto">
                <a:xfrm>
                  <a:off x="453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0" name="Line 912"/>
                <p:cNvSpPr>
                  <a:spLocks noChangeShapeType="1"/>
                </p:cNvSpPr>
                <p:nvPr/>
              </p:nvSpPr>
              <p:spPr bwMode="auto">
                <a:xfrm>
                  <a:off x="521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1" name="Line 913"/>
                <p:cNvSpPr>
                  <a:spLocks noChangeShapeType="1"/>
                </p:cNvSpPr>
                <p:nvPr/>
              </p:nvSpPr>
              <p:spPr bwMode="auto">
                <a:xfrm>
                  <a:off x="589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2" name="Line 914"/>
                <p:cNvSpPr>
                  <a:spLocks noChangeShapeType="1"/>
                </p:cNvSpPr>
                <p:nvPr/>
              </p:nvSpPr>
              <p:spPr bwMode="auto">
                <a:xfrm>
                  <a:off x="656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3" name="Line 915"/>
                <p:cNvSpPr>
                  <a:spLocks noChangeShapeType="1"/>
                </p:cNvSpPr>
                <p:nvPr/>
              </p:nvSpPr>
              <p:spPr bwMode="auto">
                <a:xfrm>
                  <a:off x="724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4" name="Line 916"/>
                <p:cNvSpPr>
                  <a:spLocks noChangeShapeType="1"/>
                </p:cNvSpPr>
                <p:nvPr/>
              </p:nvSpPr>
              <p:spPr bwMode="auto">
                <a:xfrm>
                  <a:off x="792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5" name="Line 917"/>
                <p:cNvSpPr>
                  <a:spLocks noChangeShapeType="1"/>
                </p:cNvSpPr>
                <p:nvPr/>
              </p:nvSpPr>
              <p:spPr bwMode="auto">
                <a:xfrm>
                  <a:off x="995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6" name="Line 918"/>
                <p:cNvSpPr>
                  <a:spLocks noChangeShapeType="1"/>
                </p:cNvSpPr>
                <p:nvPr/>
              </p:nvSpPr>
              <p:spPr bwMode="auto">
                <a:xfrm>
                  <a:off x="1063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7" name="Line 919"/>
                <p:cNvSpPr>
                  <a:spLocks noChangeShapeType="1"/>
                </p:cNvSpPr>
                <p:nvPr/>
              </p:nvSpPr>
              <p:spPr bwMode="auto">
                <a:xfrm>
                  <a:off x="1131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" name="Line 920"/>
                <p:cNvSpPr>
                  <a:spLocks noChangeShapeType="1"/>
                </p:cNvSpPr>
                <p:nvPr/>
              </p:nvSpPr>
              <p:spPr bwMode="auto">
                <a:xfrm>
                  <a:off x="860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9" name="Line 921"/>
                <p:cNvSpPr>
                  <a:spLocks noChangeShapeType="1"/>
                </p:cNvSpPr>
                <p:nvPr/>
              </p:nvSpPr>
              <p:spPr bwMode="auto">
                <a:xfrm>
                  <a:off x="928" y="218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21" name="Group 922"/>
              <p:cNvGrpSpPr>
                <a:grpSpLocks/>
              </p:cNvGrpSpPr>
              <p:nvPr/>
            </p:nvGrpSpPr>
            <p:grpSpPr bwMode="auto">
              <a:xfrm>
                <a:off x="412" y="2568"/>
                <a:ext cx="744" cy="52"/>
                <a:chOff x="412" y="2560"/>
                <a:chExt cx="760" cy="60"/>
              </a:xfrm>
            </p:grpSpPr>
            <p:sp>
              <p:nvSpPr>
                <p:cNvPr id="476" name="Rectangle 923"/>
                <p:cNvSpPr>
                  <a:spLocks noChangeArrowheads="1"/>
                </p:cNvSpPr>
                <p:nvPr/>
              </p:nvSpPr>
              <p:spPr bwMode="auto">
                <a:xfrm>
                  <a:off x="412" y="2564"/>
                  <a:ext cx="760" cy="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7" name="Line 924"/>
                <p:cNvSpPr>
                  <a:spLocks noChangeShapeType="1"/>
                </p:cNvSpPr>
                <p:nvPr/>
              </p:nvSpPr>
              <p:spPr bwMode="auto">
                <a:xfrm>
                  <a:off x="453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8" name="Line 925"/>
                <p:cNvSpPr>
                  <a:spLocks noChangeShapeType="1"/>
                </p:cNvSpPr>
                <p:nvPr/>
              </p:nvSpPr>
              <p:spPr bwMode="auto">
                <a:xfrm>
                  <a:off x="521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9" name="Line 926"/>
                <p:cNvSpPr>
                  <a:spLocks noChangeShapeType="1"/>
                </p:cNvSpPr>
                <p:nvPr/>
              </p:nvSpPr>
              <p:spPr bwMode="auto">
                <a:xfrm>
                  <a:off x="589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0" name="Line 927"/>
                <p:cNvSpPr>
                  <a:spLocks noChangeShapeType="1"/>
                </p:cNvSpPr>
                <p:nvPr/>
              </p:nvSpPr>
              <p:spPr bwMode="auto">
                <a:xfrm>
                  <a:off x="656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1" name="Line 928"/>
                <p:cNvSpPr>
                  <a:spLocks noChangeShapeType="1"/>
                </p:cNvSpPr>
                <p:nvPr/>
              </p:nvSpPr>
              <p:spPr bwMode="auto">
                <a:xfrm>
                  <a:off x="724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2" name="Line 929"/>
                <p:cNvSpPr>
                  <a:spLocks noChangeShapeType="1"/>
                </p:cNvSpPr>
                <p:nvPr/>
              </p:nvSpPr>
              <p:spPr bwMode="auto">
                <a:xfrm>
                  <a:off x="792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3" name="Line 930"/>
                <p:cNvSpPr>
                  <a:spLocks noChangeShapeType="1"/>
                </p:cNvSpPr>
                <p:nvPr/>
              </p:nvSpPr>
              <p:spPr bwMode="auto">
                <a:xfrm>
                  <a:off x="995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4" name="Line 931"/>
                <p:cNvSpPr>
                  <a:spLocks noChangeShapeType="1"/>
                </p:cNvSpPr>
                <p:nvPr/>
              </p:nvSpPr>
              <p:spPr bwMode="auto">
                <a:xfrm>
                  <a:off x="1063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5" name="Line 932"/>
                <p:cNvSpPr>
                  <a:spLocks noChangeShapeType="1"/>
                </p:cNvSpPr>
                <p:nvPr/>
              </p:nvSpPr>
              <p:spPr bwMode="auto">
                <a:xfrm>
                  <a:off x="1131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6" name="Line 933"/>
                <p:cNvSpPr>
                  <a:spLocks noChangeShapeType="1"/>
                </p:cNvSpPr>
                <p:nvPr/>
              </p:nvSpPr>
              <p:spPr bwMode="auto">
                <a:xfrm>
                  <a:off x="860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7" name="Line 934"/>
                <p:cNvSpPr>
                  <a:spLocks noChangeShapeType="1"/>
                </p:cNvSpPr>
                <p:nvPr/>
              </p:nvSpPr>
              <p:spPr bwMode="auto">
                <a:xfrm>
                  <a:off x="928" y="2560"/>
                  <a:ext cx="0" cy="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22" name="Group 935"/>
              <p:cNvGrpSpPr>
                <a:grpSpLocks/>
              </p:cNvGrpSpPr>
              <p:nvPr/>
            </p:nvGrpSpPr>
            <p:grpSpPr bwMode="auto">
              <a:xfrm>
                <a:off x="471" y="2264"/>
                <a:ext cx="63" cy="276"/>
                <a:chOff x="437" y="2264"/>
                <a:chExt cx="63" cy="276"/>
              </a:xfrm>
            </p:grpSpPr>
            <p:sp>
              <p:nvSpPr>
                <p:cNvPr id="469" name="Oval 936"/>
                <p:cNvSpPr>
                  <a:spLocks noChangeArrowheads="1"/>
                </p:cNvSpPr>
                <p:nvPr/>
              </p:nvSpPr>
              <p:spPr bwMode="auto">
                <a:xfrm>
                  <a:off x="437" y="2264"/>
                  <a:ext cx="63" cy="7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0" name="Oval 937"/>
                <p:cNvSpPr>
                  <a:spLocks noChangeArrowheads="1"/>
                </p:cNvSpPr>
                <p:nvPr/>
              </p:nvSpPr>
              <p:spPr bwMode="auto">
                <a:xfrm>
                  <a:off x="437" y="2466"/>
                  <a:ext cx="63" cy="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1" name="Rectangle 938"/>
                <p:cNvSpPr>
                  <a:spLocks noChangeArrowheads="1"/>
                </p:cNvSpPr>
                <p:nvPr/>
              </p:nvSpPr>
              <p:spPr bwMode="auto">
                <a:xfrm>
                  <a:off x="437" y="2311"/>
                  <a:ext cx="63" cy="1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2" name="Oval 939"/>
                <p:cNvSpPr>
                  <a:spLocks noChangeArrowheads="1"/>
                </p:cNvSpPr>
                <p:nvPr/>
              </p:nvSpPr>
              <p:spPr bwMode="auto">
                <a:xfrm>
                  <a:off x="437" y="2464"/>
                  <a:ext cx="63" cy="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3" name="Line 940"/>
                <p:cNvSpPr>
                  <a:spLocks noChangeShapeType="1"/>
                </p:cNvSpPr>
                <p:nvPr/>
              </p:nvSpPr>
              <p:spPr bwMode="auto">
                <a:xfrm>
                  <a:off x="468" y="2460"/>
                  <a:ext cx="0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4" name="Oval 941"/>
                <p:cNvSpPr>
                  <a:spLocks noChangeArrowheads="1"/>
                </p:cNvSpPr>
                <p:nvPr/>
              </p:nvSpPr>
              <p:spPr bwMode="auto">
                <a:xfrm>
                  <a:off x="454" y="226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5" name="Oval 942"/>
                <p:cNvSpPr>
                  <a:spLocks noChangeArrowheads="1"/>
                </p:cNvSpPr>
                <p:nvPr/>
              </p:nvSpPr>
              <p:spPr bwMode="auto">
                <a:xfrm>
                  <a:off x="454" y="242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3" name="Group 943"/>
              <p:cNvGrpSpPr>
                <a:grpSpLocks/>
              </p:cNvGrpSpPr>
              <p:nvPr/>
            </p:nvGrpSpPr>
            <p:grpSpPr bwMode="auto">
              <a:xfrm>
                <a:off x="590" y="2264"/>
                <a:ext cx="64" cy="276"/>
                <a:chOff x="556" y="2264"/>
                <a:chExt cx="64" cy="276"/>
              </a:xfrm>
            </p:grpSpPr>
            <p:sp>
              <p:nvSpPr>
                <p:cNvPr id="462" name="Oval 944"/>
                <p:cNvSpPr>
                  <a:spLocks noChangeArrowheads="1"/>
                </p:cNvSpPr>
                <p:nvPr/>
              </p:nvSpPr>
              <p:spPr bwMode="auto">
                <a:xfrm>
                  <a:off x="556" y="2264"/>
                  <a:ext cx="64" cy="7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3" name="Oval 945"/>
                <p:cNvSpPr>
                  <a:spLocks noChangeArrowheads="1"/>
                </p:cNvSpPr>
                <p:nvPr/>
              </p:nvSpPr>
              <p:spPr bwMode="auto">
                <a:xfrm>
                  <a:off x="556" y="2466"/>
                  <a:ext cx="64" cy="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4" name="Rectangle 946"/>
                <p:cNvSpPr>
                  <a:spLocks noChangeArrowheads="1"/>
                </p:cNvSpPr>
                <p:nvPr/>
              </p:nvSpPr>
              <p:spPr bwMode="auto">
                <a:xfrm>
                  <a:off x="556" y="2311"/>
                  <a:ext cx="64" cy="1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5" name="Oval 947"/>
                <p:cNvSpPr>
                  <a:spLocks noChangeArrowheads="1"/>
                </p:cNvSpPr>
                <p:nvPr/>
              </p:nvSpPr>
              <p:spPr bwMode="auto">
                <a:xfrm>
                  <a:off x="556" y="2464"/>
                  <a:ext cx="64" cy="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6" name="Line 948"/>
                <p:cNvSpPr>
                  <a:spLocks noChangeShapeType="1"/>
                </p:cNvSpPr>
                <p:nvPr/>
              </p:nvSpPr>
              <p:spPr bwMode="auto">
                <a:xfrm>
                  <a:off x="588" y="2460"/>
                  <a:ext cx="0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7" name="Oval 949"/>
                <p:cNvSpPr>
                  <a:spLocks noChangeArrowheads="1"/>
                </p:cNvSpPr>
                <p:nvPr/>
              </p:nvSpPr>
              <p:spPr bwMode="auto">
                <a:xfrm>
                  <a:off x="574" y="226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8" name="Oval 950"/>
                <p:cNvSpPr>
                  <a:spLocks noChangeArrowheads="1"/>
                </p:cNvSpPr>
                <p:nvPr/>
              </p:nvSpPr>
              <p:spPr bwMode="auto">
                <a:xfrm>
                  <a:off x="574" y="242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24" name="Oval 951"/>
              <p:cNvSpPr>
                <a:spLocks noChangeArrowheads="1"/>
              </p:cNvSpPr>
              <p:nvPr/>
            </p:nvSpPr>
            <p:spPr bwMode="auto">
              <a:xfrm>
                <a:off x="471" y="2484"/>
                <a:ext cx="63" cy="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5" name="Oval 952"/>
              <p:cNvSpPr>
                <a:spLocks noChangeArrowheads="1"/>
              </p:cNvSpPr>
              <p:nvPr/>
            </p:nvSpPr>
            <p:spPr bwMode="auto">
              <a:xfrm>
                <a:off x="590" y="2484"/>
                <a:ext cx="64" cy="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26" name="Group 953"/>
              <p:cNvGrpSpPr>
                <a:grpSpLocks/>
              </p:cNvGrpSpPr>
              <p:nvPr/>
            </p:nvGrpSpPr>
            <p:grpSpPr bwMode="auto">
              <a:xfrm>
                <a:off x="691" y="2267"/>
                <a:ext cx="63" cy="276"/>
                <a:chOff x="437" y="2264"/>
                <a:chExt cx="63" cy="276"/>
              </a:xfrm>
            </p:grpSpPr>
            <p:sp>
              <p:nvSpPr>
                <p:cNvPr id="455" name="Oval 954"/>
                <p:cNvSpPr>
                  <a:spLocks noChangeArrowheads="1"/>
                </p:cNvSpPr>
                <p:nvPr/>
              </p:nvSpPr>
              <p:spPr bwMode="auto">
                <a:xfrm>
                  <a:off x="437" y="2264"/>
                  <a:ext cx="63" cy="7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6" name="Oval 955"/>
                <p:cNvSpPr>
                  <a:spLocks noChangeArrowheads="1"/>
                </p:cNvSpPr>
                <p:nvPr/>
              </p:nvSpPr>
              <p:spPr bwMode="auto">
                <a:xfrm>
                  <a:off x="437" y="2466"/>
                  <a:ext cx="63" cy="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7" name="Rectangle 956"/>
                <p:cNvSpPr>
                  <a:spLocks noChangeArrowheads="1"/>
                </p:cNvSpPr>
                <p:nvPr/>
              </p:nvSpPr>
              <p:spPr bwMode="auto">
                <a:xfrm>
                  <a:off x="437" y="2311"/>
                  <a:ext cx="63" cy="1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8" name="Oval 957"/>
                <p:cNvSpPr>
                  <a:spLocks noChangeArrowheads="1"/>
                </p:cNvSpPr>
                <p:nvPr/>
              </p:nvSpPr>
              <p:spPr bwMode="auto">
                <a:xfrm>
                  <a:off x="437" y="2464"/>
                  <a:ext cx="63" cy="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9" name="Line 958"/>
                <p:cNvSpPr>
                  <a:spLocks noChangeShapeType="1"/>
                </p:cNvSpPr>
                <p:nvPr/>
              </p:nvSpPr>
              <p:spPr bwMode="auto">
                <a:xfrm>
                  <a:off x="468" y="2460"/>
                  <a:ext cx="0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0" name="Oval 959"/>
                <p:cNvSpPr>
                  <a:spLocks noChangeArrowheads="1"/>
                </p:cNvSpPr>
                <p:nvPr/>
              </p:nvSpPr>
              <p:spPr bwMode="auto">
                <a:xfrm>
                  <a:off x="454" y="226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1" name="Oval 960"/>
                <p:cNvSpPr>
                  <a:spLocks noChangeArrowheads="1"/>
                </p:cNvSpPr>
                <p:nvPr/>
              </p:nvSpPr>
              <p:spPr bwMode="auto">
                <a:xfrm>
                  <a:off x="454" y="242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7" name="Group 961"/>
              <p:cNvGrpSpPr>
                <a:grpSpLocks/>
              </p:cNvGrpSpPr>
              <p:nvPr/>
            </p:nvGrpSpPr>
            <p:grpSpPr bwMode="auto">
              <a:xfrm>
                <a:off x="810" y="2267"/>
                <a:ext cx="64" cy="276"/>
                <a:chOff x="556" y="2264"/>
                <a:chExt cx="64" cy="276"/>
              </a:xfrm>
            </p:grpSpPr>
            <p:sp>
              <p:nvSpPr>
                <p:cNvPr id="448" name="Oval 962"/>
                <p:cNvSpPr>
                  <a:spLocks noChangeArrowheads="1"/>
                </p:cNvSpPr>
                <p:nvPr/>
              </p:nvSpPr>
              <p:spPr bwMode="auto">
                <a:xfrm>
                  <a:off x="556" y="2264"/>
                  <a:ext cx="64" cy="7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9" name="Oval 963"/>
                <p:cNvSpPr>
                  <a:spLocks noChangeArrowheads="1"/>
                </p:cNvSpPr>
                <p:nvPr/>
              </p:nvSpPr>
              <p:spPr bwMode="auto">
                <a:xfrm>
                  <a:off x="556" y="2466"/>
                  <a:ext cx="64" cy="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0" name="Rectangle 964"/>
                <p:cNvSpPr>
                  <a:spLocks noChangeArrowheads="1"/>
                </p:cNvSpPr>
                <p:nvPr/>
              </p:nvSpPr>
              <p:spPr bwMode="auto">
                <a:xfrm>
                  <a:off x="556" y="2311"/>
                  <a:ext cx="64" cy="1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1" name="Oval 965"/>
                <p:cNvSpPr>
                  <a:spLocks noChangeArrowheads="1"/>
                </p:cNvSpPr>
                <p:nvPr/>
              </p:nvSpPr>
              <p:spPr bwMode="auto">
                <a:xfrm>
                  <a:off x="556" y="2464"/>
                  <a:ext cx="64" cy="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2" name="Line 966"/>
                <p:cNvSpPr>
                  <a:spLocks noChangeShapeType="1"/>
                </p:cNvSpPr>
                <p:nvPr/>
              </p:nvSpPr>
              <p:spPr bwMode="auto">
                <a:xfrm>
                  <a:off x="588" y="2460"/>
                  <a:ext cx="0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3" name="Oval 967"/>
                <p:cNvSpPr>
                  <a:spLocks noChangeArrowheads="1"/>
                </p:cNvSpPr>
                <p:nvPr/>
              </p:nvSpPr>
              <p:spPr bwMode="auto">
                <a:xfrm>
                  <a:off x="574" y="226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4" name="Oval 968"/>
                <p:cNvSpPr>
                  <a:spLocks noChangeArrowheads="1"/>
                </p:cNvSpPr>
                <p:nvPr/>
              </p:nvSpPr>
              <p:spPr bwMode="auto">
                <a:xfrm>
                  <a:off x="574" y="242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28" name="Oval 969"/>
              <p:cNvSpPr>
                <a:spLocks noChangeArrowheads="1"/>
              </p:cNvSpPr>
              <p:nvPr/>
            </p:nvSpPr>
            <p:spPr bwMode="auto">
              <a:xfrm>
                <a:off x="691" y="2487"/>
                <a:ext cx="63" cy="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9" name="Oval 970"/>
              <p:cNvSpPr>
                <a:spLocks noChangeArrowheads="1"/>
              </p:cNvSpPr>
              <p:nvPr/>
            </p:nvSpPr>
            <p:spPr bwMode="auto">
              <a:xfrm>
                <a:off x="810" y="2487"/>
                <a:ext cx="64" cy="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30" name="Group 971"/>
              <p:cNvGrpSpPr>
                <a:grpSpLocks/>
              </p:cNvGrpSpPr>
              <p:nvPr/>
            </p:nvGrpSpPr>
            <p:grpSpPr bwMode="auto">
              <a:xfrm>
                <a:off x="918" y="2266"/>
                <a:ext cx="63" cy="276"/>
                <a:chOff x="437" y="2264"/>
                <a:chExt cx="63" cy="276"/>
              </a:xfrm>
            </p:grpSpPr>
            <p:sp>
              <p:nvSpPr>
                <p:cNvPr id="441" name="Oval 972"/>
                <p:cNvSpPr>
                  <a:spLocks noChangeArrowheads="1"/>
                </p:cNvSpPr>
                <p:nvPr/>
              </p:nvSpPr>
              <p:spPr bwMode="auto">
                <a:xfrm>
                  <a:off x="437" y="2264"/>
                  <a:ext cx="63" cy="7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2" name="Oval 973"/>
                <p:cNvSpPr>
                  <a:spLocks noChangeArrowheads="1"/>
                </p:cNvSpPr>
                <p:nvPr/>
              </p:nvSpPr>
              <p:spPr bwMode="auto">
                <a:xfrm>
                  <a:off x="437" y="2466"/>
                  <a:ext cx="63" cy="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3" name="Rectangle 974"/>
                <p:cNvSpPr>
                  <a:spLocks noChangeArrowheads="1"/>
                </p:cNvSpPr>
                <p:nvPr/>
              </p:nvSpPr>
              <p:spPr bwMode="auto">
                <a:xfrm>
                  <a:off x="437" y="2311"/>
                  <a:ext cx="63" cy="1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4" name="Oval 975"/>
                <p:cNvSpPr>
                  <a:spLocks noChangeArrowheads="1"/>
                </p:cNvSpPr>
                <p:nvPr/>
              </p:nvSpPr>
              <p:spPr bwMode="auto">
                <a:xfrm>
                  <a:off x="437" y="2464"/>
                  <a:ext cx="63" cy="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5" name="Line 976"/>
                <p:cNvSpPr>
                  <a:spLocks noChangeShapeType="1"/>
                </p:cNvSpPr>
                <p:nvPr/>
              </p:nvSpPr>
              <p:spPr bwMode="auto">
                <a:xfrm>
                  <a:off x="468" y="2460"/>
                  <a:ext cx="0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6" name="Oval 977"/>
                <p:cNvSpPr>
                  <a:spLocks noChangeArrowheads="1"/>
                </p:cNvSpPr>
                <p:nvPr/>
              </p:nvSpPr>
              <p:spPr bwMode="auto">
                <a:xfrm>
                  <a:off x="454" y="226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7" name="Oval 978"/>
                <p:cNvSpPr>
                  <a:spLocks noChangeArrowheads="1"/>
                </p:cNvSpPr>
                <p:nvPr/>
              </p:nvSpPr>
              <p:spPr bwMode="auto">
                <a:xfrm>
                  <a:off x="454" y="242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31" name="Group 979"/>
              <p:cNvGrpSpPr>
                <a:grpSpLocks/>
              </p:cNvGrpSpPr>
              <p:nvPr/>
            </p:nvGrpSpPr>
            <p:grpSpPr bwMode="auto">
              <a:xfrm>
                <a:off x="1037" y="2266"/>
                <a:ext cx="64" cy="276"/>
                <a:chOff x="556" y="2264"/>
                <a:chExt cx="64" cy="276"/>
              </a:xfrm>
            </p:grpSpPr>
            <p:sp>
              <p:nvSpPr>
                <p:cNvPr id="434" name="Oval 980"/>
                <p:cNvSpPr>
                  <a:spLocks noChangeArrowheads="1"/>
                </p:cNvSpPr>
                <p:nvPr/>
              </p:nvSpPr>
              <p:spPr bwMode="auto">
                <a:xfrm>
                  <a:off x="556" y="2264"/>
                  <a:ext cx="64" cy="7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5" name="Oval 981"/>
                <p:cNvSpPr>
                  <a:spLocks noChangeArrowheads="1"/>
                </p:cNvSpPr>
                <p:nvPr/>
              </p:nvSpPr>
              <p:spPr bwMode="auto">
                <a:xfrm>
                  <a:off x="556" y="2466"/>
                  <a:ext cx="64" cy="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56" y="2311"/>
                  <a:ext cx="64" cy="1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7" name="Oval 983"/>
                <p:cNvSpPr>
                  <a:spLocks noChangeArrowheads="1"/>
                </p:cNvSpPr>
                <p:nvPr/>
              </p:nvSpPr>
              <p:spPr bwMode="auto">
                <a:xfrm>
                  <a:off x="556" y="2464"/>
                  <a:ext cx="64" cy="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8" name="Line 984"/>
                <p:cNvSpPr>
                  <a:spLocks noChangeShapeType="1"/>
                </p:cNvSpPr>
                <p:nvPr/>
              </p:nvSpPr>
              <p:spPr bwMode="auto">
                <a:xfrm>
                  <a:off x="588" y="2460"/>
                  <a:ext cx="0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9" name="Oval 985"/>
                <p:cNvSpPr>
                  <a:spLocks noChangeArrowheads="1"/>
                </p:cNvSpPr>
                <p:nvPr/>
              </p:nvSpPr>
              <p:spPr bwMode="auto">
                <a:xfrm>
                  <a:off x="574" y="226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0" name="Oval 986"/>
                <p:cNvSpPr>
                  <a:spLocks noChangeArrowheads="1"/>
                </p:cNvSpPr>
                <p:nvPr/>
              </p:nvSpPr>
              <p:spPr bwMode="auto">
                <a:xfrm>
                  <a:off x="574" y="2424"/>
                  <a:ext cx="28" cy="3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just" eaLnBrk="0" hangingPunct="0">
                    <a:lnSpc>
                      <a:spcPct val="120000"/>
                    </a:lnSpc>
                    <a:spcBef>
                      <a:spcPct val="70000"/>
                    </a:spcBef>
                    <a:buClr>
                      <a:srgbClr val="969696"/>
                    </a:buClr>
                    <a:defRPr kumimoji="1" sz="14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Monotype Sorts" pitchFamily="2" charset="2"/>
                    <a:buChar char="q"/>
                    <a:defRPr kumimoji="1" sz="1200" b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kumimoji="1" sz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itchFamily="2" charset="2"/>
                    <a:buChar char="w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algn="just" eaLnBrk="0" hangingPunct="0">
                    <a:lnSpc>
                      <a:spcPct val="120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algn="just" eaLnBrk="0" fontAlgn="base" hangingPunct="0">
                    <a:lnSpc>
                      <a:spcPct val="120000"/>
                    </a:lnSpc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kumimoji="1" sz="10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algn="l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endParaRPr lang="ko-KR" altLang="en-US" sz="1200" b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32" name="Oval 987"/>
              <p:cNvSpPr>
                <a:spLocks noChangeArrowheads="1"/>
              </p:cNvSpPr>
              <p:nvPr/>
            </p:nvSpPr>
            <p:spPr bwMode="auto">
              <a:xfrm>
                <a:off x="918" y="2486"/>
                <a:ext cx="63" cy="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3" name="Oval 988"/>
              <p:cNvSpPr>
                <a:spLocks noChangeArrowheads="1"/>
              </p:cNvSpPr>
              <p:nvPr/>
            </p:nvSpPr>
            <p:spPr bwMode="auto">
              <a:xfrm>
                <a:off x="1037" y="2486"/>
                <a:ext cx="64" cy="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 eaLnBrk="0" hangingPunct="0">
                  <a:lnSpc>
                    <a:spcPct val="120000"/>
                  </a:lnSpc>
                  <a:spcBef>
                    <a:spcPct val="70000"/>
                  </a:spcBef>
                  <a:buClr>
                    <a:srgbClr val="969696"/>
                  </a:buClr>
                  <a:defRPr kumimoji="1" sz="14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Monotype Sorts" pitchFamily="2" charset="2"/>
                  <a:buChar char="q"/>
                  <a:defRPr kumimoji="1" sz="1200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kumimoji="1" sz="1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itchFamily="2" charset="2"/>
                  <a:buChar char="w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algn="just" eaLnBrk="0" hangingPunct="0">
                  <a:lnSpc>
                    <a:spcPct val="120000"/>
                  </a:lnSpc>
                  <a:spcBef>
                    <a:spcPct val="35000"/>
                  </a:spcBef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kumimoji="1" sz="1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ko-KR" altLang="en-US" sz="1200" b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362" name="Picture 1086" descr="ubi-easycoder60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216" y="5302689"/>
              <a:ext cx="431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3" name="Group 1087"/>
            <p:cNvGrpSpPr>
              <a:grpSpLocks/>
            </p:cNvGrpSpPr>
            <p:nvPr/>
          </p:nvGrpSpPr>
          <p:grpSpPr bwMode="auto">
            <a:xfrm>
              <a:off x="1389242" y="4679950"/>
              <a:ext cx="203200" cy="533400"/>
              <a:chOff x="672" y="3312"/>
              <a:chExt cx="167" cy="432"/>
            </a:xfrm>
          </p:grpSpPr>
          <p:sp>
            <p:nvSpPr>
              <p:cNvPr id="376" name="Freeform 1088"/>
              <p:cNvSpPr>
                <a:spLocks/>
              </p:cNvSpPr>
              <p:nvPr/>
            </p:nvSpPr>
            <p:spPr bwMode="auto">
              <a:xfrm flipH="1">
                <a:off x="721" y="3319"/>
                <a:ext cx="66" cy="75"/>
              </a:xfrm>
              <a:custGeom>
                <a:avLst/>
                <a:gdLst>
                  <a:gd name="T0" fmla="*/ 3 w 79"/>
                  <a:gd name="T1" fmla="*/ 2 h 92"/>
                  <a:gd name="T2" fmla="*/ 3 w 79"/>
                  <a:gd name="T3" fmla="*/ 2 h 92"/>
                  <a:gd name="T4" fmla="*/ 3 w 79"/>
                  <a:gd name="T5" fmla="*/ 2 h 92"/>
                  <a:gd name="T6" fmla="*/ 0 w 79"/>
                  <a:gd name="T7" fmla="*/ 2 h 92"/>
                  <a:gd name="T8" fmla="*/ 1 w 79"/>
                  <a:gd name="T9" fmla="*/ 2 h 92"/>
                  <a:gd name="T10" fmla="*/ 3 w 79"/>
                  <a:gd name="T11" fmla="*/ 3 h 92"/>
                  <a:gd name="T12" fmla="*/ 3 w 79"/>
                  <a:gd name="T13" fmla="*/ 4 h 92"/>
                  <a:gd name="T14" fmla="*/ 2 w 79"/>
                  <a:gd name="T15" fmla="*/ 4 h 92"/>
                  <a:gd name="T16" fmla="*/ 1 w 79"/>
                  <a:gd name="T17" fmla="*/ 4 h 92"/>
                  <a:gd name="T18" fmla="*/ 1 w 79"/>
                  <a:gd name="T19" fmla="*/ 5 h 92"/>
                  <a:gd name="T20" fmla="*/ 3 w 79"/>
                  <a:gd name="T21" fmla="*/ 5 h 92"/>
                  <a:gd name="T22" fmla="*/ 3 w 79"/>
                  <a:gd name="T23" fmla="*/ 5 h 92"/>
                  <a:gd name="T24" fmla="*/ 3 w 79"/>
                  <a:gd name="T25" fmla="*/ 5 h 92"/>
                  <a:gd name="T26" fmla="*/ 3 w 79"/>
                  <a:gd name="T27" fmla="*/ 5 h 92"/>
                  <a:gd name="T28" fmla="*/ 3 w 79"/>
                  <a:gd name="T29" fmla="*/ 5 h 92"/>
                  <a:gd name="T30" fmla="*/ 3 w 79"/>
                  <a:gd name="T31" fmla="*/ 5 h 92"/>
                  <a:gd name="T32" fmla="*/ 3 w 79"/>
                  <a:gd name="T33" fmla="*/ 6 h 92"/>
                  <a:gd name="T34" fmla="*/ 3 w 79"/>
                  <a:gd name="T35" fmla="*/ 6 h 92"/>
                  <a:gd name="T36" fmla="*/ 3 w 79"/>
                  <a:gd name="T37" fmla="*/ 6 h 92"/>
                  <a:gd name="T38" fmla="*/ 3 w 79"/>
                  <a:gd name="T39" fmla="*/ 6 h 92"/>
                  <a:gd name="T40" fmla="*/ 3 w 79"/>
                  <a:gd name="T41" fmla="*/ 6 h 92"/>
                  <a:gd name="T42" fmla="*/ 4 w 79"/>
                  <a:gd name="T43" fmla="*/ 6 h 92"/>
                  <a:gd name="T44" fmla="*/ 4 w 79"/>
                  <a:gd name="T45" fmla="*/ 6 h 92"/>
                  <a:gd name="T46" fmla="*/ 5 w 79"/>
                  <a:gd name="T47" fmla="*/ 7 h 92"/>
                  <a:gd name="T48" fmla="*/ 6 w 79"/>
                  <a:gd name="T49" fmla="*/ 7 h 92"/>
                  <a:gd name="T50" fmla="*/ 7 w 79"/>
                  <a:gd name="T51" fmla="*/ 8 h 92"/>
                  <a:gd name="T52" fmla="*/ 8 w 79"/>
                  <a:gd name="T53" fmla="*/ 8 h 92"/>
                  <a:gd name="T54" fmla="*/ 8 w 79"/>
                  <a:gd name="T55" fmla="*/ 8 h 92"/>
                  <a:gd name="T56" fmla="*/ 9 w 79"/>
                  <a:gd name="T57" fmla="*/ 7 h 92"/>
                  <a:gd name="T58" fmla="*/ 9 w 79"/>
                  <a:gd name="T59" fmla="*/ 7 h 92"/>
                  <a:gd name="T60" fmla="*/ 9 w 79"/>
                  <a:gd name="T61" fmla="*/ 7 h 92"/>
                  <a:gd name="T62" fmla="*/ 8 w 79"/>
                  <a:gd name="T63" fmla="*/ 6 h 92"/>
                  <a:gd name="T64" fmla="*/ 8 w 79"/>
                  <a:gd name="T65" fmla="*/ 5 h 92"/>
                  <a:gd name="T66" fmla="*/ 8 w 79"/>
                  <a:gd name="T67" fmla="*/ 4 h 92"/>
                  <a:gd name="T68" fmla="*/ 8 w 79"/>
                  <a:gd name="T69" fmla="*/ 3 h 92"/>
                  <a:gd name="T70" fmla="*/ 8 w 79"/>
                  <a:gd name="T71" fmla="*/ 2 h 92"/>
                  <a:gd name="T72" fmla="*/ 8 w 79"/>
                  <a:gd name="T73" fmla="*/ 2 h 92"/>
                  <a:gd name="T74" fmla="*/ 8 w 79"/>
                  <a:gd name="T75" fmla="*/ 2 h 92"/>
                  <a:gd name="T76" fmla="*/ 7 w 79"/>
                  <a:gd name="T77" fmla="*/ 2 h 92"/>
                  <a:gd name="T78" fmla="*/ 6 w 79"/>
                  <a:gd name="T79" fmla="*/ 1 h 92"/>
                  <a:gd name="T80" fmla="*/ 5 w 79"/>
                  <a:gd name="T81" fmla="*/ 0 h 92"/>
                  <a:gd name="T82" fmla="*/ 3 w 79"/>
                  <a:gd name="T83" fmla="*/ 1 h 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79" h="92">
                    <a:moveTo>
                      <a:pt x="19" y="2"/>
                    </a:moveTo>
                    <a:lnTo>
                      <a:pt x="16" y="4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2" y="16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1" y="26"/>
                    </a:lnTo>
                    <a:lnTo>
                      <a:pt x="3" y="31"/>
                    </a:lnTo>
                    <a:lnTo>
                      <a:pt x="4" y="34"/>
                    </a:lnTo>
                    <a:lnTo>
                      <a:pt x="5" y="38"/>
                    </a:lnTo>
                    <a:lnTo>
                      <a:pt x="4" y="40"/>
                    </a:lnTo>
                    <a:lnTo>
                      <a:pt x="3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1" y="48"/>
                    </a:lnTo>
                    <a:lnTo>
                      <a:pt x="0" y="50"/>
                    </a:lnTo>
                    <a:lnTo>
                      <a:pt x="1" y="50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7" y="51"/>
                    </a:lnTo>
                    <a:lnTo>
                      <a:pt x="8" y="52"/>
                    </a:lnTo>
                    <a:lnTo>
                      <a:pt x="8" y="53"/>
                    </a:lnTo>
                    <a:lnTo>
                      <a:pt x="8" y="54"/>
                    </a:lnTo>
                    <a:lnTo>
                      <a:pt x="8" y="55"/>
                    </a:lnTo>
                    <a:lnTo>
                      <a:pt x="9" y="56"/>
                    </a:lnTo>
                    <a:lnTo>
                      <a:pt x="10" y="57"/>
                    </a:lnTo>
                    <a:lnTo>
                      <a:pt x="10" y="58"/>
                    </a:lnTo>
                    <a:lnTo>
                      <a:pt x="11" y="59"/>
                    </a:lnTo>
                    <a:lnTo>
                      <a:pt x="12" y="60"/>
                    </a:lnTo>
                    <a:lnTo>
                      <a:pt x="13" y="60"/>
                    </a:lnTo>
                    <a:lnTo>
                      <a:pt x="14" y="61"/>
                    </a:lnTo>
                    <a:lnTo>
                      <a:pt x="14" y="63"/>
                    </a:lnTo>
                    <a:lnTo>
                      <a:pt x="14" y="64"/>
                    </a:lnTo>
                    <a:lnTo>
                      <a:pt x="15" y="66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7" y="69"/>
                    </a:lnTo>
                    <a:lnTo>
                      <a:pt x="29" y="69"/>
                    </a:lnTo>
                    <a:lnTo>
                      <a:pt x="30" y="69"/>
                    </a:lnTo>
                    <a:lnTo>
                      <a:pt x="32" y="68"/>
                    </a:lnTo>
                    <a:lnTo>
                      <a:pt x="33" y="69"/>
                    </a:lnTo>
                    <a:lnTo>
                      <a:pt x="35" y="71"/>
                    </a:lnTo>
                    <a:lnTo>
                      <a:pt x="37" y="75"/>
                    </a:lnTo>
                    <a:lnTo>
                      <a:pt x="41" y="78"/>
                    </a:lnTo>
                    <a:lnTo>
                      <a:pt x="44" y="82"/>
                    </a:lnTo>
                    <a:lnTo>
                      <a:pt x="47" y="85"/>
                    </a:lnTo>
                    <a:lnTo>
                      <a:pt x="51" y="88"/>
                    </a:lnTo>
                    <a:lnTo>
                      <a:pt x="55" y="90"/>
                    </a:lnTo>
                    <a:lnTo>
                      <a:pt x="60" y="92"/>
                    </a:lnTo>
                    <a:lnTo>
                      <a:pt x="63" y="92"/>
                    </a:lnTo>
                    <a:lnTo>
                      <a:pt x="67" y="92"/>
                    </a:lnTo>
                    <a:lnTo>
                      <a:pt x="71" y="91"/>
                    </a:lnTo>
                    <a:lnTo>
                      <a:pt x="74" y="90"/>
                    </a:lnTo>
                    <a:lnTo>
                      <a:pt x="76" y="87"/>
                    </a:lnTo>
                    <a:lnTo>
                      <a:pt x="78" y="86"/>
                    </a:lnTo>
                    <a:lnTo>
                      <a:pt x="79" y="83"/>
                    </a:lnTo>
                    <a:lnTo>
                      <a:pt x="79" y="81"/>
                    </a:lnTo>
                    <a:lnTo>
                      <a:pt x="76" y="75"/>
                    </a:lnTo>
                    <a:lnTo>
                      <a:pt x="73" y="67"/>
                    </a:lnTo>
                    <a:lnTo>
                      <a:pt x="70" y="61"/>
                    </a:lnTo>
                    <a:lnTo>
                      <a:pt x="68" y="57"/>
                    </a:lnTo>
                    <a:lnTo>
                      <a:pt x="67" y="52"/>
                    </a:lnTo>
                    <a:lnTo>
                      <a:pt x="68" y="46"/>
                    </a:lnTo>
                    <a:lnTo>
                      <a:pt x="70" y="40"/>
                    </a:lnTo>
                    <a:lnTo>
                      <a:pt x="72" y="35"/>
                    </a:lnTo>
                    <a:lnTo>
                      <a:pt x="72" y="34"/>
                    </a:lnTo>
                    <a:lnTo>
                      <a:pt x="72" y="31"/>
                    </a:lnTo>
                    <a:lnTo>
                      <a:pt x="72" y="27"/>
                    </a:lnTo>
                    <a:lnTo>
                      <a:pt x="71" y="23"/>
                    </a:lnTo>
                    <a:lnTo>
                      <a:pt x="69" y="19"/>
                    </a:lnTo>
                    <a:lnTo>
                      <a:pt x="66" y="15"/>
                    </a:lnTo>
                    <a:lnTo>
                      <a:pt x="64" y="11"/>
                    </a:lnTo>
                    <a:lnTo>
                      <a:pt x="60" y="9"/>
                    </a:lnTo>
                    <a:lnTo>
                      <a:pt x="55" y="6"/>
                    </a:lnTo>
                    <a:lnTo>
                      <a:pt x="51" y="3"/>
                    </a:lnTo>
                    <a:lnTo>
                      <a:pt x="47" y="1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6" y="1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7" name="Freeform 1089"/>
              <p:cNvSpPr>
                <a:spLocks/>
              </p:cNvSpPr>
              <p:nvPr/>
            </p:nvSpPr>
            <p:spPr bwMode="auto">
              <a:xfrm flipH="1">
                <a:off x="735" y="3336"/>
                <a:ext cx="8" cy="6"/>
              </a:xfrm>
              <a:custGeom>
                <a:avLst/>
                <a:gdLst>
                  <a:gd name="T0" fmla="*/ 4 w 9"/>
                  <a:gd name="T1" fmla="*/ 3 h 7"/>
                  <a:gd name="T2" fmla="*/ 4 w 9"/>
                  <a:gd name="T3" fmla="*/ 3 h 7"/>
                  <a:gd name="T4" fmla="*/ 2 w 9"/>
                  <a:gd name="T5" fmla="*/ 3 h 7"/>
                  <a:gd name="T6" fmla="*/ 1 w 9"/>
                  <a:gd name="T7" fmla="*/ 3 h 7"/>
                  <a:gd name="T8" fmla="*/ 0 w 9"/>
                  <a:gd name="T9" fmla="*/ 3 h 7"/>
                  <a:gd name="T10" fmla="*/ 0 w 9"/>
                  <a:gd name="T11" fmla="*/ 3 h 7"/>
                  <a:gd name="T12" fmla="*/ 1 w 9"/>
                  <a:gd name="T13" fmla="*/ 2 h 7"/>
                  <a:gd name="T14" fmla="*/ 1 w 9"/>
                  <a:gd name="T15" fmla="*/ 1 h 7"/>
                  <a:gd name="T16" fmla="*/ 3 w 9"/>
                  <a:gd name="T17" fmla="*/ 0 h 7"/>
                  <a:gd name="T18" fmla="*/ 4 w 9"/>
                  <a:gd name="T19" fmla="*/ 0 h 7"/>
                  <a:gd name="T20" fmla="*/ 4 w 9"/>
                  <a:gd name="T21" fmla="*/ 0 h 7"/>
                  <a:gd name="T22" fmla="*/ 4 w 9"/>
                  <a:gd name="T23" fmla="*/ 2 h 7"/>
                  <a:gd name="T24" fmla="*/ 4 w 9"/>
                  <a:gd name="T25" fmla="*/ 3 h 7"/>
                  <a:gd name="T26" fmla="*/ 4 w 9"/>
                  <a:gd name="T27" fmla="*/ 3 h 7"/>
                  <a:gd name="T28" fmla="*/ 4 w 9"/>
                  <a:gd name="T29" fmla="*/ 3 h 7"/>
                  <a:gd name="T30" fmla="*/ 4 w 9"/>
                  <a:gd name="T31" fmla="*/ 3 h 7"/>
                  <a:gd name="T32" fmla="*/ 4 w 9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5" y="7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Freeform 1090"/>
              <p:cNvSpPr>
                <a:spLocks/>
              </p:cNvSpPr>
              <p:nvPr/>
            </p:nvSpPr>
            <p:spPr bwMode="auto">
              <a:xfrm flipH="1">
                <a:off x="771" y="3347"/>
                <a:ext cx="12" cy="3"/>
              </a:xfrm>
              <a:custGeom>
                <a:avLst/>
                <a:gdLst>
                  <a:gd name="T0" fmla="*/ 1 w 15"/>
                  <a:gd name="T1" fmla="*/ 2 h 3"/>
                  <a:gd name="T2" fmla="*/ 1 w 15"/>
                  <a:gd name="T3" fmla="*/ 2 h 3"/>
                  <a:gd name="T4" fmla="*/ 0 w 15"/>
                  <a:gd name="T5" fmla="*/ 1 h 3"/>
                  <a:gd name="T6" fmla="*/ 1 w 15"/>
                  <a:gd name="T7" fmla="*/ 1 h 3"/>
                  <a:gd name="T8" fmla="*/ 2 w 15"/>
                  <a:gd name="T9" fmla="*/ 0 h 3"/>
                  <a:gd name="T10" fmla="*/ 2 w 15"/>
                  <a:gd name="T11" fmla="*/ 0 h 3"/>
                  <a:gd name="T12" fmla="*/ 2 w 15"/>
                  <a:gd name="T13" fmla="*/ 1 h 3"/>
                  <a:gd name="T14" fmla="*/ 2 w 15"/>
                  <a:gd name="T15" fmla="*/ 2 h 3"/>
                  <a:gd name="T16" fmla="*/ 2 w 15"/>
                  <a:gd name="T17" fmla="*/ 2 h 3"/>
                  <a:gd name="T18" fmla="*/ 2 w 15"/>
                  <a:gd name="T19" fmla="*/ 3 h 3"/>
                  <a:gd name="T20" fmla="*/ 2 w 15"/>
                  <a:gd name="T21" fmla="*/ 3 h 3"/>
                  <a:gd name="T22" fmla="*/ 2 w 15"/>
                  <a:gd name="T23" fmla="*/ 3 h 3"/>
                  <a:gd name="T24" fmla="*/ 2 w 15"/>
                  <a:gd name="T25" fmla="*/ 3 h 3"/>
                  <a:gd name="T26" fmla="*/ 2 w 15"/>
                  <a:gd name="T27" fmla="*/ 2 h 3"/>
                  <a:gd name="T28" fmla="*/ 2 w 15"/>
                  <a:gd name="T29" fmla="*/ 2 h 3"/>
                  <a:gd name="T30" fmla="*/ 2 w 15"/>
                  <a:gd name="T31" fmla="*/ 2 h 3"/>
                  <a:gd name="T32" fmla="*/ 2 w 15"/>
                  <a:gd name="T33" fmla="*/ 2 h 3"/>
                  <a:gd name="T34" fmla="*/ 2 w 15"/>
                  <a:gd name="T35" fmla="*/ 2 h 3"/>
                  <a:gd name="T36" fmla="*/ 2 w 15"/>
                  <a:gd name="T37" fmla="*/ 2 h 3"/>
                  <a:gd name="T38" fmla="*/ 2 w 15"/>
                  <a:gd name="T39" fmla="*/ 2 h 3"/>
                  <a:gd name="T40" fmla="*/ 2 w 15"/>
                  <a:gd name="T41" fmla="*/ 2 h 3"/>
                  <a:gd name="T42" fmla="*/ 2 w 15"/>
                  <a:gd name="T43" fmla="*/ 2 h 3"/>
                  <a:gd name="T44" fmla="*/ 2 w 15"/>
                  <a:gd name="T45" fmla="*/ 3 h 3"/>
                  <a:gd name="T46" fmla="*/ 1 w 15"/>
                  <a:gd name="T47" fmla="*/ 2 h 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" h="3">
                    <a:moveTo>
                      <a:pt x="1" y="2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Freeform 1091"/>
              <p:cNvSpPr>
                <a:spLocks/>
              </p:cNvSpPr>
              <p:nvPr/>
            </p:nvSpPr>
            <p:spPr bwMode="auto">
              <a:xfrm flipH="1">
                <a:off x="772" y="3350"/>
                <a:ext cx="10" cy="4"/>
              </a:xfrm>
              <a:custGeom>
                <a:avLst/>
                <a:gdLst>
                  <a:gd name="T0" fmla="*/ 2 w 11"/>
                  <a:gd name="T1" fmla="*/ 2 h 4"/>
                  <a:gd name="T2" fmla="*/ 2 w 11"/>
                  <a:gd name="T3" fmla="*/ 2 h 4"/>
                  <a:gd name="T4" fmla="*/ 2 w 11"/>
                  <a:gd name="T5" fmla="*/ 1 h 4"/>
                  <a:gd name="T6" fmla="*/ 1 w 11"/>
                  <a:gd name="T7" fmla="*/ 1 h 4"/>
                  <a:gd name="T8" fmla="*/ 1 w 11"/>
                  <a:gd name="T9" fmla="*/ 1 h 4"/>
                  <a:gd name="T10" fmla="*/ 0 w 11"/>
                  <a:gd name="T11" fmla="*/ 0 h 4"/>
                  <a:gd name="T12" fmla="*/ 1 w 11"/>
                  <a:gd name="T13" fmla="*/ 1 h 4"/>
                  <a:gd name="T14" fmla="*/ 3 w 11"/>
                  <a:gd name="T15" fmla="*/ 1 h 4"/>
                  <a:gd name="T16" fmla="*/ 5 w 11"/>
                  <a:gd name="T17" fmla="*/ 1 h 4"/>
                  <a:gd name="T18" fmla="*/ 5 w 11"/>
                  <a:gd name="T19" fmla="*/ 1 h 4"/>
                  <a:gd name="T20" fmla="*/ 5 w 11"/>
                  <a:gd name="T21" fmla="*/ 1 h 4"/>
                  <a:gd name="T22" fmla="*/ 5 w 11"/>
                  <a:gd name="T23" fmla="*/ 1 h 4"/>
                  <a:gd name="T24" fmla="*/ 5 w 11"/>
                  <a:gd name="T25" fmla="*/ 2 h 4"/>
                  <a:gd name="T26" fmla="*/ 5 w 11"/>
                  <a:gd name="T27" fmla="*/ 2 h 4"/>
                  <a:gd name="T28" fmla="*/ 5 w 11"/>
                  <a:gd name="T29" fmla="*/ 2 h 4"/>
                  <a:gd name="T30" fmla="*/ 5 w 11"/>
                  <a:gd name="T31" fmla="*/ 2 h 4"/>
                  <a:gd name="T32" fmla="*/ 5 w 11"/>
                  <a:gd name="T33" fmla="*/ 2 h 4"/>
                  <a:gd name="T34" fmla="*/ 5 w 11"/>
                  <a:gd name="T35" fmla="*/ 3 h 4"/>
                  <a:gd name="T36" fmla="*/ 5 w 11"/>
                  <a:gd name="T37" fmla="*/ 3 h 4"/>
                  <a:gd name="T38" fmla="*/ 4 w 11"/>
                  <a:gd name="T39" fmla="*/ 3 h 4"/>
                  <a:gd name="T40" fmla="*/ 3 w 11"/>
                  <a:gd name="T41" fmla="*/ 3 h 4"/>
                  <a:gd name="T42" fmla="*/ 3 w 11"/>
                  <a:gd name="T43" fmla="*/ 4 h 4"/>
                  <a:gd name="T44" fmla="*/ 2 w 11"/>
                  <a:gd name="T45" fmla="*/ 3 h 4"/>
                  <a:gd name="T46" fmla="*/ 3 w 11"/>
                  <a:gd name="T47" fmla="*/ 3 h 4"/>
                  <a:gd name="T48" fmla="*/ 3 w 11"/>
                  <a:gd name="T49" fmla="*/ 3 h 4"/>
                  <a:gd name="T50" fmla="*/ 3 w 11"/>
                  <a:gd name="T51" fmla="*/ 3 h 4"/>
                  <a:gd name="T52" fmla="*/ 3 w 11"/>
                  <a:gd name="T53" fmla="*/ 2 h 4"/>
                  <a:gd name="T54" fmla="*/ 3 w 11"/>
                  <a:gd name="T55" fmla="*/ 2 h 4"/>
                  <a:gd name="T56" fmla="*/ 2 w 11"/>
                  <a:gd name="T57" fmla="*/ 2 h 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" h="4">
                    <a:moveTo>
                      <a:pt x="2" y="2"/>
                    </a:moveTo>
                    <a:lnTo>
                      <a:pt x="2" y="2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0" name="Freeform 1092"/>
              <p:cNvSpPr>
                <a:spLocks/>
              </p:cNvSpPr>
              <p:nvPr/>
            </p:nvSpPr>
            <p:spPr bwMode="auto">
              <a:xfrm flipH="1">
                <a:off x="773" y="3365"/>
                <a:ext cx="6" cy="2"/>
              </a:xfrm>
              <a:custGeom>
                <a:avLst/>
                <a:gdLst>
                  <a:gd name="T0" fmla="*/ 0 w 7"/>
                  <a:gd name="T1" fmla="*/ 2 h 2"/>
                  <a:gd name="T2" fmla="*/ 1 w 7"/>
                  <a:gd name="T3" fmla="*/ 2 h 2"/>
                  <a:gd name="T4" fmla="*/ 3 w 7"/>
                  <a:gd name="T5" fmla="*/ 2 h 2"/>
                  <a:gd name="T6" fmla="*/ 3 w 7"/>
                  <a:gd name="T7" fmla="*/ 2 h 2"/>
                  <a:gd name="T8" fmla="*/ 3 w 7"/>
                  <a:gd name="T9" fmla="*/ 1 h 2"/>
                  <a:gd name="T10" fmla="*/ 3 w 7"/>
                  <a:gd name="T11" fmla="*/ 0 h 2"/>
                  <a:gd name="T12" fmla="*/ 3 w 7"/>
                  <a:gd name="T13" fmla="*/ 0 h 2"/>
                  <a:gd name="T14" fmla="*/ 3 w 7"/>
                  <a:gd name="T15" fmla="*/ 1 h 2"/>
                  <a:gd name="T16" fmla="*/ 3 w 7"/>
                  <a:gd name="T17" fmla="*/ 1 h 2"/>
                  <a:gd name="T18" fmla="*/ 3 w 7"/>
                  <a:gd name="T19" fmla="*/ 1 h 2"/>
                  <a:gd name="T20" fmla="*/ 3 w 7"/>
                  <a:gd name="T21" fmla="*/ 2 h 2"/>
                  <a:gd name="T22" fmla="*/ 3 w 7"/>
                  <a:gd name="T23" fmla="*/ 1 h 2"/>
                  <a:gd name="T24" fmla="*/ 3 w 7"/>
                  <a:gd name="T25" fmla="*/ 1 h 2"/>
                  <a:gd name="T26" fmla="*/ 3 w 7"/>
                  <a:gd name="T27" fmla="*/ 2 h 2"/>
                  <a:gd name="T28" fmla="*/ 3 w 7"/>
                  <a:gd name="T29" fmla="*/ 2 h 2"/>
                  <a:gd name="T30" fmla="*/ 3 w 7"/>
                  <a:gd name="T31" fmla="*/ 2 h 2"/>
                  <a:gd name="T32" fmla="*/ 2 w 7"/>
                  <a:gd name="T33" fmla="*/ 2 h 2"/>
                  <a:gd name="T34" fmla="*/ 2 w 7"/>
                  <a:gd name="T35" fmla="*/ 2 h 2"/>
                  <a:gd name="T36" fmla="*/ 1 w 7"/>
                  <a:gd name="T37" fmla="*/ 2 h 2"/>
                  <a:gd name="T38" fmla="*/ 0 w 7"/>
                  <a:gd name="T39" fmla="*/ 2 h 2"/>
                  <a:gd name="T40" fmla="*/ 0 w 7"/>
                  <a:gd name="T41" fmla="*/ 2 h 2"/>
                  <a:gd name="T42" fmla="*/ 0 w 7"/>
                  <a:gd name="T43" fmla="*/ 2 h 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1" name="Freeform 1093"/>
              <p:cNvSpPr>
                <a:spLocks/>
              </p:cNvSpPr>
              <p:nvPr/>
            </p:nvSpPr>
            <p:spPr bwMode="auto">
              <a:xfrm flipH="1">
                <a:off x="735" y="3336"/>
                <a:ext cx="8" cy="6"/>
              </a:xfrm>
              <a:custGeom>
                <a:avLst/>
                <a:gdLst>
                  <a:gd name="T0" fmla="*/ 4 w 9"/>
                  <a:gd name="T1" fmla="*/ 3 h 7"/>
                  <a:gd name="T2" fmla="*/ 4 w 9"/>
                  <a:gd name="T3" fmla="*/ 3 h 7"/>
                  <a:gd name="T4" fmla="*/ 2 w 9"/>
                  <a:gd name="T5" fmla="*/ 3 h 7"/>
                  <a:gd name="T6" fmla="*/ 1 w 9"/>
                  <a:gd name="T7" fmla="*/ 3 h 7"/>
                  <a:gd name="T8" fmla="*/ 0 w 9"/>
                  <a:gd name="T9" fmla="*/ 3 h 7"/>
                  <a:gd name="T10" fmla="*/ 0 w 9"/>
                  <a:gd name="T11" fmla="*/ 3 h 7"/>
                  <a:gd name="T12" fmla="*/ 1 w 9"/>
                  <a:gd name="T13" fmla="*/ 2 h 7"/>
                  <a:gd name="T14" fmla="*/ 1 w 9"/>
                  <a:gd name="T15" fmla="*/ 1 h 7"/>
                  <a:gd name="T16" fmla="*/ 3 w 9"/>
                  <a:gd name="T17" fmla="*/ 0 h 7"/>
                  <a:gd name="T18" fmla="*/ 4 w 9"/>
                  <a:gd name="T19" fmla="*/ 0 h 7"/>
                  <a:gd name="T20" fmla="*/ 4 w 9"/>
                  <a:gd name="T21" fmla="*/ 0 h 7"/>
                  <a:gd name="T22" fmla="*/ 4 w 9"/>
                  <a:gd name="T23" fmla="*/ 2 h 7"/>
                  <a:gd name="T24" fmla="*/ 4 w 9"/>
                  <a:gd name="T25" fmla="*/ 3 h 7"/>
                  <a:gd name="T26" fmla="*/ 4 w 9"/>
                  <a:gd name="T27" fmla="*/ 3 h 7"/>
                  <a:gd name="T28" fmla="*/ 4 w 9"/>
                  <a:gd name="T29" fmla="*/ 3 h 7"/>
                  <a:gd name="T30" fmla="*/ 4 w 9"/>
                  <a:gd name="T31" fmla="*/ 3 h 7"/>
                  <a:gd name="T32" fmla="*/ 4 w 9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5" y="7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Freeform 1094"/>
              <p:cNvSpPr>
                <a:spLocks/>
              </p:cNvSpPr>
              <p:nvPr/>
            </p:nvSpPr>
            <p:spPr bwMode="auto">
              <a:xfrm flipH="1">
                <a:off x="720" y="3315"/>
                <a:ext cx="73" cy="52"/>
              </a:xfrm>
              <a:custGeom>
                <a:avLst/>
                <a:gdLst>
                  <a:gd name="T0" fmla="*/ 3 w 87"/>
                  <a:gd name="T1" fmla="*/ 2 h 63"/>
                  <a:gd name="T2" fmla="*/ 0 w 87"/>
                  <a:gd name="T3" fmla="*/ 2 h 63"/>
                  <a:gd name="T4" fmla="*/ 3 w 87"/>
                  <a:gd name="T5" fmla="*/ 2 h 63"/>
                  <a:gd name="T6" fmla="*/ 3 w 87"/>
                  <a:gd name="T7" fmla="*/ 2 h 63"/>
                  <a:gd name="T8" fmla="*/ 3 w 87"/>
                  <a:gd name="T9" fmla="*/ 2 h 63"/>
                  <a:gd name="T10" fmla="*/ 3 w 87"/>
                  <a:gd name="T11" fmla="*/ 2 h 63"/>
                  <a:gd name="T12" fmla="*/ 3 w 87"/>
                  <a:gd name="T13" fmla="*/ 2 h 63"/>
                  <a:gd name="T14" fmla="*/ 3 w 87"/>
                  <a:gd name="T15" fmla="*/ 2 h 63"/>
                  <a:gd name="T16" fmla="*/ 3 w 87"/>
                  <a:gd name="T17" fmla="*/ 2 h 63"/>
                  <a:gd name="T18" fmla="*/ 4 w 87"/>
                  <a:gd name="T19" fmla="*/ 0 h 63"/>
                  <a:gd name="T20" fmla="*/ 5 w 87"/>
                  <a:gd name="T21" fmla="*/ 2 h 63"/>
                  <a:gd name="T22" fmla="*/ 6 w 87"/>
                  <a:gd name="T23" fmla="*/ 2 h 63"/>
                  <a:gd name="T24" fmla="*/ 7 w 87"/>
                  <a:gd name="T25" fmla="*/ 2 h 63"/>
                  <a:gd name="T26" fmla="*/ 7 w 87"/>
                  <a:gd name="T27" fmla="*/ 2 h 63"/>
                  <a:gd name="T28" fmla="*/ 8 w 87"/>
                  <a:gd name="T29" fmla="*/ 2 h 63"/>
                  <a:gd name="T30" fmla="*/ 8 w 87"/>
                  <a:gd name="T31" fmla="*/ 2 h 63"/>
                  <a:gd name="T32" fmla="*/ 8 w 87"/>
                  <a:gd name="T33" fmla="*/ 2 h 63"/>
                  <a:gd name="T34" fmla="*/ 9 w 87"/>
                  <a:gd name="T35" fmla="*/ 2 h 63"/>
                  <a:gd name="T36" fmla="*/ 9 w 87"/>
                  <a:gd name="T37" fmla="*/ 2 h 63"/>
                  <a:gd name="T38" fmla="*/ 9 w 87"/>
                  <a:gd name="T39" fmla="*/ 2 h 63"/>
                  <a:gd name="T40" fmla="*/ 10 w 87"/>
                  <a:gd name="T41" fmla="*/ 2 h 63"/>
                  <a:gd name="T42" fmla="*/ 10 w 87"/>
                  <a:gd name="T43" fmla="*/ 2 h 63"/>
                  <a:gd name="T44" fmla="*/ 10 w 87"/>
                  <a:gd name="T45" fmla="*/ 3 h 63"/>
                  <a:gd name="T46" fmla="*/ 10 w 87"/>
                  <a:gd name="T47" fmla="*/ 4 h 63"/>
                  <a:gd name="T48" fmla="*/ 10 w 87"/>
                  <a:gd name="T49" fmla="*/ 4 h 63"/>
                  <a:gd name="T50" fmla="*/ 10 w 87"/>
                  <a:gd name="T51" fmla="*/ 4 h 63"/>
                  <a:gd name="T52" fmla="*/ 10 w 87"/>
                  <a:gd name="T53" fmla="*/ 5 h 63"/>
                  <a:gd name="T54" fmla="*/ 10 w 87"/>
                  <a:gd name="T55" fmla="*/ 5 h 63"/>
                  <a:gd name="T56" fmla="*/ 11 w 87"/>
                  <a:gd name="T57" fmla="*/ 6 h 63"/>
                  <a:gd name="T58" fmla="*/ 10 w 87"/>
                  <a:gd name="T59" fmla="*/ 6 h 63"/>
                  <a:gd name="T60" fmla="*/ 10 w 87"/>
                  <a:gd name="T61" fmla="*/ 6 h 63"/>
                  <a:gd name="T62" fmla="*/ 10 w 87"/>
                  <a:gd name="T63" fmla="*/ 6 h 63"/>
                  <a:gd name="T64" fmla="*/ 9 w 87"/>
                  <a:gd name="T65" fmla="*/ 7 h 63"/>
                  <a:gd name="T66" fmla="*/ 8 w 87"/>
                  <a:gd name="T67" fmla="*/ 7 h 63"/>
                  <a:gd name="T68" fmla="*/ 8 w 87"/>
                  <a:gd name="T69" fmla="*/ 6 h 63"/>
                  <a:gd name="T70" fmla="*/ 8 w 87"/>
                  <a:gd name="T71" fmla="*/ 6 h 63"/>
                  <a:gd name="T72" fmla="*/ 8 w 87"/>
                  <a:gd name="T73" fmla="*/ 6 h 63"/>
                  <a:gd name="T74" fmla="*/ 8 w 87"/>
                  <a:gd name="T75" fmla="*/ 5 h 63"/>
                  <a:gd name="T76" fmla="*/ 8 w 87"/>
                  <a:gd name="T77" fmla="*/ 5 h 63"/>
                  <a:gd name="T78" fmla="*/ 7 w 87"/>
                  <a:gd name="T79" fmla="*/ 4 h 63"/>
                  <a:gd name="T80" fmla="*/ 7 w 87"/>
                  <a:gd name="T81" fmla="*/ 4 h 63"/>
                  <a:gd name="T82" fmla="*/ 7 w 87"/>
                  <a:gd name="T83" fmla="*/ 4 h 63"/>
                  <a:gd name="T84" fmla="*/ 7 w 87"/>
                  <a:gd name="T85" fmla="*/ 5 h 63"/>
                  <a:gd name="T86" fmla="*/ 6 w 87"/>
                  <a:gd name="T87" fmla="*/ 5 h 63"/>
                  <a:gd name="T88" fmla="*/ 6 w 87"/>
                  <a:gd name="T89" fmla="*/ 5 h 63"/>
                  <a:gd name="T90" fmla="*/ 6 w 87"/>
                  <a:gd name="T91" fmla="*/ 5 h 63"/>
                  <a:gd name="T92" fmla="*/ 6 w 87"/>
                  <a:gd name="T93" fmla="*/ 4 h 63"/>
                  <a:gd name="T94" fmla="*/ 6 w 87"/>
                  <a:gd name="T95" fmla="*/ 4 h 63"/>
                  <a:gd name="T96" fmla="*/ 5 w 87"/>
                  <a:gd name="T97" fmla="*/ 4 h 63"/>
                  <a:gd name="T98" fmla="*/ 5 w 87"/>
                  <a:gd name="T99" fmla="*/ 4 h 63"/>
                  <a:gd name="T100" fmla="*/ 5 w 87"/>
                  <a:gd name="T101" fmla="*/ 3 h 63"/>
                  <a:gd name="T102" fmla="*/ 4 w 87"/>
                  <a:gd name="T103" fmla="*/ 3 h 63"/>
                  <a:gd name="T104" fmla="*/ 4 w 87"/>
                  <a:gd name="T105" fmla="*/ 2 h 63"/>
                  <a:gd name="T106" fmla="*/ 3 w 87"/>
                  <a:gd name="T107" fmla="*/ 2 h 63"/>
                  <a:gd name="T108" fmla="*/ 4 w 87"/>
                  <a:gd name="T109" fmla="*/ 2 h 63"/>
                  <a:gd name="T110" fmla="*/ 4 w 87"/>
                  <a:gd name="T111" fmla="*/ 2 h 63"/>
                  <a:gd name="T112" fmla="*/ 4 w 87"/>
                  <a:gd name="T113" fmla="*/ 2 h 63"/>
                  <a:gd name="T114" fmla="*/ 3 w 87"/>
                  <a:gd name="T115" fmla="*/ 2 h 63"/>
                  <a:gd name="T116" fmla="*/ 3 w 87"/>
                  <a:gd name="T117" fmla="*/ 2 h 63"/>
                  <a:gd name="T118" fmla="*/ 3 w 87"/>
                  <a:gd name="T119" fmla="*/ 2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7" h="63">
                    <a:moveTo>
                      <a:pt x="7" y="24"/>
                    </a:moveTo>
                    <a:lnTo>
                      <a:pt x="4" y="24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1" y="18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11"/>
                    </a:lnTo>
                    <a:lnTo>
                      <a:pt x="9" y="11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3" y="2"/>
                    </a:lnTo>
                    <a:lnTo>
                      <a:pt x="26" y="1"/>
                    </a:lnTo>
                    <a:lnTo>
                      <a:pt x="32" y="0"/>
                    </a:lnTo>
                    <a:lnTo>
                      <a:pt x="37" y="1"/>
                    </a:lnTo>
                    <a:lnTo>
                      <a:pt x="40" y="2"/>
                    </a:lnTo>
                    <a:lnTo>
                      <a:pt x="43" y="2"/>
                    </a:lnTo>
                    <a:lnTo>
                      <a:pt x="47" y="3"/>
                    </a:lnTo>
                    <a:lnTo>
                      <a:pt x="50" y="2"/>
                    </a:lnTo>
                    <a:lnTo>
                      <a:pt x="53" y="2"/>
                    </a:lnTo>
                    <a:lnTo>
                      <a:pt x="57" y="3"/>
                    </a:lnTo>
                    <a:lnTo>
                      <a:pt x="60" y="4"/>
                    </a:lnTo>
                    <a:lnTo>
                      <a:pt x="62" y="6"/>
                    </a:lnTo>
                    <a:lnTo>
                      <a:pt x="64" y="8"/>
                    </a:lnTo>
                    <a:lnTo>
                      <a:pt x="66" y="9"/>
                    </a:lnTo>
                    <a:lnTo>
                      <a:pt x="68" y="10"/>
                    </a:lnTo>
                    <a:lnTo>
                      <a:pt x="70" y="11"/>
                    </a:lnTo>
                    <a:lnTo>
                      <a:pt x="71" y="11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5" y="16"/>
                    </a:lnTo>
                    <a:lnTo>
                      <a:pt x="76" y="18"/>
                    </a:lnTo>
                    <a:lnTo>
                      <a:pt x="76" y="20"/>
                    </a:lnTo>
                    <a:lnTo>
                      <a:pt x="77" y="21"/>
                    </a:lnTo>
                    <a:lnTo>
                      <a:pt x="79" y="22"/>
                    </a:lnTo>
                    <a:lnTo>
                      <a:pt x="81" y="23"/>
                    </a:lnTo>
                    <a:lnTo>
                      <a:pt x="82" y="24"/>
                    </a:lnTo>
                    <a:lnTo>
                      <a:pt x="84" y="26"/>
                    </a:lnTo>
                    <a:lnTo>
                      <a:pt x="84" y="29"/>
                    </a:lnTo>
                    <a:lnTo>
                      <a:pt x="84" y="31"/>
                    </a:lnTo>
                    <a:lnTo>
                      <a:pt x="83" y="33"/>
                    </a:lnTo>
                    <a:lnTo>
                      <a:pt x="83" y="35"/>
                    </a:lnTo>
                    <a:lnTo>
                      <a:pt x="84" y="36"/>
                    </a:lnTo>
                    <a:lnTo>
                      <a:pt x="85" y="38"/>
                    </a:lnTo>
                    <a:lnTo>
                      <a:pt x="85" y="39"/>
                    </a:lnTo>
                    <a:lnTo>
                      <a:pt x="85" y="41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84" y="46"/>
                    </a:lnTo>
                    <a:lnTo>
                      <a:pt x="85" y="48"/>
                    </a:lnTo>
                    <a:lnTo>
                      <a:pt x="86" y="50"/>
                    </a:lnTo>
                    <a:lnTo>
                      <a:pt x="87" y="52"/>
                    </a:lnTo>
                    <a:lnTo>
                      <a:pt x="87" y="54"/>
                    </a:lnTo>
                    <a:lnTo>
                      <a:pt x="86" y="55"/>
                    </a:lnTo>
                    <a:lnTo>
                      <a:pt x="85" y="56"/>
                    </a:lnTo>
                    <a:lnTo>
                      <a:pt x="83" y="57"/>
                    </a:lnTo>
                    <a:lnTo>
                      <a:pt x="82" y="58"/>
                    </a:lnTo>
                    <a:lnTo>
                      <a:pt x="81" y="59"/>
                    </a:lnTo>
                    <a:lnTo>
                      <a:pt x="80" y="61"/>
                    </a:lnTo>
                    <a:lnTo>
                      <a:pt x="78" y="62"/>
                    </a:lnTo>
                    <a:lnTo>
                      <a:pt x="74" y="62"/>
                    </a:lnTo>
                    <a:lnTo>
                      <a:pt x="70" y="63"/>
                    </a:lnTo>
                    <a:lnTo>
                      <a:pt x="66" y="62"/>
                    </a:lnTo>
                    <a:lnTo>
                      <a:pt x="63" y="60"/>
                    </a:lnTo>
                    <a:lnTo>
                      <a:pt x="61" y="58"/>
                    </a:lnTo>
                    <a:lnTo>
                      <a:pt x="61" y="56"/>
                    </a:lnTo>
                    <a:lnTo>
                      <a:pt x="62" y="54"/>
                    </a:lnTo>
                    <a:lnTo>
                      <a:pt x="63" y="53"/>
                    </a:lnTo>
                    <a:lnTo>
                      <a:pt x="63" y="51"/>
                    </a:lnTo>
                    <a:lnTo>
                      <a:pt x="63" y="48"/>
                    </a:lnTo>
                    <a:lnTo>
                      <a:pt x="62" y="46"/>
                    </a:lnTo>
                    <a:lnTo>
                      <a:pt x="62" y="45"/>
                    </a:lnTo>
                    <a:lnTo>
                      <a:pt x="60" y="43"/>
                    </a:lnTo>
                    <a:lnTo>
                      <a:pt x="58" y="41"/>
                    </a:lnTo>
                    <a:lnTo>
                      <a:pt x="56" y="39"/>
                    </a:lnTo>
                    <a:lnTo>
                      <a:pt x="55" y="39"/>
                    </a:lnTo>
                    <a:lnTo>
                      <a:pt x="54" y="40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1" y="42"/>
                    </a:lnTo>
                    <a:lnTo>
                      <a:pt x="50" y="42"/>
                    </a:lnTo>
                    <a:lnTo>
                      <a:pt x="48" y="42"/>
                    </a:lnTo>
                    <a:lnTo>
                      <a:pt x="47" y="43"/>
                    </a:lnTo>
                    <a:lnTo>
                      <a:pt x="46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4" y="39"/>
                    </a:lnTo>
                    <a:lnTo>
                      <a:pt x="43" y="38"/>
                    </a:lnTo>
                    <a:lnTo>
                      <a:pt x="41" y="38"/>
                    </a:lnTo>
                    <a:lnTo>
                      <a:pt x="40" y="38"/>
                    </a:lnTo>
                    <a:lnTo>
                      <a:pt x="38" y="36"/>
                    </a:lnTo>
                    <a:lnTo>
                      <a:pt x="38" y="35"/>
                    </a:lnTo>
                    <a:lnTo>
                      <a:pt x="37" y="34"/>
                    </a:lnTo>
                    <a:lnTo>
                      <a:pt x="37" y="33"/>
                    </a:lnTo>
                    <a:lnTo>
                      <a:pt x="36" y="32"/>
                    </a:lnTo>
                    <a:lnTo>
                      <a:pt x="35" y="30"/>
                    </a:lnTo>
                    <a:lnTo>
                      <a:pt x="34" y="29"/>
                    </a:lnTo>
                    <a:lnTo>
                      <a:pt x="32" y="27"/>
                    </a:lnTo>
                    <a:lnTo>
                      <a:pt x="29" y="25"/>
                    </a:lnTo>
                    <a:lnTo>
                      <a:pt x="29" y="23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6"/>
                    </a:lnTo>
                    <a:lnTo>
                      <a:pt x="31" y="15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8" y="16"/>
                    </a:lnTo>
                    <a:lnTo>
                      <a:pt x="16" y="17"/>
                    </a:lnTo>
                    <a:lnTo>
                      <a:pt x="12" y="19"/>
                    </a:lnTo>
                    <a:lnTo>
                      <a:pt x="10" y="21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Freeform 1095"/>
              <p:cNvSpPr>
                <a:spLocks/>
              </p:cNvSpPr>
              <p:nvPr/>
            </p:nvSpPr>
            <p:spPr bwMode="auto">
              <a:xfrm flipH="1">
                <a:off x="716" y="3312"/>
                <a:ext cx="85" cy="35"/>
              </a:xfrm>
              <a:custGeom>
                <a:avLst/>
                <a:gdLst>
                  <a:gd name="T0" fmla="*/ 3 w 101"/>
                  <a:gd name="T1" fmla="*/ 3 h 43"/>
                  <a:gd name="T2" fmla="*/ 3 w 101"/>
                  <a:gd name="T3" fmla="*/ 3 h 43"/>
                  <a:gd name="T4" fmla="*/ 3 w 101"/>
                  <a:gd name="T5" fmla="*/ 3 h 43"/>
                  <a:gd name="T6" fmla="*/ 3 w 101"/>
                  <a:gd name="T7" fmla="*/ 2 h 43"/>
                  <a:gd name="T8" fmla="*/ 3 w 101"/>
                  <a:gd name="T9" fmla="*/ 2 h 43"/>
                  <a:gd name="T10" fmla="*/ 3 w 101"/>
                  <a:gd name="T11" fmla="*/ 2 h 43"/>
                  <a:gd name="T12" fmla="*/ 3 w 101"/>
                  <a:gd name="T13" fmla="*/ 2 h 43"/>
                  <a:gd name="T14" fmla="*/ 3 w 101"/>
                  <a:gd name="T15" fmla="*/ 2 h 43"/>
                  <a:gd name="T16" fmla="*/ 3 w 101"/>
                  <a:gd name="T17" fmla="*/ 2 h 43"/>
                  <a:gd name="T18" fmla="*/ 3 w 101"/>
                  <a:gd name="T19" fmla="*/ 2 h 43"/>
                  <a:gd name="T20" fmla="*/ 3 w 101"/>
                  <a:gd name="T21" fmla="*/ 2 h 43"/>
                  <a:gd name="T22" fmla="*/ 4 w 101"/>
                  <a:gd name="T23" fmla="*/ 0 h 43"/>
                  <a:gd name="T24" fmla="*/ 6 w 101"/>
                  <a:gd name="T25" fmla="*/ 0 h 43"/>
                  <a:gd name="T26" fmla="*/ 7 w 101"/>
                  <a:gd name="T27" fmla="*/ 1 h 43"/>
                  <a:gd name="T28" fmla="*/ 8 w 101"/>
                  <a:gd name="T29" fmla="*/ 2 h 43"/>
                  <a:gd name="T30" fmla="*/ 9 w 101"/>
                  <a:gd name="T31" fmla="*/ 2 h 43"/>
                  <a:gd name="T32" fmla="*/ 10 w 101"/>
                  <a:gd name="T33" fmla="*/ 2 h 43"/>
                  <a:gd name="T34" fmla="*/ 10 w 101"/>
                  <a:gd name="T35" fmla="*/ 2 h 43"/>
                  <a:gd name="T36" fmla="*/ 11 w 101"/>
                  <a:gd name="T37" fmla="*/ 2 h 43"/>
                  <a:gd name="T38" fmla="*/ 12 w 101"/>
                  <a:gd name="T39" fmla="*/ 2 h 43"/>
                  <a:gd name="T40" fmla="*/ 12 w 101"/>
                  <a:gd name="T41" fmla="*/ 2 h 43"/>
                  <a:gd name="T42" fmla="*/ 12 w 101"/>
                  <a:gd name="T43" fmla="*/ 3 h 43"/>
                  <a:gd name="T44" fmla="*/ 12 w 101"/>
                  <a:gd name="T45" fmla="*/ 3 h 43"/>
                  <a:gd name="T46" fmla="*/ 12 w 101"/>
                  <a:gd name="T47" fmla="*/ 3 h 43"/>
                  <a:gd name="T48" fmla="*/ 12 w 101"/>
                  <a:gd name="T49" fmla="*/ 4 h 43"/>
                  <a:gd name="T50" fmla="*/ 13 w 101"/>
                  <a:gd name="T51" fmla="*/ 4 h 43"/>
                  <a:gd name="T52" fmla="*/ 13 w 101"/>
                  <a:gd name="T53" fmla="*/ 4 h 43"/>
                  <a:gd name="T54" fmla="*/ 12 w 101"/>
                  <a:gd name="T55" fmla="*/ 4 h 43"/>
                  <a:gd name="T56" fmla="*/ 12 w 101"/>
                  <a:gd name="T57" fmla="*/ 4 h 43"/>
                  <a:gd name="T58" fmla="*/ 12 w 101"/>
                  <a:gd name="T59" fmla="*/ 4 h 43"/>
                  <a:gd name="T60" fmla="*/ 11 w 101"/>
                  <a:gd name="T61" fmla="*/ 4 h 43"/>
                  <a:gd name="T62" fmla="*/ 9 w 101"/>
                  <a:gd name="T63" fmla="*/ 4 h 43"/>
                  <a:gd name="T64" fmla="*/ 8 w 101"/>
                  <a:gd name="T65" fmla="*/ 4 h 43"/>
                  <a:gd name="T66" fmla="*/ 6 w 101"/>
                  <a:gd name="T67" fmla="*/ 4 h 43"/>
                  <a:gd name="T68" fmla="*/ 5 w 101"/>
                  <a:gd name="T69" fmla="*/ 4 h 43"/>
                  <a:gd name="T70" fmla="*/ 3 w 101"/>
                  <a:gd name="T71" fmla="*/ 4 h 43"/>
                  <a:gd name="T72" fmla="*/ 3 w 101"/>
                  <a:gd name="T73" fmla="*/ 4 h 43"/>
                  <a:gd name="T74" fmla="*/ 3 w 101"/>
                  <a:gd name="T75" fmla="*/ 4 h 43"/>
                  <a:gd name="T76" fmla="*/ 3 w 101"/>
                  <a:gd name="T77" fmla="*/ 4 h 43"/>
                  <a:gd name="T78" fmla="*/ 3 w 101"/>
                  <a:gd name="T79" fmla="*/ 4 h 43"/>
                  <a:gd name="T80" fmla="*/ 3 w 101"/>
                  <a:gd name="T81" fmla="*/ 4 h 43"/>
                  <a:gd name="T82" fmla="*/ 3 w 101"/>
                  <a:gd name="T83" fmla="*/ 4 h 43"/>
                  <a:gd name="T84" fmla="*/ 3 w 101"/>
                  <a:gd name="T85" fmla="*/ 4 h 43"/>
                  <a:gd name="T86" fmla="*/ 1 w 101"/>
                  <a:gd name="T87" fmla="*/ 4 h 43"/>
                  <a:gd name="T88" fmla="*/ 0 w 101"/>
                  <a:gd name="T89" fmla="*/ 4 h 43"/>
                  <a:gd name="T90" fmla="*/ 1 w 101"/>
                  <a:gd name="T91" fmla="*/ 4 h 43"/>
                  <a:gd name="T92" fmla="*/ 3 w 101"/>
                  <a:gd name="T93" fmla="*/ 3 h 43"/>
                  <a:gd name="T94" fmla="*/ 3 w 101"/>
                  <a:gd name="T95" fmla="*/ 3 h 43"/>
                  <a:gd name="T96" fmla="*/ 3 w 101"/>
                  <a:gd name="T97" fmla="*/ 3 h 4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01" h="43">
                    <a:moveTo>
                      <a:pt x="9" y="35"/>
                    </a:moveTo>
                    <a:lnTo>
                      <a:pt x="9" y="34"/>
                    </a:lnTo>
                    <a:lnTo>
                      <a:pt x="9" y="33"/>
                    </a:lnTo>
                    <a:lnTo>
                      <a:pt x="9" y="32"/>
                    </a:lnTo>
                    <a:lnTo>
                      <a:pt x="8" y="30"/>
                    </a:lnTo>
                    <a:lnTo>
                      <a:pt x="8" y="25"/>
                    </a:lnTo>
                    <a:lnTo>
                      <a:pt x="9" y="20"/>
                    </a:lnTo>
                    <a:lnTo>
                      <a:pt x="11" y="15"/>
                    </a:lnTo>
                    <a:lnTo>
                      <a:pt x="16" y="10"/>
                    </a:lnTo>
                    <a:lnTo>
                      <a:pt x="22" y="6"/>
                    </a:lnTo>
                    <a:lnTo>
                      <a:pt x="28" y="2"/>
                    </a:lnTo>
                    <a:lnTo>
                      <a:pt x="35" y="0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3" y="2"/>
                    </a:lnTo>
                    <a:lnTo>
                      <a:pt x="72" y="6"/>
                    </a:lnTo>
                    <a:lnTo>
                      <a:pt x="78" y="9"/>
                    </a:lnTo>
                    <a:lnTo>
                      <a:pt x="84" y="14"/>
                    </a:lnTo>
                    <a:lnTo>
                      <a:pt x="89" y="19"/>
                    </a:lnTo>
                    <a:lnTo>
                      <a:pt x="92" y="24"/>
                    </a:lnTo>
                    <a:lnTo>
                      <a:pt x="94" y="30"/>
                    </a:lnTo>
                    <a:lnTo>
                      <a:pt x="95" y="33"/>
                    </a:lnTo>
                    <a:lnTo>
                      <a:pt x="96" y="37"/>
                    </a:lnTo>
                    <a:lnTo>
                      <a:pt x="97" y="39"/>
                    </a:lnTo>
                    <a:lnTo>
                      <a:pt x="100" y="41"/>
                    </a:lnTo>
                    <a:lnTo>
                      <a:pt x="101" y="41"/>
                    </a:lnTo>
                    <a:lnTo>
                      <a:pt x="101" y="42"/>
                    </a:lnTo>
                    <a:lnTo>
                      <a:pt x="100" y="42"/>
                    </a:lnTo>
                    <a:lnTo>
                      <a:pt x="98" y="42"/>
                    </a:lnTo>
                    <a:lnTo>
                      <a:pt x="94" y="43"/>
                    </a:lnTo>
                    <a:lnTo>
                      <a:pt x="85" y="43"/>
                    </a:lnTo>
                    <a:lnTo>
                      <a:pt x="74" y="43"/>
                    </a:lnTo>
                    <a:lnTo>
                      <a:pt x="62" y="43"/>
                    </a:lnTo>
                    <a:lnTo>
                      <a:pt x="49" y="43"/>
                    </a:lnTo>
                    <a:lnTo>
                      <a:pt x="38" y="43"/>
                    </a:lnTo>
                    <a:lnTo>
                      <a:pt x="29" y="43"/>
                    </a:lnTo>
                    <a:lnTo>
                      <a:pt x="24" y="43"/>
                    </a:lnTo>
                    <a:lnTo>
                      <a:pt x="22" y="42"/>
                    </a:lnTo>
                    <a:lnTo>
                      <a:pt x="18" y="43"/>
                    </a:lnTo>
                    <a:lnTo>
                      <a:pt x="15" y="43"/>
                    </a:lnTo>
                    <a:lnTo>
                      <a:pt x="11" y="43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1" y="43"/>
                    </a:lnTo>
                    <a:lnTo>
                      <a:pt x="0" y="42"/>
                    </a:lnTo>
                    <a:lnTo>
                      <a:pt x="1" y="41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9" y="35"/>
                    </a:ln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Freeform 1096"/>
              <p:cNvSpPr>
                <a:spLocks/>
              </p:cNvSpPr>
              <p:nvPr/>
            </p:nvSpPr>
            <p:spPr bwMode="auto">
              <a:xfrm flipH="1">
                <a:off x="721" y="3319"/>
                <a:ext cx="66" cy="75"/>
              </a:xfrm>
              <a:custGeom>
                <a:avLst/>
                <a:gdLst>
                  <a:gd name="T0" fmla="*/ 3 w 79"/>
                  <a:gd name="T1" fmla="*/ 2 h 92"/>
                  <a:gd name="T2" fmla="*/ 3 w 79"/>
                  <a:gd name="T3" fmla="*/ 2 h 92"/>
                  <a:gd name="T4" fmla="*/ 3 w 79"/>
                  <a:gd name="T5" fmla="*/ 2 h 92"/>
                  <a:gd name="T6" fmla="*/ 0 w 79"/>
                  <a:gd name="T7" fmla="*/ 2 h 92"/>
                  <a:gd name="T8" fmla="*/ 1 w 79"/>
                  <a:gd name="T9" fmla="*/ 2 h 92"/>
                  <a:gd name="T10" fmla="*/ 3 w 79"/>
                  <a:gd name="T11" fmla="*/ 3 h 92"/>
                  <a:gd name="T12" fmla="*/ 3 w 79"/>
                  <a:gd name="T13" fmla="*/ 4 h 92"/>
                  <a:gd name="T14" fmla="*/ 2 w 79"/>
                  <a:gd name="T15" fmla="*/ 4 h 92"/>
                  <a:gd name="T16" fmla="*/ 1 w 79"/>
                  <a:gd name="T17" fmla="*/ 4 h 92"/>
                  <a:gd name="T18" fmla="*/ 1 w 79"/>
                  <a:gd name="T19" fmla="*/ 5 h 92"/>
                  <a:gd name="T20" fmla="*/ 3 w 79"/>
                  <a:gd name="T21" fmla="*/ 5 h 92"/>
                  <a:gd name="T22" fmla="*/ 3 w 79"/>
                  <a:gd name="T23" fmla="*/ 5 h 92"/>
                  <a:gd name="T24" fmla="*/ 3 w 79"/>
                  <a:gd name="T25" fmla="*/ 5 h 92"/>
                  <a:gd name="T26" fmla="*/ 3 w 79"/>
                  <a:gd name="T27" fmla="*/ 5 h 92"/>
                  <a:gd name="T28" fmla="*/ 3 w 79"/>
                  <a:gd name="T29" fmla="*/ 5 h 92"/>
                  <a:gd name="T30" fmla="*/ 3 w 79"/>
                  <a:gd name="T31" fmla="*/ 5 h 92"/>
                  <a:gd name="T32" fmla="*/ 3 w 79"/>
                  <a:gd name="T33" fmla="*/ 6 h 92"/>
                  <a:gd name="T34" fmla="*/ 3 w 79"/>
                  <a:gd name="T35" fmla="*/ 6 h 92"/>
                  <a:gd name="T36" fmla="*/ 3 w 79"/>
                  <a:gd name="T37" fmla="*/ 6 h 92"/>
                  <a:gd name="T38" fmla="*/ 3 w 79"/>
                  <a:gd name="T39" fmla="*/ 6 h 92"/>
                  <a:gd name="T40" fmla="*/ 3 w 79"/>
                  <a:gd name="T41" fmla="*/ 6 h 92"/>
                  <a:gd name="T42" fmla="*/ 4 w 79"/>
                  <a:gd name="T43" fmla="*/ 6 h 92"/>
                  <a:gd name="T44" fmla="*/ 4 w 79"/>
                  <a:gd name="T45" fmla="*/ 6 h 92"/>
                  <a:gd name="T46" fmla="*/ 5 w 79"/>
                  <a:gd name="T47" fmla="*/ 7 h 92"/>
                  <a:gd name="T48" fmla="*/ 6 w 79"/>
                  <a:gd name="T49" fmla="*/ 7 h 92"/>
                  <a:gd name="T50" fmla="*/ 7 w 79"/>
                  <a:gd name="T51" fmla="*/ 8 h 92"/>
                  <a:gd name="T52" fmla="*/ 8 w 79"/>
                  <a:gd name="T53" fmla="*/ 8 h 92"/>
                  <a:gd name="T54" fmla="*/ 8 w 79"/>
                  <a:gd name="T55" fmla="*/ 8 h 92"/>
                  <a:gd name="T56" fmla="*/ 9 w 79"/>
                  <a:gd name="T57" fmla="*/ 7 h 92"/>
                  <a:gd name="T58" fmla="*/ 9 w 79"/>
                  <a:gd name="T59" fmla="*/ 7 h 92"/>
                  <a:gd name="T60" fmla="*/ 9 w 79"/>
                  <a:gd name="T61" fmla="*/ 7 h 92"/>
                  <a:gd name="T62" fmla="*/ 8 w 79"/>
                  <a:gd name="T63" fmla="*/ 6 h 92"/>
                  <a:gd name="T64" fmla="*/ 8 w 79"/>
                  <a:gd name="T65" fmla="*/ 5 h 92"/>
                  <a:gd name="T66" fmla="*/ 8 w 79"/>
                  <a:gd name="T67" fmla="*/ 4 h 92"/>
                  <a:gd name="T68" fmla="*/ 8 w 79"/>
                  <a:gd name="T69" fmla="*/ 3 h 92"/>
                  <a:gd name="T70" fmla="*/ 8 w 79"/>
                  <a:gd name="T71" fmla="*/ 2 h 92"/>
                  <a:gd name="T72" fmla="*/ 8 w 79"/>
                  <a:gd name="T73" fmla="*/ 2 h 92"/>
                  <a:gd name="T74" fmla="*/ 8 w 79"/>
                  <a:gd name="T75" fmla="*/ 2 h 92"/>
                  <a:gd name="T76" fmla="*/ 7 w 79"/>
                  <a:gd name="T77" fmla="*/ 2 h 92"/>
                  <a:gd name="T78" fmla="*/ 6 w 79"/>
                  <a:gd name="T79" fmla="*/ 1 h 92"/>
                  <a:gd name="T80" fmla="*/ 5 w 79"/>
                  <a:gd name="T81" fmla="*/ 0 h 92"/>
                  <a:gd name="T82" fmla="*/ 3 w 79"/>
                  <a:gd name="T83" fmla="*/ 1 h 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79" h="92">
                    <a:moveTo>
                      <a:pt x="19" y="2"/>
                    </a:moveTo>
                    <a:lnTo>
                      <a:pt x="16" y="4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2" y="16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1" y="26"/>
                    </a:lnTo>
                    <a:lnTo>
                      <a:pt x="3" y="31"/>
                    </a:lnTo>
                    <a:lnTo>
                      <a:pt x="4" y="34"/>
                    </a:lnTo>
                    <a:lnTo>
                      <a:pt x="5" y="38"/>
                    </a:lnTo>
                    <a:lnTo>
                      <a:pt x="4" y="40"/>
                    </a:lnTo>
                    <a:lnTo>
                      <a:pt x="3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1" y="48"/>
                    </a:lnTo>
                    <a:lnTo>
                      <a:pt x="0" y="50"/>
                    </a:lnTo>
                    <a:lnTo>
                      <a:pt x="1" y="50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7" y="51"/>
                    </a:lnTo>
                    <a:lnTo>
                      <a:pt x="8" y="52"/>
                    </a:lnTo>
                    <a:lnTo>
                      <a:pt x="8" y="53"/>
                    </a:lnTo>
                    <a:lnTo>
                      <a:pt x="8" y="54"/>
                    </a:lnTo>
                    <a:lnTo>
                      <a:pt x="8" y="55"/>
                    </a:lnTo>
                    <a:lnTo>
                      <a:pt x="9" y="56"/>
                    </a:lnTo>
                    <a:lnTo>
                      <a:pt x="10" y="57"/>
                    </a:lnTo>
                    <a:lnTo>
                      <a:pt x="10" y="58"/>
                    </a:lnTo>
                    <a:lnTo>
                      <a:pt x="11" y="59"/>
                    </a:lnTo>
                    <a:lnTo>
                      <a:pt x="12" y="60"/>
                    </a:lnTo>
                    <a:lnTo>
                      <a:pt x="13" y="60"/>
                    </a:lnTo>
                    <a:lnTo>
                      <a:pt x="14" y="61"/>
                    </a:lnTo>
                    <a:lnTo>
                      <a:pt x="14" y="63"/>
                    </a:lnTo>
                    <a:lnTo>
                      <a:pt x="14" y="64"/>
                    </a:lnTo>
                    <a:lnTo>
                      <a:pt x="15" y="66"/>
                    </a:lnTo>
                    <a:lnTo>
                      <a:pt x="16" y="68"/>
                    </a:lnTo>
                    <a:lnTo>
                      <a:pt x="21" y="70"/>
                    </a:lnTo>
                    <a:lnTo>
                      <a:pt x="27" y="69"/>
                    </a:lnTo>
                    <a:lnTo>
                      <a:pt x="29" y="69"/>
                    </a:lnTo>
                    <a:lnTo>
                      <a:pt x="30" y="69"/>
                    </a:lnTo>
                    <a:lnTo>
                      <a:pt x="32" y="68"/>
                    </a:lnTo>
                    <a:lnTo>
                      <a:pt x="33" y="69"/>
                    </a:lnTo>
                    <a:lnTo>
                      <a:pt x="35" y="71"/>
                    </a:lnTo>
                    <a:lnTo>
                      <a:pt x="37" y="75"/>
                    </a:lnTo>
                    <a:lnTo>
                      <a:pt x="41" y="78"/>
                    </a:lnTo>
                    <a:lnTo>
                      <a:pt x="44" y="82"/>
                    </a:lnTo>
                    <a:lnTo>
                      <a:pt x="47" y="85"/>
                    </a:lnTo>
                    <a:lnTo>
                      <a:pt x="51" y="88"/>
                    </a:lnTo>
                    <a:lnTo>
                      <a:pt x="55" y="90"/>
                    </a:lnTo>
                    <a:lnTo>
                      <a:pt x="60" y="92"/>
                    </a:lnTo>
                    <a:lnTo>
                      <a:pt x="63" y="92"/>
                    </a:lnTo>
                    <a:lnTo>
                      <a:pt x="67" y="92"/>
                    </a:lnTo>
                    <a:lnTo>
                      <a:pt x="71" y="91"/>
                    </a:lnTo>
                    <a:lnTo>
                      <a:pt x="74" y="90"/>
                    </a:lnTo>
                    <a:lnTo>
                      <a:pt x="76" y="87"/>
                    </a:lnTo>
                    <a:lnTo>
                      <a:pt x="78" y="86"/>
                    </a:lnTo>
                    <a:lnTo>
                      <a:pt x="79" y="83"/>
                    </a:lnTo>
                    <a:lnTo>
                      <a:pt x="79" y="81"/>
                    </a:lnTo>
                    <a:lnTo>
                      <a:pt x="76" y="75"/>
                    </a:lnTo>
                    <a:lnTo>
                      <a:pt x="73" y="67"/>
                    </a:lnTo>
                    <a:lnTo>
                      <a:pt x="70" y="61"/>
                    </a:lnTo>
                    <a:lnTo>
                      <a:pt x="68" y="57"/>
                    </a:lnTo>
                    <a:lnTo>
                      <a:pt x="67" y="52"/>
                    </a:lnTo>
                    <a:lnTo>
                      <a:pt x="68" y="46"/>
                    </a:lnTo>
                    <a:lnTo>
                      <a:pt x="70" y="40"/>
                    </a:lnTo>
                    <a:lnTo>
                      <a:pt x="72" y="35"/>
                    </a:lnTo>
                    <a:lnTo>
                      <a:pt x="72" y="34"/>
                    </a:lnTo>
                    <a:lnTo>
                      <a:pt x="72" y="31"/>
                    </a:lnTo>
                    <a:lnTo>
                      <a:pt x="72" y="27"/>
                    </a:lnTo>
                    <a:lnTo>
                      <a:pt x="71" y="23"/>
                    </a:lnTo>
                    <a:lnTo>
                      <a:pt x="69" y="19"/>
                    </a:lnTo>
                    <a:lnTo>
                      <a:pt x="66" y="15"/>
                    </a:lnTo>
                    <a:lnTo>
                      <a:pt x="64" y="11"/>
                    </a:lnTo>
                    <a:lnTo>
                      <a:pt x="60" y="9"/>
                    </a:lnTo>
                    <a:lnTo>
                      <a:pt x="55" y="6"/>
                    </a:lnTo>
                    <a:lnTo>
                      <a:pt x="51" y="3"/>
                    </a:lnTo>
                    <a:lnTo>
                      <a:pt x="47" y="1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6" y="1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Freeform 1097"/>
              <p:cNvSpPr>
                <a:spLocks/>
              </p:cNvSpPr>
              <p:nvPr/>
            </p:nvSpPr>
            <p:spPr bwMode="auto">
              <a:xfrm flipH="1">
                <a:off x="735" y="3336"/>
                <a:ext cx="8" cy="6"/>
              </a:xfrm>
              <a:custGeom>
                <a:avLst/>
                <a:gdLst>
                  <a:gd name="T0" fmla="*/ 4 w 9"/>
                  <a:gd name="T1" fmla="*/ 3 h 7"/>
                  <a:gd name="T2" fmla="*/ 4 w 9"/>
                  <a:gd name="T3" fmla="*/ 3 h 7"/>
                  <a:gd name="T4" fmla="*/ 2 w 9"/>
                  <a:gd name="T5" fmla="*/ 3 h 7"/>
                  <a:gd name="T6" fmla="*/ 1 w 9"/>
                  <a:gd name="T7" fmla="*/ 3 h 7"/>
                  <a:gd name="T8" fmla="*/ 0 w 9"/>
                  <a:gd name="T9" fmla="*/ 3 h 7"/>
                  <a:gd name="T10" fmla="*/ 0 w 9"/>
                  <a:gd name="T11" fmla="*/ 3 h 7"/>
                  <a:gd name="T12" fmla="*/ 1 w 9"/>
                  <a:gd name="T13" fmla="*/ 2 h 7"/>
                  <a:gd name="T14" fmla="*/ 1 w 9"/>
                  <a:gd name="T15" fmla="*/ 1 h 7"/>
                  <a:gd name="T16" fmla="*/ 3 w 9"/>
                  <a:gd name="T17" fmla="*/ 0 h 7"/>
                  <a:gd name="T18" fmla="*/ 4 w 9"/>
                  <a:gd name="T19" fmla="*/ 0 h 7"/>
                  <a:gd name="T20" fmla="*/ 4 w 9"/>
                  <a:gd name="T21" fmla="*/ 0 h 7"/>
                  <a:gd name="T22" fmla="*/ 4 w 9"/>
                  <a:gd name="T23" fmla="*/ 2 h 7"/>
                  <a:gd name="T24" fmla="*/ 4 w 9"/>
                  <a:gd name="T25" fmla="*/ 3 h 7"/>
                  <a:gd name="T26" fmla="*/ 4 w 9"/>
                  <a:gd name="T27" fmla="*/ 3 h 7"/>
                  <a:gd name="T28" fmla="*/ 4 w 9"/>
                  <a:gd name="T29" fmla="*/ 3 h 7"/>
                  <a:gd name="T30" fmla="*/ 4 w 9"/>
                  <a:gd name="T31" fmla="*/ 3 h 7"/>
                  <a:gd name="T32" fmla="*/ 4 w 9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5" y="7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6" name="Freeform 1098"/>
              <p:cNvSpPr>
                <a:spLocks/>
              </p:cNvSpPr>
              <p:nvPr/>
            </p:nvSpPr>
            <p:spPr bwMode="auto">
              <a:xfrm flipH="1">
                <a:off x="771" y="3347"/>
                <a:ext cx="12" cy="3"/>
              </a:xfrm>
              <a:custGeom>
                <a:avLst/>
                <a:gdLst>
                  <a:gd name="T0" fmla="*/ 1 w 15"/>
                  <a:gd name="T1" fmla="*/ 2 h 3"/>
                  <a:gd name="T2" fmla="*/ 1 w 15"/>
                  <a:gd name="T3" fmla="*/ 2 h 3"/>
                  <a:gd name="T4" fmla="*/ 0 w 15"/>
                  <a:gd name="T5" fmla="*/ 1 h 3"/>
                  <a:gd name="T6" fmla="*/ 1 w 15"/>
                  <a:gd name="T7" fmla="*/ 1 h 3"/>
                  <a:gd name="T8" fmla="*/ 2 w 15"/>
                  <a:gd name="T9" fmla="*/ 0 h 3"/>
                  <a:gd name="T10" fmla="*/ 2 w 15"/>
                  <a:gd name="T11" fmla="*/ 0 h 3"/>
                  <a:gd name="T12" fmla="*/ 2 w 15"/>
                  <a:gd name="T13" fmla="*/ 1 h 3"/>
                  <a:gd name="T14" fmla="*/ 2 w 15"/>
                  <a:gd name="T15" fmla="*/ 2 h 3"/>
                  <a:gd name="T16" fmla="*/ 2 w 15"/>
                  <a:gd name="T17" fmla="*/ 2 h 3"/>
                  <a:gd name="T18" fmla="*/ 2 w 15"/>
                  <a:gd name="T19" fmla="*/ 3 h 3"/>
                  <a:gd name="T20" fmla="*/ 2 w 15"/>
                  <a:gd name="T21" fmla="*/ 3 h 3"/>
                  <a:gd name="T22" fmla="*/ 2 w 15"/>
                  <a:gd name="T23" fmla="*/ 3 h 3"/>
                  <a:gd name="T24" fmla="*/ 2 w 15"/>
                  <a:gd name="T25" fmla="*/ 3 h 3"/>
                  <a:gd name="T26" fmla="*/ 2 w 15"/>
                  <a:gd name="T27" fmla="*/ 2 h 3"/>
                  <a:gd name="T28" fmla="*/ 2 w 15"/>
                  <a:gd name="T29" fmla="*/ 2 h 3"/>
                  <a:gd name="T30" fmla="*/ 2 w 15"/>
                  <a:gd name="T31" fmla="*/ 2 h 3"/>
                  <a:gd name="T32" fmla="*/ 2 w 15"/>
                  <a:gd name="T33" fmla="*/ 2 h 3"/>
                  <a:gd name="T34" fmla="*/ 2 w 15"/>
                  <a:gd name="T35" fmla="*/ 2 h 3"/>
                  <a:gd name="T36" fmla="*/ 2 w 15"/>
                  <a:gd name="T37" fmla="*/ 2 h 3"/>
                  <a:gd name="T38" fmla="*/ 2 w 15"/>
                  <a:gd name="T39" fmla="*/ 2 h 3"/>
                  <a:gd name="T40" fmla="*/ 2 w 15"/>
                  <a:gd name="T41" fmla="*/ 2 h 3"/>
                  <a:gd name="T42" fmla="*/ 2 w 15"/>
                  <a:gd name="T43" fmla="*/ 2 h 3"/>
                  <a:gd name="T44" fmla="*/ 2 w 15"/>
                  <a:gd name="T45" fmla="*/ 3 h 3"/>
                  <a:gd name="T46" fmla="*/ 1 w 15"/>
                  <a:gd name="T47" fmla="*/ 2 h 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" h="3">
                    <a:moveTo>
                      <a:pt x="1" y="2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7" name="Freeform 1099"/>
              <p:cNvSpPr>
                <a:spLocks/>
              </p:cNvSpPr>
              <p:nvPr/>
            </p:nvSpPr>
            <p:spPr bwMode="auto">
              <a:xfrm flipH="1">
                <a:off x="772" y="3350"/>
                <a:ext cx="10" cy="4"/>
              </a:xfrm>
              <a:custGeom>
                <a:avLst/>
                <a:gdLst>
                  <a:gd name="T0" fmla="*/ 2 w 11"/>
                  <a:gd name="T1" fmla="*/ 2 h 4"/>
                  <a:gd name="T2" fmla="*/ 2 w 11"/>
                  <a:gd name="T3" fmla="*/ 2 h 4"/>
                  <a:gd name="T4" fmla="*/ 2 w 11"/>
                  <a:gd name="T5" fmla="*/ 1 h 4"/>
                  <a:gd name="T6" fmla="*/ 1 w 11"/>
                  <a:gd name="T7" fmla="*/ 1 h 4"/>
                  <a:gd name="T8" fmla="*/ 1 w 11"/>
                  <a:gd name="T9" fmla="*/ 1 h 4"/>
                  <a:gd name="T10" fmla="*/ 0 w 11"/>
                  <a:gd name="T11" fmla="*/ 0 h 4"/>
                  <a:gd name="T12" fmla="*/ 1 w 11"/>
                  <a:gd name="T13" fmla="*/ 1 h 4"/>
                  <a:gd name="T14" fmla="*/ 3 w 11"/>
                  <a:gd name="T15" fmla="*/ 1 h 4"/>
                  <a:gd name="T16" fmla="*/ 5 w 11"/>
                  <a:gd name="T17" fmla="*/ 1 h 4"/>
                  <a:gd name="T18" fmla="*/ 5 w 11"/>
                  <a:gd name="T19" fmla="*/ 1 h 4"/>
                  <a:gd name="T20" fmla="*/ 5 w 11"/>
                  <a:gd name="T21" fmla="*/ 1 h 4"/>
                  <a:gd name="T22" fmla="*/ 5 w 11"/>
                  <a:gd name="T23" fmla="*/ 1 h 4"/>
                  <a:gd name="T24" fmla="*/ 5 w 11"/>
                  <a:gd name="T25" fmla="*/ 2 h 4"/>
                  <a:gd name="T26" fmla="*/ 5 w 11"/>
                  <a:gd name="T27" fmla="*/ 2 h 4"/>
                  <a:gd name="T28" fmla="*/ 5 w 11"/>
                  <a:gd name="T29" fmla="*/ 2 h 4"/>
                  <a:gd name="T30" fmla="*/ 5 w 11"/>
                  <a:gd name="T31" fmla="*/ 2 h 4"/>
                  <a:gd name="T32" fmla="*/ 5 w 11"/>
                  <a:gd name="T33" fmla="*/ 2 h 4"/>
                  <a:gd name="T34" fmla="*/ 5 w 11"/>
                  <a:gd name="T35" fmla="*/ 3 h 4"/>
                  <a:gd name="T36" fmla="*/ 5 w 11"/>
                  <a:gd name="T37" fmla="*/ 3 h 4"/>
                  <a:gd name="T38" fmla="*/ 4 w 11"/>
                  <a:gd name="T39" fmla="*/ 3 h 4"/>
                  <a:gd name="T40" fmla="*/ 3 w 11"/>
                  <a:gd name="T41" fmla="*/ 3 h 4"/>
                  <a:gd name="T42" fmla="*/ 3 w 11"/>
                  <a:gd name="T43" fmla="*/ 4 h 4"/>
                  <a:gd name="T44" fmla="*/ 2 w 11"/>
                  <a:gd name="T45" fmla="*/ 3 h 4"/>
                  <a:gd name="T46" fmla="*/ 3 w 11"/>
                  <a:gd name="T47" fmla="*/ 3 h 4"/>
                  <a:gd name="T48" fmla="*/ 3 w 11"/>
                  <a:gd name="T49" fmla="*/ 3 h 4"/>
                  <a:gd name="T50" fmla="*/ 3 w 11"/>
                  <a:gd name="T51" fmla="*/ 3 h 4"/>
                  <a:gd name="T52" fmla="*/ 3 w 11"/>
                  <a:gd name="T53" fmla="*/ 2 h 4"/>
                  <a:gd name="T54" fmla="*/ 3 w 11"/>
                  <a:gd name="T55" fmla="*/ 2 h 4"/>
                  <a:gd name="T56" fmla="*/ 2 w 11"/>
                  <a:gd name="T57" fmla="*/ 2 h 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" h="4">
                    <a:moveTo>
                      <a:pt x="2" y="2"/>
                    </a:moveTo>
                    <a:lnTo>
                      <a:pt x="2" y="2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8" name="Freeform 1100"/>
              <p:cNvSpPr>
                <a:spLocks/>
              </p:cNvSpPr>
              <p:nvPr/>
            </p:nvSpPr>
            <p:spPr bwMode="auto">
              <a:xfrm flipH="1">
                <a:off x="773" y="3365"/>
                <a:ext cx="6" cy="2"/>
              </a:xfrm>
              <a:custGeom>
                <a:avLst/>
                <a:gdLst>
                  <a:gd name="T0" fmla="*/ 0 w 7"/>
                  <a:gd name="T1" fmla="*/ 2 h 2"/>
                  <a:gd name="T2" fmla="*/ 1 w 7"/>
                  <a:gd name="T3" fmla="*/ 2 h 2"/>
                  <a:gd name="T4" fmla="*/ 3 w 7"/>
                  <a:gd name="T5" fmla="*/ 2 h 2"/>
                  <a:gd name="T6" fmla="*/ 3 w 7"/>
                  <a:gd name="T7" fmla="*/ 2 h 2"/>
                  <a:gd name="T8" fmla="*/ 3 w 7"/>
                  <a:gd name="T9" fmla="*/ 1 h 2"/>
                  <a:gd name="T10" fmla="*/ 3 w 7"/>
                  <a:gd name="T11" fmla="*/ 0 h 2"/>
                  <a:gd name="T12" fmla="*/ 3 w 7"/>
                  <a:gd name="T13" fmla="*/ 0 h 2"/>
                  <a:gd name="T14" fmla="*/ 3 w 7"/>
                  <a:gd name="T15" fmla="*/ 1 h 2"/>
                  <a:gd name="T16" fmla="*/ 3 w 7"/>
                  <a:gd name="T17" fmla="*/ 1 h 2"/>
                  <a:gd name="T18" fmla="*/ 3 w 7"/>
                  <a:gd name="T19" fmla="*/ 1 h 2"/>
                  <a:gd name="T20" fmla="*/ 3 w 7"/>
                  <a:gd name="T21" fmla="*/ 2 h 2"/>
                  <a:gd name="T22" fmla="*/ 3 w 7"/>
                  <a:gd name="T23" fmla="*/ 1 h 2"/>
                  <a:gd name="T24" fmla="*/ 3 w 7"/>
                  <a:gd name="T25" fmla="*/ 1 h 2"/>
                  <a:gd name="T26" fmla="*/ 3 w 7"/>
                  <a:gd name="T27" fmla="*/ 2 h 2"/>
                  <a:gd name="T28" fmla="*/ 3 w 7"/>
                  <a:gd name="T29" fmla="*/ 2 h 2"/>
                  <a:gd name="T30" fmla="*/ 3 w 7"/>
                  <a:gd name="T31" fmla="*/ 2 h 2"/>
                  <a:gd name="T32" fmla="*/ 2 w 7"/>
                  <a:gd name="T33" fmla="*/ 2 h 2"/>
                  <a:gd name="T34" fmla="*/ 2 w 7"/>
                  <a:gd name="T35" fmla="*/ 2 h 2"/>
                  <a:gd name="T36" fmla="*/ 1 w 7"/>
                  <a:gd name="T37" fmla="*/ 2 h 2"/>
                  <a:gd name="T38" fmla="*/ 0 w 7"/>
                  <a:gd name="T39" fmla="*/ 2 h 2"/>
                  <a:gd name="T40" fmla="*/ 0 w 7"/>
                  <a:gd name="T41" fmla="*/ 2 h 2"/>
                  <a:gd name="T42" fmla="*/ 0 w 7"/>
                  <a:gd name="T43" fmla="*/ 2 h 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" name="Freeform 1101"/>
              <p:cNvSpPr>
                <a:spLocks/>
              </p:cNvSpPr>
              <p:nvPr/>
            </p:nvSpPr>
            <p:spPr bwMode="auto">
              <a:xfrm flipH="1">
                <a:off x="735" y="3336"/>
                <a:ext cx="8" cy="6"/>
              </a:xfrm>
              <a:custGeom>
                <a:avLst/>
                <a:gdLst>
                  <a:gd name="T0" fmla="*/ 4 w 9"/>
                  <a:gd name="T1" fmla="*/ 3 h 7"/>
                  <a:gd name="T2" fmla="*/ 4 w 9"/>
                  <a:gd name="T3" fmla="*/ 3 h 7"/>
                  <a:gd name="T4" fmla="*/ 2 w 9"/>
                  <a:gd name="T5" fmla="*/ 3 h 7"/>
                  <a:gd name="T6" fmla="*/ 1 w 9"/>
                  <a:gd name="T7" fmla="*/ 3 h 7"/>
                  <a:gd name="T8" fmla="*/ 0 w 9"/>
                  <a:gd name="T9" fmla="*/ 3 h 7"/>
                  <a:gd name="T10" fmla="*/ 0 w 9"/>
                  <a:gd name="T11" fmla="*/ 3 h 7"/>
                  <a:gd name="T12" fmla="*/ 1 w 9"/>
                  <a:gd name="T13" fmla="*/ 2 h 7"/>
                  <a:gd name="T14" fmla="*/ 1 w 9"/>
                  <a:gd name="T15" fmla="*/ 1 h 7"/>
                  <a:gd name="T16" fmla="*/ 3 w 9"/>
                  <a:gd name="T17" fmla="*/ 0 h 7"/>
                  <a:gd name="T18" fmla="*/ 4 w 9"/>
                  <a:gd name="T19" fmla="*/ 0 h 7"/>
                  <a:gd name="T20" fmla="*/ 4 w 9"/>
                  <a:gd name="T21" fmla="*/ 0 h 7"/>
                  <a:gd name="T22" fmla="*/ 4 w 9"/>
                  <a:gd name="T23" fmla="*/ 2 h 7"/>
                  <a:gd name="T24" fmla="*/ 4 w 9"/>
                  <a:gd name="T25" fmla="*/ 3 h 7"/>
                  <a:gd name="T26" fmla="*/ 4 w 9"/>
                  <a:gd name="T27" fmla="*/ 3 h 7"/>
                  <a:gd name="T28" fmla="*/ 4 w 9"/>
                  <a:gd name="T29" fmla="*/ 3 h 7"/>
                  <a:gd name="T30" fmla="*/ 4 w 9"/>
                  <a:gd name="T31" fmla="*/ 3 h 7"/>
                  <a:gd name="T32" fmla="*/ 4 w 9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5" y="7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0" name="Freeform 1102"/>
              <p:cNvSpPr>
                <a:spLocks/>
              </p:cNvSpPr>
              <p:nvPr/>
            </p:nvSpPr>
            <p:spPr bwMode="auto">
              <a:xfrm flipH="1">
                <a:off x="720" y="3315"/>
                <a:ext cx="73" cy="52"/>
              </a:xfrm>
              <a:custGeom>
                <a:avLst/>
                <a:gdLst>
                  <a:gd name="T0" fmla="*/ 3 w 87"/>
                  <a:gd name="T1" fmla="*/ 2 h 63"/>
                  <a:gd name="T2" fmla="*/ 0 w 87"/>
                  <a:gd name="T3" fmla="*/ 2 h 63"/>
                  <a:gd name="T4" fmla="*/ 3 w 87"/>
                  <a:gd name="T5" fmla="*/ 2 h 63"/>
                  <a:gd name="T6" fmla="*/ 3 w 87"/>
                  <a:gd name="T7" fmla="*/ 2 h 63"/>
                  <a:gd name="T8" fmla="*/ 3 w 87"/>
                  <a:gd name="T9" fmla="*/ 2 h 63"/>
                  <a:gd name="T10" fmla="*/ 3 w 87"/>
                  <a:gd name="T11" fmla="*/ 2 h 63"/>
                  <a:gd name="T12" fmla="*/ 3 w 87"/>
                  <a:gd name="T13" fmla="*/ 2 h 63"/>
                  <a:gd name="T14" fmla="*/ 3 w 87"/>
                  <a:gd name="T15" fmla="*/ 2 h 63"/>
                  <a:gd name="T16" fmla="*/ 3 w 87"/>
                  <a:gd name="T17" fmla="*/ 2 h 63"/>
                  <a:gd name="T18" fmla="*/ 4 w 87"/>
                  <a:gd name="T19" fmla="*/ 0 h 63"/>
                  <a:gd name="T20" fmla="*/ 5 w 87"/>
                  <a:gd name="T21" fmla="*/ 2 h 63"/>
                  <a:gd name="T22" fmla="*/ 6 w 87"/>
                  <a:gd name="T23" fmla="*/ 2 h 63"/>
                  <a:gd name="T24" fmla="*/ 7 w 87"/>
                  <a:gd name="T25" fmla="*/ 2 h 63"/>
                  <a:gd name="T26" fmla="*/ 7 w 87"/>
                  <a:gd name="T27" fmla="*/ 2 h 63"/>
                  <a:gd name="T28" fmla="*/ 8 w 87"/>
                  <a:gd name="T29" fmla="*/ 2 h 63"/>
                  <a:gd name="T30" fmla="*/ 8 w 87"/>
                  <a:gd name="T31" fmla="*/ 2 h 63"/>
                  <a:gd name="T32" fmla="*/ 8 w 87"/>
                  <a:gd name="T33" fmla="*/ 2 h 63"/>
                  <a:gd name="T34" fmla="*/ 9 w 87"/>
                  <a:gd name="T35" fmla="*/ 2 h 63"/>
                  <a:gd name="T36" fmla="*/ 9 w 87"/>
                  <a:gd name="T37" fmla="*/ 2 h 63"/>
                  <a:gd name="T38" fmla="*/ 9 w 87"/>
                  <a:gd name="T39" fmla="*/ 2 h 63"/>
                  <a:gd name="T40" fmla="*/ 10 w 87"/>
                  <a:gd name="T41" fmla="*/ 2 h 63"/>
                  <a:gd name="T42" fmla="*/ 10 w 87"/>
                  <a:gd name="T43" fmla="*/ 2 h 63"/>
                  <a:gd name="T44" fmla="*/ 10 w 87"/>
                  <a:gd name="T45" fmla="*/ 3 h 63"/>
                  <a:gd name="T46" fmla="*/ 10 w 87"/>
                  <a:gd name="T47" fmla="*/ 4 h 63"/>
                  <a:gd name="T48" fmla="*/ 10 w 87"/>
                  <a:gd name="T49" fmla="*/ 4 h 63"/>
                  <a:gd name="T50" fmla="*/ 10 w 87"/>
                  <a:gd name="T51" fmla="*/ 4 h 63"/>
                  <a:gd name="T52" fmla="*/ 10 w 87"/>
                  <a:gd name="T53" fmla="*/ 5 h 63"/>
                  <a:gd name="T54" fmla="*/ 10 w 87"/>
                  <a:gd name="T55" fmla="*/ 5 h 63"/>
                  <a:gd name="T56" fmla="*/ 11 w 87"/>
                  <a:gd name="T57" fmla="*/ 6 h 63"/>
                  <a:gd name="T58" fmla="*/ 10 w 87"/>
                  <a:gd name="T59" fmla="*/ 6 h 63"/>
                  <a:gd name="T60" fmla="*/ 10 w 87"/>
                  <a:gd name="T61" fmla="*/ 6 h 63"/>
                  <a:gd name="T62" fmla="*/ 10 w 87"/>
                  <a:gd name="T63" fmla="*/ 6 h 63"/>
                  <a:gd name="T64" fmla="*/ 9 w 87"/>
                  <a:gd name="T65" fmla="*/ 7 h 63"/>
                  <a:gd name="T66" fmla="*/ 8 w 87"/>
                  <a:gd name="T67" fmla="*/ 7 h 63"/>
                  <a:gd name="T68" fmla="*/ 8 w 87"/>
                  <a:gd name="T69" fmla="*/ 6 h 63"/>
                  <a:gd name="T70" fmla="*/ 8 w 87"/>
                  <a:gd name="T71" fmla="*/ 6 h 63"/>
                  <a:gd name="T72" fmla="*/ 8 w 87"/>
                  <a:gd name="T73" fmla="*/ 6 h 63"/>
                  <a:gd name="T74" fmla="*/ 8 w 87"/>
                  <a:gd name="T75" fmla="*/ 5 h 63"/>
                  <a:gd name="T76" fmla="*/ 8 w 87"/>
                  <a:gd name="T77" fmla="*/ 5 h 63"/>
                  <a:gd name="T78" fmla="*/ 7 w 87"/>
                  <a:gd name="T79" fmla="*/ 4 h 63"/>
                  <a:gd name="T80" fmla="*/ 7 w 87"/>
                  <a:gd name="T81" fmla="*/ 4 h 63"/>
                  <a:gd name="T82" fmla="*/ 7 w 87"/>
                  <a:gd name="T83" fmla="*/ 4 h 63"/>
                  <a:gd name="T84" fmla="*/ 7 w 87"/>
                  <a:gd name="T85" fmla="*/ 5 h 63"/>
                  <a:gd name="T86" fmla="*/ 6 w 87"/>
                  <a:gd name="T87" fmla="*/ 5 h 63"/>
                  <a:gd name="T88" fmla="*/ 6 w 87"/>
                  <a:gd name="T89" fmla="*/ 5 h 63"/>
                  <a:gd name="T90" fmla="*/ 6 w 87"/>
                  <a:gd name="T91" fmla="*/ 5 h 63"/>
                  <a:gd name="T92" fmla="*/ 6 w 87"/>
                  <a:gd name="T93" fmla="*/ 4 h 63"/>
                  <a:gd name="T94" fmla="*/ 6 w 87"/>
                  <a:gd name="T95" fmla="*/ 4 h 63"/>
                  <a:gd name="T96" fmla="*/ 5 w 87"/>
                  <a:gd name="T97" fmla="*/ 4 h 63"/>
                  <a:gd name="T98" fmla="*/ 5 w 87"/>
                  <a:gd name="T99" fmla="*/ 4 h 63"/>
                  <a:gd name="T100" fmla="*/ 5 w 87"/>
                  <a:gd name="T101" fmla="*/ 3 h 63"/>
                  <a:gd name="T102" fmla="*/ 4 w 87"/>
                  <a:gd name="T103" fmla="*/ 3 h 63"/>
                  <a:gd name="T104" fmla="*/ 4 w 87"/>
                  <a:gd name="T105" fmla="*/ 2 h 63"/>
                  <a:gd name="T106" fmla="*/ 3 w 87"/>
                  <a:gd name="T107" fmla="*/ 2 h 63"/>
                  <a:gd name="T108" fmla="*/ 4 w 87"/>
                  <a:gd name="T109" fmla="*/ 2 h 63"/>
                  <a:gd name="T110" fmla="*/ 4 w 87"/>
                  <a:gd name="T111" fmla="*/ 2 h 63"/>
                  <a:gd name="T112" fmla="*/ 4 w 87"/>
                  <a:gd name="T113" fmla="*/ 2 h 63"/>
                  <a:gd name="T114" fmla="*/ 3 w 87"/>
                  <a:gd name="T115" fmla="*/ 2 h 63"/>
                  <a:gd name="T116" fmla="*/ 3 w 87"/>
                  <a:gd name="T117" fmla="*/ 2 h 63"/>
                  <a:gd name="T118" fmla="*/ 3 w 87"/>
                  <a:gd name="T119" fmla="*/ 2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7" h="63">
                    <a:moveTo>
                      <a:pt x="7" y="24"/>
                    </a:moveTo>
                    <a:lnTo>
                      <a:pt x="4" y="24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1" y="18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11"/>
                    </a:lnTo>
                    <a:lnTo>
                      <a:pt x="9" y="11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3" y="2"/>
                    </a:lnTo>
                    <a:lnTo>
                      <a:pt x="26" y="1"/>
                    </a:lnTo>
                    <a:lnTo>
                      <a:pt x="32" y="0"/>
                    </a:lnTo>
                    <a:lnTo>
                      <a:pt x="37" y="1"/>
                    </a:lnTo>
                    <a:lnTo>
                      <a:pt x="40" y="2"/>
                    </a:lnTo>
                    <a:lnTo>
                      <a:pt x="43" y="2"/>
                    </a:lnTo>
                    <a:lnTo>
                      <a:pt x="47" y="3"/>
                    </a:lnTo>
                    <a:lnTo>
                      <a:pt x="50" y="2"/>
                    </a:lnTo>
                    <a:lnTo>
                      <a:pt x="53" y="2"/>
                    </a:lnTo>
                    <a:lnTo>
                      <a:pt x="57" y="3"/>
                    </a:lnTo>
                    <a:lnTo>
                      <a:pt x="60" y="4"/>
                    </a:lnTo>
                    <a:lnTo>
                      <a:pt x="62" y="6"/>
                    </a:lnTo>
                    <a:lnTo>
                      <a:pt x="64" y="8"/>
                    </a:lnTo>
                    <a:lnTo>
                      <a:pt x="66" y="9"/>
                    </a:lnTo>
                    <a:lnTo>
                      <a:pt x="68" y="10"/>
                    </a:lnTo>
                    <a:lnTo>
                      <a:pt x="70" y="11"/>
                    </a:lnTo>
                    <a:lnTo>
                      <a:pt x="71" y="11"/>
                    </a:lnTo>
                    <a:lnTo>
                      <a:pt x="72" y="12"/>
                    </a:lnTo>
                    <a:lnTo>
                      <a:pt x="73" y="14"/>
                    </a:lnTo>
                    <a:lnTo>
                      <a:pt x="75" y="16"/>
                    </a:lnTo>
                    <a:lnTo>
                      <a:pt x="76" y="18"/>
                    </a:lnTo>
                    <a:lnTo>
                      <a:pt x="76" y="20"/>
                    </a:lnTo>
                    <a:lnTo>
                      <a:pt x="77" y="21"/>
                    </a:lnTo>
                    <a:lnTo>
                      <a:pt x="79" y="22"/>
                    </a:lnTo>
                    <a:lnTo>
                      <a:pt x="81" y="23"/>
                    </a:lnTo>
                    <a:lnTo>
                      <a:pt x="82" y="24"/>
                    </a:lnTo>
                    <a:lnTo>
                      <a:pt x="84" y="26"/>
                    </a:lnTo>
                    <a:lnTo>
                      <a:pt x="84" y="29"/>
                    </a:lnTo>
                    <a:lnTo>
                      <a:pt x="84" y="31"/>
                    </a:lnTo>
                    <a:lnTo>
                      <a:pt x="83" y="33"/>
                    </a:lnTo>
                    <a:lnTo>
                      <a:pt x="83" y="35"/>
                    </a:lnTo>
                    <a:lnTo>
                      <a:pt x="84" y="36"/>
                    </a:lnTo>
                    <a:lnTo>
                      <a:pt x="85" y="38"/>
                    </a:lnTo>
                    <a:lnTo>
                      <a:pt x="85" y="39"/>
                    </a:lnTo>
                    <a:lnTo>
                      <a:pt x="85" y="41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84" y="46"/>
                    </a:lnTo>
                    <a:lnTo>
                      <a:pt x="85" y="48"/>
                    </a:lnTo>
                    <a:lnTo>
                      <a:pt x="86" y="50"/>
                    </a:lnTo>
                    <a:lnTo>
                      <a:pt x="87" y="52"/>
                    </a:lnTo>
                    <a:lnTo>
                      <a:pt x="87" y="54"/>
                    </a:lnTo>
                    <a:lnTo>
                      <a:pt x="86" y="55"/>
                    </a:lnTo>
                    <a:lnTo>
                      <a:pt x="85" y="56"/>
                    </a:lnTo>
                    <a:lnTo>
                      <a:pt x="83" y="57"/>
                    </a:lnTo>
                    <a:lnTo>
                      <a:pt x="82" y="58"/>
                    </a:lnTo>
                    <a:lnTo>
                      <a:pt x="81" y="59"/>
                    </a:lnTo>
                    <a:lnTo>
                      <a:pt x="80" y="61"/>
                    </a:lnTo>
                    <a:lnTo>
                      <a:pt x="78" y="62"/>
                    </a:lnTo>
                    <a:lnTo>
                      <a:pt x="74" y="62"/>
                    </a:lnTo>
                    <a:lnTo>
                      <a:pt x="70" y="63"/>
                    </a:lnTo>
                    <a:lnTo>
                      <a:pt x="66" y="62"/>
                    </a:lnTo>
                    <a:lnTo>
                      <a:pt x="63" y="60"/>
                    </a:lnTo>
                    <a:lnTo>
                      <a:pt x="61" y="58"/>
                    </a:lnTo>
                    <a:lnTo>
                      <a:pt x="61" y="56"/>
                    </a:lnTo>
                    <a:lnTo>
                      <a:pt x="62" y="54"/>
                    </a:lnTo>
                    <a:lnTo>
                      <a:pt x="63" y="53"/>
                    </a:lnTo>
                    <a:lnTo>
                      <a:pt x="63" y="51"/>
                    </a:lnTo>
                    <a:lnTo>
                      <a:pt x="63" y="48"/>
                    </a:lnTo>
                    <a:lnTo>
                      <a:pt x="62" y="46"/>
                    </a:lnTo>
                    <a:lnTo>
                      <a:pt x="62" y="45"/>
                    </a:lnTo>
                    <a:lnTo>
                      <a:pt x="60" y="43"/>
                    </a:lnTo>
                    <a:lnTo>
                      <a:pt x="58" y="41"/>
                    </a:lnTo>
                    <a:lnTo>
                      <a:pt x="56" y="39"/>
                    </a:lnTo>
                    <a:lnTo>
                      <a:pt x="55" y="39"/>
                    </a:lnTo>
                    <a:lnTo>
                      <a:pt x="54" y="40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1" y="42"/>
                    </a:lnTo>
                    <a:lnTo>
                      <a:pt x="50" y="42"/>
                    </a:lnTo>
                    <a:lnTo>
                      <a:pt x="48" y="42"/>
                    </a:lnTo>
                    <a:lnTo>
                      <a:pt x="47" y="43"/>
                    </a:lnTo>
                    <a:lnTo>
                      <a:pt x="46" y="42"/>
                    </a:lnTo>
                    <a:lnTo>
                      <a:pt x="45" y="41"/>
                    </a:lnTo>
                    <a:lnTo>
                      <a:pt x="45" y="40"/>
                    </a:lnTo>
                    <a:lnTo>
                      <a:pt x="44" y="39"/>
                    </a:lnTo>
                    <a:lnTo>
                      <a:pt x="43" y="38"/>
                    </a:lnTo>
                    <a:lnTo>
                      <a:pt x="41" y="38"/>
                    </a:lnTo>
                    <a:lnTo>
                      <a:pt x="40" y="38"/>
                    </a:lnTo>
                    <a:lnTo>
                      <a:pt x="38" y="36"/>
                    </a:lnTo>
                    <a:lnTo>
                      <a:pt x="38" y="35"/>
                    </a:lnTo>
                    <a:lnTo>
                      <a:pt x="37" y="34"/>
                    </a:lnTo>
                    <a:lnTo>
                      <a:pt x="37" y="33"/>
                    </a:lnTo>
                    <a:lnTo>
                      <a:pt x="36" y="32"/>
                    </a:lnTo>
                    <a:lnTo>
                      <a:pt x="35" y="30"/>
                    </a:lnTo>
                    <a:lnTo>
                      <a:pt x="34" y="29"/>
                    </a:lnTo>
                    <a:lnTo>
                      <a:pt x="32" y="27"/>
                    </a:lnTo>
                    <a:lnTo>
                      <a:pt x="29" y="25"/>
                    </a:lnTo>
                    <a:lnTo>
                      <a:pt x="29" y="23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6"/>
                    </a:lnTo>
                    <a:lnTo>
                      <a:pt x="31" y="15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8" y="16"/>
                    </a:lnTo>
                    <a:lnTo>
                      <a:pt x="16" y="17"/>
                    </a:lnTo>
                    <a:lnTo>
                      <a:pt x="12" y="19"/>
                    </a:lnTo>
                    <a:lnTo>
                      <a:pt x="10" y="21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Freeform 1103"/>
              <p:cNvSpPr>
                <a:spLocks/>
              </p:cNvSpPr>
              <p:nvPr/>
            </p:nvSpPr>
            <p:spPr bwMode="auto">
              <a:xfrm flipH="1">
                <a:off x="716" y="3312"/>
                <a:ext cx="85" cy="35"/>
              </a:xfrm>
              <a:custGeom>
                <a:avLst/>
                <a:gdLst>
                  <a:gd name="T0" fmla="*/ 3 w 101"/>
                  <a:gd name="T1" fmla="*/ 3 h 43"/>
                  <a:gd name="T2" fmla="*/ 3 w 101"/>
                  <a:gd name="T3" fmla="*/ 3 h 43"/>
                  <a:gd name="T4" fmla="*/ 3 w 101"/>
                  <a:gd name="T5" fmla="*/ 3 h 43"/>
                  <a:gd name="T6" fmla="*/ 3 w 101"/>
                  <a:gd name="T7" fmla="*/ 2 h 43"/>
                  <a:gd name="T8" fmla="*/ 3 w 101"/>
                  <a:gd name="T9" fmla="*/ 2 h 43"/>
                  <a:gd name="T10" fmla="*/ 3 w 101"/>
                  <a:gd name="T11" fmla="*/ 2 h 43"/>
                  <a:gd name="T12" fmla="*/ 3 w 101"/>
                  <a:gd name="T13" fmla="*/ 2 h 43"/>
                  <a:gd name="T14" fmla="*/ 3 w 101"/>
                  <a:gd name="T15" fmla="*/ 2 h 43"/>
                  <a:gd name="T16" fmla="*/ 3 w 101"/>
                  <a:gd name="T17" fmla="*/ 2 h 43"/>
                  <a:gd name="T18" fmla="*/ 3 w 101"/>
                  <a:gd name="T19" fmla="*/ 2 h 43"/>
                  <a:gd name="T20" fmla="*/ 3 w 101"/>
                  <a:gd name="T21" fmla="*/ 2 h 43"/>
                  <a:gd name="T22" fmla="*/ 4 w 101"/>
                  <a:gd name="T23" fmla="*/ 0 h 43"/>
                  <a:gd name="T24" fmla="*/ 6 w 101"/>
                  <a:gd name="T25" fmla="*/ 0 h 43"/>
                  <a:gd name="T26" fmla="*/ 7 w 101"/>
                  <a:gd name="T27" fmla="*/ 1 h 43"/>
                  <a:gd name="T28" fmla="*/ 8 w 101"/>
                  <a:gd name="T29" fmla="*/ 2 h 43"/>
                  <a:gd name="T30" fmla="*/ 9 w 101"/>
                  <a:gd name="T31" fmla="*/ 2 h 43"/>
                  <a:gd name="T32" fmla="*/ 10 w 101"/>
                  <a:gd name="T33" fmla="*/ 2 h 43"/>
                  <a:gd name="T34" fmla="*/ 10 w 101"/>
                  <a:gd name="T35" fmla="*/ 2 h 43"/>
                  <a:gd name="T36" fmla="*/ 11 w 101"/>
                  <a:gd name="T37" fmla="*/ 2 h 43"/>
                  <a:gd name="T38" fmla="*/ 12 w 101"/>
                  <a:gd name="T39" fmla="*/ 2 h 43"/>
                  <a:gd name="T40" fmla="*/ 12 w 101"/>
                  <a:gd name="T41" fmla="*/ 2 h 43"/>
                  <a:gd name="T42" fmla="*/ 12 w 101"/>
                  <a:gd name="T43" fmla="*/ 3 h 43"/>
                  <a:gd name="T44" fmla="*/ 12 w 101"/>
                  <a:gd name="T45" fmla="*/ 3 h 43"/>
                  <a:gd name="T46" fmla="*/ 12 w 101"/>
                  <a:gd name="T47" fmla="*/ 3 h 43"/>
                  <a:gd name="T48" fmla="*/ 12 w 101"/>
                  <a:gd name="T49" fmla="*/ 4 h 43"/>
                  <a:gd name="T50" fmla="*/ 13 w 101"/>
                  <a:gd name="T51" fmla="*/ 4 h 43"/>
                  <a:gd name="T52" fmla="*/ 13 w 101"/>
                  <a:gd name="T53" fmla="*/ 4 h 43"/>
                  <a:gd name="T54" fmla="*/ 12 w 101"/>
                  <a:gd name="T55" fmla="*/ 4 h 43"/>
                  <a:gd name="T56" fmla="*/ 12 w 101"/>
                  <a:gd name="T57" fmla="*/ 4 h 43"/>
                  <a:gd name="T58" fmla="*/ 12 w 101"/>
                  <a:gd name="T59" fmla="*/ 4 h 43"/>
                  <a:gd name="T60" fmla="*/ 11 w 101"/>
                  <a:gd name="T61" fmla="*/ 4 h 43"/>
                  <a:gd name="T62" fmla="*/ 9 w 101"/>
                  <a:gd name="T63" fmla="*/ 4 h 43"/>
                  <a:gd name="T64" fmla="*/ 8 w 101"/>
                  <a:gd name="T65" fmla="*/ 4 h 43"/>
                  <a:gd name="T66" fmla="*/ 6 w 101"/>
                  <a:gd name="T67" fmla="*/ 4 h 43"/>
                  <a:gd name="T68" fmla="*/ 5 w 101"/>
                  <a:gd name="T69" fmla="*/ 4 h 43"/>
                  <a:gd name="T70" fmla="*/ 3 w 101"/>
                  <a:gd name="T71" fmla="*/ 4 h 43"/>
                  <a:gd name="T72" fmla="*/ 3 w 101"/>
                  <a:gd name="T73" fmla="*/ 4 h 43"/>
                  <a:gd name="T74" fmla="*/ 3 w 101"/>
                  <a:gd name="T75" fmla="*/ 4 h 43"/>
                  <a:gd name="T76" fmla="*/ 3 w 101"/>
                  <a:gd name="T77" fmla="*/ 4 h 43"/>
                  <a:gd name="T78" fmla="*/ 3 w 101"/>
                  <a:gd name="T79" fmla="*/ 4 h 43"/>
                  <a:gd name="T80" fmla="*/ 3 w 101"/>
                  <a:gd name="T81" fmla="*/ 4 h 43"/>
                  <a:gd name="T82" fmla="*/ 3 w 101"/>
                  <a:gd name="T83" fmla="*/ 4 h 43"/>
                  <a:gd name="T84" fmla="*/ 3 w 101"/>
                  <a:gd name="T85" fmla="*/ 4 h 43"/>
                  <a:gd name="T86" fmla="*/ 1 w 101"/>
                  <a:gd name="T87" fmla="*/ 4 h 43"/>
                  <a:gd name="T88" fmla="*/ 0 w 101"/>
                  <a:gd name="T89" fmla="*/ 4 h 43"/>
                  <a:gd name="T90" fmla="*/ 1 w 101"/>
                  <a:gd name="T91" fmla="*/ 4 h 43"/>
                  <a:gd name="T92" fmla="*/ 3 w 101"/>
                  <a:gd name="T93" fmla="*/ 3 h 43"/>
                  <a:gd name="T94" fmla="*/ 3 w 101"/>
                  <a:gd name="T95" fmla="*/ 3 h 43"/>
                  <a:gd name="T96" fmla="*/ 3 w 101"/>
                  <a:gd name="T97" fmla="*/ 3 h 4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01" h="43">
                    <a:moveTo>
                      <a:pt x="9" y="35"/>
                    </a:moveTo>
                    <a:lnTo>
                      <a:pt x="9" y="34"/>
                    </a:lnTo>
                    <a:lnTo>
                      <a:pt x="9" y="33"/>
                    </a:lnTo>
                    <a:lnTo>
                      <a:pt x="9" y="32"/>
                    </a:lnTo>
                    <a:lnTo>
                      <a:pt x="8" y="30"/>
                    </a:lnTo>
                    <a:lnTo>
                      <a:pt x="8" y="25"/>
                    </a:lnTo>
                    <a:lnTo>
                      <a:pt x="9" y="20"/>
                    </a:lnTo>
                    <a:lnTo>
                      <a:pt x="11" y="15"/>
                    </a:lnTo>
                    <a:lnTo>
                      <a:pt x="16" y="10"/>
                    </a:lnTo>
                    <a:lnTo>
                      <a:pt x="22" y="6"/>
                    </a:lnTo>
                    <a:lnTo>
                      <a:pt x="28" y="2"/>
                    </a:lnTo>
                    <a:lnTo>
                      <a:pt x="35" y="0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3" y="2"/>
                    </a:lnTo>
                    <a:lnTo>
                      <a:pt x="72" y="6"/>
                    </a:lnTo>
                    <a:lnTo>
                      <a:pt x="78" y="9"/>
                    </a:lnTo>
                    <a:lnTo>
                      <a:pt x="84" y="14"/>
                    </a:lnTo>
                    <a:lnTo>
                      <a:pt x="89" y="19"/>
                    </a:lnTo>
                    <a:lnTo>
                      <a:pt x="92" y="24"/>
                    </a:lnTo>
                    <a:lnTo>
                      <a:pt x="94" y="30"/>
                    </a:lnTo>
                    <a:lnTo>
                      <a:pt x="95" y="33"/>
                    </a:lnTo>
                    <a:lnTo>
                      <a:pt x="96" y="37"/>
                    </a:lnTo>
                    <a:lnTo>
                      <a:pt x="97" y="39"/>
                    </a:lnTo>
                    <a:lnTo>
                      <a:pt x="100" y="41"/>
                    </a:lnTo>
                    <a:lnTo>
                      <a:pt x="101" y="41"/>
                    </a:lnTo>
                    <a:lnTo>
                      <a:pt x="101" y="42"/>
                    </a:lnTo>
                    <a:lnTo>
                      <a:pt x="100" y="42"/>
                    </a:lnTo>
                    <a:lnTo>
                      <a:pt x="98" y="42"/>
                    </a:lnTo>
                    <a:lnTo>
                      <a:pt x="94" y="43"/>
                    </a:lnTo>
                    <a:lnTo>
                      <a:pt x="85" y="43"/>
                    </a:lnTo>
                    <a:lnTo>
                      <a:pt x="74" y="43"/>
                    </a:lnTo>
                    <a:lnTo>
                      <a:pt x="62" y="43"/>
                    </a:lnTo>
                    <a:lnTo>
                      <a:pt x="49" y="43"/>
                    </a:lnTo>
                    <a:lnTo>
                      <a:pt x="38" y="43"/>
                    </a:lnTo>
                    <a:lnTo>
                      <a:pt x="29" y="43"/>
                    </a:lnTo>
                    <a:lnTo>
                      <a:pt x="24" y="43"/>
                    </a:lnTo>
                    <a:lnTo>
                      <a:pt x="22" y="42"/>
                    </a:lnTo>
                    <a:lnTo>
                      <a:pt x="18" y="43"/>
                    </a:lnTo>
                    <a:lnTo>
                      <a:pt x="15" y="43"/>
                    </a:lnTo>
                    <a:lnTo>
                      <a:pt x="11" y="43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1" y="43"/>
                    </a:lnTo>
                    <a:lnTo>
                      <a:pt x="0" y="42"/>
                    </a:lnTo>
                    <a:lnTo>
                      <a:pt x="1" y="41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9" y="35"/>
                    </a:ln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2" name="Freeform 1104"/>
              <p:cNvSpPr>
                <a:spLocks/>
              </p:cNvSpPr>
              <p:nvPr/>
            </p:nvSpPr>
            <p:spPr bwMode="auto">
              <a:xfrm flipH="1">
                <a:off x="713" y="3382"/>
                <a:ext cx="119" cy="84"/>
              </a:xfrm>
              <a:custGeom>
                <a:avLst/>
                <a:gdLst>
                  <a:gd name="T0" fmla="*/ 18 w 141"/>
                  <a:gd name="T1" fmla="*/ 2 h 103"/>
                  <a:gd name="T2" fmla="*/ 18 w 141"/>
                  <a:gd name="T3" fmla="*/ 2 h 103"/>
                  <a:gd name="T4" fmla="*/ 18 w 141"/>
                  <a:gd name="T5" fmla="*/ 3 h 103"/>
                  <a:gd name="T6" fmla="*/ 18 w 141"/>
                  <a:gd name="T7" fmla="*/ 4 h 103"/>
                  <a:gd name="T8" fmla="*/ 18 w 141"/>
                  <a:gd name="T9" fmla="*/ 5 h 103"/>
                  <a:gd name="T10" fmla="*/ 17 w 141"/>
                  <a:gd name="T11" fmla="*/ 6 h 103"/>
                  <a:gd name="T12" fmla="*/ 16 w 141"/>
                  <a:gd name="T13" fmla="*/ 6 h 103"/>
                  <a:gd name="T14" fmla="*/ 16 w 141"/>
                  <a:gd name="T15" fmla="*/ 7 h 103"/>
                  <a:gd name="T16" fmla="*/ 15 w 141"/>
                  <a:gd name="T17" fmla="*/ 7 h 103"/>
                  <a:gd name="T18" fmla="*/ 14 w 141"/>
                  <a:gd name="T19" fmla="*/ 9 h 103"/>
                  <a:gd name="T20" fmla="*/ 14 w 141"/>
                  <a:gd name="T21" fmla="*/ 9 h 103"/>
                  <a:gd name="T22" fmla="*/ 13 w 141"/>
                  <a:gd name="T23" fmla="*/ 9 h 103"/>
                  <a:gd name="T24" fmla="*/ 11 w 141"/>
                  <a:gd name="T25" fmla="*/ 8 h 103"/>
                  <a:gd name="T26" fmla="*/ 9 w 141"/>
                  <a:gd name="T27" fmla="*/ 8 h 103"/>
                  <a:gd name="T28" fmla="*/ 8 w 141"/>
                  <a:gd name="T29" fmla="*/ 7 h 103"/>
                  <a:gd name="T30" fmla="*/ 5 w 141"/>
                  <a:gd name="T31" fmla="*/ 7 h 103"/>
                  <a:gd name="T32" fmla="*/ 3 w 141"/>
                  <a:gd name="T33" fmla="*/ 6 h 103"/>
                  <a:gd name="T34" fmla="*/ 3 w 141"/>
                  <a:gd name="T35" fmla="*/ 5 h 103"/>
                  <a:gd name="T36" fmla="*/ 0 w 141"/>
                  <a:gd name="T37" fmla="*/ 5 h 103"/>
                  <a:gd name="T38" fmla="*/ 0 w 141"/>
                  <a:gd name="T39" fmla="*/ 5 h 103"/>
                  <a:gd name="T40" fmla="*/ 3 w 141"/>
                  <a:gd name="T41" fmla="*/ 4 h 103"/>
                  <a:gd name="T42" fmla="*/ 3 w 141"/>
                  <a:gd name="T43" fmla="*/ 4 h 103"/>
                  <a:gd name="T44" fmla="*/ 3 w 141"/>
                  <a:gd name="T45" fmla="*/ 4 h 103"/>
                  <a:gd name="T46" fmla="*/ 3 w 141"/>
                  <a:gd name="T47" fmla="*/ 5 h 103"/>
                  <a:gd name="T48" fmla="*/ 5 w 141"/>
                  <a:gd name="T49" fmla="*/ 5 h 103"/>
                  <a:gd name="T50" fmla="*/ 7 w 141"/>
                  <a:gd name="T51" fmla="*/ 6 h 103"/>
                  <a:gd name="T52" fmla="*/ 7 w 141"/>
                  <a:gd name="T53" fmla="*/ 6 h 103"/>
                  <a:gd name="T54" fmla="*/ 8 w 141"/>
                  <a:gd name="T55" fmla="*/ 6 h 103"/>
                  <a:gd name="T56" fmla="*/ 9 w 141"/>
                  <a:gd name="T57" fmla="*/ 6 h 103"/>
                  <a:gd name="T58" fmla="*/ 11 w 141"/>
                  <a:gd name="T59" fmla="*/ 6 h 103"/>
                  <a:gd name="T60" fmla="*/ 12 w 141"/>
                  <a:gd name="T61" fmla="*/ 6 h 103"/>
                  <a:gd name="T62" fmla="*/ 12 w 141"/>
                  <a:gd name="T63" fmla="*/ 5 h 103"/>
                  <a:gd name="T64" fmla="*/ 12 w 141"/>
                  <a:gd name="T65" fmla="*/ 4 h 103"/>
                  <a:gd name="T66" fmla="*/ 13 w 141"/>
                  <a:gd name="T67" fmla="*/ 2 h 103"/>
                  <a:gd name="T68" fmla="*/ 13 w 141"/>
                  <a:gd name="T69" fmla="*/ 2 h 103"/>
                  <a:gd name="T70" fmla="*/ 13 w 141"/>
                  <a:gd name="T71" fmla="*/ 2 h 103"/>
                  <a:gd name="T72" fmla="*/ 14 w 141"/>
                  <a:gd name="T73" fmla="*/ 2 h 103"/>
                  <a:gd name="T74" fmla="*/ 15 w 141"/>
                  <a:gd name="T75" fmla="*/ 0 h 103"/>
                  <a:gd name="T76" fmla="*/ 16 w 141"/>
                  <a:gd name="T77" fmla="*/ 0 h 103"/>
                  <a:gd name="T78" fmla="*/ 17 w 141"/>
                  <a:gd name="T79" fmla="*/ 2 h 10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1" h="103">
                    <a:moveTo>
                      <a:pt x="134" y="6"/>
                    </a:moveTo>
                    <a:lnTo>
                      <a:pt x="138" y="11"/>
                    </a:lnTo>
                    <a:lnTo>
                      <a:pt x="141" y="17"/>
                    </a:lnTo>
                    <a:lnTo>
                      <a:pt x="141" y="23"/>
                    </a:lnTo>
                    <a:lnTo>
                      <a:pt x="141" y="29"/>
                    </a:lnTo>
                    <a:lnTo>
                      <a:pt x="138" y="36"/>
                    </a:lnTo>
                    <a:lnTo>
                      <a:pt x="135" y="42"/>
                    </a:lnTo>
                    <a:lnTo>
                      <a:pt x="133" y="48"/>
                    </a:lnTo>
                    <a:lnTo>
                      <a:pt x="131" y="51"/>
                    </a:lnTo>
                    <a:lnTo>
                      <a:pt x="131" y="55"/>
                    </a:lnTo>
                    <a:lnTo>
                      <a:pt x="130" y="59"/>
                    </a:lnTo>
                    <a:lnTo>
                      <a:pt x="129" y="65"/>
                    </a:lnTo>
                    <a:lnTo>
                      <a:pt x="127" y="69"/>
                    </a:lnTo>
                    <a:lnTo>
                      <a:pt x="126" y="72"/>
                    </a:lnTo>
                    <a:lnTo>
                      <a:pt x="125" y="76"/>
                    </a:lnTo>
                    <a:lnTo>
                      <a:pt x="123" y="80"/>
                    </a:lnTo>
                    <a:lnTo>
                      <a:pt x="123" y="83"/>
                    </a:lnTo>
                    <a:lnTo>
                      <a:pt x="120" y="87"/>
                    </a:lnTo>
                    <a:lnTo>
                      <a:pt x="116" y="94"/>
                    </a:lnTo>
                    <a:lnTo>
                      <a:pt x="110" y="100"/>
                    </a:lnTo>
                    <a:lnTo>
                      <a:pt x="106" y="103"/>
                    </a:lnTo>
                    <a:lnTo>
                      <a:pt x="104" y="103"/>
                    </a:lnTo>
                    <a:lnTo>
                      <a:pt x="100" y="102"/>
                    </a:lnTo>
                    <a:lnTo>
                      <a:pt x="95" y="101"/>
                    </a:lnTo>
                    <a:lnTo>
                      <a:pt x="89" y="99"/>
                    </a:lnTo>
                    <a:lnTo>
                      <a:pt x="83" y="97"/>
                    </a:lnTo>
                    <a:lnTo>
                      <a:pt x="77" y="95"/>
                    </a:lnTo>
                    <a:lnTo>
                      <a:pt x="72" y="93"/>
                    </a:lnTo>
                    <a:lnTo>
                      <a:pt x="68" y="91"/>
                    </a:lnTo>
                    <a:lnTo>
                      <a:pt x="58" y="86"/>
                    </a:lnTo>
                    <a:lnTo>
                      <a:pt x="48" y="81"/>
                    </a:lnTo>
                    <a:lnTo>
                      <a:pt x="37" y="76"/>
                    </a:lnTo>
                    <a:lnTo>
                      <a:pt x="27" y="70"/>
                    </a:lnTo>
                    <a:lnTo>
                      <a:pt x="18" y="65"/>
                    </a:lnTo>
                    <a:lnTo>
                      <a:pt x="10" y="61"/>
                    </a:lnTo>
                    <a:lnTo>
                      <a:pt x="4" y="57"/>
                    </a:lnTo>
                    <a:lnTo>
                      <a:pt x="2" y="55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48"/>
                    </a:lnTo>
                    <a:lnTo>
                      <a:pt x="18" y="50"/>
                    </a:lnTo>
                    <a:lnTo>
                      <a:pt x="23" y="52"/>
                    </a:lnTo>
                    <a:lnTo>
                      <a:pt x="31" y="54"/>
                    </a:lnTo>
                    <a:lnTo>
                      <a:pt x="38" y="56"/>
                    </a:lnTo>
                    <a:lnTo>
                      <a:pt x="45" y="58"/>
                    </a:lnTo>
                    <a:lnTo>
                      <a:pt x="51" y="60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2"/>
                    </a:lnTo>
                    <a:lnTo>
                      <a:pt x="63" y="62"/>
                    </a:lnTo>
                    <a:lnTo>
                      <a:pt x="68" y="64"/>
                    </a:lnTo>
                    <a:lnTo>
                      <a:pt x="72" y="65"/>
                    </a:lnTo>
                    <a:lnTo>
                      <a:pt x="77" y="66"/>
                    </a:lnTo>
                    <a:lnTo>
                      <a:pt x="81" y="68"/>
                    </a:lnTo>
                    <a:lnTo>
                      <a:pt x="85" y="70"/>
                    </a:lnTo>
                    <a:lnTo>
                      <a:pt x="88" y="65"/>
                    </a:lnTo>
                    <a:lnTo>
                      <a:pt x="89" y="61"/>
                    </a:lnTo>
                    <a:lnTo>
                      <a:pt x="90" y="56"/>
                    </a:lnTo>
                    <a:lnTo>
                      <a:pt x="90" y="51"/>
                    </a:lnTo>
                    <a:lnTo>
                      <a:pt x="92" y="45"/>
                    </a:lnTo>
                    <a:lnTo>
                      <a:pt x="94" y="36"/>
                    </a:lnTo>
                    <a:lnTo>
                      <a:pt x="95" y="28"/>
                    </a:lnTo>
                    <a:lnTo>
                      <a:pt x="95" y="21"/>
                    </a:lnTo>
                    <a:lnTo>
                      <a:pt x="95" y="16"/>
                    </a:lnTo>
                    <a:lnTo>
                      <a:pt x="97" y="11"/>
                    </a:lnTo>
                    <a:lnTo>
                      <a:pt x="101" y="6"/>
                    </a:lnTo>
                    <a:lnTo>
                      <a:pt x="105" y="3"/>
                    </a:lnTo>
                    <a:lnTo>
                      <a:pt x="107" y="2"/>
                    </a:lnTo>
                    <a:lnTo>
                      <a:pt x="109" y="1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21" y="0"/>
                    </a:lnTo>
                    <a:lnTo>
                      <a:pt x="125" y="1"/>
                    </a:lnTo>
                    <a:lnTo>
                      <a:pt x="129" y="3"/>
                    </a:lnTo>
                    <a:lnTo>
                      <a:pt x="134" y="6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3" name="Freeform 1105"/>
              <p:cNvSpPr>
                <a:spLocks/>
              </p:cNvSpPr>
              <p:nvPr/>
            </p:nvSpPr>
            <p:spPr bwMode="auto">
              <a:xfrm flipH="1">
                <a:off x="711" y="3381"/>
                <a:ext cx="128" cy="87"/>
              </a:xfrm>
              <a:custGeom>
                <a:avLst/>
                <a:gdLst>
                  <a:gd name="T0" fmla="*/ 3 w 152"/>
                  <a:gd name="T1" fmla="*/ 4 h 107"/>
                  <a:gd name="T2" fmla="*/ 3 w 152"/>
                  <a:gd name="T3" fmla="*/ 5 h 107"/>
                  <a:gd name="T4" fmla="*/ 3 w 152"/>
                  <a:gd name="T5" fmla="*/ 5 h 107"/>
                  <a:gd name="T6" fmla="*/ 3 w 152"/>
                  <a:gd name="T7" fmla="*/ 5 h 107"/>
                  <a:gd name="T8" fmla="*/ 4 w 152"/>
                  <a:gd name="T9" fmla="*/ 5 h 107"/>
                  <a:gd name="T10" fmla="*/ 5 w 152"/>
                  <a:gd name="T11" fmla="*/ 5 h 107"/>
                  <a:gd name="T12" fmla="*/ 7 w 152"/>
                  <a:gd name="T13" fmla="*/ 5 h 107"/>
                  <a:gd name="T14" fmla="*/ 8 w 152"/>
                  <a:gd name="T15" fmla="*/ 6 h 107"/>
                  <a:gd name="T16" fmla="*/ 9 w 152"/>
                  <a:gd name="T17" fmla="*/ 6 h 107"/>
                  <a:gd name="T18" fmla="*/ 10 w 152"/>
                  <a:gd name="T19" fmla="*/ 6 h 107"/>
                  <a:gd name="T20" fmla="*/ 11 w 152"/>
                  <a:gd name="T21" fmla="*/ 6 h 107"/>
                  <a:gd name="T22" fmla="*/ 11 w 152"/>
                  <a:gd name="T23" fmla="*/ 6 h 107"/>
                  <a:gd name="T24" fmla="*/ 11 w 152"/>
                  <a:gd name="T25" fmla="*/ 5 h 107"/>
                  <a:gd name="T26" fmla="*/ 12 w 152"/>
                  <a:gd name="T27" fmla="*/ 5 h 107"/>
                  <a:gd name="T28" fmla="*/ 12 w 152"/>
                  <a:gd name="T29" fmla="*/ 4 h 107"/>
                  <a:gd name="T30" fmla="*/ 12 w 152"/>
                  <a:gd name="T31" fmla="*/ 3 h 107"/>
                  <a:gd name="T32" fmla="*/ 12 w 152"/>
                  <a:gd name="T33" fmla="*/ 2 h 107"/>
                  <a:gd name="T34" fmla="*/ 12 w 152"/>
                  <a:gd name="T35" fmla="*/ 2 h 107"/>
                  <a:gd name="T36" fmla="*/ 13 w 152"/>
                  <a:gd name="T37" fmla="*/ 2 h 107"/>
                  <a:gd name="T38" fmla="*/ 14 w 152"/>
                  <a:gd name="T39" fmla="*/ 2 h 107"/>
                  <a:gd name="T40" fmla="*/ 14 w 152"/>
                  <a:gd name="T41" fmla="*/ 2 h 107"/>
                  <a:gd name="T42" fmla="*/ 15 w 152"/>
                  <a:gd name="T43" fmla="*/ 0 h 107"/>
                  <a:gd name="T44" fmla="*/ 17 w 152"/>
                  <a:gd name="T45" fmla="*/ 0 h 107"/>
                  <a:gd name="T46" fmla="*/ 17 w 152"/>
                  <a:gd name="T47" fmla="*/ 2 h 107"/>
                  <a:gd name="T48" fmla="*/ 19 w 152"/>
                  <a:gd name="T49" fmla="*/ 2 h 107"/>
                  <a:gd name="T50" fmla="*/ 20 w 152"/>
                  <a:gd name="T51" fmla="*/ 2 h 107"/>
                  <a:gd name="T52" fmla="*/ 19 w 152"/>
                  <a:gd name="T53" fmla="*/ 3 h 107"/>
                  <a:gd name="T54" fmla="*/ 17 w 152"/>
                  <a:gd name="T55" fmla="*/ 6 h 107"/>
                  <a:gd name="T56" fmla="*/ 17 w 152"/>
                  <a:gd name="T57" fmla="*/ 7 h 107"/>
                  <a:gd name="T58" fmla="*/ 17 w 152"/>
                  <a:gd name="T59" fmla="*/ 7 h 107"/>
                  <a:gd name="T60" fmla="*/ 16 w 152"/>
                  <a:gd name="T61" fmla="*/ 8 h 107"/>
                  <a:gd name="T62" fmla="*/ 15 w 152"/>
                  <a:gd name="T63" fmla="*/ 9 h 107"/>
                  <a:gd name="T64" fmla="*/ 14 w 152"/>
                  <a:gd name="T65" fmla="*/ 9 h 107"/>
                  <a:gd name="T66" fmla="*/ 14 w 152"/>
                  <a:gd name="T67" fmla="*/ 9 h 107"/>
                  <a:gd name="T68" fmla="*/ 13 w 152"/>
                  <a:gd name="T69" fmla="*/ 9 h 107"/>
                  <a:gd name="T70" fmla="*/ 11 w 152"/>
                  <a:gd name="T71" fmla="*/ 9 h 107"/>
                  <a:gd name="T72" fmla="*/ 9 w 152"/>
                  <a:gd name="T73" fmla="*/ 8 h 107"/>
                  <a:gd name="T74" fmla="*/ 7 w 152"/>
                  <a:gd name="T75" fmla="*/ 8 h 107"/>
                  <a:gd name="T76" fmla="*/ 6 w 152"/>
                  <a:gd name="T77" fmla="*/ 7 h 107"/>
                  <a:gd name="T78" fmla="*/ 4 w 152"/>
                  <a:gd name="T79" fmla="*/ 7 h 107"/>
                  <a:gd name="T80" fmla="*/ 3 w 152"/>
                  <a:gd name="T81" fmla="*/ 7 h 107"/>
                  <a:gd name="T82" fmla="*/ 3 w 152"/>
                  <a:gd name="T83" fmla="*/ 7 h 107"/>
                  <a:gd name="T84" fmla="*/ 3 w 152"/>
                  <a:gd name="T85" fmla="*/ 6 h 107"/>
                  <a:gd name="T86" fmla="*/ 3 w 152"/>
                  <a:gd name="T87" fmla="*/ 6 h 107"/>
                  <a:gd name="T88" fmla="*/ 0 w 152"/>
                  <a:gd name="T89" fmla="*/ 6 h 107"/>
                  <a:gd name="T90" fmla="*/ 3 w 152"/>
                  <a:gd name="T91" fmla="*/ 5 h 107"/>
                  <a:gd name="T92" fmla="*/ 3 w 152"/>
                  <a:gd name="T93" fmla="*/ 4 h 10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52" h="107">
                    <a:moveTo>
                      <a:pt x="11" y="48"/>
                    </a:moveTo>
                    <a:lnTo>
                      <a:pt x="11" y="48"/>
                    </a:lnTo>
                    <a:lnTo>
                      <a:pt x="13" y="48"/>
                    </a:lnTo>
                    <a:lnTo>
                      <a:pt x="15" y="49"/>
                    </a:lnTo>
                    <a:lnTo>
                      <a:pt x="18" y="50"/>
                    </a:lnTo>
                    <a:lnTo>
                      <a:pt x="22" y="50"/>
                    </a:lnTo>
                    <a:lnTo>
                      <a:pt x="25" y="51"/>
                    </a:lnTo>
                    <a:lnTo>
                      <a:pt x="28" y="52"/>
                    </a:lnTo>
                    <a:lnTo>
                      <a:pt x="30" y="53"/>
                    </a:lnTo>
                    <a:lnTo>
                      <a:pt x="32" y="54"/>
                    </a:lnTo>
                    <a:lnTo>
                      <a:pt x="37" y="55"/>
                    </a:lnTo>
                    <a:lnTo>
                      <a:pt x="42" y="56"/>
                    </a:lnTo>
                    <a:lnTo>
                      <a:pt x="48" y="58"/>
                    </a:lnTo>
                    <a:lnTo>
                      <a:pt x="55" y="59"/>
                    </a:lnTo>
                    <a:lnTo>
                      <a:pt x="61" y="60"/>
                    </a:lnTo>
                    <a:lnTo>
                      <a:pt x="66" y="61"/>
                    </a:lnTo>
                    <a:lnTo>
                      <a:pt x="69" y="62"/>
                    </a:lnTo>
                    <a:lnTo>
                      <a:pt x="74" y="62"/>
                    </a:lnTo>
                    <a:lnTo>
                      <a:pt x="78" y="63"/>
                    </a:lnTo>
                    <a:lnTo>
                      <a:pt x="82" y="64"/>
                    </a:lnTo>
                    <a:lnTo>
                      <a:pt x="85" y="65"/>
                    </a:lnTo>
                    <a:lnTo>
                      <a:pt x="87" y="66"/>
                    </a:lnTo>
                    <a:lnTo>
                      <a:pt x="89" y="66"/>
                    </a:lnTo>
                    <a:lnTo>
                      <a:pt x="89" y="64"/>
                    </a:lnTo>
                    <a:lnTo>
                      <a:pt x="89" y="62"/>
                    </a:lnTo>
                    <a:lnTo>
                      <a:pt x="89" y="59"/>
                    </a:lnTo>
                    <a:lnTo>
                      <a:pt x="90" y="55"/>
                    </a:lnTo>
                    <a:lnTo>
                      <a:pt x="91" y="53"/>
                    </a:lnTo>
                    <a:lnTo>
                      <a:pt x="92" y="49"/>
                    </a:lnTo>
                    <a:lnTo>
                      <a:pt x="94" y="46"/>
                    </a:lnTo>
                    <a:lnTo>
                      <a:pt x="96" y="42"/>
                    </a:lnTo>
                    <a:lnTo>
                      <a:pt x="97" y="38"/>
                    </a:lnTo>
                    <a:lnTo>
                      <a:pt x="97" y="34"/>
                    </a:lnTo>
                    <a:lnTo>
                      <a:pt x="97" y="31"/>
                    </a:lnTo>
                    <a:lnTo>
                      <a:pt x="97" y="25"/>
                    </a:lnTo>
                    <a:lnTo>
                      <a:pt x="99" y="19"/>
                    </a:lnTo>
                    <a:lnTo>
                      <a:pt x="103" y="13"/>
                    </a:lnTo>
                    <a:lnTo>
                      <a:pt x="105" y="10"/>
                    </a:lnTo>
                    <a:lnTo>
                      <a:pt x="107" y="8"/>
                    </a:lnTo>
                    <a:lnTo>
                      <a:pt x="109" y="6"/>
                    </a:lnTo>
                    <a:lnTo>
                      <a:pt x="111" y="4"/>
                    </a:lnTo>
                    <a:lnTo>
                      <a:pt x="115" y="2"/>
                    </a:lnTo>
                    <a:lnTo>
                      <a:pt x="118" y="1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5" y="2"/>
                    </a:lnTo>
                    <a:lnTo>
                      <a:pt x="139" y="4"/>
                    </a:lnTo>
                    <a:lnTo>
                      <a:pt x="144" y="7"/>
                    </a:lnTo>
                    <a:lnTo>
                      <a:pt x="147" y="10"/>
                    </a:lnTo>
                    <a:lnTo>
                      <a:pt x="150" y="14"/>
                    </a:lnTo>
                    <a:lnTo>
                      <a:pt x="152" y="19"/>
                    </a:lnTo>
                    <a:lnTo>
                      <a:pt x="152" y="24"/>
                    </a:lnTo>
                    <a:lnTo>
                      <a:pt x="150" y="39"/>
                    </a:lnTo>
                    <a:lnTo>
                      <a:pt x="145" y="55"/>
                    </a:lnTo>
                    <a:lnTo>
                      <a:pt x="140" y="70"/>
                    </a:lnTo>
                    <a:lnTo>
                      <a:pt x="137" y="79"/>
                    </a:lnTo>
                    <a:lnTo>
                      <a:pt x="135" y="82"/>
                    </a:lnTo>
                    <a:lnTo>
                      <a:pt x="133" y="86"/>
                    </a:lnTo>
                    <a:lnTo>
                      <a:pt x="131" y="90"/>
                    </a:lnTo>
                    <a:lnTo>
                      <a:pt x="128" y="94"/>
                    </a:lnTo>
                    <a:lnTo>
                      <a:pt x="125" y="98"/>
                    </a:lnTo>
                    <a:lnTo>
                      <a:pt x="122" y="102"/>
                    </a:lnTo>
                    <a:lnTo>
                      <a:pt x="120" y="104"/>
                    </a:lnTo>
                    <a:lnTo>
                      <a:pt x="119" y="105"/>
                    </a:lnTo>
                    <a:lnTo>
                      <a:pt x="116" y="106"/>
                    </a:lnTo>
                    <a:lnTo>
                      <a:pt x="113" y="107"/>
                    </a:lnTo>
                    <a:lnTo>
                      <a:pt x="110" y="107"/>
                    </a:lnTo>
                    <a:lnTo>
                      <a:pt x="106" y="107"/>
                    </a:lnTo>
                    <a:lnTo>
                      <a:pt x="103" y="106"/>
                    </a:lnTo>
                    <a:lnTo>
                      <a:pt x="97" y="105"/>
                    </a:lnTo>
                    <a:lnTo>
                      <a:pt x="89" y="102"/>
                    </a:lnTo>
                    <a:lnTo>
                      <a:pt x="80" y="100"/>
                    </a:lnTo>
                    <a:lnTo>
                      <a:pt x="71" y="97"/>
                    </a:lnTo>
                    <a:lnTo>
                      <a:pt x="63" y="95"/>
                    </a:lnTo>
                    <a:lnTo>
                      <a:pt x="55" y="92"/>
                    </a:lnTo>
                    <a:lnTo>
                      <a:pt x="49" y="89"/>
                    </a:lnTo>
                    <a:lnTo>
                      <a:pt x="45" y="87"/>
                    </a:lnTo>
                    <a:lnTo>
                      <a:pt x="39" y="85"/>
                    </a:lnTo>
                    <a:lnTo>
                      <a:pt x="33" y="82"/>
                    </a:lnTo>
                    <a:lnTo>
                      <a:pt x="28" y="80"/>
                    </a:lnTo>
                    <a:lnTo>
                      <a:pt x="23" y="78"/>
                    </a:lnTo>
                    <a:lnTo>
                      <a:pt x="19" y="76"/>
                    </a:lnTo>
                    <a:lnTo>
                      <a:pt x="16" y="75"/>
                    </a:lnTo>
                    <a:lnTo>
                      <a:pt x="15" y="73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11" y="69"/>
                    </a:lnTo>
                    <a:lnTo>
                      <a:pt x="10" y="68"/>
                    </a:lnTo>
                    <a:lnTo>
                      <a:pt x="0" y="65"/>
                    </a:lnTo>
                    <a:lnTo>
                      <a:pt x="1" y="59"/>
                    </a:lnTo>
                    <a:lnTo>
                      <a:pt x="4" y="54"/>
                    </a:lnTo>
                    <a:lnTo>
                      <a:pt x="7" y="50"/>
                    </a:ln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4" name="Freeform 1106"/>
              <p:cNvSpPr>
                <a:spLocks/>
              </p:cNvSpPr>
              <p:nvPr/>
            </p:nvSpPr>
            <p:spPr bwMode="auto">
              <a:xfrm flipH="1">
                <a:off x="708" y="3509"/>
                <a:ext cx="92" cy="214"/>
              </a:xfrm>
              <a:custGeom>
                <a:avLst/>
                <a:gdLst>
                  <a:gd name="T0" fmla="*/ 12 w 109"/>
                  <a:gd name="T1" fmla="*/ 2 h 262"/>
                  <a:gd name="T2" fmla="*/ 13 w 109"/>
                  <a:gd name="T3" fmla="*/ 2 h 262"/>
                  <a:gd name="T4" fmla="*/ 14 w 109"/>
                  <a:gd name="T5" fmla="*/ 2 h 262"/>
                  <a:gd name="T6" fmla="*/ 14 w 109"/>
                  <a:gd name="T7" fmla="*/ 2 h 262"/>
                  <a:gd name="T8" fmla="*/ 14 w 109"/>
                  <a:gd name="T9" fmla="*/ 3 h 262"/>
                  <a:gd name="T10" fmla="*/ 13 w 109"/>
                  <a:gd name="T11" fmla="*/ 4 h 262"/>
                  <a:gd name="T12" fmla="*/ 12 w 109"/>
                  <a:gd name="T13" fmla="*/ 5 h 262"/>
                  <a:gd name="T14" fmla="*/ 11 w 109"/>
                  <a:gd name="T15" fmla="*/ 5 h 262"/>
                  <a:gd name="T16" fmla="*/ 11 w 109"/>
                  <a:gd name="T17" fmla="*/ 6 h 262"/>
                  <a:gd name="T18" fmla="*/ 9 w 109"/>
                  <a:gd name="T19" fmla="*/ 7 h 262"/>
                  <a:gd name="T20" fmla="*/ 8 w 109"/>
                  <a:gd name="T21" fmla="*/ 9 h 262"/>
                  <a:gd name="T22" fmla="*/ 7 w 109"/>
                  <a:gd name="T23" fmla="*/ 10 h 262"/>
                  <a:gd name="T24" fmla="*/ 6 w 109"/>
                  <a:gd name="T25" fmla="*/ 11 h 262"/>
                  <a:gd name="T26" fmla="*/ 6 w 109"/>
                  <a:gd name="T27" fmla="*/ 11 h 262"/>
                  <a:gd name="T28" fmla="*/ 6 w 109"/>
                  <a:gd name="T29" fmla="*/ 12 h 262"/>
                  <a:gd name="T30" fmla="*/ 7 w 109"/>
                  <a:gd name="T31" fmla="*/ 13 h 262"/>
                  <a:gd name="T32" fmla="*/ 7 w 109"/>
                  <a:gd name="T33" fmla="*/ 13 h 262"/>
                  <a:gd name="T34" fmla="*/ 8 w 109"/>
                  <a:gd name="T35" fmla="*/ 13 h 262"/>
                  <a:gd name="T36" fmla="*/ 8 w 109"/>
                  <a:gd name="T37" fmla="*/ 16 h 262"/>
                  <a:gd name="T38" fmla="*/ 8 w 109"/>
                  <a:gd name="T39" fmla="*/ 18 h 262"/>
                  <a:gd name="T40" fmla="*/ 8 w 109"/>
                  <a:gd name="T41" fmla="*/ 19 h 262"/>
                  <a:gd name="T42" fmla="*/ 8 w 109"/>
                  <a:gd name="T43" fmla="*/ 21 h 262"/>
                  <a:gd name="T44" fmla="*/ 7 w 109"/>
                  <a:gd name="T45" fmla="*/ 23 h 262"/>
                  <a:gd name="T46" fmla="*/ 7 w 109"/>
                  <a:gd name="T47" fmla="*/ 23 h 262"/>
                  <a:gd name="T48" fmla="*/ 6 w 109"/>
                  <a:gd name="T49" fmla="*/ 23 h 262"/>
                  <a:gd name="T50" fmla="*/ 6 w 109"/>
                  <a:gd name="T51" fmla="*/ 23 h 262"/>
                  <a:gd name="T52" fmla="*/ 5 w 109"/>
                  <a:gd name="T53" fmla="*/ 22 h 262"/>
                  <a:gd name="T54" fmla="*/ 3 w 109"/>
                  <a:gd name="T55" fmla="*/ 19 h 262"/>
                  <a:gd name="T56" fmla="*/ 3 w 109"/>
                  <a:gd name="T57" fmla="*/ 16 h 262"/>
                  <a:gd name="T58" fmla="*/ 3 w 109"/>
                  <a:gd name="T59" fmla="*/ 16 h 262"/>
                  <a:gd name="T60" fmla="*/ 3 w 109"/>
                  <a:gd name="T61" fmla="*/ 13 h 262"/>
                  <a:gd name="T62" fmla="*/ 3 w 109"/>
                  <a:gd name="T63" fmla="*/ 13 h 262"/>
                  <a:gd name="T64" fmla="*/ 3 w 109"/>
                  <a:gd name="T65" fmla="*/ 13 h 262"/>
                  <a:gd name="T66" fmla="*/ 0 w 109"/>
                  <a:gd name="T67" fmla="*/ 11 h 262"/>
                  <a:gd name="T68" fmla="*/ 2 w 109"/>
                  <a:gd name="T69" fmla="*/ 11 h 262"/>
                  <a:gd name="T70" fmla="*/ 3 w 109"/>
                  <a:gd name="T71" fmla="*/ 8 h 262"/>
                  <a:gd name="T72" fmla="*/ 3 w 109"/>
                  <a:gd name="T73" fmla="*/ 7 h 262"/>
                  <a:gd name="T74" fmla="*/ 3 w 109"/>
                  <a:gd name="T75" fmla="*/ 5 h 262"/>
                  <a:gd name="T76" fmla="*/ 3 w 109"/>
                  <a:gd name="T77" fmla="*/ 2 h 262"/>
                  <a:gd name="T78" fmla="*/ 6 w 109"/>
                  <a:gd name="T79" fmla="*/ 2 h 262"/>
                  <a:gd name="T80" fmla="*/ 8 w 109"/>
                  <a:gd name="T81" fmla="*/ 2 h 262"/>
                  <a:gd name="T82" fmla="*/ 10 w 109"/>
                  <a:gd name="T83" fmla="*/ 0 h 2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9" h="262">
                    <a:moveTo>
                      <a:pt x="85" y="1"/>
                    </a:moveTo>
                    <a:lnTo>
                      <a:pt x="90" y="2"/>
                    </a:lnTo>
                    <a:lnTo>
                      <a:pt x="95" y="5"/>
                    </a:lnTo>
                    <a:lnTo>
                      <a:pt x="99" y="8"/>
                    </a:lnTo>
                    <a:lnTo>
                      <a:pt x="103" y="11"/>
                    </a:lnTo>
                    <a:lnTo>
                      <a:pt x="106" y="15"/>
                    </a:lnTo>
                    <a:lnTo>
                      <a:pt x="108" y="20"/>
                    </a:lnTo>
                    <a:lnTo>
                      <a:pt x="109" y="24"/>
                    </a:lnTo>
                    <a:lnTo>
                      <a:pt x="108" y="29"/>
                    </a:lnTo>
                    <a:lnTo>
                      <a:pt x="106" y="33"/>
                    </a:lnTo>
                    <a:lnTo>
                      <a:pt x="103" y="37"/>
                    </a:lnTo>
                    <a:lnTo>
                      <a:pt x="99" y="42"/>
                    </a:lnTo>
                    <a:lnTo>
                      <a:pt x="96" y="47"/>
                    </a:lnTo>
                    <a:lnTo>
                      <a:pt x="92" y="51"/>
                    </a:lnTo>
                    <a:lnTo>
                      <a:pt x="88" y="55"/>
                    </a:lnTo>
                    <a:lnTo>
                      <a:pt x="85" y="58"/>
                    </a:lnTo>
                    <a:lnTo>
                      <a:pt x="84" y="61"/>
                    </a:lnTo>
                    <a:lnTo>
                      <a:pt x="82" y="64"/>
                    </a:lnTo>
                    <a:lnTo>
                      <a:pt x="78" y="70"/>
                    </a:lnTo>
                    <a:lnTo>
                      <a:pt x="72" y="78"/>
                    </a:lnTo>
                    <a:lnTo>
                      <a:pt x="66" y="87"/>
                    </a:lnTo>
                    <a:lnTo>
                      <a:pt x="61" y="96"/>
                    </a:lnTo>
                    <a:lnTo>
                      <a:pt x="55" y="104"/>
                    </a:lnTo>
                    <a:lnTo>
                      <a:pt x="51" y="111"/>
                    </a:lnTo>
                    <a:lnTo>
                      <a:pt x="49" y="115"/>
                    </a:lnTo>
                    <a:lnTo>
                      <a:pt x="46" y="119"/>
                    </a:lnTo>
                    <a:lnTo>
                      <a:pt x="44" y="124"/>
                    </a:lnTo>
                    <a:lnTo>
                      <a:pt x="43" y="129"/>
                    </a:lnTo>
                    <a:lnTo>
                      <a:pt x="43" y="131"/>
                    </a:lnTo>
                    <a:lnTo>
                      <a:pt x="44" y="133"/>
                    </a:lnTo>
                    <a:lnTo>
                      <a:pt x="46" y="136"/>
                    </a:lnTo>
                    <a:lnTo>
                      <a:pt x="48" y="140"/>
                    </a:lnTo>
                    <a:lnTo>
                      <a:pt x="51" y="144"/>
                    </a:lnTo>
                    <a:lnTo>
                      <a:pt x="54" y="150"/>
                    </a:lnTo>
                    <a:lnTo>
                      <a:pt x="57" y="155"/>
                    </a:lnTo>
                    <a:lnTo>
                      <a:pt x="59" y="159"/>
                    </a:lnTo>
                    <a:lnTo>
                      <a:pt x="61" y="163"/>
                    </a:lnTo>
                    <a:lnTo>
                      <a:pt x="62" y="176"/>
                    </a:lnTo>
                    <a:lnTo>
                      <a:pt x="61" y="189"/>
                    </a:lnTo>
                    <a:lnTo>
                      <a:pt x="58" y="200"/>
                    </a:lnTo>
                    <a:lnTo>
                      <a:pt x="57" y="205"/>
                    </a:lnTo>
                    <a:lnTo>
                      <a:pt x="57" y="214"/>
                    </a:lnTo>
                    <a:lnTo>
                      <a:pt x="58" y="228"/>
                    </a:lnTo>
                    <a:lnTo>
                      <a:pt x="58" y="242"/>
                    </a:lnTo>
                    <a:lnTo>
                      <a:pt x="57" y="251"/>
                    </a:lnTo>
                    <a:lnTo>
                      <a:pt x="54" y="256"/>
                    </a:lnTo>
                    <a:lnTo>
                      <a:pt x="52" y="260"/>
                    </a:lnTo>
                    <a:lnTo>
                      <a:pt x="49" y="262"/>
                    </a:lnTo>
                    <a:lnTo>
                      <a:pt x="46" y="262"/>
                    </a:lnTo>
                    <a:lnTo>
                      <a:pt x="44" y="261"/>
                    </a:lnTo>
                    <a:lnTo>
                      <a:pt x="43" y="259"/>
                    </a:lnTo>
                    <a:lnTo>
                      <a:pt x="42" y="256"/>
                    </a:lnTo>
                    <a:lnTo>
                      <a:pt x="42" y="253"/>
                    </a:lnTo>
                    <a:lnTo>
                      <a:pt x="39" y="244"/>
                    </a:lnTo>
                    <a:lnTo>
                      <a:pt x="34" y="226"/>
                    </a:lnTo>
                    <a:lnTo>
                      <a:pt x="28" y="208"/>
                    </a:lnTo>
                    <a:lnTo>
                      <a:pt x="25" y="197"/>
                    </a:lnTo>
                    <a:lnTo>
                      <a:pt x="23" y="190"/>
                    </a:lnTo>
                    <a:lnTo>
                      <a:pt x="20" y="181"/>
                    </a:lnTo>
                    <a:lnTo>
                      <a:pt x="17" y="173"/>
                    </a:lnTo>
                    <a:lnTo>
                      <a:pt x="14" y="166"/>
                    </a:lnTo>
                    <a:lnTo>
                      <a:pt x="13" y="160"/>
                    </a:lnTo>
                    <a:lnTo>
                      <a:pt x="12" y="154"/>
                    </a:lnTo>
                    <a:lnTo>
                      <a:pt x="10" y="148"/>
                    </a:lnTo>
                    <a:lnTo>
                      <a:pt x="9" y="144"/>
                    </a:lnTo>
                    <a:lnTo>
                      <a:pt x="6" y="141"/>
                    </a:lnTo>
                    <a:lnTo>
                      <a:pt x="3" y="135"/>
                    </a:lnTo>
                    <a:lnTo>
                      <a:pt x="0" y="130"/>
                    </a:lnTo>
                    <a:lnTo>
                      <a:pt x="0" y="124"/>
                    </a:lnTo>
                    <a:lnTo>
                      <a:pt x="2" y="116"/>
                    </a:lnTo>
                    <a:lnTo>
                      <a:pt x="5" y="104"/>
                    </a:lnTo>
                    <a:lnTo>
                      <a:pt x="8" y="92"/>
                    </a:lnTo>
                    <a:lnTo>
                      <a:pt x="10" y="82"/>
                    </a:lnTo>
                    <a:lnTo>
                      <a:pt x="12" y="74"/>
                    </a:lnTo>
                    <a:lnTo>
                      <a:pt x="14" y="65"/>
                    </a:lnTo>
                    <a:lnTo>
                      <a:pt x="17" y="54"/>
                    </a:lnTo>
                    <a:lnTo>
                      <a:pt x="21" y="45"/>
                    </a:lnTo>
                    <a:lnTo>
                      <a:pt x="27" y="32"/>
                    </a:lnTo>
                    <a:lnTo>
                      <a:pt x="34" y="22"/>
                    </a:lnTo>
                    <a:lnTo>
                      <a:pt x="42" y="13"/>
                    </a:lnTo>
                    <a:lnTo>
                      <a:pt x="50" y="7"/>
                    </a:lnTo>
                    <a:lnTo>
                      <a:pt x="58" y="3"/>
                    </a:lnTo>
                    <a:lnTo>
                      <a:pt x="68" y="0"/>
                    </a:lnTo>
                    <a:lnTo>
                      <a:pt x="77" y="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Freeform 1107"/>
              <p:cNvSpPr>
                <a:spLocks/>
              </p:cNvSpPr>
              <p:nvPr/>
            </p:nvSpPr>
            <p:spPr bwMode="auto">
              <a:xfrm flipH="1">
                <a:off x="732" y="3520"/>
                <a:ext cx="8" cy="6"/>
              </a:xfrm>
              <a:custGeom>
                <a:avLst/>
                <a:gdLst>
                  <a:gd name="T0" fmla="*/ 2 w 10"/>
                  <a:gd name="T1" fmla="*/ 3 h 7"/>
                  <a:gd name="T2" fmla="*/ 2 w 10"/>
                  <a:gd name="T3" fmla="*/ 3 h 7"/>
                  <a:gd name="T4" fmla="*/ 1 w 10"/>
                  <a:gd name="T5" fmla="*/ 3 h 7"/>
                  <a:gd name="T6" fmla="*/ 0 w 10"/>
                  <a:gd name="T7" fmla="*/ 3 h 7"/>
                  <a:gd name="T8" fmla="*/ 0 w 10"/>
                  <a:gd name="T9" fmla="*/ 3 h 7"/>
                  <a:gd name="T10" fmla="*/ 1 w 10"/>
                  <a:gd name="T11" fmla="*/ 1 h 7"/>
                  <a:gd name="T12" fmla="*/ 2 w 10"/>
                  <a:gd name="T13" fmla="*/ 0 h 7"/>
                  <a:gd name="T14" fmla="*/ 2 w 10"/>
                  <a:gd name="T15" fmla="*/ 0 h 7"/>
                  <a:gd name="T16" fmla="*/ 2 w 10"/>
                  <a:gd name="T17" fmla="*/ 0 h 7"/>
                  <a:gd name="T18" fmla="*/ 2 w 10"/>
                  <a:gd name="T19" fmla="*/ 0 h 7"/>
                  <a:gd name="T20" fmla="*/ 2 w 10"/>
                  <a:gd name="T21" fmla="*/ 1 h 7"/>
                  <a:gd name="T22" fmla="*/ 2 w 10"/>
                  <a:gd name="T23" fmla="*/ 3 h 7"/>
                  <a:gd name="T24" fmla="*/ 2 w 10"/>
                  <a:gd name="T25" fmla="*/ 3 h 7"/>
                  <a:gd name="T26" fmla="*/ 2 w 10"/>
                  <a:gd name="T27" fmla="*/ 3 h 7"/>
                  <a:gd name="T28" fmla="*/ 2 w 10"/>
                  <a:gd name="T29" fmla="*/ 3 h 7"/>
                  <a:gd name="T30" fmla="*/ 2 w 10"/>
                  <a:gd name="T31" fmla="*/ 3 h 7"/>
                  <a:gd name="T32" fmla="*/ 2 w 10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7">
                    <a:moveTo>
                      <a:pt x="3" y="7"/>
                    </a:move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Freeform 1108"/>
              <p:cNvSpPr>
                <a:spLocks/>
              </p:cNvSpPr>
              <p:nvPr/>
            </p:nvSpPr>
            <p:spPr bwMode="auto">
              <a:xfrm flipH="1">
                <a:off x="755" y="3709"/>
                <a:ext cx="7" cy="6"/>
              </a:xfrm>
              <a:custGeom>
                <a:avLst/>
                <a:gdLst>
                  <a:gd name="T0" fmla="*/ 2 w 9"/>
                  <a:gd name="T1" fmla="*/ 3 h 7"/>
                  <a:gd name="T2" fmla="*/ 2 w 9"/>
                  <a:gd name="T3" fmla="*/ 3 h 7"/>
                  <a:gd name="T4" fmla="*/ 0 w 9"/>
                  <a:gd name="T5" fmla="*/ 3 h 7"/>
                  <a:gd name="T6" fmla="*/ 0 w 9"/>
                  <a:gd name="T7" fmla="*/ 3 h 7"/>
                  <a:gd name="T8" fmla="*/ 0 w 9"/>
                  <a:gd name="T9" fmla="*/ 2 h 7"/>
                  <a:gd name="T10" fmla="*/ 1 w 9"/>
                  <a:gd name="T11" fmla="*/ 1 h 7"/>
                  <a:gd name="T12" fmla="*/ 2 w 9"/>
                  <a:gd name="T13" fmla="*/ 1 h 7"/>
                  <a:gd name="T14" fmla="*/ 2 w 9"/>
                  <a:gd name="T15" fmla="*/ 0 h 7"/>
                  <a:gd name="T16" fmla="*/ 2 w 9"/>
                  <a:gd name="T17" fmla="*/ 0 h 7"/>
                  <a:gd name="T18" fmla="*/ 2 w 9"/>
                  <a:gd name="T19" fmla="*/ 1 h 7"/>
                  <a:gd name="T20" fmla="*/ 2 w 9"/>
                  <a:gd name="T21" fmla="*/ 2 h 7"/>
                  <a:gd name="T22" fmla="*/ 2 w 9"/>
                  <a:gd name="T23" fmla="*/ 3 h 7"/>
                  <a:gd name="T24" fmla="*/ 2 w 9"/>
                  <a:gd name="T25" fmla="*/ 3 h 7"/>
                  <a:gd name="T26" fmla="*/ 2 w 9"/>
                  <a:gd name="T27" fmla="*/ 3 h 7"/>
                  <a:gd name="T28" fmla="*/ 2 w 9"/>
                  <a:gd name="T29" fmla="*/ 3 h 7"/>
                  <a:gd name="T30" fmla="*/ 2 w 9"/>
                  <a:gd name="T31" fmla="*/ 3 h 7"/>
                  <a:gd name="T32" fmla="*/ 2 w 9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3" y="7"/>
                    </a:moveTo>
                    <a:lnTo>
                      <a:pt x="2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7" name="Freeform 1109"/>
              <p:cNvSpPr>
                <a:spLocks/>
              </p:cNvSpPr>
              <p:nvPr/>
            </p:nvSpPr>
            <p:spPr bwMode="auto">
              <a:xfrm flipH="1">
                <a:off x="743" y="3705"/>
                <a:ext cx="71" cy="28"/>
              </a:xfrm>
              <a:custGeom>
                <a:avLst/>
                <a:gdLst>
                  <a:gd name="T0" fmla="*/ 8 w 85"/>
                  <a:gd name="T1" fmla="*/ 0 h 35"/>
                  <a:gd name="T2" fmla="*/ 8 w 85"/>
                  <a:gd name="T3" fmla="*/ 1 h 35"/>
                  <a:gd name="T4" fmla="*/ 9 w 85"/>
                  <a:gd name="T5" fmla="*/ 2 h 35"/>
                  <a:gd name="T6" fmla="*/ 9 w 85"/>
                  <a:gd name="T7" fmla="*/ 2 h 35"/>
                  <a:gd name="T8" fmla="*/ 9 w 85"/>
                  <a:gd name="T9" fmla="*/ 2 h 35"/>
                  <a:gd name="T10" fmla="*/ 9 w 85"/>
                  <a:gd name="T11" fmla="*/ 2 h 35"/>
                  <a:gd name="T12" fmla="*/ 9 w 85"/>
                  <a:gd name="T13" fmla="*/ 2 h 35"/>
                  <a:gd name="T14" fmla="*/ 9 w 85"/>
                  <a:gd name="T15" fmla="*/ 2 h 35"/>
                  <a:gd name="T16" fmla="*/ 9 w 85"/>
                  <a:gd name="T17" fmla="*/ 2 h 35"/>
                  <a:gd name="T18" fmla="*/ 9 w 85"/>
                  <a:gd name="T19" fmla="*/ 2 h 35"/>
                  <a:gd name="T20" fmla="*/ 9 w 85"/>
                  <a:gd name="T21" fmla="*/ 2 h 35"/>
                  <a:gd name="T22" fmla="*/ 9 w 85"/>
                  <a:gd name="T23" fmla="*/ 2 h 35"/>
                  <a:gd name="T24" fmla="*/ 9 w 85"/>
                  <a:gd name="T25" fmla="*/ 2 h 35"/>
                  <a:gd name="T26" fmla="*/ 9 w 85"/>
                  <a:gd name="T27" fmla="*/ 2 h 35"/>
                  <a:gd name="T28" fmla="*/ 9 w 85"/>
                  <a:gd name="T29" fmla="*/ 2 h 35"/>
                  <a:gd name="T30" fmla="*/ 9 w 85"/>
                  <a:gd name="T31" fmla="*/ 2 h 35"/>
                  <a:gd name="T32" fmla="*/ 8 w 85"/>
                  <a:gd name="T33" fmla="*/ 2 h 35"/>
                  <a:gd name="T34" fmla="*/ 8 w 85"/>
                  <a:gd name="T35" fmla="*/ 2 h 35"/>
                  <a:gd name="T36" fmla="*/ 7 w 85"/>
                  <a:gd name="T37" fmla="*/ 2 h 35"/>
                  <a:gd name="T38" fmla="*/ 7 w 85"/>
                  <a:gd name="T39" fmla="*/ 2 h 35"/>
                  <a:gd name="T40" fmla="*/ 6 w 85"/>
                  <a:gd name="T41" fmla="*/ 2 h 35"/>
                  <a:gd name="T42" fmla="*/ 6 w 85"/>
                  <a:gd name="T43" fmla="*/ 2 h 35"/>
                  <a:gd name="T44" fmla="*/ 5 w 85"/>
                  <a:gd name="T45" fmla="*/ 2 h 35"/>
                  <a:gd name="T46" fmla="*/ 4 w 85"/>
                  <a:gd name="T47" fmla="*/ 2 h 35"/>
                  <a:gd name="T48" fmla="*/ 3 w 85"/>
                  <a:gd name="T49" fmla="*/ 2 h 35"/>
                  <a:gd name="T50" fmla="*/ 3 w 85"/>
                  <a:gd name="T51" fmla="*/ 2 h 35"/>
                  <a:gd name="T52" fmla="*/ 3 w 85"/>
                  <a:gd name="T53" fmla="*/ 2 h 35"/>
                  <a:gd name="T54" fmla="*/ 3 w 85"/>
                  <a:gd name="T55" fmla="*/ 2 h 35"/>
                  <a:gd name="T56" fmla="*/ 3 w 85"/>
                  <a:gd name="T57" fmla="*/ 2 h 35"/>
                  <a:gd name="T58" fmla="*/ 3 w 85"/>
                  <a:gd name="T59" fmla="*/ 2 h 35"/>
                  <a:gd name="T60" fmla="*/ 3 w 85"/>
                  <a:gd name="T61" fmla="*/ 2 h 35"/>
                  <a:gd name="T62" fmla="*/ 0 w 85"/>
                  <a:gd name="T63" fmla="*/ 2 h 35"/>
                  <a:gd name="T64" fmla="*/ 0 w 85"/>
                  <a:gd name="T65" fmla="*/ 2 h 35"/>
                  <a:gd name="T66" fmla="*/ 1 w 85"/>
                  <a:gd name="T67" fmla="*/ 2 h 35"/>
                  <a:gd name="T68" fmla="*/ 3 w 85"/>
                  <a:gd name="T69" fmla="*/ 2 h 35"/>
                  <a:gd name="T70" fmla="*/ 3 w 85"/>
                  <a:gd name="T71" fmla="*/ 2 h 35"/>
                  <a:gd name="T72" fmla="*/ 3 w 85"/>
                  <a:gd name="T73" fmla="*/ 2 h 35"/>
                  <a:gd name="T74" fmla="*/ 3 w 85"/>
                  <a:gd name="T75" fmla="*/ 2 h 35"/>
                  <a:gd name="T76" fmla="*/ 3 w 85"/>
                  <a:gd name="T77" fmla="*/ 2 h 35"/>
                  <a:gd name="T78" fmla="*/ 3 w 85"/>
                  <a:gd name="T79" fmla="*/ 2 h 35"/>
                  <a:gd name="T80" fmla="*/ 3 w 85"/>
                  <a:gd name="T81" fmla="*/ 2 h 35"/>
                  <a:gd name="T82" fmla="*/ 4 w 85"/>
                  <a:gd name="T83" fmla="*/ 2 h 35"/>
                  <a:gd name="T84" fmla="*/ 5 w 85"/>
                  <a:gd name="T85" fmla="*/ 2 h 35"/>
                  <a:gd name="T86" fmla="*/ 6 w 85"/>
                  <a:gd name="T87" fmla="*/ 2 h 35"/>
                  <a:gd name="T88" fmla="*/ 7 w 85"/>
                  <a:gd name="T89" fmla="*/ 2 h 35"/>
                  <a:gd name="T90" fmla="*/ 7 w 85"/>
                  <a:gd name="T91" fmla="*/ 2 h 35"/>
                  <a:gd name="T92" fmla="*/ 8 w 85"/>
                  <a:gd name="T93" fmla="*/ 2 h 35"/>
                  <a:gd name="T94" fmla="*/ 8 w 85"/>
                  <a:gd name="T95" fmla="*/ 0 h 35"/>
                  <a:gd name="T96" fmla="*/ 8 w 85"/>
                  <a:gd name="T97" fmla="*/ 0 h 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85" h="35">
                    <a:moveTo>
                      <a:pt x="70" y="0"/>
                    </a:moveTo>
                    <a:lnTo>
                      <a:pt x="72" y="1"/>
                    </a:lnTo>
                    <a:lnTo>
                      <a:pt x="74" y="2"/>
                    </a:lnTo>
                    <a:lnTo>
                      <a:pt x="76" y="5"/>
                    </a:lnTo>
                    <a:lnTo>
                      <a:pt x="78" y="7"/>
                    </a:lnTo>
                    <a:lnTo>
                      <a:pt x="80" y="10"/>
                    </a:lnTo>
                    <a:lnTo>
                      <a:pt x="83" y="14"/>
                    </a:lnTo>
                    <a:lnTo>
                      <a:pt x="85" y="18"/>
                    </a:lnTo>
                    <a:lnTo>
                      <a:pt x="85" y="22"/>
                    </a:lnTo>
                    <a:lnTo>
                      <a:pt x="85" y="25"/>
                    </a:lnTo>
                    <a:lnTo>
                      <a:pt x="85" y="27"/>
                    </a:lnTo>
                    <a:lnTo>
                      <a:pt x="85" y="28"/>
                    </a:lnTo>
                    <a:lnTo>
                      <a:pt x="83" y="29"/>
                    </a:lnTo>
                    <a:lnTo>
                      <a:pt x="80" y="29"/>
                    </a:lnTo>
                    <a:lnTo>
                      <a:pt x="77" y="29"/>
                    </a:lnTo>
                    <a:lnTo>
                      <a:pt x="73" y="29"/>
                    </a:lnTo>
                    <a:lnTo>
                      <a:pt x="68" y="30"/>
                    </a:lnTo>
                    <a:lnTo>
                      <a:pt x="65" y="31"/>
                    </a:lnTo>
                    <a:lnTo>
                      <a:pt x="60" y="31"/>
                    </a:lnTo>
                    <a:lnTo>
                      <a:pt x="55" y="32"/>
                    </a:lnTo>
                    <a:lnTo>
                      <a:pt x="50" y="33"/>
                    </a:lnTo>
                    <a:lnTo>
                      <a:pt x="44" y="34"/>
                    </a:lnTo>
                    <a:lnTo>
                      <a:pt x="38" y="35"/>
                    </a:lnTo>
                    <a:lnTo>
                      <a:pt x="32" y="35"/>
                    </a:lnTo>
                    <a:lnTo>
                      <a:pt x="28" y="35"/>
                    </a:lnTo>
                    <a:lnTo>
                      <a:pt x="23" y="35"/>
                    </a:lnTo>
                    <a:lnTo>
                      <a:pt x="18" y="35"/>
                    </a:lnTo>
                    <a:lnTo>
                      <a:pt x="13" y="35"/>
                    </a:lnTo>
                    <a:lnTo>
                      <a:pt x="9" y="35"/>
                    </a:lnTo>
                    <a:lnTo>
                      <a:pt x="5" y="35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4" y="30"/>
                    </a:lnTo>
                    <a:lnTo>
                      <a:pt x="8" y="28"/>
                    </a:lnTo>
                    <a:lnTo>
                      <a:pt x="12" y="26"/>
                    </a:lnTo>
                    <a:lnTo>
                      <a:pt x="17" y="25"/>
                    </a:lnTo>
                    <a:lnTo>
                      <a:pt x="22" y="23"/>
                    </a:lnTo>
                    <a:lnTo>
                      <a:pt x="26" y="22"/>
                    </a:lnTo>
                    <a:lnTo>
                      <a:pt x="28" y="21"/>
                    </a:lnTo>
                    <a:lnTo>
                      <a:pt x="32" y="18"/>
                    </a:lnTo>
                    <a:lnTo>
                      <a:pt x="38" y="14"/>
                    </a:lnTo>
                    <a:lnTo>
                      <a:pt x="45" y="11"/>
                    </a:lnTo>
                    <a:lnTo>
                      <a:pt x="51" y="7"/>
                    </a:lnTo>
                    <a:lnTo>
                      <a:pt x="57" y="4"/>
                    </a:lnTo>
                    <a:lnTo>
                      <a:pt x="62" y="2"/>
                    </a:lnTo>
                    <a:lnTo>
                      <a:pt x="6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8" name="Freeform 1110"/>
              <p:cNvSpPr>
                <a:spLocks/>
              </p:cNvSpPr>
              <p:nvPr/>
            </p:nvSpPr>
            <p:spPr bwMode="auto">
              <a:xfrm flipH="1">
                <a:off x="755" y="3709"/>
                <a:ext cx="7" cy="6"/>
              </a:xfrm>
              <a:custGeom>
                <a:avLst/>
                <a:gdLst>
                  <a:gd name="T0" fmla="*/ 2 w 9"/>
                  <a:gd name="T1" fmla="*/ 3 h 7"/>
                  <a:gd name="T2" fmla="*/ 2 w 9"/>
                  <a:gd name="T3" fmla="*/ 3 h 7"/>
                  <a:gd name="T4" fmla="*/ 0 w 9"/>
                  <a:gd name="T5" fmla="*/ 3 h 7"/>
                  <a:gd name="T6" fmla="*/ 0 w 9"/>
                  <a:gd name="T7" fmla="*/ 3 h 7"/>
                  <a:gd name="T8" fmla="*/ 0 w 9"/>
                  <a:gd name="T9" fmla="*/ 2 h 7"/>
                  <a:gd name="T10" fmla="*/ 1 w 9"/>
                  <a:gd name="T11" fmla="*/ 1 h 7"/>
                  <a:gd name="T12" fmla="*/ 2 w 9"/>
                  <a:gd name="T13" fmla="*/ 1 h 7"/>
                  <a:gd name="T14" fmla="*/ 2 w 9"/>
                  <a:gd name="T15" fmla="*/ 0 h 7"/>
                  <a:gd name="T16" fmla="*/ 2 w 9"/>
                  <a:gd name="T17" fmla="*/ 0 h 7"/>
                  <a:gd name="T18" fmla="*/ 2 w 9"/>
                  <a:gd name="T19" fmla="*/ 1 h 7"/>
                  <a:gd name="T20" fmla="*/ 2 w 9"/>
                  <a:gd name="T21" fmla="*/ 2 h 7"/>
                  <a:gd name="T22" fmla="*/ 2 w 9"/>
                  <a:gd name="T23" fmla="*/ 3 h 7"/>
                  <a:gd name="T24" fmla="*/ 2 w 9"/>
                  <a:gd name="T25" fmla="*/ 3 h 7"/>
                  <a:gd name="T26" fmla="*/ 2 w 9"/>
                  <a:gd name="T27" fmla="*/ 3 h 7"/>
                  <a:gd name="T28" fmla="*/ 2 w 9"/>
                  <a:gd name="T29" fmla="*/ 3 h 7"/>
                  <a:gd name="T30" fmla="*/ 2 w 9"/>
                  <a:gd name="T31" fmla="*/ 3 h 7"/>
                  <a:gd name="T32" fmla="*/ 2 w 9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3" y="7"/>
                    </a:moveTo>
                    <a:lnTo>
                      <a:pt x="2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" name="Freeform 1111"/>
              <p:cNvSpPr>
                <a:spLocks/>
              </p:cNvSpPr>
              <p:nvPr/>
            </p:nvSpPr>
            <p:spPr bwMode="auto">
              <a:xfrm flipH="1">
                <a:off x="741" y="3711"/>
                <a:ext cx="74" cy="23"/>
              </a:xfrm>
              <a:custGeom>
                <a:avLst/>
                <a:gdLst>
                  <a:gd name="T0" fmla="*/ 10 w 88"/>
                  <a:gd name="T1" fmla="*/ 2 h 29"/>
                  <a:gd name="T2" fmla="*/ 10 w 88"/>
                  <a:gd name="T3" fmla="*/ 2 h 29"/>
                  <a:gd name="T4" fmla="*/ 10 w 88"/>
                  <a:gd name="T5" fmla="*/ 2 h 29"/>
                  <a:gd name="T6" fmla="*/ 11 w 88"/>
                  <a:gd name="T7" fmla="*/ 2 h 29"/>
                  <a:gd name="T8" fmla="*/ 11 w 88"/>
                  <a:gd name="T9" fmla="*/ 2 h 29"/>
                  <a:gd name="T10" fmla="*/ 11 w 88"/>
                  <a:gd name="T11" fmla="*/ 2 h 29"/>
                  <a:gd name="T12" fmla="*/ 11 w 88"/>
                  <a:gd name="T13" fmla="*/ 2 h 29"/>
                  <a:gd name="T14" fmla="*/ 11 w 88"/>
                  <a:gd name="T15" fmla="*/ 2 h 29"/>
                  <a:gd name="T16" fmla="*/ 11 w 88"/>
                  <a:gd name="T17" fmla="*/ 2 h 29"/>
                  <a:gd name="T18" fmla="*/ 10 w 88"/>
                  <a:gd name="T19" fmla="*/ 2 h 29"/>
                  <a:gd name="T20" fmla="*/ 10 w 88"/>
                  <a:gd name="T21" fmla="*/ 2 h 29"/>
                  <a:gd name="T22" fmla="*/ 10 w 88"/>
                  <a:gd name="T23" fmla="*/ 2 h 29"/>
                  <a:gd name="T24" fmla="*/ 9 w 88"/>
                  <a:gd name="T25" fmla="*/ 2 h 29"/>
                  <a:gd name="T26" fmla="*/ 8 w 88"/>
                  <a:gd name="T27" fmla="*/ 2 h 29"/>
                  <a:gd name="T28" fmla="*/ 8 w 88"/>
                  <a:gd name="T29" fmla="*/ 2 h 29"/>
                  <a:gd name="T30" fmla="*/ 8 w 88"/>
                  <a:gd name="T31" fmla="*/ 2 h 29"/>
                  <a:gd name="T32" fmla="*/ 8 w 88"/>
                  <a:gd name="T33" fmla="*/ 2 h 29"/>
                  <a:gd name="T34" fmla="*/ 7 w 88"/>
                  <a:gd name="T35" fmla="*/ 2 h 29"/>
                  <a:gd name="T36" fmla="*/ 6 w 88"/>
                  <a:gd name="T37" fmla="*/ 2 h 29"/>
                  <a:gd name="T38" fmla="*/ 5 w 88"/>
                  <a:gd name="T39" fmla="*/ 2 h 29"/>
                  <a:gd name="T40" fmla="*/ 4 w 88"/>
                  <a:gd name="T41" fmla="*/ 2 h 29"/>
                  <a:gd name="T42" fmla="*/ 3 w 88"/>
                  <a:gd name="T43" fmla="*/ 2 h 29"/>
                  <a:gd name="T44" fmla="*/ 3 w 88"/>
                  <a:gd name="T45" fmla="*/ 2 h 29"/>
                  <a:gd name="T46" fmla="*/ 3 w 88"/>
                  <a:gd name="T47" fmla="*/ 2 h 29"/>
                  <a:gd name="T48" fmla="*/ 3 w 88"/>
                  <a:gd name="T49" fmla="*/ 2 h 29"/>
                  <a:gd name="T50" fmla="*/ 3 w 88"/>
                  <a:gd name="T51" fmla="*/ 2 h 29"/>
                  <a:gd name="T52" fmla="*/ 2 w 88"/>
                  <a:gd name="T53" fmla="*/ 2 h 29"/>
                  <a:gd name="T54" fmla="*/ 1 w 88"/>
                  <a:gd name="T55" fmla="*/ 2 h 29"/>
                  <a:gd name="T56" fmla="*/ 0 w 88"/>
                  <a:gd name="T57" fmla="*/ 2 h 29"/>
                  <a:gd name="T58" fmla="*/ 2 w 88"/>
                  <a:gd name="T59" fmla="*/ 2 h 29"/>
                  <a:gd name="T60" fmla="*/ 3 w 88"/>
                  <a:gd name="T61" fmla="*/ 2 h 29"/>
                  <a:gd name="T62" fmla="*/ 3 w 88"/>
                  <a:gd name="T63" fmla="*/ 2 h 29"/>
                  <a:gd name="T64" fmla="*/ 3 w 88"/>
                  <a:gd name="T65" fmla="*/ 2 h 29"/>
                  <a:gd name="T66" fmla="*/ 3 w 88"/>
                  <a:gd name="T67" fmla="*/ 2 h 29"/>
                  <a:gd name="T68" fmla="*/ 3 w 88"/>
                  <a:gd name="T69" fmla="*/ 2 h 29"/>
                  <a:gd name="T70" fmla="*/ 3 w 88"/>
                  <a:gd name="T71" fmla="*/ 2 h 29"/>
                  <a:gd name="T72" fmla="*/ 3 w 88"/>
                  <a:gd name="T73" fmla="*/ 2 h 29"/>
                  <a:gd name="T74" fmla="*/ 4 w 88"/>
                  <a:gd name="T75" fmla="*/ 2 h 29"/>
                  <a:gd name="T76" fmla="*/ 5 w 88"/>
                  <a:gd name="T77" fmla="*/ 2 h 29"/>
                  <a:gd name="T78" fmla="*/ 5 w 88"/>
                  <a:gd name="T79" fmla="*/ 2 h 29"/>
                  <a:gd name="T80" fmla="*/ 5 w 88"/>
                  <a:gd name="T81" fmla="*/ 2 h 29"/>
                  <a:gd name="T82" fmla="*/ 6 w 88"/>
                  <a:gd name="T83" fmla="*/ 2 h 29"/>
                  <a:gd name="T84" fmla="*/ 6 w 88"/>
                  <a:gd name="T85" fmla="*/ 2 h 29"/>
                  <a:gd name="T86" fmla="*/ 6 w 88"/>
                  <a:gd name="T87" fmla="*/ 2 h 29"/>
                  <a:gd name="T88" fmla="*/ 6 w 88"/>
                  <a:gd name="T89" fmla="*/ 2 h 29"/>
                  <a:gd name="T90" fmla="*/ 7 w 88"/>
                  <a:gd name="T91" fmla="*/ 2 h 29"/>
                  <a:gd name="T92" fmla="*/ 7 w 88"/>
                  <a:gd name="T93" fmla="*/ 2 h 29"/>
                  <a:gd name="T94" fmla="*/ 7 w 88"/>
                  <a:gd name="T95" fmla="*/ 2 h 29"/>
                  <a:gd name="T96" fmla="*/ 8 w 88"/>
                  <a:gd name="T97" fmla="*/ 2 h 29"/>
                  <a:gd name="T98" fmla="*/ 8 w 88"/>
                  <a:gd name="T99" fmla="*/ 2 h 29"/>
                  <a:gd name="T100" fmla="*/ 8 w 88"/>
                  <a:gd name="T101" fmla="*/ 2 h 29"/>
                  <a:gd name="T102" fmla="*/ 9 w 88"/>
                  <a:gd name="T103" fmla="*/ 2 h 29"/>
                  <a:gd name="T104" fmla="*/ 9 w 88"/>
                  <a:gd name="T105" fmla="*/ 2 h 29"/>
                  <a:gd name="T106" fmla="*/ 10 w 88"/>
                  <a:gd name="T107" fmla="*/ 2 h 29"/>
                  <a:gd name="T108" fmla="*/ 10 w 88"/>
                  <a:gd name="T109" fmla="*/ 0 h 29"/>
                  <a:gd name="T110" fmla="*/ 10 w 88"/>
                  <a:gd name="T111" fmla="*/ 0 h 29"/>
                  <a:gd name="T112" fmla="*/ 10 w 88"/>
                  <a:gd name="T113" fmla="*/ 0 h 29"/>
                  <a:gd name="T114" fmla="*/ 10 w 88"/>
                  <a:gd name="T115" fmla="*/ 1 h 29"/>
                  <a:gd name="T116" fmla="*/ 10 w 88"/>
                  <a:gd name="T117" fmla="*/ 1 h 29"/>
                  <a:gd name="T118" fmla="*/ 10 w 88"/>
                  <a:gd name="T119" fmla="*/ 2 h 2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8" h="29">
                    <a:moveTo>
                      <a:pt x="81" y="2"/>
                    </a:moveTo>
                    <a:lnTo>
                      <a:pt x="83" y="3"/>
                    </a:lnTo>
                    <a:lnTo>
                      <a:pt x="85" y="6"/>
                    </a:lnTo>
                    <a:lnTo>
                      <a:pt x="87" y="10"/>
                    </a:lnTo>
                    <a:lnTo>
                      <a:pt x="88" y="13"/>
                    </a:lnTo>
                    <a:lnTo>
                      <a:pt x="88" y="15"/>
                    </a:lnTo>
                    <a:lnTo>
                      <a:pt x="88" y="17"/>
                    </a:lnTo>
                    <a:lnTo>
                      <a:pt x="88" y="20"/>
                    </a:lnTo>
                    <a:lnTo>
                      <a:pt x="87" y="21"/>
                    </a:lnTo>
                    <a:lnTo>
                      <a:pt x="85" y="21"/>
                    </a:lnTo>
                    <a:lnTo>
                      <a:pt x="83" y="21"/>
                    </a:lnTo>
                    <a:lnTo>
                      <a:pt x="79" y="22"/>
                    </a:lnTo>
                    <a:lnTo>
                      <a:pt x="75" y="22"/>
                    </a:lnTo>
                    <a:lnTo>
                      <a:pt x="71" y="23"/>
                    </a:lnTo>
                    <a:lnTo>
                      <a:pt x="67" y="23"/>
                    </a:lnTo>
                    <a:lnTo>
                      <a:pt x="64" y="24"/>
                    </a:lnTo>
                    <a:lnTo>
                      <a:pt x="62" y="24"/>
                    </a:lnTo>
                    <a:lnTo>
                      <a:pt x="53" y="26"/>
                    </a:lnTo>
                    <a:lnTo>
                      <a:pt x="46" y="27"/>
                    </a:lnTo>
                    <a:lnTo>
                      <a:pt x="39" y="28"/>
                    </a:lnTo>
                    <a:lnTo>
                      <a:pt x="33" y="29"/>
                    </a:lnTo>
                    <a:lnTo>
                      <a:pt x="27" y="29"/>
                    </a:lnTo>
                    <a:lnTo>
                      <a:pt x="21" y="29"/>
                    </a:lnTo>
                    <a:lnTo>
                      <a:pt x="16" y="29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2" y="28"/>
                    </a:lnTo>
                    <a:lnTo>
                      <a:pt x="1" y="27"/>
                    </a:lnTo>
                    <a:lnTo>
                      <a:pt x="0" y="25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9" y="20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3" y="15"/>
                    </a:lnTo>
                    <a:lnTo>
                      <a:pt x="27" y="14"/>
                    </a:lnTo>
                    <a:lnTo>
                      <a:pt x="29" y="13"/>
                    </a:lnTo>
                    <a:lnTo>
                      <a:pt x="32" y="11"/>
                    </a:lnTo>
                    <a:lnTo>
                      <a:pt x="36" y="9"/>
                    </a:lnTo>
                    <a:lnTo>
                      <a:pt x="40" y="7"/>
                    </a:lnTo>
                    <a:lnTo>
                      <a:pt x="42" y="5"/>
                    </a:lnTo>
                    <a:lnTo>
                      <a:pt x="43" y="4"/>
                    </a:lnTo>
                    <a:lnTo>
                      <a:pt x="46" y="4"/>
                    </a:lnTo>
                    <a:lnTo>
                      <a:pt x="48" y="5"/>
                    </a:lnTo>
                    <a:lnTo>
                      <a:pt x="50" y="8"/>
                    </a:lnTo>
                    <a:lnTo>
                      <a:pt x="53" y="8"/>
                    </a:lnTo>
                    <a:lnTo>
                      <a:pt x="56" y="8"/>
                    </a:lnTo>
                    <a:lnTo>
                      <a:pt x="59" y="8"/>
                    </a:lnTo>
                    <a:lnTo>
                      <a:pt x="63" y="7"/>
                    </a:lnTo>
                    <a:lnTo>
                      <a:pt x="67" y="7"/>
                    </a:lnTo>
                    <a:lnTo>
                      <a:pt x="70" y="5"/>
                    </a:lnTo>
                    <a:lnTo>
                      <a:pt x="73" y="4"/>
                    </a:lnTo>
                    <a:lnTo>
                      <a:pt x="76" y="2"/>
                    </a:lnTo>
                    <a:lnTo>
                      <a:pt x="77" y="2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0" y="0"/>
                    </a:lnTo>
                    <a:lnTo>
                      <a:pt x="80" y="1"/>
                    </a:lnTo>
                    <a:lnTo>
                      <a:pt x="81" y="1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" name="Freeform 1112"/>
              <p:cNvSpPr>
                <a:spLocks/>
              </p:cNvSpPr>
              <p:nvPr/>
            </p:nvSpPr>
            <p:spPr bwMode="auto">
              <a:xfrm flipH="1">
                <a:off x="741" y="3727"/>
                <a:ext cx="74" cy="9"/>
              </a:xfrm>
              <a:custGeom>
                <a:avLst/>
                <a:gdLst>
                  <a:gd name="T0" fmla="*/ 11 w 88"/>
                  <a:gd name="T1" fmla="*/ 0 h 11"/>
                  <a:gd name="T2" fmla="*/ 10 w 88"/>
                  <a:gd name="T3" fmla="*/ 0 h 11"/>
                  <a:gd name="T4" fmla="*/ 10 w 88"/>
                  <a:gd name="T5" fmla="*/ 1 h 11"/>
                  <a:gd name="T6" fmla="*/ 10 w 88"/>
                  <a:gd name="T7" fmla="*/ 1 h 11"/>
                  <a:gd name="T8" fmla="*/ 9 w 88"/>
                  <a:gd name="T9" fmla="*/ 2 h 11"/>
                  <a:gd name="T10" fmla="*/ 8 w 88"/>
                  <a:gd name="T11" fmla="*/ 2 h 11"/>
                  <a:gd name="T12" fmla="*/ 8 w 88"/>
                  <a:gd name="T13" fmla="*/ 2 h 11"/>
                  <a:gd name="T14" fmla="*/ 8 w 88"/>
                  <a:gd name="T15" fmla="*/ 2 h 11"/>
                  <a:gd name="T16" fmla="*/ 8 w 88"/>
                  <a:gd name="T17" fmla="*/ 2 h 11"/>
                  <a:gd name="T18" fmla="*/ 7 w 88"/>
                  <a:gd name="T19" fmla="*/ 2 h 11"/>
                  <a:gd name="T20" fmla="*/ 6 w 88"/>
                  <a:gd name="T21" fmla="*/ 2 h 11"/>
                  <a:gd name="T22" fmla="*/ 5 w 88"/>
                  <a:gd name="T23" fmla="*/ 2 h 11"/>
                  <a:gd name="T24" fmla="*/ 4 w 88"/>
                  <a:gd name="T25" fmla="*/ 2 h 11"/>
                  <a:gd name="T26" fmla="*/ 3 w 88"/>
                  <a:gd name="T27" fmla="*/ 2 h 11"/>
                  <a:gd name="T28" fmla="*/ 3 w 88"/>
                  <a:gd name="T29" fmla="*/ 2 h 11"/>
                  <a:gd name="T30" fmla="*/ 3 w 88"/>
                  <a:gd name="T31" fmla="*/ 2 h 11"/>
                  <a:gd name="T32" fmla="*/ 3 w 88"/>
                  <a:gd name="T33" fmla="*/ 2 h 11"/>
                  <a:gd name="T34" fmla="*/ 3 w 88"/>
                  <a:gd name="T35" fmla="*/ 2 h 11"/>
                  <a:gd name="T36" fmla="*/ 3 w 88"/>
                  <a:gd name="T37" fmla="*/ 2 h 11"/>
                  <a:gd name="T38" fmla="*/ 2 w 88"/>
                  <a:gd name="T39" fmla="*/ 2 h 11"/>
                  <a:gd name="T40" fmla="*/ 1 w 88"/>
                  <a:gd name="T41" fmla="*/ 2 h 11"/>
                  <a:gd name="T42" fmla="*/ 0 w 88"/>
                  <a:gd name="T43" fmla="*/ 2 h 11"/>
                  <a:gd name="T44" fmla="*/ 0 w 88"/>
                  <a:gd name="T45" fmla="*/ 2 h 11"/>
                  <a:gd name="T46" fmla="*/ 0 w 88"/>
                  <a:gd name="T47" fmla="*/ 2 h 11"/>
                  <a:gd name="T48" fmla="*/ 0 w 88"/>
                  <a:gd name="T49" fmla="*/ 2 h 11"/>
                  <a:gd name="T50" fmla="*/ 2 w 88"/>
                  <a:gd name="T51" fmla="*/ 2 h 11"/>
                  <a:gd name="T52" fmla="*/ 3 w 88"/>
                  <a:gd name="T53" fmla="*/ 2 h 11"/>
                  <a:gd name="T54" fmla="*/ 3 w 88"/>
                  <a:gd name="T55" fmla="*/ 2 h 11"/>
                  <a:gd name="T56" fmla="*/ 3 w 88"/>
                  <a:gd name="T57" fmla="*/ 2 h 11"/>
                  <a:gd name="T58" fmla="*/ 3 w 88"/>
                  <a:gd name="T59" fmla="*/ 2 h 11"/>
                  <a:gd name="T60" fmla="*/ 3 w 88"/>
                  <a:gd name="T61" fmla="*/ 2 h 11"/>
                  <a:gd name="T62" fmla="*/ 4 w 88"/>
                  <a:gd name="T63" fmla="*/ 2 h 11"/>
                  <a:gd name="T64" fmla="*/ 5 w 88"/>
                  <a:gd name="T65" fmla="*/ 2 h 11"/>
                  <a:gd name="T66" fmla="*/ 5 w 88"/>
                  <a:gd name="T67" fmla="*/ 2 h 11"/>
                  <a:gd name="T68" fmla="*/ 6 w 88"/>
                  <a:gd name="T69" fmla="*/ 2 h 11"/>
                  <a:gd name="T70" fmla="*/ 6 w 88"/>
                  <a:gd name="T71" fmla="*/ 2 h 11"/>
                  <a:gd name="T72" fmla="*/ 7 w 88"/>
                  <a:gd name="T73" fmla="*/ 2 h 11"/>
                  <a:gd name="T74" fmla="*/ 7 w 88"/>
                  <a:gd name="T75" fmla="*/ 2 h 11"/>
                  <a:gd name="T76" fmla="*/ 7 w 88"/>
                  <a:gd name="T77" fmla="*/ 2 h 11"/>
                  <a:gd name="T78" fmla="*/ 8 w 88"/>
                  <a:gd name="T79" fmla="*/ 2 h 11"/>
                  <a:gd name="T80" fmla="*/ 8 w 88"/>
                  <a:gd name="T81" fmla="*/ 2 h 11"/>
                  <a:gd name="T82" fmla="*/ 8 w 88"/>
                  <a:gd name="T83" fmla="*/ 2 h 11"/>
                  <a:gd name="T84" fmla="*/ 8 w 88"/>
                  <a:gd name="T85" fmla="*/ 2 h 11"/>
                  <a:gd name="T86" fmla="*/ 8 w 88"/>
                  <a:gd name="T87" fmla="*/ 2 h 11"/>
                  <a:gd name="T88" fmla="*/ 8 w 88"/>
                  <a:gd name="T89" fmla="*/ 2 h 11"/>
                  <a:gd name="T90" fmla="*/ 8 w 88"/>
                  <a:gd name="T91" fmla="*/ 2 h 11"/>
                  <a:gd name="T92" fmla="*/ 8 w 88"/>
                  <a:gd name="T93" fmla="*/ 2 h 11"/>
                  <a:gd name="T94" fmla="*/ 8 w 88"/>
                  <a:gd name="T95" fmla="*/ 2 h 11"/>
                  <a:gd name="T96" fmla="*/ 9 w 88"/>
                  <a:gd name="T97" fmla="*/ 2 h 11"/>
                  <a:gd name="T98" fmla="*/ 10 w 88"/>
                  <a:gd name="T99" fmla="*/ 2 h 11"/>
                  <a:gd name="T100" fmla="*/ 10 w 88"/>
                  <a:gd name="T101" fmla="*/ 2 h 11"/>
                  <a:gd name="T102" fmla="*/ 10 w 88"/>
                  <a:gd name="T103" fmla="*/ 2 h 11"/>
                  <a:gd name="T104" fmla="*/ 11 w 88"/>
                  <a:gd name="T105" fmla="*/ 2 h 11"/>
                  <a:gd name="T106" fmla="*/ 11 w 88"/>
                  <a:gd name="T107" fmla="*/ 2 h 11"/>
                  <a:gd name="T108" fmla="*/ 11 w 88"/>
                  <a:gd name="T109" fmla="*/ 1 h 11"/>
                  <a:gd name="T110" fmla="*/ 11 w 88"/>
                  <a:gd name="T111" fmla="*/ 0 h 11"/>
                  <a:gd name="T112" fmla="*/ 11 w 88"/>
                  <a:gd name="T113" fmla="*/ 0 h 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8" h="11">
                    <a:moveTo>
                      <a:pt x="87" y="0"/>
                    </a:moveTo>
                    <a:lnTo>
                      <a:pt x="85" y="0"/>
                    </a:lnTo>
                    <a:lnTo>
                      <a:pt x="83" y="1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71" y="2"/>
                    </a:lnTo>
                    <a:lnTo>
                      <a:pt x="67" y="3"/>
                    </a:lnTo>
                    <a:lnTo>
                      <a:pt x="64" y="3"/>
                    </a:lnTo>
                    <a:lnTo>
                      <a:pt x="61" y="4"/>
                    </a:lnTo>
                    <a:lnTo>
                      <a:pt x="53" y="6"/>
                    </a:lnTo>
                    <a:lnTo>
                      <a:pt x="46" y="7"/>
                    </a:lnTo>
                    <a:lnTo>
                      <a:pt x="39" y="8"/>
                    </a:lnTo>
                    <a:lnTo>
                      <a:pt x="32" y="9"/>
                    </a:lnTo>
                    <a:lnTo>
                      <a:pt x="27" y="9"/>
                    </a:lnTo>
                    <a:lnTo>
                      <a:pt x="21" y="9"/>
                    </a:lnTo>
                    <a:lnTo>
                      <a:pt x="15" y="9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5" y="11"/>
                    </a:lnTo>
                    <a:lnTo>
                      <a:pt x="10" y="11"/>
                    </a:lnTo>
                    <a:lnTo>
                      <a:pt x="16" y="11"/>
                    </a:lnTo>
                    <a:lnTo>
                      <a:pt x="23" y="11"/>
                    </a:lnTo>
                    <a:lnTo>
                      <a:pt x="28" y="11"/>
                    </a:lnTo>
                    <a:lnTo>
                      <a:pt x="34" y="11"/>
                    </a:lnTo>
                    <a:lnTo>
                      <a:pt x="38" y="9"/>
                    </a:lnTo>
                    <a:lnTo>
                      <a:pt x="42" y="9"/>
                    </a:lnTo>
                    <a:lnTo>
                      <a:pt x="46" y="8"/>
                    </a:lnTo>
                    <a:lnTo>
                      <a:pt x="50" y="8"/>
                    </a:lnTo>
                    <a:lnTo>
                      <a:pt x="54" y="6"/>
                    </a:lnTo>
                    <a:lnTo>
                      <a:pt x="57" y="6"/>
                    </a:lnTo>
                    <a:lnTo>
                      <a:pt x="59" y="6"/>
                    </a:lnTo>
                    <a:lnTo>
                      <a:pt x="61" y="5"/>
                    </a:lnTo>
                    <a:lnTo>
                      <a:pt x="62" y="5"/>
                    </a:lnTo>
                    <a:lnTo>
                      <a:pt x="62" y="6"/>
                    </a:lnTo>
                    <a:lnTo>
                      <a:pt x="62" y="7"/>
                    </a:lnTo>
                    <a:lnTo>
                      <a:pt x="64" y="7"/>
                    </a:lnTo>
                    <a:lnTo>
                      <a:pt x="66" y="7"/>
                    </a:lnTo>
                    <a:lnTo>
                      <a:pt x="69" y="7"/>
                    </a:lnTo>
                    <a:lnTo>
                      <a:pt x="73" y="6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5"/>
                    </a:lnTo>
                    <a:lnTo>
                      <a:pt x="88" y="4"/>
                    </a:lnTo>
                    <a:lnTo>
                      <a:pt x="88" y="3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Freeform 1113"/>
              <p:cNvSpPr>
                <a:spLocks/>
              </p:cNvSpPr>
              <p:nvPr/>
            </p:nvSpPr>
            <p:spPr bwMode="auto">
              <a:xfrm flipH="1">
                <a:off x="706" y="3507"/>
                <a:ext cx="96" cy="216"/>
              </a:xfrm>
              <a:custGeom>
                <a:avLst/>
                <a:gdLst>
                  <a:gd name="T0" fmla="*/ 9 w 114"/>
                  <a:gd name="T1" fmla="*/ 24 h 264"/>
                  <a:gd name="T2" fmla="*/ 7 w 114"/>
                  <a:gd name="T3" fmla="*/ 24 h 264"/>
                  <a:gd name="T4" fmla="*/ 5 w 114"/>
                  <a:gd name="T5" fmla="*/ 24 h 264"/>
                  <a:gd name="T6" fmla="*/ 3 w 114"/>
                  <a:gd name="T7" fmla="*/ 24 h 264"/>
                  <a:gd name="T8" fmla="*/ 3 w 114"/>
                  <a:gd name="T9" fmla="*/ 23 h 264"/>
                  <a:gd name="T10" fmla="*/ 3 w 114"/>
                  <a:gd name="T11" fmla="*/ 20 h 264"/>
                  <a:gd name="T12" fmla="*/ 3 w 114"/>
                  <a:gd name="T13" fmla="*/ 17 h 264"/>
                  <a:gd name="T14" fmla="*/ 3 w 114"/>
                  <a:gd name="T15" fmla="*/ 16 h 264"/>
                  <a:gd name="T16" fmla="*/ 3 w 114"/>
                  <a:gd name="T17" fmla="*/ 13 h 264"/>
                  <a:gd name="T18" fmla="*/ 3 w 114"/>
                  <a:gd name="T19" fmla="*/ 13 h 264"/>
                  <a:gd name="T20" fmla="*/ 3 w 114"/>
                  <a:gd name="T21" fmla="*/ 13 h 264"/>
                  <a:gd name="T22" fmla="*/ 0 w 114"/>
                  <a:gd name="T23" fmla="*/ 13 h 264"/>
                  <a:gd name="T24" fmla="*/ 0 w 114"/>
                  <a:gd name="T25" fmla="*/ 11 h 264"/>
                  <a:gd name="T26" fmla="*/ 3 w 114"/>
                  <a:gd name="T27" fmla="*/ 9 h 264"/>
                  <a:gd name="T28" fmla="*/ 3 w 114"/>
                  <a:gd name="T29" fmla="*/ 7 h 264"/>
                  <a:gd name="T30" fmla="*/ 3 w 114"/>
                  <a:gd name="T31" fmla="*/ 5 h 264"/>
                  <a:gd name="T32" fmla="*/ 3 w 114"/>
                  <a:gd name="T33" fmla="*/ 3 h 264"/>
                  <a:gd name="T34" fmla="*/ 5 w 114"/>
                  <a:gd name="T35" fmla="*/ 2 h 264"/>
                  <a:gd name="T36" fmla="*/ 7 w 114"/>
                  <a:gd name="T37" fmla="*/ 2 h 264"/>
                  <a:gd name="T38" fmla="*/ 8 w 114"/>
                  <a:gd name="T39" fmla="*/ 0 h 264"/>
                  <a:gd name="T40" fmla="*/ 11 w 114"/>
                  <a:gd name="T41" fmla="*/ 1 h 264"/>
                  <a:gd name="T42" fmla="*/ 13 w 114"/>
                  <a:gd name="T43" fmla="*/ 2 h 264"/>
                  <a:gd name="T44" fmla="*/ 14 w 114"/>
                  <a:gd name="T45" fmla="*/ 2 h 264"/>
                  <a:gd name="T46" fmla="*/ 14 w 114"/>
                  <a:gd name="T47" fmla="*/ 3 h 264"/>
                  <a:gd name="T48" fmla="*/ 14 w 114"/>
                  <a:gd name="T49" fmla="*/ 4 h 264"/>
                  <a:gd name="T50" fmla="*/ 12 w 114"/>
                  <a:gd name="T51" fmla="*/ 6 h 264"/>
                  <a:gd name="T52" fmla="*/ 9 w 114"/>
                  <a:gd name="T53" fmla="*/ 9 h 264"/>
                  <a:gd name="T54" fmla="*/ 8 w 114"/>
                  <a:gd name="T55" fmla="*/ 11 h 264"/>
                  <a:gd name="T56" fmla="*/ 7 w 114"/>
                  <a:gd name="T57" fmla="*/ 11 h 264"/>
                  <a:gd name="T58" fmla="*/ 7 w 114"/>
                  <a:gd name="T59" fmla="*/ 12 h 264"/>
                  <a:gd name="T60" fmla="*/ 6 w 114"/>
                  <a:gd name="T61" fmla="*/ 13 h 264"/>
                  <a:gd name="T62" fmla="*/ 7 w 114"/>
                  <a:gd name="T63" fmla="*/ 13 h 264"/>
                  <a:gd name="T64" fmla="*/ 7 w 114"/>
                  <a:gd name="T65" fmla="*/ 13 h 264"/>
                  <a:gd name="T66" fmla="*/ 7 w 114"/>
                  <a:gd name="T67" fmla="*/ 13 h 264"/>
                  <a:gd name="T68" fmla="*/ 7 w 114"/>
                  <a:gd name="T69" fmla="*/ 13 h 264"/>
                  <a:gd name="T70" fmla="*/ 8 w 114"/>
                  <a:gd name="T71" fmla="*/ 16 h 264"/>
                  <a:gd name="T72" fmla="*/ 8 w 114"/>
                  <a:gd name="T73" fmla="*/ 16 h 264"/>
                  <a:gd name="T74" fmla="*/ 9 w 114"/>
                  <a:gd name="T75" fmla="*/ 22 h 26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14" h="264">
                    <a:moveTo>
                      <a:pt x="76" y="260"/>
                    </a:moveTo>
                    <a:lnTo>
                      <a:pt x="72" y="261"/>
                    </a:lnTo>
                    <a:lnTo>
                      <a:pt x="65" y="262"/>
                    </a:lnTo>
                    <a:lnTo>
                      <a:pt x="57" y="263"/>
                    </a:lnTo>
                    <a:lnTo>
                      <a:pt x="48" y="264"/>
                    </a:lnTo>
                    <a:lnTo>
                      <a:pt x="38" y="264"/>
                    </a:lnTo>
                    <a:lnTo>
                      <a:pt x="30" y="263"/>
                    </a:lnTo>
                    <a:lnTo>
                      <a:pt x="23" y="262"/>
                    </a:lnTo>
                    <a:lnTo>
                      <a:pt x="18" y="259"/>
                    </a:lnTo>
                    <a:lnTo>
                      <a:pt x="20" y="251"/>
                    </a:lnTo>
                    <a:lnTo>
                      <a:pt x="23" y="239"/>
                    </a:lnTo>
                    <a:lnTo>
                      <a:pt x="25" y="225"/>
                    </a:lnTo>
                    <a:lnTo>
                      <a:pt x="24" y="211"/>
                    </a:lnTo>
                    <a:lnTo>
                      <a:pt x="20" y="197"/>
                    </a:lnTo>
                    <a:lnTo>
                      <a:pt x="16" y="182"/>
                    </a:lnTo>
                    <a:lnTo>
                      <a:pt x="12" y="169"/>
                    </a:lnTo>
                    <a:lnTo>
                      <a:pt x="11" y="162"/>
                    </a:lnTo>
                    <a:lnTo>
                      <a:pt x="11" y="159"/>
                    </a:lnTo>
                    <a:lnTo>
                      <a:pt x="11" y="157"/>
                    </a:lnTo>
                    <a:lnTo>
                      <a:pt x="9" y="153"/>
                    </a:lnTo>
                    <a:lnTo>
                      <a:pt x="8" y="150"/>
                    </a:lnTo>
                    <a:lnTo>
                      <a:pt x="5" y="146"/>
                    </a:lnTo>
                    <a:lnTo>
                      <a:pt x="3" y="141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0" y="125"/>
                    </a:lnTo>
                    <a:lnTo>
                      <a:pt x="2" y="116"/>
                    </a:lnTo>
                    <a:lnTo>
                      <a:pt x="4" y="105"/>
                    </a:lnTo>
                    <a:lnTo>
                      <a:pt x="8" y="92"/>
                    </a:lnTo>
                    <a:lnTo>
                      <a:pt x="11" y="79"/>
                    </a:lnTo>
                    <a:lnTo>
                      <a:pt x="15" y="67"/>
                    </a:lnTo>
                    <a:lnTo>
                      <a:pt x="17" y="57"/>
                    </a:lnTo>
                    <a:lnTo>
                      <a:pt x="20" y="51"/>
                    </a:lnTo>
                    <a:lnTo>
                      <a:pt x="27" y="37"/>
                    </a:lnTo>
                    <a:lnTo>
                      <a:pt x="34" y="25"/>
                    </a:lnTo>
                    <a:lnTo>
                      <a:pt x="39" y="16"/>
                    </a:lnTo>
                    <a:lnTo>
                      <a:pt x="46" y="10"/>
                    </a:lnTo>
                    <a:lnTo>
                      <a:pt x="53" y="5"/>
                    </a:lnTo>
                    <a:lnTo>
                      <a:pt x="60" y="2"/>
                    </a:lnTo>
                    <a:lnTo>
                      <a:pt x="69" y="0"/>
                    </a:lnTo>
                    <a:lnTo>
                      <a:pt x="78" y="0"/>
                    </a:lnTo>
                    <a:lnTo>
                      <a:pt x="87" y="1"/>
                    </a:lnTo>
                    <a:lnTo>
                      <a:pt x="95" y="4"/>
                    </a:lnTo>
                    <a:lnTo>
                      <a:pt x="103" y="8"/>
                    </a:lnTo>
                    <a:lnTo>
                      <a:pt x="109" y="14"/>
                    </a:lnTo>
                    <a:lnTo>
                      <a:pt x="113" y="20"/>
                    </a:lnTo>
                    <a:lnTo>
                      <a:pt x="114" y="27"/>
                    </a:lnTo>
                    <a:lnTo>
                      <a:pt x="114" y="34"/>
                    </a:lnTo>
                    <a:lnTo>
                      <a:pt x="110" y="41"/>
                    </a:lnTo>
                    <a:lnTo>
                      <a:pt x="108" y="45"/>
                    </a:lnTo>
                    <a:lnTo>
                      <a:pt x="101" y="55"/>
                    </a:lnTo>
                    <a:lnTo>
                      <a:pt x="94" y="67"/>
                    </a:lnTo>
                    <a:lnTo>
                      <a:pt x="84" y="81"/>
                    </a:lnTo>
                    <a:lnTo>
                      <a:pt x="76" y="96"/>
                    </a:lnTo>
                    <a:lnTo>
                      <a:pt x="68" y="108"/>
                    </a:lnTo>
                    <a:lnTo>
                      <a:pt x="61" y="118"/>
                    </a:lnTo>
                    <a:lnTo>
                      <a:pt x="57" y="124"/>
                    </a:lnTo>
                    <a:lnTo>
                      <a:pt x="55" y="129"/>
                    </a:lnTo>
                    <a:lnTo>
                      <a:pt x="53" y="132"/>
                    </a:lnTo>
                    <a:lnTo>
                      <a:pt x="52" y="133"/>
                    </a:lnTo>
                    <a:lnTo>
                      <a:pt x="51" y="134"/>
                    </a:lnTo>
                    <a:lnTo>
                      <a:pt x="50" y="135"/>
                    </a:lnTo>
                    <a:lnTo>
                      <a:pt x="49" y="136"/>
                    </a:lnTo>
                    <a:lnTo>
                      <a:pt x="51" y="138"/>
                    </a:lnTo>
                    <a:lnTo>
                      <a:pt x="53" y="139"/>
                    </a:lnTo>
                    <a:lnTo>
                      <a:pt x="56" y="139"/>
                    </a:lnTo>
                    <a:lnTo>
                      <a:pt x="57" y="140"/>
                    </a:lnTo>
                    <a:lnTo>
                      <a:pt x="57" y="142"/>
                    </a:lnTo>
                    <a:lnTo>
                      <a:pt x="57" y="144"/>
                    </a:lnTo>
                    <a:lnTo>
                      <a:pt x="59" y="149"/>
                    </a:lnTo>
                    <a:lnTo>
                      <a:pt x="63" y="156"/>
                    </a:lnTo>
                    <a:lnTo>
                      <a:pt x="67" y="165"/>
                    </a:lnTo>
                    <a:lnTo>
                      <a:pt x="69" y="173"/>
                    </a:lnTo>
                    <a:lnTo>
                      <a:pt x="70" y="188"/>
                    </a:lnTo>
                    <a:lnTo>
                      <a:pt x="72" y="216"/>
                    </a:lnTo>
                    <a:lnTo>
                      <a:pt x="75" y="243"/>
                    </a:lnTo>
                    <a:lnTo>
                      <a:pt x="76" y="260"/>
                    </a:lnTo>
                    <a:close/>
                  </a:path>
                </a:pathLst>
              </a:custGeom>
              <a:solidFill>
                <a:srgbClr val="00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2" name="Freeform 1114"/>
              <p:cNvSpPr>
                <a:spLocks/>
              </p:cNvSpPr>
              <p:nvPr/>
            </p:nvSpPr>
            <p:spPr bwMode="auto">
              <a:xfrm flipH="1">
                <a:off x="694" y="3510"/>
                <a:ext cx="73" cy="214"/>
              </a:xfrm>
              <a:custGeom>
                <a:avLst/>
                <a:gdLst>
                  <a:gd name="T0" fmla="*/ 6 w 87"/>
                  <a:gd name="T1" fmla="*/ 0 h 262"/>
                  <a:gd name="T2" fmla="*/ 7 w 87"/>
                  <a:gd name="T3" fmla="*/ 2 h 262"/>
                  <a:gd name="T4" fmla="*/ 8 w 87"/>
                  <a:gd name="T5" fmla="*/ 2 h 262"/>
                  <a:gd name="T6" fmla="*/ 8 w 87"/>
                  <a:gd name="T7" fmla="*/ 2 h 262"/>
                  <a:gd name="T8" fmla="*/ 8 w 87"/>
                  <a:gd name="T9" fmla="*/ 2 h 262"/>
                  <a:gd name="T10" fmla="*/ 8 w 87"/>
                  <a:gd name="T11" fmla="*/ 5 h 262"/>
                  <a:gd name="T12" fmla="*/ 8 w 87"/>
                  <a:gd name="T13" fmla="*/ 6 h 262"/>
                  <a:gd name="T14" fmla="*/ 8 w 87"/>
                  <a:gd name="T15" fmla="*/ 7 h 262"/>
                  <a:gd name="T16" fmla="*/ 8 w 87"/>
                  <a:gd name="T17" fmla="*/ 8 h 262"/>
                  <a:gd name="T18" fmla="*/ 8 w 87"/>
                  <a:gd name="T19" fmla="*/ 9 h 262"/>
                  <a:gd name="T20" fmla="*/ 8 w 87"/>
                  <a:gd name="T21" fmla="*/ 11 h 262"/>
                  <a:gd name="T22" fmla="*/ 8 w 87"/>
                  <a:gd name="T23" fmla="*/ 12 h 262"/>
                  <a:gd name="T24" fmla="*/ 9 w 87"/>
                  <a:gd name="T25" fmla="*/ 13 h 262"/>
                  <a:gd name="T26" fmla="*/ 10 w 87"/>
                  <a:gd name="T27" fmla="*/ 15 h 262"/>
                  <a:gd name="T28" fmla="*/ 11 w 87"/>
                  <a:gd name="T29" fmla="*/ 16 h 262"/>
                  <a:gd name="T30" fmla="*/ 10 w 87"/>
                  <a:gd name="T31" fmla="*/ 19 h 262"/>
                  <a:gd name="T32" fmla="*/ 10 w 87"/>
                  <a:gd name="T33" fmla="*/ 20 h 262"/>
                  <a:gd name="T34" fmla="*/ 10 w 87"/>
                  <a:gd name="T35" fmla="*/ 21 h 262"/>
                  <a:gd name="T36" fmla="*/ 9 w 87"/>
                  <a:gd name="T37" fmla="*/ 22 h 262"/>
                  <a:gd name="T38" fmla="*/ 8 w 87"/>
                  <a:gd name="T39" fmla="*/ 23 h 262"/>
                  <a:gd name="T40" fmla="*/ 8 w 87"/>
                  <a:gd name="T41" fmla="*/ 23 h 262"/>
                  <a:gd name="T42" fmla="*/ 8 w 87"/>
                  <a:gd name="T43" fmla="*/ 23 h 262"/>
                  <a:gd name="T44" fmla="*/ 7 w 87"/>
                  <a:gd name="T45" fmla="*/ 22 h 262"/>
                  <a:gd name="T46" fmla="*/ 7 w 87"/>
                  <a:gd name="T47" fmla="*/ 19 h 262"/>
                  <a:gd name="T48" fmla="*/ 6 w 87"/>
                  <a:gd name="T49" fmla="*/ 16 h 262"/>
                  <a:gd name="T50" fmla="*/ 5 w 87"/>
                  <a:gd name="T51" fmla="*/ 15 h 262"/>
                  <a:gd name="T52" fmla="*/ 4 w 87"/>
                  <a:gd name="T53" fmla="*/ 13 h 262"/>
                  <a:gd name="T54" fmla="*/ 3 w 87"/>
                  <a:gd name="T55" fmla="*/ 12 h 262"/>
                  <a:gd name="T56" fmla="*/ 3 w 87"/>
                  <a:gd name="T57" fmla="*/ 11 h 262"/>
                  <a:gd name="T58" fmla="*/ 3 w 87"/>
                  <a:gd name="T59" fmla="*/ 10 h 262"/>
                  <a:gd name="T60" fmla="*/ 3 w 87"/>
                  <a:gd name="T61" fmla="*/ 9 h 262"/>
                  <a:gd name="T62" fmla="*/ 3 w 87"/>
                  <a:gd name="T63" fmla="*/ 8 h 262"/>
                  <a:gd name="T64" fmla="*/ 3 w 87"/>
                  <a:gd name="T65" fmla="*/ 7 h 262"/>
                  <a:gd name="T66" fmla="*/ 1 w 87"/>
                  <a:gd name="T67" fmla="*/ 6 h 262"/>
                  <a:gd name="T68" fmla="*/ 0 w 87"/>
                  <a:gd name="T69" fmla="*/ 4 h 262"/>
                  <a:gd name="T70" fmla="*/ 3 w 87"/>
                  <a:gd name="T71" fmla="*/ 2 h 262"/>
                  <a:gd name="T72" fmla="*/ 3 w 87"/>
                  <a:gd name="T73" fmla="*/ 2 h 262"/>
                  <a:gd name="T74" fmla="*/ 3 w 87"/>
                  <a:gd name="T75" fmla="*/ 1 h 26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7" h="262">
                    <a:moveTo>
                      <a:pt x="38" y="0"/>
                    </a:moveTo>
                    <a:lnTo>
                      <a:pt x="45" y="0"/>
                    </a:lnTo>
                    <a:lnTo>
                      <a:pt x="50" y="2"/>
                    </a:lnTo>
                    <a:lnTo>
                      <a:pt x="55" y="5"/>
                    </a:lnTo>
                    <a:lnTo>
                      <a:pt x="60" y="8"/>
                    </a:lnTo>
                    <a:lnTo>
                      <a:pt x="64" y="11"/>
                    </a:lnTo>
                    <a:lnTo>
                      <a:pt x="66" y="16"/>
                    </a:lnTo>
                    <a:lnTo>
                      <a:pt x="68" y="20"/>
                    </a:lnTo>
                    <a:lnTo>
                      <a:pt x="69" y="24"/>
                    </a:lnTo>
                    <a:lnTo>
                      <a:pt x="69" y="31"/>
                    </a:lnTo>
                    <a:lnTo>
                      <a:pt x="68" y="42"/>
                    </a:lnTo>
                    <a:lnTo>
                      <a:pt x="68" y="53"/>
                    </a:lnTo>
                    <a:lnTo>
                      <a:pt x="68" y="61"/>
                    </a:lnTo>
                    <a:lnTo>
                      <a:pt x="68" y="67"/>
                    </a:lnTo>
                    <a:lnTo>
                      <a:pt x="68" y="73"/>
                    </a:lnTo>
                    <a:lnTo>
                      <a:pt x="67" y="79"/>
                    </a:lnTo>
                    <a:lnTo>
                      <a:pt x="66" y="84"/>
                    </a:lnTo>
                    <a:lnTo>
                      <a:pt x="66" y="90"/>
                    </a:lnTo>
                    <a:lnTo>
                      <a:pt x="65" y="98"/>
                    </a:lnTo>
                    <a:lnTo>
                      <a:pt x="65" y="107"/>
                    </a:lnTo>
                    <a:lnTo>
                      <a:pt x="65" y="116"/>
                    </a:lnTo>
                    <a:lnTo>
                      <a:pt x="66" y="123"/>
                    </a:lnTo>
                    <a:lnTo>
                      <a:pt x="68" y="129"/>
                    </a:lnTo>
                    <a:lnTo>
                      <a:pt x="69" y="133"/>
                    </a:lnTo>
                    <a:lnTo>
                      <a:pt x="71" y="137"/>
                    </a:lnTo>
                    <a:lnTo>
                      <a:pt x="75" y="143"/>
                    </a:lnTo>
                    <a:lnTo>
                      <a:pt x="80" y="153"/>
                    </a:lnTo>
                    <a:lnTo>
                      <a:pt x="85" y="164"/>
                    </a:lnTo>
                    <a:lnTo>
                      <a:pt x="87" y="174"/>
                    </a:lnTo>
                    <a:lnTo>
                      <a:pt x="87" y="184"/>
                    </a:lnTo>
                    <a:lnTo>
                      <a:pt x="85" y="197"/>
                    </a:lnTo>
                    <a:lnTo>
                      <a:pt x="83" y="209"/>
                    </a:lnTo>
                    <a:lnTo>
                      <a:pt x="82" y="219"/>
                    </a:lnTo>
                    <a:lnTo>
                      <a:pt x="82" y="227"/>
                    </a:lnTo>
                    <a:lnTo>
                      <a:pt x="82" y="236"/>
                    </a:lnTo>
                    <a:lnTo>
                      <a:pt x="82" y="243"/>
                    </a:lnTo>
                    <a:lnTo>
                      <a:pt x="82" y="247"/>
                    </a:lnTo>
                    <a:lnTo>
                      <a:pt x="79" y="253"/>
                    </a:lnTo>
                    <a:lnTo>
                      <a:pt x="75" y="257"/>
                    </a:lnTo>
                    <a:lnTo>
                      <a:pt x="72" y="261"/>
                    </a:lnTo>
                    <a:lnTo>
                      <a:pt x="70" y="262"/>
                    </a:lnTo>
                    <a:lnTo>
                      <a:pt x="68" y="261"/>
                    </a:lnTo>
                    <a:lnTo>
                      <a:pt x="65" y="258"/>
                    </a:lnTo>
                    <a:lnTo>
                      <a:pt x="62" y="255"/>
                    </a:lnTo>
                    <a:lnTo>
                      <a:pt x="61" y="251"/>
                    </a:lnTo>
                    <a:lnTo>
                      <a:pt x="60" y="244"/>
                    </a:lnTo>
                    <a:lnTo>
                      <a:pt x="58" y="231"/>
                    </a:lnTo>
                    <a:lnTo>
                      <a:pt x="56" y="218"/>
                    </a:lnTo>
                    <a:lnTo>
                      <a:pt x="54" y="209"/>
                    </a:lnTo>
                    <a:lnTo>
                      <a:pt x="49" y="195"/>
                    </a:lnTo>
                    <a:lnTo>
                      <a:pt x="45" y="178"/>
                    </a:lnTo>
                    <a:lnTo>
                      <a:pt x="41" y="163"/>
                    </a:lnTo>
                    <a:lnTo>
                      <a:pt x="38" y="154"/>
                    </a:lnTo>
                    <a:lnTo>
                      <a:pt x="35" y="149"/>
                    </a:lnTo>
                    <a:lnTo>
                      <a:pt x="32" y="144"/>
                    </a:lnTo>
                    <a:lnTo>
                      <a:pt x="28" y="138"/>
                    </a:lnTo>
                    <a:lnTo>
                      <a:pt x="26" y="134"/>
                    </a:lnTo>
                    <a:lnTo>
                      <a:pt x="24" y="128"/>
                    </a:lnTo>
                    <a:lnTo>
                      <a:pt x="22" y="120"/>
                    </a:lnTo>
                    <a:lnTo>
                      <a:pt x="19" y="112"/>
                    </a:lnTo>
                    <a:lnTo>
                      <a:pt x="17" y="105"/>
                    </a:lnTo>
                    <a:lnTo>
                      <a:pt x="16" y="102"/>
                    </a:lnTo>
                    <a:lnTo>
                      <a:pt x="13" y="96"/>
                    </a:lnTo>
                    <a:lnTo>
                      <a:pt x="10" y="89"/>
                    </a:lnTo>
                    <a:lnTo>
                      <a:pt x="8" y="82"/>
                    </a:lnTo>
                    <a:lnTo>
                      <a:pt x="5" y="74"/>
                    </a:lnTo>
                    <a:lnTo>
                      <a:pt x="2" y="67"/>
                    </a:lnTo>
                    <a:lnTo>
                      <a:pt x="1" y="61"/>
                    </a:lnTo>
                    <a:lnTo>
                      <a:pt x="0" y="56"/>
                    </a:lnTo>
                    <a:lnTo>
                      <a:pt x="0" y="41"/>
                    </a:lnTo>
                    <a:lnTo>
                      <a:pt x="1" y="29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5" y="7"/>
                    </a:lnTo>
                    <a:lnTo>
                      <a:pt x="21" y="3"/>
                    </a:lnTo>
                    <a:lnTo>
                      <a:pt x="29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3" name="Freeform 1115"/>
              <p:cNvSpPr>
                <a:spLocks/>
              </p:cNvSpPr>
              <p:nvPr/>
            </p:nvSpPr>
            <p:spPr bwMode="auto">
              <a:xfrm flipH="1">
                <a:off x="732" y="3520"/>
                <a:ext cx="8" cy="6"/>
              </a:xfrm>
              <a:custGeom>
                <a:avLst/>
                <a:gdLst>
                  <a:gd name="T0" fmla="*/ 2 w 10"/>
                  <a:gd name="T1" fmla="*/ 3 h 7"/>
                  <a:gd name="T2" fmla="*/ 2 w 10"/>
                  <a:gd name="T3" fmla="*/ 3 h 7"/>
                  <a:gd name="T4" fmla="*/ 2 w 10"/>
                  <a:gd name="T5" fmla="*/ 3 h 7"/>
                  <a:gd name="T6" fmla="*/ 1 w 10"/>
                  <a:gd name="T7" fmla="*/ 3 h 7"/>
                  <a:gd name="T8" fmla="*/ 0 w 10"/>
                  <a:gd name="T9" fmla="*/ 3 h 7"/>
                  <a:gd name="T10" fmla="*/ 1 w 10"/>
                  <a:gd name="T11" fmla="*/ 2 h 7"/>
                  <a:gd name="T12" fmla="*/ 1 w 10"/>
                  <a:gd name="T13" fmla="*/ 1 h 7"/>
                  <a:gd name="T14" fmla="*/ 2 w 10"/>
                  <a:gd name="T15" fmla="*/ 0 h 7"/>
                  <a:gd name="T16" fmla="*/ 2 w 10"/>
                  <a:gd name="T17" fmla="*/ 0 h 7"/>
                  <a:gd name="T18" fmla="*/ 2 w 10"/>
                  <a:gd name="T19" fmla="*/ 0 h 7"/>
                  <a:gd name="T20" fmla="*/ 2 w 10"/>
                  <a:gd name="T21" fmla="*/ 1 h 7"/>
                  <a:gd name="T22" fmla="*/ 2 w 10"/>
                  <a:gd name="T23" fmla="*/ 1 h 7"/>
                  <a:gd name="T24" fmla="*/ 2 w 10"/>
                  <a:gd name="T25" fmla="*/ 3 h 7"/>
                  <a:gd name="T26" fmla="*/ 2 w 10"/>
                  <a:gd name="T27" fmla="*/ 3 h 7"/>
                  <a:gd name="T28" fmla="*/ 2 w 10"/>
                  <a:gd name="T29" fmla="*/ 3 h 7"/>
                  <a:gd name="T30" fmla="*/ 2 w 10"/>
                  <a:gd name="T31" fmla="*/ 3 h 7"/>
                  <a:gd name="T32" fmla="*/ 2 w 10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7">
                    <a:moveTo>
                      <a:pt x="5" y="7"/>
                    </a:moveTo>
                    <a:lnTo>
                      <a:pt x="3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3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7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4" name="Freeform 1116"/>
              <p:cNvSpPr>
                <a:spLocks/>
              </p:cNvSpPr>
              <p:nvPr/>
            </p:nvSpPr>
            <p:spPr bwMode="auto">
              <a:xfrm flipH="1">
                <a:off x="706" y="3711"/>
                <a:ext cx="6" cy="6"/>
              </a:xfrm>
              <a:custGeom>
                <a:avLst/>
                <a:gdLst>
                  <a:gd name="T0" fmla="*/ 2 w 8"/>
                  <a:gd name="T1" fmla="*/ 3 h 7"/>
                  <a:gd name="T2" fmla="*/ 2 w 8"/>
                  <a:gd name="T3" fmla="*/ 3 h 7"/>
                  <a:gd name="T4" fmla="*/ 1 w 8"/>
                  <a:gd name="T5" fmla="*/ 3 h 7"/>
                  <a:gd name="T6" fmla="*/ 0 w 8"/>
                  <a:gd name="T7" fmla="*/ 3 h 7"/>
                  <a:gd name="T8" fmla="*/ 0 w 8"/>
                  <a:gd name="T9" fmla="*/ 3 h 7"/>
                  <a:gd name="T10" fmla="*/ 0 w 8"/>
                  <a:gd name="T11" fmla="*/ 2 h 7"/>
                  <a:gd name="T12" fmla="*/ 1 w 8"/>
                  <a:gd name="T13" fmla="*/ 1 h 7"/>
                  <a:gd name="T14" fmla="*/ 2 w 8"/>
                  <a:gd name="T15" fmla="*/ 0 h 7"/>
                  <a:gd name="T16" fmla="*/ 2 w 8"/>
                  <a:gd name="T17" fmla="*/ 0 h 7"/>
                  <a:gd name="T18" fmla="*/ 2 w 8"/>
                  <a:gd name="T19" fmla="*/ 0 h 7"/>
                  <a:gd name="T20" fmla="*/ 2 w 8"/>
                  <a:gd name="T21" fmla="*/ 1 h 7"/>
                  <a:gd name="T22" fmla="*/ 2 w 8"/>
                  <a:gd name="T23" fmla="*/ 2 h 7"/>
                  <a:gd name="T24" fmla="*/ 2 w 8"/>
                  <a:gd name="T25" fmla="*/ 3 h 7"/>
                  <a:gd name="T26" fmla="*/ 2 w 8"/>
                  <a:gd name="T27" fmla="*/ 3 h 7"/>
                  <a:gd name="T28" fmla="*/ 2 w 8"/>
                  <a:gd name="T29" fmla="*/ 3 h 7"/>
                  <a:gd name="T30" fmla="*/ 2 w 8"/>
                  <a:gd name="T31" fmla="*/ 3 h 7"/>
                  <a:gd name="T32" fmla="*/ 2 w 8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" h="7">
                    <a:moveTo>
                      <a:pt x="4" y="7"/>
                    </a:move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5" name="Freeform 1117"/>
              <p:cNvSpPr>
                <a:spLocks/>
              </p:cNvSpPr>
              <p:nvPr/>
            </p:nvSpPr>
            <p:spPr bwMode="auto">
              <a:xfrm flipH="1">
                <a:off x="696" y="3705"/>
                <a:ext cx="49" cy="35"/>
              </a:xfrm>
              <a:custGeom>
                <a:avLst/>
                <a:gdLst>
                  <a:gd name="T0" fmla="*/ 4 w 59"/>
                  <a:gd name="T1" fmla="*/ 0 h 43"/>
                  <a:gd name="T2" fmla="*/ 5 w 59"/>
                  <a:gd name="T3" fmla="*/ 0 h 43"/>
                  <a:gd name="T4" fmla="*/ 5 w 59"/>
                  <a:gd name="T5" fmla="*/ 2 h 43"/>
                  <a:gd name="T6" fmla="*/ 5 w 59"/>
                  <a:gd name="T7" fmla="*/ 2 h 43"/>
                  <a:gd name="T8" fmla="*/ 6 w 59"/>
                  <a:gd name="T9" fmla="*/ 2 h 43"/>
                  <a:gd name="T10" fmla="*/ 6 w 59"/>
                  <a:gd name="T11" fmla="*/ 2 h 43"/>
                  <a:gd name="T12" fmla="*/ 6 w 59"/>
                  <a:gd name="T13" fmla="*/ 2 h 43"/>
                  <a:gd name="T14" fmla="*/ 6 w 59"/>
                  <a:gd name="T15" fmla="*/ 2 h 43"/>
                  <a:gd name="T16" fmla="*/ 6 w 59"/>
                  <a:gd name="T17" fmla="*/ 2 h 43"/>
                  <a:gd name="T18" fmla="*/ 6 w 59"/>
                  <a:gd name="T19" fmla="*/ 2 h 43"/>
                  <a:gd name="T20" fmla="*/ 6 w 59"/>
                  <a:gd name="T21" fmla="*/ 2 h 43"/>
                  <a:gd name="T22" fmla="*/ 6 w 59"/>
                  <a:gd name="T23" fmla="*/ 2 h 43"/>
                  <a:gd name="T24" fmla="*/ 6 w 59"/>
                  <a:gd name="T25" fmla="*/ 2 h 43"/>
                  <a:gd name="T26" fmla="*/ 6 w 59"/>
                  <a:gd name="T27" fmla="*/ 2 h 43"/>
                  <a:gd name="T28" fmla="*/ 6 w 59"/>
                  <a:gd name="T29" fmla="*/ 2 h 43"/>
                  <a:gd name="T30" fmla="*/ 5 w 59"/>
                  <a:gd name="T31" fmla="*/ 2 h 43"/>
                  <a:gd name="T32" fmla="*/ 5 w 59"/>
                  <a:gd name="T33" fmla="*/ 2 h 43"/>
                  <a:gd name="T34" fmla="*/ 5 w 59"/>
                  <a:gd name="T35" fmla="*/ 2 h 43"/>
                  <a:gd name="T36" fmla="*/ 4 w 59"/>
                  <a:gd name="T37" fmla="*/ 3 h 43"/>
                  <a:gd name="T38" fmla="*/ 4 w 59"/>
                  <a:gd name="T39" fmla="*/ 3 h 43"/>
                  <a:gd name="T40" fmla="*/ 4 w 59"/>
                  <a:gd name="T41" fmla="*/ 3 h 43"/>
                  <a:gd name="T42" fmla="*/ 3 w 59"/>
                  <a:gd name="T43" fmla="*/ 3 h 43"/>
                  <a:gd name="T44" fmla="*/ 2 w 59"/>
                  <a:gd name="T45" fmla="*/ 4 h 43"/>
                  <a:gd name="T46" fmla="*/ 2 w 59"/>
                  <a:gd name="T47" fmla="*/ 4 h 43"/>
                  <a:gd name="T48" fmla="*/ 2 w 59"/>
                  <a:gd name="T49" fmla="*/ 4 h 43"/>
                  <a:gd name="T50" fmla="*/ 2 w 59"/>
                  <a:gd name="T51" fmla="*/ 4 h 43"/>
                  <a:gd name="T52" fmla="*/ 2 w 59"/>
                  <a:gd name="T53" fmla="*/ 4 h 43"/>
                  <a:gd name="T54" fmla="*/ 2 w 59"/>
                  <a:gd name="T55" fmla="*/ 4 h 43"/>
                  <a:gd name="T56" fmla="*/ 2 w 59"/>
                  <a:gd name="T57" fmla="*/ 4 h 43"/>
                  <a:gd name="T58" fmla="*/ 2 w 59"/>
                  <a:gd name="T59" fmla="*/ 4 h 43"/>
                  <a:gd name="T60" fmla="*/ 2 w 59"/>
                  <a:gd name="T61" fmla="*/ 4 h 43"/>
                  <a:gd name="T62" fmla="*/ 1 w 59"/>
                  <a:gd name="T63" fmla="*/ 4 h 43"/>
                  <a:gd name="T64" fmla="*/ 0 w 59"/>
                  <a:gd name="T65" fmla="*/ 4 h 43"/>
                  <a:gd name="T66" fmla="*/ 0 w 59"/>
                  <a:gd name="T67" fmla="*/ 3 h 43"/>
                  <a:gd name="T68" fmla="*/ 0 w 59"/>
                  <a:gd name="T69" fmla="*/ 3 h 43"/>
                  <a:gd name="T70" fmla="*/ 2 w 59"/>
                  <a:gd name="T71" fmla="*/ 3 h 43"/>
                  <a:gd name="T72" fmla="*/ 2 w 59"/>
                  <a:gd name="T73" fmla="*/ 3 h 43"/>
                  <a:gd name="T74" fmla="*/ 2 w 59"/>
                  <a:gd name="T75" fmla="*/ 2 h 43"/>
                  <a:gd name="T76" fmla="*/ 2 w 59"/>
                  <a:gd name="T77" fmla="*/ 2 h 43"/>
                  <a:gd name="T78" fmla="*/ 2 w 59"/>
                  <a:gd name="T79" fmla="*/ 2 h 43"/>
                  <a:gd name="T80" fmla="*/ 2 w 59"/>
                  <a:gd name="T81" fmla="*/ 2 h 43"/>
                  <a:gd name="T82" fmla="*/ 2 w 59"/>
                  <a:gd name="T83" fmla="*/ 2 h 43"/>
                  <a:gd name="T84" fmla="*/ 2 w 59"/>
                  <a:gd name="T85" fmla="*/ 2 h 43"/>
                  <a:gd name="T86" fmla="*/ 2 w 59"/>
                  <a:gd name="T87" fmla="*/ 2 h 43"/>
                  <a:gd name="T88" fmla="*/ 2 w 59"/>
                  <a:gd name="T89" fmla="*/ 2 h 43"/>
                  <a:gd name="T90" fmla="*/ 3 w 59"/>
                  <a:gd name="T91" fmla="*/ 2 h 43"/>
                  <a:gd name="T92" fmla="*/ 3 w 59"/>
                  <a:gd name="T93" fmla="*/ 2 h 43"/>
                  <a:gd name="T94" fmla="*/ 4 w 59"/>
                  <a:gd name="T95" fmla="*/ 2 h 43"/>
                  <a:gd name="T96" fmla="*/ 4 w 59"/>
                  <a:gd name="T97" fmla="*/ 0 h 4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9" h="43">
                    <a:moveTo>
                      <a:pt x="39" y="0"/>
                    </a:moveTo>
                    <a:lnTo>
                      <a:pt x="42" y="0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0" y="6"/>
                    </a:lnTo>
                    <a:lnTo>
                      <a:pt x="52" y="8"/>
                    </a:lnTo>
                    <a:lnTo>
                      <a:pt x="52" y="10"/>
                    </a:lnTo>
                    <a:lnTo>
                      <a:pt x="53" y="11"/>
                    </a:lnTo>
                    <a:lnTo>
                      <a:pt x="54" y="14"/>
                    </a:lnTo>
                    <a:lnTo>
                      <a:pt x="56" y="17"/>
                    </a:lnTo>
                    <a:lnTo>
                      <a:pt x="58" y="20"/>
                    </a:lnTo>
                    <a:lnTo>
                      <a:pt x="59" y="24"/>
                    </a:lnTo>
                    <a:lnTo>
                      <a:pt x="57" y="26"/>
                    </a:lnTo>
                    <a:lnTo>
                      <a:pt x="54" y="27"/>
                    </a:lnTo>
                    <a:lnTo>
                      <a:pt x="51" y="27"/>
                    </a:lnTo>
                    <a:lnTo>
                      <a:pt x="48" y="28"/>
                    </a:lnTo>
                    <a:lnTo>
                      <a:pt x="45" y="30"/>
                    </a:lnTo>
                    <a:lnTo>
                      <a:pt x="43" y="31"/>
                    </a:lnTo>
                    <a:lnTo>
                      <a:pt x="41" y="33"/>
                    </a:lnTo>
                    <a:lnTo>
                      <a:pt x="38" y="35"/>
                    </a:lnTo>
                    <a:lnTo>
                      <a:pt x="35" y="37"/>
                    </a:lnTo>
                    <a:lnTo>
                      <a:pt x="32" y="39"/>
                    </a:lnTo>
                    <a:lnTo>
                      <a:pt x="28" y="41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6" y="43"/>
                    </a:lnTo>
                    <a:lnTo>
                      <a:pt x="12" y="43"/>
                    </a:lnTo>
                    <a:lnTo>
                      <a:pt x="9" y="43"/>
                    </a:lnTo>
                    <a:lnTo>
                      <a:pt x="6" y="43"/>
                    </a:lnTo>
                    <a:lnTo>
                      <a:pt x="3" y="42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0" y="37"/>
                    </a:lnTo>
                    <a:lnTo>
                      <a:pt x="2" y="36"/>
                    </a:lnTo>
                    <a:lnTo>
                      <a:pt x="3" y="33"/>
                    </a:lnTo>
                    <a:lnTo>
                      <a:pt x="5" y="32"/>
                    </a:lnTo>
                    <a:lnTo>
                      <a:pt x="8" y="29"/>
                    </a:lnTo>
                    <a:lnTo>
                      <a:pt x="12" y="27"/>
                    </a:lnTo>
                    <a:lnTo>
                      <a:pt x="15" y="26"/>
                    </a:lnTo>
                    <a:lnTo>
                      <a:pt x="19" y="24"/>
                    </a:lnTo>
                    <a:lnTo>
                      <a:pt x="23" y="21"/>
                    </a:lnTo>
                    <a:lnTo>
                      <a:pt x="27" y="19"/>
                    </a:lnTo>
                    <a:lnTo>
                      <a:pt x="28" y="16"/>
                    </a:lnTo>
                    <a:lnTo>
                      <a:pt x="30" y="13"/>
                    </a:lnTo>
                    <a:lnTo>
                      <a:pt x="33" y="7"/>
                    </a:lnTo>
                    <a:lnTo>
                      <a:pt x="35" y="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6" name="Freeform 1118"/>
              <p:cNvSpPr>
                <a:spLocks/>
              </p:cNvSpPr>
              <p:nvPr/>
            </p:nvSpPr>
            <p:spPr bwMode="auto">
              <a:xfrm flipH="1">
                <a:off x="706" y="3711"/>
                <a:ext cx="6" cy="6"/>
              </a:xfrm>
              <a:custGeom>
                <a:avLst/>
                <a:gdLst>
                  <a:gd name="T0" fmla="*/ 2 w 8"/>
                  <a:gd name="T1" fmla="*/ 3 h 7"/>
                  <a:gd name="T2" fmla="*/ 2 w 8"/>
                  <a:gd name="T3" fmla="*/ 3 h 7"/>
                  <a:gd name="T4" fmla="*/ 1 w 8"/>
                  <a:gd name="T5" fmla="*/ 3 h 7"/>
                  <a:gd name="T6" fmla="*/ 0 w 8"/>
                  <a:gd name="T7" fmla="*/ 3 h 7"/>
                  <a:gd name="T8" fmla="*/ 0 w 8"/>
                  <a:gd name="T9" fmla="*/ 3 h 7"/>
                  <a:gd name="T10" fmla="*/ 0 w 8"/>
                  <a:gd name="T11" fmla="*/ 2 h 7"/>
                  <a:gd name="T12" fmla="*/ 1 w 8"/>
                  <a:gd name="T13" fmla="*/ 1 h 7"/>
                  <a:gd name="T14" fmla="*/ 2 w 8"/>
                  <a:gd name="T15" fmla="*/ 0 h 7"/>
                  <a:gd name="T16" fmla="*/ 2 w 8"/>
                  <a:gd name="T17" fmla="*/ 0 h 7"/>
                  <a:gd name="T18" fmla="*/ 2 w 8"/>
                  <a:gd name="T19" fmla="*/ 0 h 7"/>
                  <a:gd name="T20" fmla="*/ 2 w 8"/>
                  <a:gd name="T21" fmla="*/ 1 h 7"/>
                  <a:gd name="T22" fmla="*/ 2 w 8"/>
                  <a:gd name="T23" fmla="*/ 2 h 7"/>
                  <a:gd name="T24" fmla="*/ 2 w 8"/>
                  <a:gd name="T25" fmla="*/ 3 h 7"/>
                  <a:gd name="T26" fmla="*/ 2 w 8"/>
                  <a:gd name="T27" fmla="*/ 3 h 7"/>
                  <a:gd name="T28" fmla="*/ 2 w 8"/>
                  <a:gd name="T29" fmla="*/ 3 h 7"/>
                  <a:gd name="T30" fmla="*/ 2 w 8"/>
                  <a:gd name="T31" fmla="*/ 3 h 7"/>
                  <a:gd name="T32" fmla="*/ 2 w 8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" h="7">
                    <a:moveTo>
                      <a:pt x="4" y="7"/>
                    </a:move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7" name="Freeform 1119"/>
              <p:cNvSpPr>
                <a:spLocks/>
              </p:cNvSpPr>
              <p:nvPr/>
            </p:nvSpPr>
            <p:spPr bwMode="auto">
              <a:xfrm flipH="1">
                <a:off x="695" y="3713"/>
                <a:ext cx="57" cy="29"/>
              </a:xfrm>
              <a:custGeom>
                <a:avLst/>
                <a:gdLst>
                  <a:gd name="T0" fmla="*/ 8 w 68"/>
                  <a:gd name="T1" fmla="*/ 0 h 36"/>
                  <a:gd name="T2" fmla="*/ 8 w 68"/>
                  <a:gd name="T3" fmla="*/ 2 h 36"/>
                  <a:gd name="T4" fmla="*/ 8 w 68"/>
                  <a:gd name="T5" fmla="*/ 2 h 36"/>
                  <a:gd name="T6" fmla="*/ 8 w 68"/>
                  <a:gd name="T7" fmla="*/ 2 h 36"/>
                  <a:gd name="T8" fmla="*/ 8 w 68"/>
                  <a:gd name="T9" fmla="*/ 2 h 36"/>
                  <a:gd name="T10" fmla="*/ 8 w 68"/>
                  <a:gd name="T11" fmla="*/ 2 h 36"/>
                  <a:gd name="T12" fmla="*/ 8 w 68"/>
                  <a:gd name="T13" fmla="*/ 2 h 36"/>
                  <a:gd name="T14" fmla="*/ 8 w 68"/>
                  <a:gd name="T15" fmla="*/ 2 h 36"/>
                  <a:gd name="T16" fmla="*/ 8 w 68"/>
                  <a:gd name="T17" fmla="*/ 2 h 36"/>
                  <a:gd name="T18" fmla="*/ 8 w 68"/>
                  <a:gd name="T19" fmla="*/ 2 h 36"/>
                  <a:gd name="T20" fmla="*/ 7 w 68"/>
                  <a:gd name="T21" fmla="*/ 2 h 36"/>
                  <a:gd name="T22" fmla="*/ 7 w 68"/>
                  <a:gd name="T23" fmla="*/ 2 h 36"/>
                  <a:gd name="T24" fmla="*/ 7 w 68"/>
                  <a:gd name="T25" fmla="*/ 2 h 36"/>
                  <a:gd name="T26" fmla="*/ 7 w 68"/>
                  <a:gd name="T27" fmla="*/ 2 h 36"/>
                  <a:gd name="T28" fmla="*/ 6 w 68"/>
                  <a:gd name="T29" fmla="*/ 2 h 36"/>
                  <a:gd name="T30" fmla="*/ 6 w 68"/>
                  <a:gd name="T31" fmla="*/ 2 h 36"/>
                  <a:gd name="T32" fmla="*/ 6 w 68"/>
                  <a:gd name="T33" fmla="*/ 2 h 36"/>
                  <a:gd name="T34" fmla="*/ 5 w 68"/>
                  <a:gd name="T35" fmla="*/ 2 h 36"/>
                  <a:gd name="T36" fmla="*/ 5 w 68"/>
                  <a:gd name="T37" fmla="*/ 2 h 36"/>
                  <a:gd name="T38" fmla="*/ 5 w 68"/>
                  <a:gd name="T39" fmla="*/ 2 h 36"/>
                  <a:gd name="T40" fmla="*/ 4 w 68"/>
                  <a:gd name="T41" fmla="*/ 2 h 36"/>
                  <a:gd name="T42" fmla="*/ 3 w 68"/>
                  <a:gd name="T43" fmla="*/ 2 h 36"/>
                  <a:gd name="T44" fmla="*/ 3 w 68"/>
                  <a:gd name="T45" fmla="*/ 2 h 36"/>
                  <a:gd name="T46" fmla="*/ 3 w 68"/>
                  <a:gd name="T47" fmla="*/ 2 h 36"/>
                  <a:gd name="T48" fmla="*/ 3 w 68"/>
                  <a:gd name="T49" fmla="*/ 2 h 36"/>
                  <a:gd name="T50" fmla="*/ 3 w 68"/>
                  <a:gd name="T51" fmla="*/ 2 h 36"/>
                  <a:gd name="T52" fmla="*/ 3 w 68"/>
                  <a:gd name="T53" fmla="*/ 2 h 36"/>
                  <a:gd name="T54" fmla="*/ 3 w 68"/>
                  <a:gd name="T55" fmla="*/ 2 h 36"/>
                  <a:gd name="T56" fmla="*/ 3 w 68"/>
                  <a:gd name="T57" fmla="*/ 2 h 36"/>
                  <a:gd name="T58" fmla="*/ 3 w 68"/>
                  <a:gd name="T59" fmla="*/ 2 h 36"/>
                  <a:gd name="T60" fmla="*/ 1 w 68"/>
                  <a:gd name="T61" fmla="*/ 2 h 36"/>
                  <a:gd name="T62" fmla="*/ 0 w 68"/>
                  <a:gd name="T63" fmla="*/ 2 h 36"/>
                  <a:gd name="T64" fmla="*/ 0 w 68"/>
                  <a:gd name="T65" fmla="*/ 2 h 36"/>
                  <a:gd name="T66" fmla="*/ 2 w 68"/>
                  <a:gd name="T67" fmla="*/ 2 h 36"/>
                  <a:gd name="T68" fmla="*/ 3 w 68"/>
                  <a:gd name="T69" fmla="*/ 2 h 36"/>
                  <a:gd name="T70" fmla="*/ 3 w 68"/>
                  <a:gd name="T71" fmla="*/ 2 h 36"/>
                  <a:gd name="T72" fmla="*/ 3 w 68"/>
                  <a:gd name="T73" fmla="*/ 2 h 36"/>
                  <a:gd name="T74" fmla="*/ 3 w 68"/>
                  <a:gd name="T75" fmla="*/ 2 h 36"/>
                  <a:gd name="T76" fmla="*/ 3 w 68"/>
                  <a:gd name="T77" fmla="*/ 2 h 36"/>
                  <a:gd name="T78" fmla="*/ 3 w 68"/>
                  <a:gd name="T79" fmla="*/ 2 h 36"/>
                  <a:gd name="T80" fmla="*/ 3 w 68"/>
                  <a:gd name="T81" fmla="*/ 2 h 36"/>
                  <a:gd name="T82" fmla="*/ 3 w 68"/>
                  <a:gd name="T83" fmla="*/ 2 h 36"/>
                  <a:gd name="T84" fmla="*/ 3 w 68"/>
                  <a:gd name="T85" fmla="*/ 2 h 36"/>
                  <a:gd name="T86" fmla="*/ 4 w 68"/>
                  <a:gd name="T87" fmla="*/ 2 h 36"/>
                  <a:gd name="T88" fmla="*/ 4 w 68"/>
                  <a:gd name="T89" fmla="*/ 2 h 36"/>
                  <a:gd name="T90" fmla="*/ 4 w 68"/>
                  <a:gd name="T91" fmla="*/ 2 h 36"/>
                  <a:gd name="T92" fmla="*/ 4 w 68"/>
                  <a:gd name="T93" fmla="*/ 2 h 36"/>
                  <a:gd name="T94" fmla="*/ 5 w 68"/>
                  <a:gd name="T95" fmla="*/ 2 h 36"/>
                  <a:gd name="T96" fmla="*/ 5 w 68"/>
                  <a:gd name="T97" fmla="*/ 2 h 36"/>
                  <a:gd name="T98" fmla="*/ 5 w 68"/>
                  <a:gd name="T99" fmla="*/ 2 h 36"/>
                  <a:gd name="T100" fmla="*/ 6 w 68"/>
                  <a:gd name="T101" fmla="*/ 2 h 36"/>
                  <a:gd name="T102" fmla="*/ 6 w 68"/>
                  <a:gd name="T103" fmla="*/ 2 h 36"/>
                  <a:gd name="T104" fmla="*/ 6 w 68"/>
                  <a:gd name="T105" fmla="*/ 2 h 36"/>
                  <a:gd name="T106" fmla="*/ 7 w 68"/>
                  <a:gd name="T107" fmla="*/ 2 h 36"/>
                  <a:gd name="T108" fmla="*/ 7 w 68"/>
                  <a:gd name="T109" fmla="*/ 2 h 36"/>
                  <a:gd name="T110" fmla="*/ 7 w 68"/>
                  <a:gd name="T111" fmla="*/ 2 h 36"/>
                  <a:gd name="T112" fmla="*/ 8 w 68"/>
                  <a:gd name="T113" fmla="*/ 0 h 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68" h="36">
                    <a:moveTo>
                      <a:pt x="63" y="0"/>
                    </a:moveTo>
                    <a:lnTo>
                      <a:pt x="65" y="4"/>
                    </a:lnTo>
                    <a:lnTo>
                      <a:pt x="66" y="8"/>
                    </a:lnTo>
                    <a:lnTo>
                      <a:pt x="68" y="12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6" y="18"/>
                    </a:lnTo>
                    <a:lnTo>
                      <a:pt x="65" y="18"/>
                    </a:lnTo>
                    <a:lnTo>
                      <a:pt x="63" y="19"/>
                    </a:lnTo>
                    <a:lnTo>
                      <a:pt x="61" y="20"/>
                    </a:lnTo>
                    <a:lnTo>
                      <a:pt x="60" y="20"/>
                    </a:lnTo>
                    <a:lnTo>
                      <a:pt x="57" y="21"/>
                    </a:lnTo>
                    <a:lnTo>
                      <a:pt x="54" y="23"/>
                    </a:lnTo>
                    <a:lnTo>
                      <a:pt x="51" y="25"/>
                    </a:lnTo>
                    <a:lnTo>
                      <a:pt x="49" y="26"/>
                    </a:lnTo>
                    <a:lnTo>
                      <a:pt x="46" y="27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3" y="34"/>
                    </a:lnTo>
                    <a:lnTo>
                      <a:pt x="29" y="34"/>
                    </a:lnTo>
                    <a:lnTo>
                      <a:pt x="25" y="35"/>
                    </a:lnTo>
                    <a:lnTo>
                      <a:pt x="23" y="36"/>
                    </a:lnTo>
                    <a:lnTo>
                      <a:pt x="20" y="36"/>
                    </a:lnTo>
                    <a:lnTo>
                      <a:pt x="17" y="36"/>
                    </a:lnTo>
                    <a:lnTo>
                      <a:pt x="14" y="36"/>
                    </a:lnTo>
                    <a:lnTo>
                      <a:pt x="10" y="36"/>
                    </a:lnTo>
                    <a:lnTo>
                      <a:pt x="6" y="36"/>
                    </a:lnTo>
                    <a:lnTo>
                      <a:pt x="3" y="35"/>
                    </a:lnTo>
                    <a:lnTo>
                      <a:pt x="1" y="34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28"/>
                    </a:lnTo>
                    <a:lnTo>
                      <a:pt x="5" y="26"/>
                    </a:lnTo>
                    <a:lnTo>
                      <a:pt x="9" y="23"/>
                    </a:lnTo>
                    <a:lnTo>
                      <a:pt x="13" y="21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6" y="12"/>
                    </a:lnTo>
                    <a:lnTo>
                      <a:pt x="28" y="11"/>
                    </a:lnTo>
                    <a:lnTo>
                      <a:pt x="31" y="10"/>
                    </a:lnTo>
                    <a:lnTo>
                      <a:pt x="32" y="9"/>
                    </a:lnTo>
                    <a:lnTo>
                      <a:pt x="33" y="7"/>
                    </a:lnTo>
                    <a:lnTo>
                      <a:pt x="34" y="6"/>
                    </a:lnTo>
                    <a:lnTo>
                      <a:pt x="36" y="5"/>
                    </a:lnTo>
                    <a:lnTo>
                      <a:pt x="39" y="5"/>
                    </a:lnTo>
                    <a:lnTo>
                      <a:pt x="42" y="6"/>
                    </a:lnTo>
                    <a:lnTo>
                      <a:pt x="45" y="8"/>
                    </a:lnTo>
                    <a:lnTo>
                      <a:pt x="46" y="9"/>
                    </a:lnTo>
                    <a:lnTo>
                      <a:pt x="47" y="10"/>
                    </a:lnTo>
                    <a:lnTo>
                      <a:pt x="52" y="7"/>
                    </a:lnTo>
                    <a:lnTo>
                      <a:pt x="56" y="5"/>
                    </a:lnTo>
                    <a:lnTo>
                      <a:pt x="60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8" name="Freeform 1120"/>
              <p:cNvSpPr>
                <a:spLocks/>
              </p:cNvSpPr>
              <p:nvPr/>
            </p:nvSpPr>
            <p:spPr bwMode="auto">
              <a:xfrm flipH="1">
                <a:off x="696" y="3728"/>
                <a:ext cx="57" cy="16"/>
              </a:xfrm>
              <a:custGeom>
                <a:avLst/>
                <a:gdLst>
                  <a:gd name="T0" fmla="*/ 1 w 67"/>
                  <a:gd name="T1" fmla="*/ 2 h 20"/>
                  <a:gd name="T2" fmla="*/ 1 w 67"/>
                  <a:gd name="T3" fmla="*/ 2 h 20"/>
                  <a:gd name="T4" fmla="*/ 2 w 67"/>
                  <a:gd name="T5" fmla="*/ 2 h 20"/>
                  <a:gd name="T6" fmla="*/ 3 w 67"/>
                  <a:gd name="T7" fmla="*/ 2 h 20"/>
                  <a:gd name="T8" fmla="*/ 3 w 67"/>
                  <a:gd name="T9" fmla="*/ 2 h 20"/>
                  <a:gd name="T10" fmla="*/ 3 w 67"/>
                  <a:gd name="T11" fmla="*/ 2 h 20"/>
                  <a:gd name="T12" fmla="*/ 3 w 67"/>
                  <a:gd name="T13" fmla="*/ 2 h 20"/>
                  <a:gd name="T14" fmla="*/ 3 w 67"/>
                  <a:gd name="T15" fmla="*/ 2 h 20"/>
                  <a:gd name="T16" fmla="*/ 3 w 67"/>
                  <a:gd name="T17" fmla="*/ 2 h 20"/>
                  <a:gd name="T18" fmla="*/ 3 w 67"/>
                  <a:gd name="T19" fmla="*/ 2 h 20"/>
                  <a:gd name="T20" fmla="*/ 4 w 67"/>
                  <a:gd name="T21" fmla="*/ 2 h 20"/>
                  <a:gd name="T22" fmla="*/ 5 w 67"/>
                  <a:gd name="T23" fmla="*/ 2 h 20"/>
                  <a:gd name="T24" fmla="*/ 5 w 67"/>
                  <a:gd name="T25" fmla="*/ 2 h 20"/>
                  <a:gd name="T26" fmla="*/ 6 w 67"/>
                  <a:gd name="T27" fmla="*/ 2 h 20"/>
                  <a:gd name="T28" fmla="*/ 6 w 67"/>
                  <a:gd name="T29" fmla="*/ 2 h 20"/>
                  <a:gd name="T30" fmla="*/ 7 w 67"/>
                  <a:gd name="T31" fmla="*/ 2 h 20"/>
                  <a:gd name="T32" fmla="*/ 7 w 67"/>
                  <a:gd name="T33" fmla="*/ 2 h 20"/>
                  <a:gd name="T34" fmla="*/ 7 w 67"/>
                  <a:gd name="T35" fmla="*/ 2 h 20"/>
                  <a:gd name="T36" fmla="*/ 8 w 67"/>
                  <a:gd name="T37" fmla="*/ 2 h 20"/>
                  <a:gd name="T38" fmla="*/ 8 w 67"/>
                  <a:gd name="T39" fmla="*/ 2 h 20"/>
                  <a:gd name="T40" fmla="*/ 8 w 67"/>
                  <a:gd name="T41" fmla="*/ 2 h 20"/>
                  <a:gd name="T42" fmla="*/ 9 w 67"/>
                  <a:gd name="T43" fmla="*/ 2 h 20"/>
                  <a:gd name="T44" fmla="*/ 9 w 67"/>
                  <a:gd name="T45" fmla="*/ 2 h 20"/>
                  <a:gd name="T46" fmla="*/ 9 w 67"/>
                  <a:gd name="T47" fmla="*/ 2 h 20"/>
                  <a:gd name="T48" fmla="*/ 9 w 67"/>
                  <a:gd name="T49" fmla="*/ 1 h 20"/>
                  <a:gd name="T50" fmla="*/ 9 w 67"/>
                  <a:gd name="T51" fmla="*/ 1 h 20"/>
                  <a:gd name="T52" fmla="*/ 9 w 67"/>
                  <a:gd name="T53" fmla="*/ 0 h 20"/>
                  <a:gd name="T54" fmla="*/ 10 w 67"/>
                  <a:gd name="T55" fmla="*/ 0 h 20"/>
                  <a:gd name="T56" fmla="*/ 10 w 67"/>
                  <a:gd name="T57" fmla="*/ 0 h 20"/>
                  <a:gd name="T58" fmla="*/ 10 w 67"/>
                  <a:gd name="T59" fmla="*/ 1 h 20"/>
                  <a:gd name="T60" fmla="*/ 10 w 67"/>
                  <a:gd name="T61" fmla="*/ 2 h 20"/>
                  <a:gd name="T62" fmla="*/ 10 w 67"/>
                  <a:gd name="T63" fmla="*/ 2 h 20"/>
                  <a:gd name="T64" fmla="*/ 10 w 67"/>
                  <a:gd name="T65" fmla="*/ 2 h 20"/>
                  <a:gd name="T66" fmla="*/ 10 w 67"/>
                  <a:gd name="T67" fmla="*/ 2 h 20"/>
                  <a:gd name="T68" fmla="*/ 10 w 67"/>
                  <a:gd name="T69" fmla="*/ 2 h 20"/>
                  <a:gd name="T70" fmla="*/ 9 w 67"/>
                  <a:gd name="T71" fmla="*/ 2 h 20"/>
                  <a:gd name="T72" fmla="*/ 9 w 67"/>
                  <a:gd name="T73" fmla="*/ 2 h 20"/>
                  <a:gd name="T74" fmla="*/ 9 w 67"/>
                  <a:gd name="T75" fmla="*/ 2 h 20"/>
                  <a:gd name="T76" fmla="*/ 8 w 67"/>
                  <a:gd name="T77" fmla="*/ 2 h 20"/>
                  <a:gd name="T78" fmla="*/ 8 w 67"/>
                  <a:gd name="T79" fmla="*/ 2 h 20"/>
                  <a:gd name="T80" fmla="*/ 8 w 67"/>
                  <a:gd name="T81" fmla="*/ 2 h 20"/>
                  <a:gd name="T82" fmla="*/ 8 w 67"/>
                  <a:gd name="T83" fmla="*/ 2 h 20"/>
                  <a:gd name="T84" fmla="*/ 8 w 67"/>
                  <a:gd name="T85" fmla="*/ 2 h 20"/>
                  <a:gd name="T86" fmla="*/ 7 w 67"/>
                  <a:gd name="T87" fmla="*/ 2 h 20"/>
                  <a:gd name="T88" fmla="*/ 7 w 67"/>
                  <a:gd name="T89" fmla="*/ 2 h 20"/>
                  <a:gd name="T90" fmla="*/ 7 w 67"/>
                  <a:gd name="T91" fmla="*/ 2 h 20"/>
                  <a:gd name="T92" fmla="*/ 7 w 67"/>
                  <a:gd name="T93" fmla="*/ 2 h 20"/>
                  <a:gd name="T94" fmla="*/ 7 w 67"/>
                  <a:gd name="T95" fmla="*/ 2 h 20"/>
                  <a:gd name="T96" fmla="*/ 6 w 67"/>
                  <a:gd name="T97" fmla="*/ 2 h 20"/>
                  <a:gd name="T98" fmla="*/ 6 w 67"/>
                  <a:gd name="T99" fmla="*/ 2 h 20"/>
                  <a:gd name="T100" fmla="*/ 5 w 67"/>
                  <a:gd name="T101" fmla="*/ 2 h 20"/>
                  <a:gd name="T102" fmla="*/ 4 w 67"/>
                  <a:gd name="T103" fmla="*/ 2 h 20"/>
                  <a:gd name="T104" fmla="*/ 4 w 67"/>
                  <a:gd name="T105" fmla="*/ 2 h 20"/>
                  <a:gd name="T106" fmla="*/ 3 w 67"/>
                  <a:gd name="T107" fmla="*/ 2 h 20"/>
                  <a:gd name="T108" fmla="*/ 3 w 67"/>
                  <a:gd name="T109" fmla="*/ 2 h 20"/>
                  <a:gd name="T110" fmla="*/ 3 w 67"/>
                  <a:gd name="T111" fmla="*/ 2 h 20"/>
                  <a:gd name="T112" fmla="*/ 3 w 67"/>
                  <a:gd name="T113" fmla="*/ 2 h 20"/>
                  <a:gd name="T114" fmla="*/ 3 w 67"/>
                  <a:gd name="T115" fmla="*/ 2 h 20"/>
                  <a:gd name="T116" fmla="*/ 3 w 67"/>
                  <a:gd name="T117" fmla="*/ 2 h 20"/>
                  <a:gd name="T118" fmla="*/ 0 w 67"/>
                  <a:gd name="T119" fmla="*/ 2 h 20"/>
                  <a:gd name="T120" fmla="*/ 0 w 67"/>
                  <a:gd name="T121" fmla="*/ 2 h 20"/>
                  <a:gd name="T122" fmla="*/ 1 w 67"/>
                  <a:gd name="T123" fmla="*/ 2 h 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7" h="20">
                    <a:moveTo>
                      <a:pt x="1" y="14"/>
                    </a:moveTo>
                    <a:lnTo>
                      <a:pt x="1" y="15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8" y="18"/>
                    </a:lnTo>
                    <a:lnTo>
                      <a:pt x="21" y="18"/>
                    </a:lnTo>
                    <a:lnTo>
                      <a:pt x="24" y="18"/>
                    </a:lnTo>
                    <a:lnTo>
                      <a:pt x="27" y="18"/>
                    </a:lnTo>
                    <a:lnTo>
                      <a:pt x="30" y="16"/>
                    </a:lnTo>
                    <a:lnTo>
                      <a:pt x="34" y="16"/>
                    </a:lnTo>
                    <a:lnTo>
                      <a:pt x="37" y="15"/>
                    </a:lnTo>
                    <a:lnTo>
                      <a:pt x="40" y="13"/>
                    </a:lnTo>
                    <a:lnTo>
                      <a:pt x="43" y="12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50" y="8"/>
                    </a:lnTo>
                    <a:lnTo>
                      <a:pt x="52" y="7"/>
                    </a:lnTo>
                    <a:lnTo>
                      <a:pt x="55" y="5"/>
                    </a:lnTo>
                    <a:lnTo>
                      <a:pt x="58" y="4"/>
                    </a:lnTo>
                    <a:lnTo>
                      <a:pt x="61" y="2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5" y="1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7" y="1"/>
                    </a:lnTo>
                    <a:lnTo>
                      <a:pt x="67" y="2"/>
                    </a:lnTo>
                    <a:lnTo>
                      <a:pt x="67" y="3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5" y="6"/>
                    </a:lnTo>
                    <a:lnTo>
                      <a:pt x="62" y="7"/>
                    </a:lnTo>
                    <a:lnTo>
                      <a:pt x="58" y="8"/>
                    </a:lnTo>
                    <a:lnTo>
                      <a:pt x="55" y="10"/>
                    </a:lnTo>
                    <a:lnTo>
                      <a:pt x="53" y="11"/>
                    </a:lnTo>
                    <a:lnTo>
                      <a:pt x="51" y="11"/>
                    </a:lnTo>
                    <a:lnTo>
                      <a:pt x="50" y="11"/>
                    </a:lnTo>
                    <a:lnTo>
                      <a:pt x="48" y="11"/>
                    </a:lnTo>
                    <a:lnTo>
                      <a:pt x="47" y="11"/>
                    </a:lnTo>
                    <a:lnTo>
                      <a:pt x="46" y="11"/>
                    </a:lnTo>
                    <a:lnTo>
                      <a:pt x="44" y="13"/>
                    </a:lnTo>
                    <a:lnTo>
                      <a:pt x="41" y="15"/>
                    </a:lnTo>
                    <a:lnTo>
                      <a:pt x="38" y="16"/>
                    </a:lnTo>
                    <a:lnTo>
                      <a:pt x="35" y="17"/>
                    </a:lnTo>
                    <a:lnTo>
                      <a:pt x="32" y="18"/>
                    </a:lnTo>
                    <a:lnTo>
                      <a:pt x="29" y="18"/>
                    </a:lnTo>
                    <a:lnTo>
                      <a:pt x="26" y="19"/>
                    </a:lnTo>
                    <a:lnTo>
                      <a:pt x="22" y="19"/>
                    </a:lnTo>
                    <a:lnTo>
                      <a:pt x="18" y="20"/>
                    </a:lnTo>
                    <a:lnTo>
                      <a:pt x="14" y="20"/>
                    </a:lnTo>
                    <a:lnTo>
                      <a:pt x="11" y="20"/>
                    </a:lnTo>
                    <a:lnTo>
                      <a:pt x="8" y="19"/>
                    </a:lnTo>
                    <a:lnTo>
                      <a:pt x="3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9" name="Freeform 1121"/>
              <p:cNvSpPr>
                <a:spLocks/>
              </p:cNvSpPr>
              <p:nvPr/>
            </p:nvSpPr>
            <p:spPr bwMode="auto">
              <a:xfrm flipH="1">
                <a:off x="689" y="3507"/>
                <a:ext cx="82" cy="217"/>
              </a:xfrm>
              <a:custGeom>
                <a:avLst/>
                <a:gdLst>
                  <a:gd name="T0" fmla="*/ 13 w 97"/>
                  <a:gd name="T1" fmla="*/ 23 h 266"/>
                  <a:gd name="T2" fmla="*/ 12 w 97"/>
                  <a:gd name="T3" fmla="*/ 23 h 266"/>
                  <a:gd name="T4" fmla="*/ 10 w 97"/>
                  <a:gd name="T5" fmla="*/ 23 h 266"/>
                  <a:gd name="T6" fmla="*/ 9 w 97"/>
                  <a:gd name="T7" fmla="*/ 23 h 266"/>
                  <a:gd name="T8" fmla="*/ 8 w 97"/>
                  <a:gd name="T9" fmla="*/ 23 h 266"/>
                  <a:gd name="T10" fmla="*/ 7 w 97"/>
                  <a:gd name="T11" fmla="*/ 23 h 266"/>
                  <a:gd name="T12" fmla="*/ 7 w 97"/>
                  <a:gd name="T13" fmla="*/ 23 h 266"/>
                  <a:gd name="T14" fmla="*/ 7 w 97"/>
                  <a:gd name="T15" fmla="*/ 23 h 266"/>
                  <a:gd name="T16" fmla="*/ 7 w 97"/>
                  <a:gd name="T17" fmla="*/ 22 h 266"/>
                  <a:gd name="T18" fmla="*/ 7 w 97"/>
                  <a:gd name="T19" fmla="*/ 20 h 266"/>
                  <a:gd name="T20" fmla="*/ 7 w 97"/>
                  <a:gd name="T21" fmla="*/ 19 h 266"/>
                  <a:gd name="T22" fmla="*/ 6 w 97"/>
                  <a:gd name="T23" fmla="*/ 16 h 266"/>
                  <a:gd name="T24" fmla="*/ 5 w 97"/>
                  <a:gd name="T25" fmla="*/ 13 h 266"/>
                  <a:gd name="T26" fmla="*/ 4 w 97"/>
                  <a:gd name="T27" fmla="*/ 13 h 266"/>
                  <a:gd name="T28" fmla="*/ 3 w 97"/>
                  <a:gd name="T29" fmla="*/ 12 h 266"/>
                  <a:gd name="T30" fmla="*/ 3 w 97"/>
                  <a:gd name="T31" fmla="*/ 10 h 266"/>
                  <a:gd name="T32" fmla="*/ 3 w 97"/>
                  <a:gd name="T33" fmla="*/ 7 h 266"/>
                  <a:gd name="T34" fmla="*/ 1 w 97"/>
                  <a:gd name="T35" fmla="*/ 5 h 266"/>
                  <a:gd name="T36" fmla="*/ 0 w 97"/>
                  <a:gd name="T37" fmla="*/ 3 h 266"/>
                  <a:gd name="T38" fmla="*/ 3 w 97"/>
                  <a:gd name="T39" fmla="*/ 2 h 266"/>
                  <a:gd name="T40" fmla="*/ 3 w 97"/>
                  <a:gd name="T41" fmla="*/ 2 h 266"/>
                  <a:gd name="T42" fmla="*/ 4 w 97"/>
                  <a:gd name="T43" fmla="*/ 1 h 266"/>
                  <a:gd name="T44" fmla="*/ 7 w 97"/>
                  <a:gd name="T45" fmla="*/ 0 h 266"/>
                  <a:gd name="T46" fmla="*/ 8 w 97"/>
                  <a:gd name="T47" fmla="*/ 2 h 266"/>
                  <a:gd name="T48" fmla="*/ 10 w 97"/>
                  <a:gd name="T49" fmla="*/ 2 h 266"/>
                  <a:gd name="T50" fmla="*/ 10 w 97"/>
                  <a:gd name="T51" fmla="*/ 2 h 266"/>
                  <a:gd name="T52" fmla="*/ 11 w 97"/>
                  <a:gd name="T53" fmla="*/ 4 h 266"/>
                  <a:gd name="T54" fmla="*/ 11 w 97"/>
                  <a:gd name="T55" fmla="*/ 4 h 266"/>
                  <a:gd name="T56" fmla="*/ 11 w 97"/>
                  <a:gd name="T57" fmla="*/ 4 h 266"/>
                  <a:gd name="T58" fmla="*/ 10 w 97"/>
                  <a:gd name="T59" fmla="*/ 5 h 266"/>
                  <a:gd name="T60" fmla="*/ 10 w 97"/>
                  <a:gd name="T61" fmla="*/ 6 h 266"/>
                  <a:gd name="T62" fmla="*/ 10 w 97"/>
                  <a:gd name="T63" fmla="*/ 9 h 266"/>
                  <a:gd name="T64" fmla="*/ 10 w 97"/>
                  <a:gd name="T65" fmla="*/ 11 h 266"/>
                  <a:gd name="T66" fmla="*/ 11 w 97"/>
                  <a:gd name="T67" fmla="*/ 11 h 266"/>
                  <a:gd name="T68" fmla="*/ 11 w 97"/>
                  <a:gd name="T69" fmla="*/ 11 h 266"/>
                  <a:gd name="T70" fmla="*/ 12 w 97"/>
                  <a:gd name="T71" fmla="*/ 13 h 266"/>
                  <a:gd name="T72" fmla="*/ 13 w 97"/>
                  <a:gd name="T73" fmla="*/ 16 h 266"/>
                  <a:gd name="T74" fmla="*/ 13 w 97"/>
                  <a:gd name="T75" fmla="*/ 21 h 26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7" h="266">
                    <a:moveTo>
                      <a:pt x="97" y="258"/>
                    </a:moveTo>
                    <a:lnTo>
                      <a:pt x="93" y="259"/>
                    </a:lnTo>
                    <a:lnTo>
                      <a:pt x="90" y="261"/>
                    </a:lnTo>
                    <a:lnTo>
                      <a:pt x="85" y="262"/>
                    </a:lnTo>
                    <a:lnTo>
                      <a:pt x="81" y="264"/>
                    </a:lnTo>
                    <a:lnTo>
                      <a:pt x="77" y="265"/>
                    </a:lnTo>
                    <a:lnTo>
                      <a:pt x="73" y="265"/>
                    </a:lnTo>
                    <a:lnTo>
                      <a:pt x="69" y="266"/>
                    </a:lnTo>
                    <a:lnTo>
                      <a:pt x="67" y="265"/>
                    </a:lnTo>
                    <a:lnTo>
                      <a:pt x="63" y="264"/>
                    </a:lnTo>
                    <a:lnTo>
                      <a:pt x="58" y="264"/>
                    </a:lnTo>
                    <a:lnTo>
                      <a:pt x="54" y="262"/>
                    </a:lnTo>
                    <a:lnTo>
                      <a:pt x="51" y="262"/>
                    </a:lnTo>
                    <a:lnTo>
                      <a:pt x="50" y="262"/>
                    </a:lnTo>
                    <a:lnTo>
                      <a:pt x="50" y="260"/>
                    </a:lnTo>
                    <a:lnTo>
                      <a:pt x="50" y="259"/>
                    </a:lnTo>
                    <a:lnTo>
                      <a:pt x="50" y="257"/>
                    </a:lnTo>
                    <a:lnTo>
                      <a:pt x="51" y="252"/>
                    </a:lnTo>
                    <a:lnTo>
                      <a:pt x="51" y="242"/>
                    </a:lnTo>
                    <a:lnTo>
                      <a:pt x="51" y="230"/>
                    </a:lnTo>
                    <a:lnTo>
                      <a:pt x="50" y="221"/>
                    </a:lnTo>
                    <a:lnTo>
                      <a:pt x="49" y="210"/>
                    </a:lnTo>
                    <a:lnTo>
                      <a:pt x="46" y="193"/>
                    </a:lnTo>
                    <a:lnTo>
                      <a:pt x="43" y="175"/>
                    </a:lnTo>
                    <a:lnTo>
                      <a:pt x="41" y="164"/>
                    </a:lnTo>
                    <a:lnTo>
                      <a:pt x="38" y="157"/>
                    </a:lnTo>
                    <a:lnTo>
                      <a:pt x="34" y="151"/>
                    </a:lnTo>
                    <a:lnTo>
                      <a:pt x="31" y="145"/>
                    </a:lnTo>
                    <a:lnTo>
                      <a:pt x="28" y="139"/>
                    </a:lnTo>
                    <a:lnTo>
                      <a:pt x="25" y="134"/>
                    </a:lnTo>
                    <a:lnTo>
                      <a:pt x="22" y="124"/>
                    </a:lnTo>
                    <a:lnTo>
                      <a:pt x="17" y="112"/>
                    </a:lnTo>
                    <a:lnTo>
                      <a:pt x="13" y="98"/>
                    </a:lnTo>
                    <a:lnTo>
                      <a:pt x="8" y="83"/>
                    </a:lnTo>
                    <a:lnTo>
                      <a:pt x="4" y="68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9" y="15"/>
                    </a:lnTo>
                    <a:lnTo>
                      <a:pt x="14" y="9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9" y="0"/>
                    </a:lnTo>
                    <a:lnTo>
                      <a:pt x="57" y="2"/>
                    </a:lnTo>
                    <a:lnTo>
                      <a:pt x="63" y="5"/>
                    </a:lnTo>
                    <a:lnTo>
                      <a:pt x="68" y="9"/>
                    </a:lnTo>
                    <a:lnTo>
                      <a:pt x="72" y="14"/>
                    </a:lnTo>
                    <a:lnTo>
                      <a:pt x="75" y="21"/>
                    </a:lnTo>
                    <a:lnTo>
                      <a:pt x="77" y="29"/>
                    </a:lnTo>
                    <a:lnTo>
                      <a:pt x="77" y="38"/>
                    </a:lnTo>
                    <a:lnTo>
                      <a:pt x="78" y="40"/>
                    </a:lnTo>
                    <a:lnTo>
                      <a:pt x="79" y="41"/>
                    </a:lnTo>
                    <a:lnTo>
                      <a:pt x="80" y="43"/>
                    </a:lnTo>
                    <a:lnTo>
                      <a:pt x="79" y="44"/>
                    </a:lnTo>
                    <a:lnTo>
                      <a:pt x="78" y="45"/>
                    </a:lnTo>
                    <a:lnTo>
                      <a:pt x="77" y="48"/>
                    </a:lnTo>
                    <a:lnTo>
                      <a:pt x="76" y="49"/>
                    </a:lnTo>
                    <a:lnTo>
                      <a:pt x="76" y="51"/>
                    </a:lnTo>
                    <a:lnTo>
                      <a:pt x="76" y="61"/>
                    </a:lnTo>
                    <a:lnTo>
                      <a:pt x="76" y="80"/>
                    </a:lnTo>
                    <a:lnTo>
                      <a:pt x="76" y="99"/>
                    </a:lnTo>
                    <a:lnTo>
                      <a:pt x="77" y="110"/>
                    </a:lnTo>
                    <a:lnTo>
                      <a:pt x="77" y="114"/>
                    </a:lnTo>
                    <a:lnTo>
                      <a:pt x="78" y="119"/>
                    </a:lnTo>
                    <a:lnTo>
                      <a:pt x="79" y="124"/>
                    </a:lnTo>
                    <a:lnTo>
                      <a:pt x="79" y="127"/>
                    </a:lnTo>
                    <a:lnTo>
                      <a:pt x="82" y="132"/>
                    </a:lnTo>
                    <a:lnTo>
                      <a:pt x="86" y="142"/>
                    </a:lnTo>
                    <a:lnTo>
                      <a:pt x="91" y="154"/>
                    </a:lnTo>
                    <a:lnTo>
                      <a:pt x="95" y="170"/>
                    </a:lnTo>
                    <a:lnTo>
                      <a:pt x="97" y="191"/>
                    </a:lnTo>
                    <a:lnTo>
                      <a:pt x="97" y="218"/>
                    </a:lnTo>
                    <a:lnTo>
                      <a:pt x="97" y="243"/>
                    </a:lnTo>
                    <a:lnTo>
                      <a:pt x="97" y="258"/>
                    </a:lnTo>
                    <a:close/>
                  </a:path>
                </a:pathLst>
              </a:custGeom>
              <a:solidFill>
                <a:srgbClr val="00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0" name="Freeform 1122"/>
              <p:cNvSpPr>
                <a:spLocks/>
              </p:cNvSpPr>
              <p:nvPr/>
            </p:nvSpPr>
            <p:spPr bwMode="auto">
              <a:xfrm flipH="1">
                <a:off x="711" y="3371"/>
                <a:ext cx="42" cy="170"/>
              </a:xfrm>
              <a:custGeom>
                <a:avLst/>
                <a:gdLst>
                  <a:gd name="T0" fmla="*/ 6 w 50"/>
                  <a:gd name="T1" fmla="*/ 15 h 209"/>
                  <a:gd name="T2" fmla="*/ 6 w 50"/>
                  <a:gd name="T3" fmla="*/ 13 h 209"/>
                  <a:gd name="T4" fmla="*/ 6 w 50"/>
                  <a:gd name="T5" fmla="*/ 12 h 209"/>
                  <a:gd name="T6" fmla="*/ 5 w 50"/>
                  <a:gd name="T7" fmla="*/ 11 h 209"/>
                  <a:gd name="T8" fmla="*/ 5 w 50"/>
                  <a:gd name="T9" fmla="*/ 11 h 209"/>
                  <a:gd name="T10" fmla="*/ 5 w 50"/>
                  <a:gd name="T11" fmla="*/ 10 h 209"/>
                  <a:gd name="T12" fmla="*/ 5 w 50"/>
                  <a:gd name="T13" fmla="*/ 9 h 209"/>
                  <a:gd name="T14" fmla="*/ 6 w 50"/>
                  <a:gd name="T15" fmla="*/ 8 h 209"/>
                  <a:gd name="T16" fmla="*/ 6 w 50"/>
                  <a:gd name="T17" fmla="*/ 7 h 209"/>
                  <a:gd name="T18" fmla="*/ 6 w 50"/>
                  <a:gd name="T19" fmla="*/ 6 h 209"/>
                  <a:gd name="T20" fmla="*/ 6 w 50"/>
                  <a:gd name="T21" fmla="*/ 4 h 209"/>
                  <a:gd name="T22" fmla="*/ 6 w 50"/>
                  <a:gd name="T23" fmla="*/ 2 h 209"/>
                  <a:gd name="T24" fmla="*/ 5 w 50"/>
                  <a:gd name="T25" fmla="*/ 2 h 209"/>
                  <a:gd name="T26" fmla="*/ 3 w 50"/>
                  <a:gd name="T27" fmla="*/ 1 h 209"/>
                  <a:gd name="T28" fmla="*/ 3 w 50"/>
                  <a:gd name="T29" fmla="*/ 0 h 209"/>
                  <a:gd name="T30" fmla="*/ 3 w 50"/>
                  <a:gd name="T31" fmla="*/ 2 h 209"/>
                  <a:gd name="T32" fmla="*/ 3 w 50"/>
                  <a:gd name="T33" fmla="*/ 2 h 209"/>
                  <a:gd name="T34" fmla="*/ 3 w 50"/>
                  <a:gd name="T35" fmla="*/ 2 h 209"/>
                  <a:gd name="T36" fmla="*/ 3 w 50"/>
                  <a:gd name="T37" fmla="*/ 2 h 209"/>
                  <a:gd name="T38" fmla="*/ 3 w 50"/>
                  <a:gd name="T39" fmla="*/ 2 h 209"/>
                  <a:gd name="T40" fmla="*/ 3 w 50"/>
                  <a:gd name="T41" fmla="*/ 2 h 209"/>
                  <a:gd name="T42" fmla="*/ 3 w 50"/>
                  <a:gd name="T43" fmla="*/ 3 h 209"/>
                  <a:gd name="T44" fmla="*/ 3 w 50"/>
                  <a:gd name="T45" fmla="*/ 4 h 209"/>
                  <a:gd name="T46" fmla="*/ 2 w 50"/>
                  <a:gd name="T47" fmla="*/ 5 h 209"/>
                  <a:gd name="T48" fmla="*/ 0 w 50"/>
                  <a:gd name="T49" fmla="*/ 6 h 209"/>
                  <a:gd name="T50" fmla="*/ 1 w 50"/>
                  <a:gd name="T51" fmla="*/ 7 h 209"/>
                  <a:gd name="T52" fmla="*/ 2 w 50"/>
                  <a:gd name="T53" fmla="*/ 7 h 209"/>
                  <a:gd name="T54" fmla="*/ 2 w 50"/>
                  <a:gd name="T55" fmla="*/ 8 h 209"/>
                  <a:gd name="T56" fmla="*/ 1 w 50"/>
                  <a:gd name="T57" fmla="*/ 9 h 209"/>
                  <a:gd name="T58" fmla="*/ 2 w 50"/>
                  <a:gd name="T59" fmla="*/ 9 h 209"/>
                  <a:gd name="T60" fmla="*/ 3 w 50"/>
                  <a:gd name="T61" fmla="*/ 10 h 209"/>
                  <a:gd name="T62" fmla="*/ 2 w 50"/>
                  <a:gd name="T63" fmla="*/ 11 h 209"/>
                  <a:gd name="T64" fmla="*/ 1 w 50"/>
                  <a:gd name="T65" fmla="*/ 12 h 209"/>
                  <a:gd name="T66" fmla="*/ 2 w 50"/>
                  <a:gd name="T67" fmla="*/ 13 h 209"/>
                  <a:gd name="T68" fmla="*/ 2 w 50"/>
                  <a:gd name="T69" fmla="*/ 14 h 209"/>
                  <a:gd name="T70" fmla="*/ 3 w 50"/>
                  <a:gd name="T71" fmla="*/ 15 h 209"/>
                  <a:gd name="T72" fmla="*/ 3 w 50"/>
                  <a:gd name="T73" fmla="*/ 16 h 209"/>
                  <a:gd name="T74" fmla="*/ 3 w 50"/>
                  <a:gd name="T75" fmla="*/ 16 h 209"/>
                  <a:gd name="T76" fmla="*/ 3 w 50"/>
                  <a:gd name="T77" fmla="*/ 17 h 209"/>
                  <a:gd name="T78" fmla="*/ 3 w 50"/>
                  <a:gd name="T79" fmla="*/ 17 h 209"/>
                  <a:gd name="T80" fmla="*/ 3 w 50"/>
                  <a:gd name="T81" fmla="*/ 18 h 209"/>
                  <a:gd name="T82" fmla="*/ 4 w 50"/>
                  <a:gd name="T83" fmla="*/ 17 h 209"/>
                  <a:gd name="T84" fmla="*/ 5 w 50"/>
                  <a:gd name="T85" fmla="*/ 17 h 209"/>
                  <a:gd name="T86" fmla="*/ 6 w 50"/>
                  <a:gd name="T87" fmla="*/ 16 h 209"/>
                  <a:gd name="T88" fmla="*/ 6 w 50"/>
                  <a:gd name="T89" fmla="*/ 16 h 209"/>
                  <a:gd name="T90" fmla="*/ 6 w 50"/>
                  <a:gd name="T91" fmla="*/ 15 h 20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50" h="209">
                    <a:moveTo>
                      <a:pt x="50" y="179"/>
                    </a:moveTo>
                    <a:lnTo>
                      <a:pt x="49" y="172"/>
                    </a:lnTo>
                    <a:lnTo>
                      <a:pt x="49" y="165"/>
                    </a:lnTo>
                    <a:lnTo>
                      <a:pt x="47" y="158"/>
                    </a:lnTo>
                    <a:lnTo>
                      <a:pt x="46" y="151"/>
                    </a:lnTo>
                    <a:lnTo>
                      <a:pt x="45" y="144"/>
                    </a:lnTo>
                    <a:lnTo>
                      <a:pt x="43" y="139"/>
                    </a:lnTo>
                    <a:lnTo>
                      <a:pt x="42" y="134"/>
                    </a:lnTo>
                    <a:lnTo>
                      <a:pt x="41" y="131"/>
                    </a:lnTo>
                    <a:lnTo>
                      <a:pt x="41" y="126"/>
                    </a:lnTo>
                    <a:lnTo>
                      <a:pt x="40" y="122"/>
                    </a:lnTo>
                    <a:lnTo>
                      <a:pt x="40" y="118"/>
                    </a:lnTo>
                    <a:lnTo>
                      <a:pt x="40" y="115"/>
                    </a:lnTo>
                    <a:lnTo>
                      <a:pt x="41" y="111"/>
                    </a:lnTo>
                    <a:lnTo>
                      <a:pt x="41" y="104"/>
                    </a:lnTo>
                    <a:lnTo>
                      <a:pt x="43" y="97"/>
                    </a:lnTo>
                    <a:lnTo>
                      <a:pt x="43" y="92"/>
                    </a:lnTo>
                    <a:lnTo>
                      <a:pt x="45" y="86"/>
                    </a:lnTo>
                    <a:lnTo>
                      <a:pt x="47" y="77"/>
                    </a:lnTo>
                    <a:lnTo>
                      <a:pt x="49" y="65"/>
                    </a:lnTo>
                    <a:lnTo>
                      <a:pt x="49" y="52"/>
                    </a:lnTo>
                    <a:lnTo>
                      <a:pt x="49" y="42"/>
                    </a:lnTo>
                    <a:lnTo>
                      <a:pt x="47" y="33"/>
                    </a:lnTo>
                    <a:lnTo>
                      <a:pt x="43" y="24"/>
                    </a:lnTo>
                    <a:lnTo>
                      <a:pt x="40" y="16"/>
                    </a:lnTo>
                    <a:lnTo>
                      <a:pt x="36" y="9"/>
                    </a:lnTo>
                    <a:lnTo>
                      <a:pt x="32" y="4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19" y="6"/>
                    </a:lnTo>
                    <a:lnTo>
                      <a:pt x="18" y="9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16" y="17"/>
                    </a:lnTo>
                    <a:lnTo>
                      <a:pt x="15" y="19"/>
                    </a:lnTo>
                    <a:lnTo>
                      <a:pt x="15" y="22"/>
                    </a:lnTo>
                    <a:lnTo>
                      <a:pt x="13" y="25"/>
                    </a:lnTo>
                    <a:lnTo>
                      <a:pt x="12" y="27"/>
                    </a:lnTo>
                    <a:lnTo>
                      <a:pt x="11" y="30"/>
                    </a:lnTo>
                    <a:lnTo>
                      <a:pt x="10" y="33"/>
                    </a:lnTo>
                    <a:lnTo>
                      <a:pt x="9" y="35"/>
                    </a:lnTo>
                    <a:lnTo>
                      <a:pt x="7" y="38"/>
                    </a:lnTo>
                    <a:lnTo>
                      <a:pt x="5" y="43"/>
                    </a:lnTo>
                    <a:lnTo>
                      <a:pt x="3" y="50"/>
                    </a:lnTo>
                    <a:lnTo>
                      <a:pt x="2" y="57"/>
                    </a:lnTo>
                    <a:lnTo>
                      <a:pt x="1" y="63"/>
                    </a:lnTo>
                    <a:lnTo>
                      <a:pt x="0" y="69"/>
                    </a:lnTo>
                    <a:lnTo>
                      <a:pt x="0" y="74"/>
                    </a:lnTo>
                    <a:lnTo>
                      <a:pt x="1" y="79"/>
                    </a:lnTo>
                    <a:lnTo>
                      <a:pt x="2" y="82"/>
                    </a:lnTo>
                    <a:lnTo>
                      <a:pt x="2" y="85"/>
                    </a:lnTo>
                    <a:lnTo>
                      <a:pt x="2" y="89"/>
                    </a:lnTo>
                    <a:lnTo>
                      <a:pt x="2" y="93"/>
                    </a:lnTo>
                    <a:lnTo>
                      <a:pt x="1" y="97"/>
                    </a:lnTo>
                    <a:lnTo>
                      <a:pt x="1" y="101"/>
                    </a:lnTo>
                    <a:lnTo>
                      <a:pt x="1" y="106"/>
                    </a:lnTo>
                    <a:lnTo>
                      <a:pt x="2" y="111"/>
                    </a:lnTo>
                    <a:lnTo>
                      <a:pt x="3" y="115"/>
                    </a:lnTo>
                    <a:lnTo>
                      <a:pt x="3" y="120"/>
                    </a:lnTo>
                    <a:lnTo>
                      <a:pt x="2" y="127"/>
                    </a:lnTo>
                    <a:lnTo>
                      <a:pt x="2" y="134"/>
                    </a:lnTo>
                    <a:lnTo>
                      <a:pt x="1" y="141"/>
                    </a:lnTo>
                    <a:lnTo>
                      <a:pt x="1" y="146"/>
                    </a:lnTo>
                    <a:lnTo>
                      <a:pt x="1" y="152"/>
                    </a:lnTo>
                    <a:lnTo>
                      <a:pt x="2" y="157"/>
                    </a:lnTo>
                    <a:lnTo>
                      <a:pt x="2" y="160"/>
                    </a:lnTo>
                    <a:lnTo>
                      <a:pt x="2" y="163"/>
                    </a:lnTo>
                    <a:lnTo>
                      <a:pt x="2" y="167"/>
                    </a:lnTo>
                    <a:lnTo>
                      <a:pt x="3" y="173"/>
                    </a:lnTo>
                    <a:lnTo>
                      <a:pt x="3" y="178"/>
                    </a:lnTo>
                    <a:lnTo>
                      <a:pt x="4" y="184"/>
                    </a:lnTo>
                    <a:lnTo>
                      <a:pt x="5" y="191"/>
                    </a:lnTo>
                    <a:lnTo>
                      <a:pt x="8" y="197"/>
                    </a:lnTo>
                    <a:lnTo>
                      <a:pt x="11" y="202"/>
                    </a:lnTo>
                    <a:lnTo>
                      <a:pt x="13" y="204"/>
                    </a:lnTo>
                    <a:lnTo>
                      <a:pt x="15" y="205"/>
                    </a:lnTo>
                    <a:lnTo>
                      <a:pt x="18" y="207"/>
                    </a:lnTo>
                    <a:lnTo>
                      <a:pt x="20" y="208"/>
                    </a:lnTo>
                    <a:lnTo>
                      <a:pt x="24" y="209"/>
                    </a:lnTo>
                    <a:lnTo>
                      <a:pt x="27" y="209"/>
                    </a:lnTo>
                    <a:lnTo>
                      <a:pt x="31" y="208"/>
                    </a:lnTo>
                    <a:lnTo>
                      <a:pt x="35" y="206"/>
                    </a:lnTo>
                    <a:lnTo>
                      <a:pt x="38" y="204"/>
                    </a:lnTo>
                    <a:lnTo>
                      <a:pt x="41" y="202"/>
                    </a:lnTo>
                    <a:lnTo>
                      <a:pt x="43" y="198"/>
                    </a:lnTo>
                    <a:lnTo>
                      <a:pt x="45" y="194"/>
                    </a:lnTo>
                    <a:lnTo>
                      <a:pt x="47" y="190"/>
                    </a:lnTo>
                    <a:lnTo>
                      <a:pt x="49" y="186"/>
                    </a:lnTo>
                    <a:lnTo>
                      <a:pt x="50" y="182"/>
                    </a:lnTo>
                    <a:lnTo>
                      <a:pt x="50" y="179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" name="Freeform 1123"/>
              <p:cNvSpPr>
                <a:spLocks/>
              </p:cNvSpPr>
              <p:nvPr/>
            </p:nvSpPr>
            <p:spPr bwMode="auto">
              <a:xfrm flipH="1">
                <a:off x="732" y="3520"/>
                <a:ext cx="8" cy="6"/>
              </a:xfrm>
              <a:custGeom>
                <a:avLst/>
                <a:gdLst>
                  <a:gd name="T0" fmla="*/ 2 w 10"/>
                  <a:gd name="T1" fmla="*/ 3 h 7"/>
                  <a:gd name="T2" fmla="*/ 2 w 10"/>
                  <a:gd name="T3" fmla="*/ 3 h 7"/>
                  <a:gd name="T4" fmla="*/ 2 w 10"/>
                  <a:gd name="T5" fmla="*/ 3 h 7"/>
                  <a:gd name="T6" fmla="*/ 1 w 10"/>
                  <a:gd name="T7" fmla="*/ 3 h 7"/>
                  <a:gd name="T8" fmla="*/ 0 w 10"/>
                  <a:gd name="T9" fmla="*/ 3 h 7"/>
                  <a:gd name="T10" fmla="*/ 1 w 10"/>
                  <a:gd name="T11" fmla="*/ 2 h 7"/>
                  <a:gd name="T12" fmla="*/ 1 w 10"/>
                  <a:gd name="T13" fmla="*/ 1 h 7"/>
                  <a:gd name="T14" fmla="*/ 2 w 10"/>
                  <a:gd name="T15" fmla="*/ 0 h 7"/>
                  <a:gd name="T16" fmla="*/ 2 w 10"/>
                  <a:gd name="T17" fmla="*/ 0 h 7"/>
                  <a:gd name="T18" fmla="*/ 2 w 10"/>
                  <a:gd name="T19" fmla="*/ 0 h 7"/>
                  <a:gd name="T20" fmla="*/ 2 w 10"/>
                  <a:gd name="T21" fmla="*/ 1 h 7"/>
                  <a:gd name="T22" fmla="*/ 2 w 10"/>
                  <a:gd name="T23" fmla="*/ 2 h 7"/>
                  <a:gd name="T24" fmla="*/ 2 w 10"/>
                  <a:gd name="T25" fmla="*/ 3 h 7"/>
                  <a:gd name="T26" fmla="*/ 2 w 10"/>
                  <a:gd name="T27" fmla="*/ 3 h 7"/>
                  <a:gd name="T28" fmla="*/ 2 w 10"/>
                  <a:gd name="T29" fmla="*/ 3 h 7"/>
                  <a:gd name="T30" fmla="*/ 2 w 10"/>
                  <a:gd name="T31" fmla="*/ 3 h 7"/>
                  <a:gd name="T32" fmla="*/ 2 w 10"/>
                  <a:gd name="T33" fmla="*/ 3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7">
                    <a:moveTo>
                      <a:pt x="5" y="7"/>
                    </a:moveTo>
                    <a:lnTo>
                      <a:pt x="3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" name="Freeform 1124"/>
              <p:cNvSpPr>
                <a:spLocks/>
              </p:cNvSpPr>
              <p:nvPr/>
            </p:nvSpPr>
            <p:spPr bwMode="auto">
              <a:xfrm flipH="1">
                <a:off x="691" y="3474"/>
                <a:ext cx="86" cy="70"/>
              </a:xfrm>
              <a:custGeom>
                <a:avLst/>
                <a:gdLst>
                  <a:gd name="T0" fmla="*/ 13 w 102"/>
                  <a:gd name="T1" fmla="*/ 5 h 86"/>
                  <a:gd name="T2" fmla="*/ 12 w 102"/>
                  <a:gd name="T3" fmla="*/ 6 h 86"/>
                  <a:gd name="T4" fmla="*/ 12 w 102"/>
                  <a:gd name="T5" fmla="*/ 6 h 86"/>
                  <a:gd name="T6" fmla="*/ 12 w 102"/>
                  <a:gd name="T7" fmla="*/ 7 h 86"/>
                  <a:gd name="T8" fmla="*/ 11 w 102"/>
                  <a:gd name="T9" fmla="*/ 7 h 86"/>
                  <a:gd name="T10" fmla="*/ 10 w 102"/>
                  <a:gd name="T11" fmla="*/ 7 h 86"/>
                  <a:gd name="T12" fmla="*/ 9 w 102"/>
                  <a:gd name="T13" fmla="*/ 7 h 86"/>
                  <a:gd name="T14" fmla="*/ 7 w 102"/>
                  <a:gd name="T15" fmla="*/ 7 h 86"/>
                  <a:gd name="T16" fmla="*/ 5 w 102"/>
                  <a:gd name="T17" fmla="*/ 7 h 86"/>
                  <a:gd name="T18" fmla="*/ 3 w 102"/>
                  <a:gd name="T19" fmla="*/ 7 h 86"/>
                  <a:gd name="T20" fmla="*/ 3 w 102"/>
                  <a:gd name="T21" fmla="*/ 7 h 86"/>
                  <a:gd name="T22" fmla="*/ 3 w 102"/>
                  <a:gd name="T23" fmla="*/ 6 h 86"/>
                  <a:gd name="T24" fmla="*/ 3 w 102"/>
                  <a:gd name="T25" fmla="*/ 6 h 86"/>
                  <a:gd name="T26" fmla="*/ 1 w 102"/>
                  <a:gd name="T27" fmla="*/ 5 h 86"/>
                  <a:gd name="T28" fmla="*/ 1 w 102"/>
                  <a:gd name="T29" fmla="*/ 4 h 86"/>
                  <a:gd name="T30" fmla="*/ 0 w 102"/>
                  <a:gd name="T31" fmla="*/ 2 h 86"/>
                  <a:gd name="T32" fmla="*/ 1 w 102"/>
                  <a:gd name="T33" fmla="*/ 2 h 86"/>
                  <a:gd name="T34" fmla="*/ 3 w 102"/>
                  <a:gd name="T35" fmla="*/ 2 h 86"/>
                  <a:gd name="T36" fmla="*/ 3 w 102"/>
                  <a:gd name="T37" fmla="*/ 2 h 86"/>
                  <a:gd name="T38" fmla="*/ 3 w 102"/>
                  <a:gd name="T39" fmla="*/ 2 h 86"/>
                  <a:gd name="T40" fmla="*/ 3 w 102"/>
                  <a:gd name="T41" fmla="*/ 2 h 86"/>
                  <a:gd name="T42" fmla="*/ 3 w 102"/>
                  <a:gd name="T43" fmla="*/ 2 h 86"/>
                  <a:gd name="T44" fmla="*/ 3 w 102"/>
                  <a:gd name="T45" fmla="*/ 2 h 86"/>
                  <a:gd name="T46" fmla="*/ 3 w 102"/>
                  <a:gd name="T47" fmla="*/ 1 h 86"/>
                  <a:gd name="T48" fmla="*/ 4 w 102"/>
                  <a:gd name="T49" fmla="*/ 0 h 86"/>
                  <a:gd name="T50" fmla="*/ 5 w 102"/>
                  <a:gd name="T51" fmla="*/ 0 h 86"/>
                  <a:gd name="T52" fmla="*/ 6 w 102"/>
                  <a:gd name="T53" fmla="*/ 1 h 86"/>
                  <a:gd name="T54" fmla="*/ 6 w 102"/>
                  <a:gd name="T55" fmla="*/ 2 h 86"/>
                  <a:gd name="T56" fmla="*/ 7 w 102"/>
                  <a:gd name="T57" fmla="*/ 2 h 86"/>
                  <a:gd name="T58" fmla="*/ 7 w 102"/>
                  <a:gd name="T59" fmla="*/ 2 h 86"/>
                  <a:gd name="T60" fmla="*/ 8 w 102"/>
                  <a:gd name="T61" fmla="*/ 2 h 86"/>
                  <a:gd name="T62" fmla="*/ 8 w 102"/>
                  <a:gd name="T63" fmla="*/ 2 h 86"/>
                  <a:gd name="T64" fmla="*/ 9 w 102"/>
                  <a:gd name="T65" fmla="*/ 2 h 86"/>
                  <a:gd name="T66" fmla="*/ 10 w 102"/>
                  <a:gd name="T67" fmla="*/ 1 h 86"/>
                  <a:gd name="T68" fmla="*/ 11 w 102"/>
                  <a:gd name="T69" fmla="*/ 0 h 86"/>
                  <a:gd name="T70" fmla="*/ 11 w 102"/>
                  <a:gd name="T71" fmla="*/ 2 h 86"/>
                  <a:gd name="T72" fmla="*/ 12 w 102"/>
                  <a:gd name="T73" fmla="*/ 2 h 86"/>
                  <a:gd name="T74" fmla="*/ 12 w 102"/>
                  <a:gd name="T75" fmla="*/ 2 h 86"/>
                  <a:gd name="T76" fmla="*/ 13 w 102"/>
                  <a:gd name="T77" fmla="*/ 4 h 8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86">
                    <a:moveTo>
                      <a:pt x="102" y="51"/>
                    </a:moveTo>
                    <a:lnTo>
                      <a:pt x="101" y="56"/>
                    </a:lnTo>
                    <a:lnTo>
                      <a:pt x="98" y="61"/>
                    </a:lnTo>
                    <a:lnTo>
                      <a:pt x="95" y="66"/>
                    </a:lnTo>
                    <a:lnTo>
                      <a:pt x="94" y="69"/>
                    </a:lnTo>
                    <a:lnTo>
                      <a:pt x="92" y="71"/>
                    </a:lnTo>
                    <a:lnTo>
                      <a:pt x="92" y="73"/>
                    </a:lnTo>
                    <a:lnTo>
                      <a:pt x="91" y="75"/>
                    </a:lnTo>
                    <a:lnTo>
                      <a:pt x="89" y="77"/>
                    </a:lnTo>
                    <a:lnTo>
                      <a:pt x="87" y="79"/>
                    </a:lnTo>
                    <a:lnTo>
                      <a:pt x="84" y="80"/>
                    </a:lnTo>
                    <a:lnTo>
                      <a:pt x="81" y="81"/>
                    </a:lnTo>
                    <a:lnTo>
                      <a:pt x="77" y="82"/>
                    </a:lnTo>
                    <a:lnTo>
                      <a:pt x="72" y="84"/>
                    </a:lnTo>
                    <a:lnTo>
                      <a:pt x="65" y="85"/>
                    </a:lnTo>
                    <a:lnTo>
                      <a:pt x="57" y="85"/>
                    </a:lnTo>
                    <a:lnTo>
                      <a:pt x="47" y="86"/>
                    </a:lnTo>
                    <a:lnTo>
                      <a:pt x="38" y="85"/>
                    </a:lnTo>
                    <a:lnTo>
                      <a:pt x="30" y="84"/>
                    </a:lnTo>
                    <a:lnTo>
                      <a:pt x="23" y="82"/>
                    </a:lnTo>
                    <a:lnTo>
                      <a:pt x="19" y="79"/>
                    </a:lnTo>
                    <a:lnTo>
                      <a:pt x="14" y="76"/>
                    </a:lnTo>
                    <a:lnTo>
                      <a:pt x="11" y="73"/>
                    </a:lnTo>
                    <a:lnTo>
                      <a:pt x="9" y="69"/>
                    </a:lnTo>
                    <a:lnTo>
                      <a:pt x="8" y="65"/>
                    </a:lnTo>
                    <a:lnTo>
                      <a:pt x="5" y="60"/>
                    </a:lnTo>
                    <a:lnTo>
                      <a:pt x="3" y="55"/>
                    </a:lnTo>
                    <a:lnTo>
                      <a:pt x="1" y="52"/>
                    </a:lnTo>
                    <a:lnTo>
                      <a:pt x="1" y="49"/>
                    </a:lnTo>
                    <a:lnTo>
                      <a:pt x="1" y="42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2" y="10"/>
                    </a:lnTo>
                    <a:lnTo>
                      <a:pt x="4" y="9"/>
                    </a:lnTo>
                    <a:lnTo>
                      <a:pt x="4" y="2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3" y="1"/>
                    </a:lnTo>
                    <a:lnTo>
                      <a:pt x="27" y="1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1" y="1"/>
                    </a:lnTo>
                    <a:lnTo>
                      <a:pt x="44" y="1"/>
                    </a:lnTo>
                    <a:lnTo>
                      <a:pt x="47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3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1" y="2"/>
                    </a:lnTo>
                    <a:lnTo>
                      <a:pt x="64" y="2"/>
                    </a:lnTo>
                    <a:lnTo>
                      <a:pt x="67" y="2"/>
                    </a:lnTo>
                    <a:lnTo>
                      <a:pt x="71" y="2"/>
                    </a:lnTo>
                    <a:lnTo>
                      <a:pt x="74" y="2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2" y="0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8"/>
                    </a:lnTo>
                    <a:lnTo>
                      <a:pt x="91" y="9"/>
                    </a:lnTo>
                    <a:lnTo>
                      <a:pt x="91" y="11"/>
                    </a:lnTo>
                    <a:lnTo>
                      <a:pt x="93" y="17"/>
                    </a:lnTo>
                    <a:lnTo>
                      <a:pt x="96" y="28"/>
                    </a:lnTo>
                    <a:lnTo>
                      <a:pt x="100" y="41"/>
                    </a:lnTo>
                    <a:lnTo>
                      <a:pt x="102" y="51"/>
                    </a:lnTo>
                    <a:close/>
                  </a:path>
                </a:pathLst>
              </a:custGeom>
              <a:solidFill>
                <a:srgbClr val="00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3" name="Freeform 1125"/>
              <p:cNvSpPr>
                <a:spLocks/>
              </p:cNvSpPr>
              <p:nvPr/>
            </p:nvSpPr>
            <p:spPr bwMode="auto">
              <a:xfrm flipH="1">
                <a:off x="707" y="3474"/>
                <a:ext cx="21" cy="5"/>
              </a:xfrm>
              <a:custGeom>
                <a:avLst/>
                <a:gdLst>
                  <a:gd name="T0" fmla="*/ 0 w 26"/>
                  <a:gd name="T1" fmla="*/ 1 h 7"/>
                  <a:gd name="T2" fmla="*/ 2 w 26"/>
                  <a:gd name="T3" fmla="*/ 1 h 7"/>
                  <a:gd name="T4" fmla="*/ 2 w 26"/>
                  <a:gd name="T5" fmla="*/ 1 h 7"/>
                  <a:gd name="T6" fmla="*/ 2 w 26"/>
                  <a:gd name="T7" fmla="*/ 1 h 7"/>
                  <a:gd name="T8" fmla="*/ 2 w 26"/>
                  <a:gd name="T9" fmla="*/ 1 h 7"/>
                  <a:gd name="T10" fmla="*/ 2 w 26"/>
                  <a:gd name="T11" fmla="*/ 1 h 7"/>
                  <a:gd name="T12" fmla="*/ 2 w 26"/>
                  <a:gd name="T13" fmla="*/ 1 h 7"/>
                  <a:gd name="T14" fmla="*/ 2 w 26"/>
                  <a:gd name="T15" fmla="*/ 1 h 7"/>
                  <a:gd name="T16" fmla="*/ 2 w 26"/>
                  <a:gd name="T17" fmla="*/ 0 h 7"/>
                  <a:gd name="T18" fmla="*/ 2 w 26"/>
                  <a:gd name="T19" fmla="*/ 1 h 7"/>
                  <a:gd name="T20" fmla="*/ 2 w 26"/>
                  <a:gd name="T21" fmla="*/ 1 h 7"/>
                  <a:gd name="T22" fmla="*/ 2 w 26"/>
                  <a:gd name="T23" fmla="*/ 1 h 7"/>
                  <a:gd name="T24" fmla="*/ 2 w 26"/>
                  <a:gd name="T25" fmla="*/ 1 h 7"/>
                  <a:gd name="T26" fmla="*/ 2 w 26"/>
                  <a:gd name="T27" fmla="*/ 1 h 7"/>
                  <a:gd name="T28" fmla="*/ 2 w 26"/>
                  <a:gd name="T29" fmla="*/ 1 h 7"/>
                  <a:gd name="T30" fmla="*/ 2 w 26"/>
                  <a:gd name="T31" fmla="*/ 1 h 7"/>
                  <a:gd name="T32" fmla="*/ 1 w 26"/>
                  <a:gd name="T33" fmla="*/ 1 h 7"/>
                  <a:gd name="T34" fmla="*/ 0 w 26"/>
                  <a:gd name="T35" fmla="*/ 1 h 7"/>
                  <a:gd name="T36" fmla="*/ 0 w 26"/>
                  <a:gd name="T37" fmla="*/ 1 h 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" h="7">
                    <a:moveTo>
                      <a:pt x="0" y="2"/>
                    </a:moveTo>
                    <a:lnTo>
                      <a:pt x="3" y="2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2" y="1"/>
                    </a:lnTo>
                    <a:lnTo>
                      <a:pt x="24" y="0"/>
                    </a:lnTo>
                    <a:lnTo>
                      <a:pt x="26" y="6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4" y="7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4" name="Freeform 1126"/>
              <p:cNvSpPr>
                <a:spLocks/>
              </p:cNvSpPr>
              <p:nvPr/>
            </p:nvSpPr>
            <p:spPr bwMode="auto">
              <a:xfrm flipH="1">
                <a:off x="733" y="3474"/>
                <a:ext cx="28" cy="5"/>
              </a:xfrm>
              <a:custGeom>
                <a:avLst/>
                <a:gdLst>
                  <a:gd name="T0" fmla="*/ 0 w 34"/>
                  <a:gd name="T1" fmla="*/ 1 h 7"/>
                  <a:gd name="T2" fmla="*/ 2 w 34"/>
                  <a:gd name="T3" fmla="*/ 1 h 7"/>
                  <a:gd name="T4" fmla="*/ 2 w 34"/>
                  <a:gd name="T5" fmla="*/ 1 h 7"/>
                  <a:gd name="T6" fmla="*/ 2 w 34"/>
                  <a:gd name="T7" fmla="*/ 0 h 7"/>
                  <a:gd name="T8" fmla="*/ 2 w 34"/>
                  <a:gd name="T9" fmla="*/ 0 h 7"/>
                  <a:gd name="T10" fmla="*/ 2 w 34"/>
                  <a:gd name="T11" fmla="*/ 0 h 7"/>
                  <a:gd name="T12" fmla="*/ 2 w 34"/>
                  <a:gd name="T13" fmla="*/ 0 h 7"/>
                  <a:gd name="T14" fmla="*/ 2 w 34"/>
                  <a:gd name="T15" fmla="*/ 1 h 7"/>
                  <a:gd name="T16" fmla="*/ 2 w 34"/>
                  <a:gd name="T17" fmla="*/ 1 h 7"/>
                  <a:gd name="T18" fmla="*/ 2 w 34"/>
                  <a:gd name="T19" fmla="*/ 1 h 7"/>
                  <a:gd name="T20" fmla="*/ 2 w 34"/>
                  <a:gd name="T21" fmla="*/ 1 h 7"/>
                  <a:gd name="T22" fmla="*/ 3 w 34"/>
                  <a:gd name="T23" fmla="*/ 1 h 7"/>
                  <a:gd name="T24" fmla="*/ 3 w 34"/>
                  <a:gd name="T25" fmla="*/ 1 h 7"/>
                  <a:gd name="T26" fmla="*/ 3 w 34"/>
                  <a:gd name="T27" fmla="*/ 1 h 7"/>
                  <a:gd name="T28" fmla="*/ 3 w 34"/>
                  <a:gd name="T29" fmla="*/ 1 h 7"/>
                  <a:gd name="T30" fmla="*/ 3 w 34"/>
                  <a:gd name="T31" fmla="*/ 1 h 7"/>
                  <a:gd name="T32" fmla="*/ 3 w 34"/>
                  <a:gd name="T33" fmla="*/ 1 h 7"/>
                  <a:gd name="T34" fmla="*/ 3 w 34"/>
                  <a:gd name="T35" fmla="*/ 1 h 7"/>
                  <a:gd name="T36" fmla="*/ 2 w 34"/>
                  <a:gd name="T37" fmla="*/ 1 h 7"/>
                  <a:gd name="T38" fmla="*/ 2 w 34"/>
                  <a:gd name="T39" fmla="*/ 1 h 7"/>
                  <a:gd name="T40" fmla="*/ 2 w 34"/>
                  <a:gd name="T41" fmla="*/ 1 h 7"/>
                  <a:gd name="T42" fmla="*/ 2 w 34"/>
                  <a:gd name="T43" fmla="*/ 1 h 7"/>
                  <a:gd name="T44" fmla="*/ 2 w 34"/>
                  <a:gd name="T45" fmla="*/ 1 h 7"/>
                  <a:gd name="T46" fmla="*/ 2 w 34"/>
                  <a:gd name="T47" fmla="*/ 1 h 7"/>
                  <a:gd name="T48" fmla="*/ 0 w 34"/>
                  <a:gd name="T49" fmla="*/ 1 h 7"/>
                  <a:gd name="T50" fmla="*/ 0 w 34"/>
                  <a:gd name="T51" fmla="*/ 1 h 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4" h="7">
                    <a:moveTo>
                      <a:pt x="0" y="2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20" y="1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8" y="2"/>
                    </a:lnTo>
                    <a:lnTo>
                      <a:pt x="31" y="2"/>
                    </a:lnTo>
                    <a:lnTo>
                      <a:pt x="34" y="2"/>
                    </a:lnTo>
                    <a:lnTo>
                      <a:pt x="34" y="3"/>
                    </a:lnTo>
                    <a:lnTo>
                      <a:pt x="34" y="5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25" y="6"/>
                    </a:lnTo>
                    <a:lnTo>
                      <a:pt x="20" y="6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6" y="6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Freeform 1127"/>
              <p:cNvSpPr>
                <a:spLocks/>
              </p:cNvSpPr>
              <p:nvPr/>
            </p:nvSpPr>
            <p:spPr bwMode="auto">
              <a:xfrm flipH="1">
                <a:off x="765" y="3476"/>
                <a:ext cx="8" cy="5"/>
              </a:xfrm>
              <a:custGeom>
                <a:avLst/>
                <a:gdLst>
                  <a:gd name="T0" fmla="*/ 0 w 10"/>
                  <a:gd name="T1" fmla="*/ 3 h 6"/>
                  <a:gd name="T2" fmla="*/ 0 w 10"/>
                  <a:gd name="T3" fmla="*/ 0 h 6"/>
                  <a:gd name="T4" fmla="*/ 2 w 10"/>
                  <a:gd name="T5" fmla="*/ 0 h 6"/>
                  <a:gd name="T6" fmla="*/ 2 w 10"/>
                  <a:gd name="T7" fmla="*/ 0 h 6"/>
                  <a:gd name="T8" fmla="*/ 2 w 10"/>
                  <a:gd name="T9" fmla="*/ 0 h 6"/>
                  <a:gd name="T10" fmla="*/ 2 w 10"/>
                  <a:gd name="T11" fmla="*/ 0 h 6"/>
                  <a:gd name="T12" fmla="*/ 2 w 10"/>
                  <a:gd name="T13" fmla="*/ 3 h 6"/>
                  <a:gd name="T14" fmla="*/ 2 w 10"/>
                  <a:gd name="T15" fmla="*/ 3 h 6"/>
                  <a:gd name="T16" fmla="*/ 2 w 10"/>
                  <a:gd name="T17" fmla="*/ 3 h 6"/>
                  <a:gd name="T18" fmla="*/ 2 w 10"/>
                  <a:gd name="T19" fmla="*/ 3 h 6"/>
                  <a:gd name="T20" fmla="*/ 0 w 10"/>
                  <a:gd name="T21" fmla="*/ 3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" h="6">
                    <a:moveTo>
                      <a:pt x="0" y="6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" name="Freeform 1128"/>
              <p:cNvSpPr>
                <a:spLocks/>
              </p:cNvSpPr>
              <p:nvPr/>
            </p:nvSpPr>
            <p:spPr bwMode="auto">
              <a:xfrm flipH="1">
                <a:off x="694" y="3370"/>
                <a:ext cx="88" cy="106"/>
              </a:xfrm>
              <a:custGeom>
                <a:avLst/>
                <a:gdLst>
                  <a:gd name="T0" fmla="*/ 11 w 104"/>
                  <a:gd name="T1" fmla="*/ 11 h 130"/>
                  <a:gd name="T2" fmla="*/ 11 w 104"/>
                  <a:gd name="T3" fmla="*/ 11 h 130"/>
                  <a:gd name="T4" fmla="*/ 9 w 104"/>
                  <a:gd name="T5" fmla="*/ 11 h 130"/>
                  <a:gd name="T6" fmla="*/ 8 w 104"/>
                  <a:gd name="T7" fmla="*/ 11 h 130"/>
                  <a:gd name="T8" fmla="*/ 8 w 104"/>
                  <a:gd name="T9" fmla="*/ 11 h 130"/>
                  <a:gd name="T10" fmla="*/ 8 w 104"/>
                  <a:gd name="T11" fmla="*/ 11 h 130"/>
                  <a:gd name="T12" fmla="*/ 7 w 104"/>
                  <a:gd name="T13" fmla="*/ 11 h 130"/>
                  <a:gd name="T14" fmla="*/ 7 w 104"/>
                  <a:gd name="T15" fmla="*/ 11 h 130"/>
                  <a:gd name="T16" fmla="*/ 6 w 104"/>
                  <a:gd name="T17" fmla="*/ 11 h 130"/>
                  <a:gd name="T18" fmla="*/ 5 w 104"/>
                  <a:gd name="T19" fmla="*/ 11 h 130"/>
                  <a:gd name="T20" fmla="*/ 5 w 104"/>
                  <a:gd name="T21" fmla="*/ 11 h 130"/>
                  <a:gd name="T22" fmla="*/ 3 w 104"/>
                  <a:gd name="T23" fmla="*/ 11 h 130"/>
                  <a:gd name="T24" fmla="*/ 3 w 104"/>
                  <a:gd name="T25" fmla="*/ 11 h 130"/>
                  <a:gd name="T26" fmla="*/ 3 w 104"/>
                  <a:gd name="T27" fmla="*/ 11 h 130"/>
                  <a:gd name="T28" fmla="*/ 3 w 104"/>
                  <a:gd name="T29" fmla="*/ 11 h 130"/>
                  <a:gd name="T30" fmla="*/ 3 w 104"/>
                  <a:gd name="T31" fmla="*/ 11 h 130"/>
                  <a:gd name="T32" fmla="*/ 3 w 104"/>
                  <a:gd name="T33" fmla="*/ 11 h 130"/>
                  <a:gd name="T34" fmla="*/ 2 w 104"/>
                  <a:gd name="T35" fmla="*/ 11 h 130"/>
                  <a:gd name="T36" fmla="*/ 1 w 104"/>
                  <a:gd name="T37" fmla="*/ 11 h 130"/>
                  <a:gd name="T38" fmla="*/ 0 w 104"/>
                  <a:gd name="T39" fmla="*/ 10 h 130"/>
                  <a:gd name="T40" fmla="*/ 0 w 104"/>
                  <a:gd name="T41" fmla="*/ 10 h 130"/>
                  <a:gd name="T42" fmla="*/ 0 w 104"/>
                  <a:gd name="T43" fmla="*/ 8 h 130"/>
                  <a:gd name="T44" fmla="*/ 0 w 104"/>
                  <a:gd name="T45" fmla="*/ 7 h 130"/>
                  <a:gd name="T46" fmla="*/ 1 w 104"/>
                  <a:gd name="T47" fmla="*/ 7 h 130"/>
                  <a:gd name="T48" fmla="*/ 1 w 104"/>
                  <a:gd name="T49" fmla="*/ 7 h 130"/>
                  <a:gd name="T50" fmla="*/ 2 w 104"/>
                  <a:gd name="T51" fmla="*/ 6 h 130"/>
                  <a:gd name="T52" fmla="*/ 3 w 104"/>
                  <a:gd name="T53" fmla="*/ 6 h 130"/>
                  <a:gd name="T54" fmla="*/ 3 w 104"/>
                  <a:gd name="T55" fmla="*/ 5 h 130"/>
                  <a:gd name="T56" fmla="*/ 3 w 104"/>
                  <a:gd name="T57" fmla="*/ 4 h 130"/>
                  <a:gd name="T58" fmla="*/ 3 w 104"/>
                  <a:gd name="T59" fmla="*/ 2 h 130"/>
                  <a:gd name="T60" fmla="*/ 4 w 104"/>
                  <a:gd name="T61" fmla="*/ 2 h 130"/>
                  <a:gd name="T62" fmla="*/ 4 w 104"/>
                  <a:gd name="T63" fmla="*/ 2 h 130"/>
                  <a:gd name="T64" fmla="*/ 4 w 104"/>
                  <a:gd name="T65" fmla="*/ 2 h 130"/>
                  <a:gd name="T66" fmla="*/ 5 w 104"/>
                  <a:gd name="T67" fmla="*/ 2 h 130"/>
                  <a:gd name="T68" fmla="*/ 6 w 104"/>
                  <a:gd name="T69" fmla="*/ 2 h 130"/>
                  <a:gd name="T70" fmla="*/ 8 w 104"/>
                  <a:gd name="T71" fmla="*/ 2 h 130"/>
                  <a:gd name="T72" fmla="*/ 9 w 104"/>
                  <a:gd name="T73" fmla="*/ 2 h 130"/>
                  <a:gd name="T74" fmla="*/ 10 w 104"/>
                  <a:gd name="T75" fmla="*/ 2 h 130"/>
                  <a:gd name="T76" fmla="*/ 11 w 104"/>
                  <a:gd name="T77" fmla="*/ 2 h 130"/>
                  <a:gd name="T78" fmla="*/ 11 w 104"/>
                  <a:gd name="T79" fmla="*/ 2 h 130"/>
                  <a:gd name="T80" fmla="*/ 11 w 104"/>
                  <a:gd name="T81" fmla="*/ 2 h 130"/>
                  <a:gd name="T82" fmla="*/ 12 w 104"/>
                  <a:gd name="T83" fmla="*/ 2 h 130"/>
                  <a:gd name="T84" fmla="*/ 13 w 104"/>
                  <a:gd name="T85" fmla="*/ 3 h 130"/>
                  <a:gd name="T86" fmla="*/ 13 w 104"/>
                  <a:gd name="T87" fmla="*/ 4 h 130"/>
                  <a:gd name="T88" fmla="*/ 14 w 104"/>
                  <a:gd name="T89" fmla="*/ 5 h 130"/>
                  <a:gd name="T90" fmla="*/ 14 w 104"/>
                  <a:gd name="T91" fmla="*/ 6 h 130"/>
                  <a:gd name="T92" fmla="*/ 14 w 104"/>
                  <a:gd name="T93" fmla="*/ 6 h 130"/>
                  <a:gd name="T94" fmla="*/ 13 w 104"/>
                  <a:gd name="T95" fmla="*/ 7 h 130"/>
                  <a:gd name="T96" fmla="*/ 13 w 104"/>
                  <a:gd name="T97" fmla="*/ 9 h 130"/>
                  <a:gd name="T98" fmla="*/ 13 w 104"/>
                  <a:gd name="T99" fmla="*/ 10 h 130"/>
                  <a:gd name="T100" fmla="*/ 13 w 104"/>
                  <a:gd name="T101" fmla="*/ 11 h 130"/>
                  <a:gd name="T102" fmla="*/ 12 w 104"/>
                  <a:gd name="T103" fmla="*/ 11 h 130"/>
                  <a:gd name="T104" fmla="*/ 12 w 104"/>
                  <a:gd name="T105" fmla="*/ 11 h 13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04" h="130">
                    <a:moveTo>
                      <a:pt x="86" y="127"/>
                    </a:moveTo>
                    <a:lnTo>
                      <a:pt x="83" y="128"/>
                    </a:lnTo>
                    <a:lnTo>
                      <a:pt x="80" y="128"/>
                    </a:lnTo>
                    <a:lnTo>
                      <a:pt x="77" y="129"/>
                    </a:lnTo>
                    <a:lnTo>
                      <a:pt x="74" y="129"/>
                    </a:lnTo>
                    <a:lnTo>
                      <a:pt x="70" y="130"/>
                    </a:lnTo>
                    <a:lnTo>
                      <a:pt x="67" y="130"/>
                    </a:lnTo>
                    <a:lnTo>
                      <a:pt x="64" y="130"/>
                    </a:lnTo>
                    <a:lnTo>
                      <a:pt x="61" y="130"/>
                    </a:lnTo>
                    <a:lnTo>
                      <a:pt x="59" y="130"/>
                    </a:lnTo>
                    <a:lnTo>
                      <a:pt x="57" y="130"/>
                    </a:lnTo>
                    <a:lnTo>
                      <a:pt x="56" y="130"/>
                    </a:lnTo>
                    <a:lnTo>
                      <a:pt x="55" y="130"/>
                    </a:lnTo>
                    <a:lnTo>
                      <a:pt x="53" y="130"/>
                    </a:lnTo>
                    <a:lnTo>
                      <a:pt x="50" y="129"/>
                    </a:lnTo>
                    <a:lnTo>
                      <a:pt x="47" y="129"/>
                    </a:lnTo>
                    <a:lnTo>
                      <a:pt x="45" y="128"/>
                    </a:lnTo>
                    <a:lnTo>
                      <a:pt x="42" y="128"/>
                    </a:lnTo>
                    <a:lnTo>
                      <a:pt x="39" y="128"/>
                    </a:lnTo>
                    <a:lnTo>
                      <a:pt x="38" y="127"/>
                    </a:lnTo>
                    <a:lnTo>
                      <a:pt x="37" y="127"/>
                    </a:lnTo>
                    <a:lnTo>
                      <a:pt x="35" y="127"/>
                    </a:lnTo>
                    <a:lnTo>
                      <a:pt x="31" y="128"/>
                    </a:lnTo>
                    <a:lnTo>
                      <a:pt x="27" y="128"/>
                    </a:lnTo>
                    <a:lnTo>
                      <a:pt x="23" y="129"/>
                    </a:lnTo>
                    <a:lnTo>
                      <a:pt x="22" y="130"/>
                    </a:lnTo>
                    <a:lnTo>
                      <a:pt x="20" y="130"/>
                    </a:lnTo>
                    <a:lnTo>
                      <a:pt x="19" y="130"/>
                    </a:lnTo>
                    <a:lnTo>
                      <a:pt x="18" y="130"/>
                    </a:lnTo>
                    <a:lnTo>
                      <a:pt x="17" y="130"/>
                    </a:lnTo>
                    <a:lnTo>
                      <a:pt x="15" y="130"/>
                    </a:lnTo>
                    <a:lnTo>
                      <a:pt x="12" y="130"/>
                    </a:lnTo>
                    <a:lnTo>
                      <a:pt x="8" y="130"/>
                    </a:lnTo>
                    <a:lnTo>
                      <a:pt x="5" y="129"/>
                    </a:lnTo>
                    <a:lnTo>
                      <a:pt x="4" y="128"/>
                    </a:lnTo>
                    <a:lnTo>
                      <a:pt x="2" y="127"/>
                    </a:lnTo>
                    <a:lnTo>
                      <a:pt x="2" y="126"/>
                    </a:lnTo>
                    <a:lnTo>
                      <a:pt x="1" y="123"/>
                    </a:lnTo>
                    <a:lnTo>
                      <a:pt x="1" y="120"/>
                    </a:lnTo>
                    <a:lnTo>
                      <a:pt x="0" y="116"/>
                    </a:lnTo>
                    <a:lnTo>
                      <a:pt x="0" y="114"/>
                    </a:lnTo>
                    <a:lnTo>
                      <a:pt x="0" y="110"/>
                    </a:lnTo>
                    <a:lnTo>
                      <a:pt x="0" y="102"/>
                    </a:lnTo>
                    <a:lnTo>
                      <a:pt x="0" y="95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1" y="86"/>
                    </a:lnTo>
                    <a:lnTo>
                      <a:pt x="1" y="83"/>
                    </a:lnTo>
                    <a:lnTo>
                      <a:pt x="1" y="81"/>
                    </a:lnTo>
                    <a:lnTo>
                      <a:pt x="1" y="77"/>
                    </a:lnTo>
                    <a:lnTo>
                      <a:pt x="1" y="73"/>
                    </a:lnTo>
                    <a:lnTo>
                      <a:pt x="2" y="68"/>
                    </a:lnTo>
                    <a:lnTo>
                      <a:pt x="4" y="65"/>
                    </a:lnTo>
                    <a:lnTo>
                      <a:pt x="5" y="62"/>
                    </a:lnTo>
                    <a:lnTo>
                      <a:pt x="8" y="59"/>
                    </a:lnTo>
                    <a:lnTo>
                      <a:pt x="11" y="54"/>
                    </a:lnTo>
                    <a:lnTo>
                      <a:pt x="15" y="48"/>
                    </a:lnTo>
                    <a:lnTo>
                      <a:pt x="19" y="42"/>
                    </a:lnTo>
                    <a:lnTo>
                      <a:pt x="23" y="37"/>
                    </a:lnTo>
                    <a:lnTo>
                      <a:pt x="27" y="32"/>
                    </a:lnTo>
                    <a:lnTo>
                      <a:pt x="31" y="29"/>
                    </a:lnTo>
                    <a:lnTo>
                      <a:pt x="31" y="27"/>
                    </a:lnTo>
                    <a:lnTo>
                      <a:pt x="30" y="25"/>
                    </a:lnTo>
                    <a:lnTo>
                      <a:pt x="29" y="23"/>
                    </a:lnTo>
                    <a:lnTo>
                      <a:pt x="29" y="22"/>
                    </a:lnTo>
                    <a:lnTo>
                      <a:pt x="30" y="20"/>
                    </a:lnTo>
                    <a:lnTo>
                      <a:pt x="33" y="18"/>
                    </a:lnTo>
                    <a:lnTo>
                      <a:pt x="36" y="15"/>
                    </a:lnTo>
                    <a:lnTo>
                      <a:pt x="41" y="12"/>
                    </a:lnTo>
                    <a:lnTo>
                      <a:pt x="46" y="8"/>
                    </a:lnTo>
                    <a:lnTo>
                      <a:pt x="52" y="5"/>
                    </a:lnTo>
                    <a:lnTo>
                      <a:pt x="59" y="2"/>
                    </a:lnTo>
                    <a:lnTo>
                      <a:pt x="67" y="0"/>
                    </a:lnTo>
                    <a:lnTo>
                      <a:pt x="69" y="4"/>
                    </a:lnTo>
                    <a:lnTo>
                      <a:pt x="74" y="7"/>
                    </a:lnTo>
                    <a:lnTo>
                      <a:pt x="76" y="10"/>
                    </a:lnTo>
                    <a:lnTo>
                      <a:pt x="78" y="12"/>
                    </a:lnTo>
                    <a:lnTo>
                      <a:pt x="78" y="14"/>
                    </a:lnTo>
                    <a:lnTo>
                      <a:pt x="79" y="15"/>
                    </a:lnTo>
                    <a:lnTo>
                      <a:pt x="79" y="16"/>
                    </a:lnTo>
                    <a:lnTo>
                      <a:pt x="81" y="18"/>
                    </a:lnTo>
                    <a:lnTo>
                      <a:pt x="82" y="19"/>
                    </a:lnTo>
                    <a:lnTo>
                      <a:pt x="86" y="22"/>
                    </a:lnTo>
                    <a:lnTo>
                      <a:pt x="89" y="25"/>
                    </a:lnTo>
                    <a:lnTo>
                      <a:pt x="92" y="30"/>
                    </a:lnTo>
                    <a:lnTo>
                      <a:pt x="94" y="33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103" y="51"/>
                    </a:lnTo>
                    <a:lnTo>
                      <a:pt x="104" y="58"/>
                    </a:lnTo>
                    <a:lnTo>
                      <a:pt x="104" y="61"/>
                    </a:lnTo>
                    <a:lnTo>
                      <a:pt x="104" y="64"/>
                    </a:lnTo>
                    <a:lnTo>
                      <a:pt x="104" y="67"/>
                    </a:lnTo>
                    <a:lnTo>
                      <a:pt x="103" y="71"/>
                    </a:lnTo>
                    <a:lnTo>
                      <a:pt x="102" y="77"/>
                    </a:lnTo>
                    <a:lnTo>
                      <a:pt x="99" y="88"/>
                    </a:lnTo>
                    <a:lnTo>
                      <a:pt x="97" y="98"/>
                    </a:lnTo>
                    <a:lnTo>
                      <a:pt x="97" y="106"/>
                    </a:lnTo>
                    <a:lnTo>
                      <a:pt x="97" y="112"/>
                    </a:lnTo>
                    <a:lnTo>
                      <a:pt x="97" y="118"/>
                    </a:lnTo>
                    <a:lnTo>
                      <a:pt x="97" y="123"/>
                    </a:lnTo>
                    <a:lnTo>
                      <a:pt x="94" y="125"/>
                    </a:lnTo>
                    <a:lnTo>
                      <a:pt x="91" y="126"/>
                    </a:lnTo>
                    <a:lnTo>
                      <a:pt x="89" y="127"/>
                    </a:lnTo>
                    <a:lnTo>
                      <a:pt x="87" y="127"/>
                    </a:lnTo>
                    <a:lnTo>
                      <a:pt x="86" y="127"/>
                    </a:lnTo>
                    <a:close/>
                  </a:path>
                </a:pathLst>
              </a:custGeom>
              <a:solidFill>
                <a:srgbClr val="613A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" name="Freeform 1129"/>
              <p:cNvSpPr>
                <a:spLocks/>
              </p:cNvSpPr>
              <p:nvPr/>
            </p:nvSpPr>
            <p:spPr bwMode="auto">
              <a:xfrm flipH="1">
                <a:off x="748" y="3503"/>
                <a:ext cx="54" cy="38"/>
              </a:xfrm>
              <a:custGeom>
                <a:avLst/>
                <a:gdLst>
                  <a:gd name="T0" fmla="*/ 8 w 64"/>
                  <a:gd name="T1" fmla="*/ 1 h 46"/>
                  <a:gd name="T2" fmla="*/ 8 w 64"/>
                  <a:gd name="T3" fmla="*/ 0 h 46"/>
                  <a:gd name="T4" fmla="*/ 7 w 64"/>
                  <a:gd name="T5" fmla="*/ 1 h 46"/>
                  <a:gd name="T6" fmla="*/ 7 w 64"/>
                  <a:gd name="T7" fmla="*/ 2 h 46"/>
                  <a:gd name="T8" fmla="*/ 7 w 64"/>
                  <a:gd name="T9" fmla="*/ 2 h 46"/>
                  <a:gd name="T10" fmla="*/ 6 w 64"/>
                  <a:gd name="T11" fmla="*/ 2 h 46"/>
                  <a:gd name="T12" fmla="*/ 5 w 64"/>
                  <a:gd name="T13" fmla="*/ 2 h 46"/>
                  <a:gd name="T14" fmla="*/ 4 w 64"/>
                  <a:gd name="T15" fmla="*/ 2 h 46"/>
                  <a:gd name="T16" fmla="*/ 3 w 64"/>
                  <a:gd name="T17" fmla="*/ 2 h 46"/>
                  <a:gd name="T18" fmla="*/ 3 w 64"/>
                  <a:gd name="T19" fmla="*/ 2 h 46"/>
                  <a:gd name="T20" fmla="*/ 3 w 64"/>
                  <a:gd name="T21" fmla="*/ 2 h 46"/>
                  <a:gd name="T22" fmla="*/ 3 w 64"/>
                  <a:gd name="T23" fmla="*/ 2 h 46"/>
                  <a:gd name="T24" fmla="*/ 3 w 64"/>
                  <a:gd name="T25" fmla="*/ 2 h 46"/>
                  <a:gd name="T26" fmla="*/ 3 w 64"/>
                  <a:gd name="T27" fmla="*/ 2 h 46"/>
                  <a:gd name="T28" fmla="*/ 3 w 64"/>
                  <a:gd name="T29" fmla="*/ 2 h 46"/>
                  <a:gd name="T30" fmla="*/ 3 w 64"/>
                  <a:gd name="T31" fmla="*/ 3 h 46"/>
                  <a:gd name="T32" fmla="*/ 1 w 64"/>
                  <a:gd name="T33" fmla="*/ 4 h 46"/>
                  <a:gd name="T34" fmla="*/ 0 w 64"/>
                  <a:gd name="T35" fmla="*/ 5 h 46"/>
                  <a:gd name="T36" fmla="*/ 2 w 64"/>
                  <a:gd name="T37" fmla="*/ 5 h 46"/>
                  <a:gd name="T38" fmla="*/ 3 w 64"/>
                  <a:gd name="T39" fmla="*/ 5 h 46"/>
                  <a:gd name="T40" fmla="*/ 3 w 64"/>
                  <a:gd name="T41" fmla="*/ 4 h 46"/>
                  <a:gd name="T42" fmla="*/ 3 w 64"/>
                  <a:gd name="T43" fmla="*/ 3 h 46"/>
                  <a:gd name="T44" fmla="*/ 3 w 64"/>
                  <a:gd name="T45" fmla="*/ 3 h 46"/>
                  <a:gd name="T46" fmla="*/ 3 w 64"/>
                  <a:gd name="T47" fmla="*/ 2 h 46"/>
                  <a:gd name="T48" fmla="*/ 3 w 64"/>
                  <a:gd name="T49" fmla="*/ 2 h 46"/>
                  <a:gd name="T50" fmla="*/ 4 w 64"/>
                  <a:gd name="T51" fmla="*/ 2 h 46"/>
                  <a:gd name="T52" fmla="*/ 4 w 64"/>
                  <a:gd name="T53" fmla="*/ 2 h 46"/>
                  <a:gd name="T54" fmla="*/ 3 w 64"/>
                  <a:gd name="T55" fmla="*/ 3 h 46"/>
                  <a:gd name="T56" fmla="*/ 3 w 64"/>
                  <a:gd name="T57" fmla="*/ 4 h 46"/>
                  <a:gd name="T58" fmla="*/ 3 w 64"/>
                  <a:gd name="T59" fmla="*/ 4 h 46"/>
                  <a:gd name="T60" fmla="*/ 3 w 64"/>
                  <a:gd name="T61" fmla="*/ 4 h 46"/>
                  <a:gd name="T62" fmla="*/ 3 w 64"/>
                  <a:gd name="T63" fmla="*/ 4 h 46"/>
                  <a:gd name="T64" fmla="*/ 4 w 64"/>
                  <a:gd name="T65" fmla="*/ 4 h 46"/>
                  <a:gd name="T66" fmla="*/ 5 w 64"/>
                  <a:gd name="T67" fmla="*/ 3 h 46"/>
                  <a:gd name="T68" fmla="*/ 5 w 64"/>
                  <a:gd name="T69" fmla="*/ 2 h 46"/>
                  <a:gd name="T70" fmla="*/ 6 w 64"/>
                  <a:gd name="T71" fmla="*/ 2 h 46"/>
                  <a:gd name="T72" fmla="*/ 7 w 64"/>
                  <a:gd name="T73" fmla="*/ 2 h 46"/>
                  <a:gd name="T74" fmla="*/ 7 w 64"/>
                  <a:gd name="T75" fmla="*/ 2 h 46"/>
                  <a:gd name="T76" fmla="*/ 7 w 64"/>
                  <a:gd name="T77" fmla="*/ 2 h 46"/>
                  <a:gd name="T78" fmla="*/ 8 w 64"/>
                  <a:gd name="T79" fmla="*/ 2 h 46"/>
                  <a:gd name="T80" fmla="*/ 8 w 64"/>
                  <a:gd name="T81" fmla="*/ 2 h 46"/>
                  <a:gd name="T82" fmla="*/ 8 w 64"/>
                  <a:gd name="T83" fmla="*/ 2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4" h="46">
                    <a:moveTo>
                      <a:pt x="64" y="3"/>
                    </a:moveTo>
                    <a:lnTo>
                      <a:pt x="64" y="1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2" y="3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6" y="4"/>
                    </a:lnTo>
                    <a:lnTo>
                      <a:pt x="44" y="5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6" y="7"/>
                    </a:lnTo>
                    <a:lnTo>
                      <a:pt x="34" y="8"/>
                    </a:lnTo>
                    <a:lnTo>
                      <a:pt x="31" y="9"/>
                    </a:lnTo>
                    <a:lnTo>
                      <a:pt x="27" y="11"/>
                    </a:lnTo>
                    <a:lnTo>
                      <a:pt x="24" y="12"/>
                    </a:lnTo>
                    <a:lnTo>
                      <a:pt x="21" y="13"/>
                    </a:lnTo>
                    <a:lnTo>
                      <a:pt x="19" y="15"/>
                    </a:lnTo>
                    <a:lnTo>
                      <a:pt x="17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1" y="21"/>
                    </a:lnTo>
                    <a:lnTo>
                      <a:pt x="9" y="22"/>
                    </a:lnTo>
                    <a:lnTo>
                      <a:pt x="7" y="24"/>
                    </a:lnTo>
                    <a:lnTo>
                      <a:pt x="7" y="25"/>
                    </a:lnTo>
                    <a:lnTo>
                      <a:pt x="6" y="27"/>
                    </a:lnTo>
                    <a:lnTo>
                      <a:pt x="5" y="28"/>
                    </a:lnTo>
                    <a:lnTo>
                      <a:pt x="4" y="31"/>
                    </a:lnTo>
                    <a:lnTo>
                      <a:pt x="3" y="34"/>
                    </a:lnTo>
                    <a:lnTo>
                      <a:pt x="2" y="37"/>
                    </a:lnTo>
                    <a:lnTo>
                      <a:pt x="1" y="41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2" y="45"/>
                    </a:lnTo>
                    <a:lnTo>
                      <a:pt x="3" y="44"/>
                    </a:lnTo>
                    <a:lnTo>
                      <a:pt x="5" y="42"/>
                    </a:lnTo>
                    <a:lnTo>
                      <a:pt x="7" y="40"/>
                    </a:lnTo>
                    <a:lnTo>
                      <a:pt x="9" y="38"/>
                    </a:lnTo>
                    <a:lnTo>
                      <a:pt x="11" y="36"/>
                    </a:lnTo>
                    <a:lnTo>
                      <a:pt x="13" y="34"/>
                    </a:lnTo>
                    <a:lnTo>
                      <a:pt x="15" y="32"/>
                    </a:lnTo>
                    <a:lnTo>
                      <a:pt x="17" y="30"/>
                    </a:lnTo>
                    <a:lnTo>
                      <a:pt x="21" y="28"/>
                    </a:lnTo>
                    <a:lnTo>
                      <a:pt x="24" y="26"/>
                    </a:lnTo>
                    <a:lnTo>
                      <a:pt x="27" y="25"/>
                    </a:lnTo>
                    <a:lnTo>
                      <a:pt x="29" y="24"/>
                    </a:lnTo>
                    <a:lnTo>
                      <a:pt x="30" y="24"/>
                    </a:lnTo>
                    <a:lnTo>
                      <a:pt x="31" y="25"/>
                    </a:lnTo>
                    <a:lnTo>
                      <a:pt x="30" y="26"/>
                    </a:lnTo>
                    <a:lnTo>
                      <a:pt x="30" y="28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3"/>
                    </a:lnTo>
                    <a:lnTo>
                      <a:pt x="24" y="35"/>
                    </a:lnTo>
                    <a:lnTo>
                      <a:pt x="22" y="38"/>
                    </a:lnTo>
                    <a:lnTo>
                      <a:pt x="21" y="40"/>
                    </a:lnTo>
                    <a:lnTo>
                      <a:pt x="21" y="42"/>
                    </a:lnTo>
                    <a:lnTo>
                      <a:pt x="23" y="41"/>
                    </a:lnTo>
                    <a:lnTo>
                      <a:pt x="25" y="40"/>
                    </a:lnTo>
                    <a:lnTo>
                      <a:pt x="29" y="37"/>
                    </a:lnTo>
                    <a:lnTo>
                      <a:pt x="31" y="35"/>
                    </a:lnTo>
                    <a:lnTo>
                      <a:pt x="32" y="35"/>
                    </a:lnTo>
                    <a:lnTo>
                      <a:pt x="34" y="33"/>
                    </a:lnTo>
                    <a:lnTo>
                      <a:pt x="36" y="31"/>
                    </a:lnTo>
                    <a:lnTo>
                      <a:pt x="37" y="30"/>
                    </a:lnTo>
                    <a:lnTo>
                      <a:pt x="39" y="28"/>
                    </a:lnTo>
                    <a:lnTo>
                      <a:pt x="41" y="26"/>
                    </a:lnTo>
                    <a:lnTo>
                      <a:pt x="44" y="24"/>
                    </a:lnTo>
                    <a:lnTo>
                      <a:pt x="46" y="23"/>
                    </a:lnTo>
                    <a:lnTo>
                      <a:pt x="48" y="22"/>
                    </a:lnTo>
                    <a:lnTo>
                      <a:pt x="49" y="20"/>
                    </a:lnTo>
                    <a:lnTo>
                      <a:pt x="51" y="18"/>
                    </a:lnTo>
                    <a:lnTo>
                      <a:pt x="54" y="15"/>
                    </a:lnTo>
                    <a:lnTo>
                      <a:pt x="56" y="13"/>
                    </a:lnTo>
                    <a:lnTo>
                      <a:pt x="58" y="11"/>
                    </a:lnTo>
                    <a:lnTo>
                      <a:pt x="59" y="10"/>
                    </a:lnTo>
                    <a:lnTo>
                      <a:pt x="60" y="9"/>
                    </a:lnTo>
                    <a:lnTo>
                      <a:pt x="62" y="8"/>
                    </a:lnTo>
                    <a:lnTo>
                      <a:pt x="63" y="7"/>
                    </a:lnTo>
                    <a:lnTo>
                      <a:pt x="64" y="5"/>
                    </a:lnTo>
                    <a:lnTo>
                      <a:pt x="64" y="3"/>
                    </a:lnTo>
                    <a:close/>
                  </a:path>
                </a:pathLst>
              </a:custGeom>
              <a:solidFill>
                <a:srgbClr val="C9A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Freeform 1130"/>
              <p:cNvSpPr>
                <a:spLocks/>
              </p:cNvSpPr>
              <p:nvPr/>
            </p:nvSpPr>
            <p:spPr bwMode="auto">
              <a:xfrm flipH="1">
                <a:off x="672" y="3377"/>
                <a:ext cx="94" cy="140"/>
              </a:xfrm>
              <a:custGeom>
                <a:avLst/>
                <a:gdLst>
                  <a:gd name="T0" fmla="*/ 3 w 112"/>
                  <a:gd name="T1" fmla="*/ 3 h 171"/>
                  <a:gd name="T2" fmla="*/ 3 w 112"/>
                  <a:gd name="T3" fmla="*/ 2 h 171"/>
                  <a:gd name="T4" fmla="*/ 3 w 112"/>
                  <a:gd name="T5" fmla="*/ 2 h 171"/>
                  <a:gd name="T6" fmla="*/ 3 w 112"/>
                  <a:gd name="T7" fmla="*/ 2 h 171"/>
                  <a:gd name="T8" fmla="*/ 4 w 112"/>
                  <a:gd name="T9" fmla="*/ 2 h 171"/>
                  <a:gd name="T10" fmla="*/ 5 w 112"/>
                  <a:gd name="T11" fmla="*/ 1 h 171"/>
                  <a:gd name="T12" fmla="*/ 6 w 112"/>
                  <a:gd name="T13" fmla="*/ 1 h 171"/>
                  <a:gd name="T14" fmla="*/ 7 w 112"/>
                  <a:gd name="T15" fmla="*/ 2 h 171"/>
                  <a:gd name="T16" fmla="*/ 8 w 112"/>
                  <a:gd name="T17" fmla="*/ 2 h 171"/>
                  <a:gd name="T18" fmla="*/ 12 w 112"/>
                  <a:gd name="T19" fmla="*/ 5 h 171"/>
                  <a:gd name="T20" fmla="*/ 14 w 112"/>
                  <a:gd name="T21" fmla="*/ 7 h 171"/>
                  <a:gd name="T22" fmla="*/ 13 w 112"/>
                  <a:gd name="T23" fmla="*/ 7 h 171"/>
                  <a:gd name="T24" fmla="*/ 13 w 112"/>
                  <a:gd name="T25" fmla="*/ 7 h 171"/>
                  <a:gd name="T26" fmla="*/ 12 w 112"/>
                  <a:gd name="T27" fmla="*/ 9 h 171"/>
                  <a:gd name="T28" fmla="*/ 10 w 112"/>
                  <a:gd name="T29" fmla="*/ 11 h 171"/>
                  <a:gd name="T30" fmla="*/ 8 w 112"/>
                  <a:gd name="T31" fmla="*/ 11 h 171"/>
                  <a:gd name="T32" fmla="*/ 7 w 112"/>
                  <a:gd name="T33" fmla="*/ 13 h 171"/>
                  <a:gd name="T34" fmla="*/ 6 w 112"/>
                  <a:gd name="T35" fmla="*/ 13 h 171"/>
                  <a:gd name="T36" fmla="*/ 5 w 112"/>
                  <a:gd name="T37" fmla="*/ 13 h 171"/>
                  <a:gd name="T38" fmla="*/ 4 w 112"/>
                  <a:gd name="T39" fmla="*/ 13 h 171"/>
                  <a:gd name="T40" fmla="*/ 4 w 112"/>
                  <a:gd name="T41" fmla="*/ 13 h 171"/>
                  <a:gd name="T42" fmla="*/ 3 w 112"/>
                  <a:gd name="T43" fmla="*/ 13 h 171"/>
                  <a:gd name="T44" fmla="*/ 3 w 112"/>
                  <a:gd name="T45" fmla="*/ 16 h 171"/>
                  <a:gd name="T46" fmla="*/ 3 w 112"/>
                  <a:gd name="T47" fmla="*/ 16 h 171"/>
                  <a:gd name="T48" fmla="*/ 0 w 112"/>
                  <a:gd name="T49" fmla="*/ 15 h 171"/>
                  <a:gd name="T50" fmla="*/ 3 w 112"/>
                  <a:gd name="T51" fmla="*/ 13 h 171"/>
                  <a:gd name="T52" fmla="*/ 3 w 112"/>
                  <a:gd name="T53" fmla="*/ 13 h 171"/>
                  <a:gd name="T54" fmla="*/ 3 w 112"/>
                  <a:gd name="T55" fmla="*/ 13 h 171"/>
                  <a:gd name="T56" fmla="*/ 3 w 112"/>
                  <a:gd name="T57" fmla="*/ 13 h 171"/>
                  <a:gd name="T58" fmla="*/ 3 w 112"/>
                  <a:gd name="T59" fmla="*/ 13 h 171"/>
                  <a:gd name="T60" fmla="*/ 3 w 112"/>
                  <a:gd name="T61" fmla="*/ 13 h 171"/>
                  <a:gd name="T62" fmla="*/ 3 w 112"/>
                  <a:gd name="T63" fmla="*/ 13 h 171"/>
                  <a:gd name="T64" fmla="*/ 3 w 112"/>
                  <a:gd name="T65" fmla="*/ 11 h 171"/>
                  <a:gd name="T66" fmla="*/ 5 w 112"/>
                  <a:gd name="T67" fmla="*/ 11 h 171"/>
                  <a:gd name="T68" fmla="*/ 5 w 112"/>
                  <a:gd name="T69" fmla="*/ 11 h 171"/>
                  <a:gd name="T70" fmla="*/ 6 w 112"/>
                  <a:gd name="T71" fmla="*/ 9 h 171"/>
                  <a:gd name="T72" fmla="*/ 6 w 112"/>
                  <a:gd name="T73" fmla="*/ 9 h 171"/>
                  <a:gd name="T74" fmla="*/ 7 w 112"/>
                  <a:gd name="T75" fmla="*/ 9 h 171"/>
                  <a:gd name="T76" fmla="*/ 7 w 112"/>
                  <a:gd name="T77" fmla="*/ 9 h 171"/>
                  <a:gd name="T78" fmla="*/ 7 w 112"/>
                  <a:gd name="T79" fmla="*/ 7 h 171"/>
                  <a:gd name="T80" fmla="*/ 7 w 112"/>
                  <a:gd name="T81" fmla="*/ 7 h 171"/>
                  <a:gd name="T82" fmla="*/ 7 w 112"/>
                  <a:gd name="T83" fmla="*/ 7 h 171"/>
                  <a:gd name="T84" fmla="*/ 7 w 112"/>
                  <a:gd name="T85" fmla="*/ 7 h 171"/>
                  <a:gd name="T86" fmla="*/ 7 w 112"/>
                  <a:gd name="T87" fmla="*/ 7 h 171"/>
                  <a:gd name="T88" fmla="*/ 7 w 112"/>
                  <a:gd name="T89" fmla="*/ 7 h 171"/>
                  <a:gd name="T90" fmla="*/ 6 w 112"/>
                  <a:gd name="T91" fmla="*/ 6 h 171"/>
                  <a:gd name="T92" fmla="*/ 5 w 112"/>
                  <a:gd name="T93" fmla="*/ 5 h 171"/>
                  <a:gd name="T94" fmla="*/ 3 w 112"/>
                  <a:gd name="T95" fmla="*/ 4 h 171"/>
                  <a:gd name="T96" fmla="*/ 3 w 112"/>
                  <a:gd name="T97" fmla="*/ 3 h 1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2" h="171">
                    <a:moveTo>
                      <a:pt x="20" y="36"/>
                    </a:moveTo>
                    <a:lnTo>
                      <a:pt x="19" y="34"/>
                    </a:lnTo>
                    <a:lnTo>
                      <a:pt x="18" y="31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19" y="20"/>
                    </a:lnTo>
                    <a:lnTo>
                      <a:pt x="20" y="16"/>
                    </a:lnTo>
                    <a:lnTo>
                      <a:pt x="23" y="12"/>
                    </a:lnTo>
                    <a:lnTo>
                      <a:pt x="26" y="8"/>
                    </a:lnTo>
                    <a:lnTo>
                      <a:pt x="31" y="5"/>
                    </a:lnTo>
                    <a:lnTo>
                      <a:pt x="35" y="2"/>
                    </a:lnTo>
                    <a:lnTo>
                      <a:pt x="40" y="1"/>
                    </a:lnTo>
                    <a:lnTo>
                      <a:pt x="44" y="0"/>
                    </a:lnTo>
                    <a:lnTo>
                      <a:pt x="49" y="1"/>
                    </a:lnTo>
                    <a:lnTo>
                      <a:pt x="53" y="2"/>
                    </a:lnTo>
                    <a:lnTo>
                      <a:pt x="56" y="4"/>
                    </a:lnTo>
                    <a:lnTo>
                      <a:pt x="59" y="7"/>
                    </a:lnTo>
                    <a:lnTo>
                      <a:pt x="70" y="19"/>
                    </a:lnTo>
                    <a:lnTo>
                      <a:pt x="87" y="37"/>
                    </a:lnTo>
                    <a:lnTo>
                      <a:pt x="102" y="55"/>
                    </a:lnTo>
                    <a:lnTo>
                      <a:pt x="111" y="68"/>
                    </a:lnTo>
                    <a:lnTo>
                      <a:pt x="112" y="74"/>
                    </a:lnTo>
                    <a:lnTo>
                      <a:pt x="111" y="78"/>
                    </a:lnTo>
                    <a:lnTo>
                      <a:pt x="109" y="81"/>
                    </a:lnTo>
                    <a:lnTo>
                      <a:pt x="108" y="83"/>
                    </a:lnTo>
                    <a:lnTo>
                      <a:pt x="106" y="85"/>
                    </a:lnTo>
                    <a:lnTo>
                      <a:pt x="101" y="91"/>
                    </a:lnTo>
                    <a:lnTo>
                      <a:pt x="93" y="98"/>
                    </a:lnTo>
                    <a:lnTo>
                      <a:pt x="85" y="106"/>
                    </a:lnTo>
                    <a:lnTo>
                      <a:pt x="77" y="115"/>
                    </a:lnTo>
                    <a:lnTo>
                      <a:pt x="70" y="123"/>
                    </a:lnTo>
                    <a:lnTo>
                      <a:pt x="63" y="129"/>
                    </a:lnTo>
                    <a:lnTo>
                      <a:pt x="59" y="133"/>
                    </a:lnTo>
                    <a:lnTo>
                      <a:pt x="56" y="136"/>
                    </a:lnTo>
                    <a:lnTo>
                      <a:pt x="52" y="139"/>
                    </a:lnTo>
                    <a:lnTo>
                      <a:pt x="48" y="143"/>
                    </a:lnTo>
                    <a:lnTo>
                      <a:pt x="44" y="147"/>
                    </a:lnTo>
                    <a:lnTo>
                      <a:pt x="40" y="151"/>
                    </a:lnTo>
                    <a:lnTo>
                      <a:pt x="36" y="154"/>
                    </a:lnTo>
                    <a:lnTo>
                      <a:pt x="33" y="156"/>
                    </a:lnTo>
                    <a:lnTo>
                      <a:pt x="32" y="157"/>
                    </a:lnTo>
                    <a:lnTo>
                      <a:pt x="30" y="158"/>
                    </a:lnTo>
                    <a:lnTo>
                      <a:pt x="27" y="158"/>
                    </a:lnTo>
                    <a:lnTo>
                      <a:pt x="26" y="159"/>
                    </a:lnTo>
                    <a:lnTo>
                      <a:pt x="17" y="171"/>
                    </a:lnTo>
                    <a:lnTo>
                      <a:pt x="13" y="171"/>
                    </a:lnTo>
                    <a:lnTo>
                      <a:pt x="7" y="169"/>
                    </a:lnTo>
                    <a:lnTo>
                      <a:pt x="3" y="166"/>
                    </a:lnTo>
                    <a:lnTo>
                      <a:pt x="0" y="162"/>
                    </a:lnTo>
                    <a:lnTo>
                      <a:pt x="2" y="161"/>
                    </a:lnTo>
                    <a:lnTo>
                      <a:pt x="4" y="159"/>
                    </a:lnTo>
                    <a:lnTo>
                      <a:pt x="6" y="157"/>
                    </a:lnTo>
                    <a:lnTo>
                      <a:pt x="8" y="155"/>
                    </a:lnTo>
                    <a:lnTo>
                      <a:pt x="9" y="153"/>
                    </a:lnTo>
                    <a:lnTo>
                      <a:pt x="11" y="151"/>
                    </a:lnTo>
                    <a:lnTo>
                      <a:pt x="12" y="150"/>
                    </a:lnTo>
                    <a:lnTo>
                      <a:pt x="12" y="149"/>
                    </a:lnTo>
                    <a:lnTo>
                      <a:pt x="13" y="148"/>
                    </a:lnTo>
                    <a:lnTo>
                      <a:pt x="13" y="146"/>
                    </a:lnTo>
                    <a:lnTo>
                      <a:pt x="15" y="144"/>
                    </a:lnTo>
                    <a:lnTo>
                      <a:pt x="18" y="140"/>
                    </a:lnTo>
                    <a:lnTo>
                      <a:pt x="22" y="136"/>
                    </a:lnTo>
                    <a:lnTo>
                      <a:pt x="27" y="130"/>
                    </a:lnTo>
                    <a:lnTo>
                      <a:pt x="32" y="124"/>
                    </a:lnTo>
                    <a:lnTo>
                      <a:pt x="36" y="119"/>
                    </a:lnTo>
                    <a:lnTo>
                      <a:pt x="40" y="114"/>
                    </a:lnTo>
                    <a:lnTo>
                      <a:pt x="42" y="111"/>
                    </a:lnTo>
                    <a:lnTo>
                      <a:pt x="43" y="108"/>
                    </a:lnTo>
                    <a:lnTo>
                      <a:pt x="45" y="105"/>
                    </a:lnTo>
                    <a:lnTo>
                      <a:pt x="47" y="102"/>
                    </a:lnTo>
                    <a:lnTo>
                      <a:pt x="48" y="99"/>
                    </a:lnTo>
                    <a:lnTo>
                      <a:pt x="51" y="97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5" y="92"/>
                    </a:lnTo>
                    <a:lnTo>
                      <a:pt x="57" y="90"/>
                    </a:lnTo>
                    <a:lnTo>
                      <a:pt x="59" y="88"/>
                    </a:lnTo>
                    <a:lnTo>
                      <a:pt x="60" y="86"/>
                    </a:lnTo>
                    <a:lnTo>
                      <a:pt x="60" y="85"/>
                    </a:lnTo>
                    <a:lnTo>
                      <a:pt x="60" y="84"/>
                    </a:lnTo>
                    <a:lnTo>
                      <a:pt x="59" y="83"/>
                    </a:lnTo>
                    <a:lnTo>
                      <a:pt x="59" y="82"/>
                    </a:lnTo>
                    <a:lnTo>
                      <a:pt x="60" y="81"/>
                    </a:lnTo>
                    <a:lnTo>
                      <a:pt x="61" y="79"/>
                    </a:lnTo>
                    <a:lnTo>
                      <a:pt x="60" y="78"/>
                    </a:lnTo>
                    <a:lnTo>
                      <a:pt x="59" y="78"/>
                    </a:lnTo>
                    <a:lnTo>
                      <a:pt x="57" y="77"/>
                    </a:lnTo>
                    <a:lnTo>
                      <a:pt x="53" y="73"/>
                    </a:lnTo>
                    <a:lnTo>
                      <a:pt x="47" y="67"/>
                    </a:lnTo>
                    <a:lnTo>
                      <a:pt x="41" y="59"/>
                    </a:lnTo>
                    <a:lnTo>
                      <a:pt x="36" y="54"/>
                    </a:lnTo>
                    <a:lnTo>
                      <a:pt x="32" y="50"/>
                    </a:lnTo>
                    <a:lnTo>
                      <a:pt x="26" y="45"/>
                    </a:lnTo>
                    <a:lnTo>
                      <a:pt x="21" y="41"/>
                    </a:lnTo>
                    <a:lnTo>
                      <a:pt x="20" y="36"/>
                    </a:lnTo>
                    <a:close/>
                  </a:path>
                </a:pathLst>
              </a:custGeom>
              <a:solidFill>
                <a:srgbClr val="613A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64" name="AutoShape 1131"/>
            <p:cNvCxnSpPr>
              <a:cxnSpLocks noChangeShapeType="1"/>
              <a:stCxn id="350" idx="2"/>
              <a:endCxn id="347" idx="0"/>
            </p:cNvCxnSpPr>
            <p:nvPr/>
          </p:nvCxnSpPr>
          <p:spPr bwMode="auto">
            <a:xfrm rot="5400000">
              <a:off x="4087762" y="4870451"/>
              <a:ext cx="219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5" name="AutoShape 1132"/>
            <p:cNvCxnSpPr>
              <a:cxnSpLocks noChangeShapeType="1"/>
              <a:stCxn id="347" idx="2"/>
              <a:endCxn id="419" idx="0"/>
            </p:cNvCxnSpPr>
            <p:nvPr/>
          </p:nvCxnSpPr>
          <p:spPr bwMode="auto">
            <a:xfrm rot="16200000" flipH="1">
              <a:off x="4669048" y="4690802"/>
              <a:ext cx="249238" cy="119273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6" name="Text Box 1139"/>
            <p:cNvSpPr txBox="1">
              <a:spLocks noChangeArrowheads="1"/>
            </p:cNvSpPr>
            <p:nvPr/>
          </p:nvSpPr>
          <p:spPr bwMode="auto">
            <a:xfrm>
              <a:off x="4901157" y="5665788"/>
              <a:ext cx="95731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latinLnBrk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Digital Input</a:t>
              </a:r>
            </a:p>
          </p:txBody>
        </p:sp>
        <p:cxnSp>
          <p:nvCxnSpPr>
            <p:cNvPr id="367" name="AutoShape 1145"/>
            <p:cNvCxnSpPr>
              <a:cxnSpLocks noChangeShapeType="1"/>
              <a:stCxn id="360" idx="2"/>
              <a:endCxn id="362" idx="0"/>
            </p:cNvCxnSpPr>
            <p:nvPr/>
          </p:nvCxnSpPr>
          <p:spPr bwMode="auto">
            <a:xfrm rot="16200000" flipH="1">
              <a:off x="7028695" y="5025268"/>
              <a:ext cx="541776" cy="130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" name="Text Box 1148"/>
            <p:cNvSpPr txBox="1">
              <a:spLocks noChangeArrowheads="1"/>
            </p:cNvSpPr>
            <p:nvPr/>
          </p:nvSpPr>
          <p:spPr bwMode="auto">
            <a:xfrm>
              <a:off x="7501305" y="5336798"/>
              <a:ext cx="118013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latinLnBrk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kumimoji="0" lang="en-US" altLang="ko-KR" sz="1000">
                  <a:latin typeface="맑은 고딕" pitchFamily="50" charset="-127"/>
                  <a:ea typeface="맑은 고딕" pitchFamily="50" charset="-127"/>
                </a:rPr>
                <a:t>Barcode Printer </a:t>
              </a:r>
            </a:p>
          </p:txBody>
        </p:sp>
        <p:sp>
          <p:nvSpPr>
            <p:cNvPr id="369" name="Text Box 1149"/>
            <p:cNvSpPr txBox="1">
              <a:spLocks noChangeArrowheads="1"/>
            </p:cNvSpPr>
            <p:nvPr/>
          </p:nvSpPr>
          <p:spPr bwMode="auto">
            <a:xfrm>
              <a:off x="1244779" y="5233988"/>
              <a:ext cx="198002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latinLnBrk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kumimoji="0" lang="ko-KR" altLang="en-US" sz="1000" dirty="0">
                  <a:latin typeface="맑은 고딕" pitchFamily="50" charset="-127"/>
                  <a:ea typeface="맑은 고딕" pitchFamily="50" charset="-127"/>
                </a:rPr>
                <a:t>작업자 입력 </a:t>
              </a: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00" dirty="0">
                  <a:latin typeface="맑은 고딕" pitchFamily="50" charset="-127"/>
                  <a:ea typeface="맑은 고딕" pitchFamily="50" charset="-127"/>
                </a:rPr>
                <a:t>성형</a:t>
              </a: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dirty="0">
                  <a:latin typeface="맑은 고딕" pitchFamily="50" charset="-127"/>
                  <a:ea typeface="맑은 고딕" pitchFamily="50" charset="-127"/>
                </a:rPr>
                <a:t>적재</a:t>
              </a: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dirty="0">
                  <a:latin typeface="맑은 고딕" pitchFamily="50" charset="-127"/>
                  <a:ea typeface="맑은 고딕" pitchFamily="50" charset="-127"/>
                </a:rPr>
                <a:t>포장</a:t>
              </a: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ko-KR" altLang="en-US" sz="100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370" name="Text Box 854"/>
            <p:cNvSpPr txBox="1">
              <a:spLocks noChangeArrowheads="1"/>
            </p:cNvSpPr>
            <p:nvPr/>
          </p:nvSpPr>
          <p:spPr bwMode="auto">
            <a:xfrm>
              <a:off x="4477493" y="4316412"/>
              <a:ext cx="1439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현장용 단말기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(Panel PC)</a:t>
              </a:r>
              <a:endParaRPr lang="en-US" altLang="ko-KR" sz="1000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1" name="왼쪽/오른쪽 화살표 186"/>
            <p:cNvSpPr>
              <a:spLocks noChangeArrowheads="1"/>
            </p:cNvSpPr>
            <p:nvPr/>
          </p:nvSpPr>
          <p:spPr bwMode="auto">
            <a:xfrm>
              <a:off x="4246736" y="1535440"/>
              <a:ext cx="1392064" cy="427970"/>
            </a:xfrm>
            <a:prstGeom prst="leftRightArrow">
              <a:avLst>
                <a:gd name="adj1" fmla="val 50000"/>
                <a:gd name="adj2" fmla="val 4999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ko-KR" sz="800" b="0">
                  <a:latin typeface="맑은 고딕" pitchFamily="50" charset="-127"/>
                  <a:ea typeface="맑은 고딕" pitchFamily="50" charset="-127"/>
                </a:rPr>
                <a:t>Interface</a:t>
              </a:r>
              <a:endParaRPr lang="ko-KR" altLang="en-US" sz="800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2" name="Line 870"/>
            <p:cNvSpPr>
              <a:spLocks noChangeShapeType="1"/>
            </p:cNvSpPr>
            <p:nvPr/>
          </p:nvSpPr>
          <p:spPr bwMode="auto">
            <a:xfrm flipV="1">
              <a:off x="1855967" y="3578225"/>
              <a:ext cx="14287" cy="785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3" name="Line 870"/>
            <p:cNvSpPr>
              <a:spLocks noChangeShapeType="1"/>
            </p:cNvSpPr>
            <p:nvPr/>
          </p:nvSpPr>
          <p:spPr bwMode="auto">
            <a:xfrm flipV="1">
              <a:off x="4229050" y="3595688"/>
              <a:ext cx="14288" cy="785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4" name="Line 870"/>
            <p:cNvSpPr>
              <a:spLocks noChangeShapeType="1"/>
            </p:cNvSpPr>
            <p:nvPr/>
          </p:nvSpPr>
          <p:spPr bwMode="auto">
            <a:xfrm flipV="1">
              <a:off x="7272338" y="3578225"/>
              <a:ext cx="14287" cy="785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375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870" y="4293096"/>
              <a:ext cx="523509" cy="50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9815" y="548680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H/W Architecture : </a:t>
            </a:r>
            <a:r>
              <a:rPr lang="ko-KR" altLang="en-US" b="1" u="sng" dirty="0"/>
              <a:t>현장 </a:t>
            </a:r>
            <a:r>
              <a:rPr lang="en-US" altLang="ko-KR" b="1" u="sng" dirty="0"/>
              <a:t>Gathering </a:t>
            </a:r>
            <a:r>
              <a:rPr lang="ko-KR" altLang="en-US" b="1" u="sng" dirty="0"/>
              <a:t>포인트</a:t>
            </a:r>
          </a:p>
        </p:txBody>
      </p:sp>
      <p:sp>
        <p:nvSpPr>
          <p:cNvPr id="246" name="Rectangle 499"/>
          <p:cNvSpPr>
            <a:spLocks noChangeArrowheads="1"/>
          </p:cNvSpPr>
          <p:nvPr/>
        </p:nvSpPr>
        <p:spPr bwMode="auto">
          <a:xfrm>
            <a:off x="304800" y="980728"/>
            <a:ext cx="9328150" cy="55864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48" name="Object 498"/>
          <p:cNvGraphicFramePr>
            <a:graphicFrameLocks noChangeAspect="1"/>
          </p:cNvGraphicFramePr>
          <p:nvPr/>
        </p:nvGraphicFramePr>
        <p:xfrm>
          <a:off x="990600" y="1758546"/>
          <a:ext cx="8000999" cy="411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워크시트" r:id="rId3" imgW="7596720" imgH="4242600" progId="Excel.Sheet.8">
                  <p:embed/>
                </p:oleObj>
              </mc:Choice>
              <mc:Fallback>
                <p:oleObj name="워크시트" r:id="rId3" imgW="7596720" imgH="4242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893"/>
                      <a:stretch>
                        <a:fillRect/>
                      </a:stretch>
                    </p:blipFill>
                    <p:spPr bwMode="auto">
                      <a:xfrm>
                        <a:off x="990600" y="1758546"/>
                        <a:ext cx="8000999" cy="411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" name="Rectangle 500"/>
          <p:cNvSpPr>
            <a:spLocks noChangeArrowheads="1"/>
          </p:cNvSpPr>
          <p:nvPr/>
        </p:nvSpPr>
        <p:spPr bwMode="auto">
          <a:xfrm>
            <a:off x="4267200" y="1034703"/>
            <a:ext cx="304800" cy="685746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범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례</a:t>
            </a:r>
          </a:p>
        </p:txBody>
      </p:sp>
      <p:sp>
        <p:nvSpPr>
          <p:cNvPr id="259" name="Rectangle 501"/>
          <p:cNvSpPr>
            <a:spLocks noChangeArrowheads="1"/>
          </p:cNvSpPr>
          <p:nvPr/>
        </p:nvSpPr>
        <p:spPr bwMode="auto">
          <a:xfrm>
            <a:off x="4572000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MES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서버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Rectangle 502"/>
          <p:cNvSpPr>
            <a:spLocks noChangeArrowheads="1"/>
          </p:cNvSpPr>
          <p:nvPr/>
        </p:nvSpPr>
        <p:spPr bwMode="auto">
          <a:xfrm>
            <a:off x="4572000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1" name="Rectangle 503"/>
          <p:cNvSpPr>
            <a:spLocks noChangeArrowheads="1"/>
          </p:cNvSpPr>
          <p:nvPr/>
        </p:nvSpPr>
        <p:spPr bwMode="auto">
          <a:xfrm>
            <a:off x="5105400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입력용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노트북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Rectangle 504"/>
          <p:cNvSpPr>
            <a:spLocks noChangeArrowheads="1"/>
          </p:cNvSpPr>
          <p:nvPr/>
        </p:nvSpPr>
        <p:spPr bwMode="auto">
          <a:xfrm>
            <a:off x="5105400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3" name="Rectangle 505"/>
          <p:cNvSpPr>
            <a:spLocks noChangeArrowheads="1"/>
          </p:cNvSpPr>
          <p:nvPr/>
        </p:nvSpPr>
        <p:spPr bwMode="auto">
          <a:xfrm>
            <a:off x="6161087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라벨프린터</a:t>
            </a:r>
          </a:p>
        </p:txBody>
      </p:sp>
      <p:sp>
        <p:nvSpPr>
          <p:cNvPr id="264" name="Rectangle 506"/>
          <p:cNvSpPr>
            <a:spLocks noChangeArrowheads="1"/>
          </p:cNvSpPr>
          <p:nvPr/>
        </p:nvSpPr>
        <p:spPr bwMode="auto">
          <a:xfrm>
            <a:off x="6161087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5" name="Rectangle 507"/>
          <p:cNvSpPr>
            <a:spLocks noChangeArrowheads="1"/>
          </p:cNvSpPr>
          <p:nvPr/>
        </p:nvSpPr>
        <p:spPr bwMode="auto">
          <a:xfrm>
            <a:off x="6694487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포토센서</a:t>
            </a:r>
          </a:p>
        </p:txBody>
      </p:sp>
      <p:sp>
        <p:nvSpPr>
          <p:cNvPr id="266" name="Rectangle 508"/>
          <p:cNvSpPr>
            <a:spLocks noChangeArrowheads="1"/>
          </p:cNvSpPr>
          <p:nvPr/>
        </p:nvSpPr>
        <p:spPr bwMode="auto">
          <a:xfrm>
            <a:off x="6694487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7" name="Rectangle 511"/>
          <p:cNvSpPr>
            <a:spLocks noChangeArrowheads="1"/>
          </p:cNvSpPr>
          <p:nvPr/>
        </p:nvSpPr>
        <p:spPr bwMode="auto">
          <a:xfrm>
            <a:off x="7238205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TCP/IP</a:t>
            </a:r>
          </a:p>
        </p:txBody>
      </p:sp>
      <p:sp>
        <p:nvSpPr>
          <p:cNvPr id="268" name="Rectangle 512"/>
          <p:cNvSpPr>
            <a:spLocks noChangeArrowheads="1"/>
          </p:cNvSpPr>
          <p:nvPr/>
        </p:nvSpPr>
        <p:spPr bwMode="auto">
          <a:xfrm>
            <a:off x="7238205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9" name="Rectangle 513"/>
          <p:cNvSpPr>
            <a:spLocks noChangeArrowheads="1"/>
          </p:cNvSpPr>
          <p:nvPr/>
        </p:nvSpPr>
        <p:spPr bwMode="auto">
          <a:xfrm>
            <a:off x="7771605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신호선</a:t>
            </a:r>
          </a:p>
        </p:txBody>
      </p:sp>
      <p:sp>
        <p:nvSpPr>
          <p:cNvPr id="270" name="Rectangle 514"/>
          <p:cNvSpPr>
            <a:spLocks noChangeArrowheads="1"/>
          </p:cNvSpPr>
          <p:nvPr/>
        </p:nvSpPr>
        <p:spPr bwMode="auto">
          <a:xfrm>
            <a:off x="7771605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1" name="Rectangle 515"/>
          <p:cNvSpPr>
            <a:spLocks noChangeArrowheads="1"/>
          </p:cNvSpPr>
          <p:nvPr/>
        </p:nvSpPr>
        <p:spPr bwMode="auto">
          <a:xfrm>
            <a:off x="5638799" y="1034703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EtherIO</a:t>
            </a:r>
          </a:p>
        </p:txBody>
      </p:sp>
      <p:sp>
        <p:nvSpPr>
          <p:cNvPr id="272" name="Rectangle 516"/>
          <p:cNvSpPr>
            <a:spLocks noChangeArrowheads="1"/>
          </p:cNvSpPr>
          <p:nvPr/>
        </p:nvSpPr>
        <p:spPr bwMode="auto">
          <a:xfrm>
            <a:off x="5638799" y="1263285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73" name="Picture 518" descr="EtherIO 복사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1425197"/>
            <a:ext cx="431800" cy="15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519" descr="m1_z4mplus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2" y="1328368"/>
            <a:ext cx="360363" cy="3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" name="Oval 520"/>
          <p:cNvSpPr>
            <a:spLocks noChangeArrowheads="1"/>
          </p:cNvSpPr>
          <p:nvPr/>
        </p:nvSpPr>
        <p:spPr bwMode="auto">
          <a:xfrm>
            <a:off x="6900862" y="1433135"/>
            <a:ext cx="144463" cy="14445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" name="Line 522"/>
          <p:cNvSpPr>
            <a:spLocks noChangeShapeType="1"/>
          </p:cNvSpPr>
          <p:nvPr/>
        </p:nvSpPr>
        <p:spPr bwMode="auto">
          <a:xfrm>
            <a:off x="7314405" y="1504566"/>
            <a:ext cx="358775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7" name="Line 523"/>
          <p:cNvSpPr>
            <a:spLocks noChangeShapeType="1"/>
          </p:cNvSpPr>
          <p:nvPr/>
        </p:nvSpPr>
        <p:spPr bwMode="auto">
          <a:xfrm>
            <a:off x="7962105" y="1504566"/>
            <a:ext cx="2159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78" name="AutoShape 525"/>
          <p:cNvCxnSpPr>
            <a:cxnSpLocks noChangeShapeType="1"/>
            <a:stCxn id="300" idx="1"/>
            <a:endCxn id="280" idx="1"/>
          </p:cNvCxnSpPr>
          <p:nvPr/>
        </p:nvCxnSpPr>
        <p:spPr bwMode="auto">
          <a:xfrm rot="10800000" flipH="1">
            <a:off x="4241800" y="2556997"/>
            <a:ext cx="661988" cy="804800"/>
          </a:xfrm>
          <a:prstGeom prst="bentConnector3">
            <a:avLst>
              <a:gd name="adj1" fmla="val -34532"/>
            </a:avLst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9" name="AutoShape 526"/>
          <p:cNvCxnSpPr>
            <a:cxnSpLocks noChangeShapeType="1"/>
            <a:endCxn id="280" idx="1"/>
          </p:cNvCxnSpPr>
          <p:nvPr/>
        </p:nvCxnSpPr>
        <p:spPr bwMode="auto">
          <a:xfrm rot="10800000" flipH="1">
            <a:off x="4264025" y="2556997"/>
            <a:ext cx="639763" cy="522247"/>
          </a:xfrm>
          <a:prstGeom prst="bentConnector3">
            <a:avLst>
              <a:gd name="adj1" fmla="val -38463"/>
            </a:avLst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0" name="Picture 527" descr="wave pointer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476040"/>
            <a:ext cx="563563" cy="1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Rectangle 528"/>
          <p:cNvSpPr>
            <a:spLocks noChangeArrowheads="1"/>
          </p:cNvSpPr>
          <p:nvPr/>
        </p:nvSpPr>
        <p:spPr bwMode="auto">
          <a:xfrm>
            <a:off x="4321175" y="2841136"/>
            <a:ext cx="350838" cy="157151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IPC01</a:t>
            </a:r>
          </a:p>
        </p:txBody>
      </p:sp>
      <p:sp>
        <p:nvSpPr>
          <p:cNvPr id="282" name="Rectangle 529"/>
          <p:cNvSpPr>
            <a:spLocks noChangeArrowheads="1"/>
          </p:cNvSpPr>
          <p:nvPr/>
        </p:nvSpPr>
        <p:spPr bwMode="auto">
          <a:xfrm>
            <a:off x="4999038" y="2347463"/>
            <a:ext cx="350838" cy="157151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HUB02</a:t>
            </a:r>
          </a:p>
        </p:txBody>
      </p:sp>
      <p:sp>
        <p:nvSpPr>
          <p:cNvPr id="283" name="Rectangle 530"/>
          <p:cNvSpPr>
            <a:spLocks noChangeArrowheads="1"/>
          </p:cNvSpPr>
          <p:nvPr/>
        </p:nvSpPr>
        <p:spPr bwMode="auto">
          <a:xfrm>
            <a:off x="5714999" y="4044367"/>
            <a:ext cx="350838" cy="157151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IPC02</a:t>
            </a:r>
          </a:p>
        </p:txBody>
      </p:sp>
      <p:sp>
        <p:nvSpPr>
          <p:cNvPr id="284" name="Rectangle 531"/>
          <p:cNvSpPr>
            <a:spLocks noChangeArrowheads="1"/>
          </p:cNvSpPr>
          <p:nvPr/>
        </p:nvSpPr>
        <p:spPr bwMode="auto">
          <a:xfrm>
            <a:off x="7761311" y="3920552"/>
            <a:ext cx="350838" cy="157151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IPC03</a:t>
            </a:r>
          </a:p>
        </p:txBody>
      </p:sp>
      <p:sp>
        <p:nvSpPr>
          <p:cNvPr id="285" name="Rectangle 532"/>
          <p:cNvSpPr>
            <a:spLocks noChangeArrowheads="1"/>
          </p:cNvSpPr>
          <p:nvPr/>
        </p:nvSpPr>
        <p:spPr bwMode="auto">
          <a:xfrm>
            <a:off x="2589213" y="4855516"/>
            <a:ext cx="350838" cy="157151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IPC04</a:t>
            </a:r>
          </a:p>
        </p:txBody>
      </p:sp>
      <p:cxnSp>
        <p:nvCxnSpPr>
          <p:cNvPr id="286" name="AutoShape 533"/>
          <p:cNvCxnSpPr>
            <a:cxnSpLocks noChangeShapeType="1"/>
            <a:stCxn id="280" idx="3"/>
            <a:endCxn id="294" idx="1"/>
          </p:cNvCxnSpPr>
          <p:nvPr/>
        </p:nvCxnSpPr>
        <p:spPr bwMode="auto">
          <a:xfrm>
            <a:off x="5467349" y="2556997"/>
            <a:ext cx="2538413" cy="0"/>
          </a:xfrm>
          <a:prstGeom prst="straightConnector1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" name="AutoShape 534"/>
          <p:cNvCxnSpPr>
            <a:cxnSpLocks noChangeShapeType="1"/>
            <a:stCxn id="289" idx="1"/>
            <a:endCxn id="300" idx="1"/>
          </p:cNvCxnSpPr>
          <p:nvPr/>
        </p:nvCxnSpPr>
        <p:spPr bwMode="auto">
          <a:xfrm rot="10800000">
            <a:off x="4241800" y="3361796"/>
            <a:ext cx="992188" cy="330174"/>
          </a:xfrm>
          <a:prstGeom prst="bentConnector3">
            <a:avLst>
              <a:gd name="adj1" fmla="val 123042"/>
            </a:avLst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8" name="Rectangle 536"/>
          <p:cNvSpPr>
            <a:spLocks noChangeArrowheads="1"/>
          </p:cNvSpPr>
          <p:nvPr/>
        </p:nvSpPr>
        <p:spPr bwMode="auto">
          <a:xfrm>
            <a:off x="8243960" y="5870766"/>
            <a:ext cx="525463" cy="31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총무사무실</a:t>
            </a:r>
          </a:p>
        </p:txBody>
      </p:sp>
      <p:pic>
        <p:nvPicPr>
          <p:cNvPr id="289" name="Picture 537" descr="wave pointer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3609426"/>
            <a:ext cx="565150" cy="16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0" name="Rectangle 539"/>
          <p:cNvSpPr>
            <a:spLocks noChangeArrowheads="1"/>
          </p:cNvSpPr>
          <p:nvPr/>
        </p:nvSpPr>
        <p:spPr bwMode="auto">
          <a:xfrm>
            <a:off x="5638799" y="3511009"/>
            <a:ext cx="350838" cy="157151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HUB03</a:t>
            </a:r>
          </a:p>
        </p:txBody>
      </p:sp>
      <p:cxnSp>
        <p:nvCxnSpPr>
          <p:cNvPr id="291" name="AutoShape 541"/>
          <p:cNvCxnSpPr>
            <a:cxnSpLocks noChangeShapeType="1"/>
            <a:stCxn id="309" idx="0"/>
            <a:endCxn id="289" idx="1"/>
          </p:cNvCxnSpPr>
          <p:nvPr/>
        </p:nvCxnSpPr>
        <p:spPr bwMode="auto">
          <a:xfrm rot="5400000" flipH="1" flipV="1">
            <a:off x="3616370" y="3222819"/>
            <a:ext cx="1149260" cy="2085976"/>
          </a:xfrm>
          <a:prstGeom prst="bentConnector2">
            <a:avLst/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2" name="Picture 542" descr="BD06497_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2" y="4142784"/>
            <a:ext cx="776288" cy="34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3" name="AutoShape 693"/>
          <p:cNvCxnSpPr>
            <a:cxnSpLocks noChangeShapeType="1"/>
            <a:endCxn id="298" idx="1"/>
          </p:cNvCxnSpPr>
          <p:nvPr/>
        </p:nvCxnSpPr>
        <p:spPr bwMode="auto">
          <a:xfrm rot="10800000" flipV="1">
            <a:off x="7943849" y="4187231"/>
            <a:ext cx="19050" cy="277791"/>
          </a:xfrm>
          <a:prstGeom prst="bentConnector3">
            <a:avLst>
              <a:gd name="adj1" fmla="val 1300000"/>
            </a:avLst>
          </a:prstGeom>
          <a:noFill/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4" name="Picture 694" descr="wave pointer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2" y="2476040"/>
            <a:ext cx="563563" cy="1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5" name="Rectangle 695"/>
          <p:cNvSpPr>
            <a:spLocks noChangeArrowheads="1"/>
          </p:cNvSpPr>
          <p:nvPr/>
        </p:nvSpPr>
        <p:spPr bwMode="auto">
          <a:xfrm>
            <a:off x="8108949" y="2347463"/>
            <a:ext cx="350838" cy="157151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 b="1"/>
              <a:t>HUB01</a:t>
            </a:r>
          </a:p>
        </p:txBody>
      </p:sp>
      <p:grpSp>
        <p:nvGrpSpPr>
          <p:cNvPr id="296" name="Group 696"/>
          <p:cNvGrpSpPr>
            <a:grpSpLocks/>
          </p:cNvGrpSpPr>
          <p:nvPr/>
        </p:nvGrpSpPr>
        <p:grpSpPr bwMode="auto">
          <a:xfrm>
            <a:off x="8828086" y="5878195"/>
            <a:ext cx="384175" cy="385733"/>
            <a:chOff x="914" y="970"/>
            <a:chExt cx="287" cy="273"/>
          </a:xfrm>
        </p:grpSpPr>
        <p:pic>
          <p:nvPicPr>
            <p:cNvPr id="320" name="Picture 697" descr="ML570G2_b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970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1" name="Group 698"/>
            <p:cNvGrpSpPr>
              <a:grpSpLocks/>
            </p:cNvGrpSpPr>
            <p:nvPr/>
          </p:nvGrpSpPr>
          <p:grpSpPr bwMode="auto">
            <a:xfrm>
              <a:off x="1062" y="1091"/>
              <a:ext cx="139" cy="152"/>
              <a:chOff x="3985" y="1331"/>
              <a:chExt cx="383" cy="397"/>
            </a:xfrm>
          </p:grpSpPr>
          <p:sp>
            <p:nvSpPr>
              <p:cNvPr id="322" name="Oval 699"/>
              <p:cNvSpPr>
                <a:spLocks noChangeArrowheads="1"/>
              </p:cNvSpPr>
              <p:nvPr/>
            </p:nvSpPr>
            <p:spPr bwMode="auto">
              <a:xfrm>
                <a:off x="3985" y="1630"/>
                <a:ext cx="383" cy="98"/>
              </a:xfrm>
              <a:prstGeom prst="ellipse">
                <a:avLst/>
              </a:prstGeom>
              <a:gradFill rotWithShape="0">
                <a:gsLst>
                  <a:gs pos="0">
                    <a:srgbClr val="8C8E38"/>
                  </a:gs>
                  <a:gs pos="50000">
                    <a:srgbClr val="EAEC5E"/>
                  </a:gs>
                  <a:gs pos="100000">
                    <a:srgbClr val="8C8E3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1pPr>
                <a:lvl2pPr marL="742950" indent="-28575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2pPr>
                <a:lvl3pPr marL="11430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3pPr>
                <a:lvl4pPr marL="16002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4pPr>
                <a:lvl5pPr marL="20574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3" name="Rectangle 700"/>
              <p:cNvSpPr>
                <a:spLocks noChangeArrowheads="1"/>
              </p:cNvSpPr>
              <p:nvPr/>
            </p:nvSpPr>
            <p:spPr bwMode="auto">
              <a:xfrm>
                <a:off x="3985" y="1397"/>
                <a:ext cx="383" cy="298"/>
              </a:xfrm>
              <a:prstGeom prst="rect">
                <a:avLst/>
              </a:prstGeom>
              <a:gradFill rotWithShape="0">
                <a:gsLst>
                  <a:gs pos="0">
                    <a:srgbClr val="8C8E38"/>
                  </a:gs>
                  <a:gs pos="50000">
                    <a:srgbClr val="EAEC5E"/>
                  </a:gs>
                  <a:gs pos="100000">
                    <a:srgbClr val="8C8E3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1pPr>
                <a:lvl2pPr marL="742950" indent="-28575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2pPr>
                <a:lvl3pPr marL="11430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3pPr>
                <a:lvl4pPr marL="16002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4pPr>
                <a:lvl5pPr marL="20574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4" name="Oval 701"/>
              <p:cNvSpPr>
                <a:spLocks noChangeArrowheads="1"/>
              </p:cNvSpPr>
              <p:nvPr/>
            </p:nvSpPr>
            <p:spPr bwMode="auto">
              <a:xfrm>
                <a:off x="3985" y="1331"/>
                <a:ext cx="383" cy="98"/>
              </a:xfrm>
              <a:prstGeom prst="ellipse">
                <a:avLst/>
              </a:prstGeom>
              <a:gradFill rotWithShape="0">
                <a:gsLst>
                  <a:gs pos="0">
                    <a:srgbClr val="8C8E38"/>
                  </a:gs>
                  <a:gs pos="100000">
                    <a:srgbClr val="EAEC5E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1pPr>
                <a:lvl2pPr marL="742950" indent="-28575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2pPr>
                <a:lvl3pPr marL="11430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3pPr>
                <a:lvl4pPr marL="16002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4pPr>
                <a:lvl5pPr marL="20574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cxnSp>
        <p:nvCxnSpPr>
          <p:cNvPr id="297" name="AutoShape 702"/>
          <p:cNvCxnSpPr>
            <a:cxnSpLocks noChangeShapeType="1"/>
            <a:stCxn id="320" idx="3"/>
            <a:endCxn id="294" idx="3"/>
          </p:cNvCxnSpPr>
          <p:nvPr/>
        </p:nvCxnSpPr>
        <p:spPr bwMode="auto">
          <a:xfrm flipH="1" flipV="1">
            <a:off x="8569325" y="2556997"/>
            <a:ext cx="547896" cy="3491458"/>
          </a:xfrm>
          <a:prstGeom prst="bentConnector3">
            <a:avLst>
              <a:gd name="adj1" fmla="val -41722"/>
            </a:avLst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8" name="Picture 714" descr="m1_z4mplus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49" y="4311046"/>
            <a:ext cx="307975" cy="3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9" name="AutoShape 715"/>
          <p:cNvCxnSpPr>
            <a:cxnSpLocks noChangeShapeType="1"/>
            <a:endCxn id="294" idx="3"/>
          </p:cNvCxnSpPr>
          <p:nvPr/>
        </p:nvCxnSpPr>
        <p:spPr bwMode="auto">
          <a:xfrm flipV="1">
            <a:off x="8285162" y="2556997"/>
            <a:ext cx="284163" cy="1784210"/>
          </a:xfrm>
          <a:prstGeom prst="bentConnector3">
            <a:avLst>
              <a:gd name="adj1" fmla="val 180449"/>
            </a:avLst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0" name="Picture 765" descr="EtherIO 복사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277665"/>
            <a:ext cx="463550" cy="1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" name="Oval 770"/>
          <p:cNvSpPr>
            <a:spLocks noChangeArrowheads="1"/>
          </p:cNvSpPr>
          <p:nvPr/>
        </p:nvSpPr>
        <p:spPr bwMode="auto">
          <a:xfrm>
            <a:off x="4970463" y="3471325"/>
            <a:ext cx="144463" cy="14445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304" name="AutoShape 772"/>
          <p:cNvCxnSpPr>
            <a:cxnSpLocks noChangeShapeType="1"/>
            <a:stCxn id="302" idx="0"/>
            <a:endCxn id="300" idx="3"/>
          </p:cNvCxnSpPr>
          <p:nvPr/>
        </p:nvCxnSpPr>
        <p:spPr bwMode="auto">
          <a:xfrm rot="5400000" flipH="1">
            <a:off x="4819654" y="3247491"/>
            <a:ext cx="109529" cy="338138"/>
          </a:xfrm>
          <a:prstGeom prst="bentConnector2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5" name="AutoShape 773"/>
          <p:cNvCxnSpPr>
            <a:cxnSpLocks noChangeShapeType="1"/>
            <a:endCxn id="289" idx="2"/>
          </p:cNvCxnSpPr>
          <p:nvPr/>
        </p:nvCxnSpPr>
        <p:spPr bwMode="auto">
          <a:xfrm rot="5400000" flipH="1">
            <a:off x="5421324" y="3868164"/>
            <a:ext cx="311126" cy="12065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9" y="4062622"/>
            <a:ext cx="330200" cy="3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10" y="4062622"/>
            <a:ext cx="330200" cy="3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41" y="2978471"/>
            <a:ext cx="330200" cy="3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2" y="4840437"/>
            <a:ext cx="330200" cy="3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0" name="Group 696"/>
          <p:cNvGrpSpPr>
            <a:grpSpLocks/>
          </p:cNvGrpSpPr>
          <p:nvPr/>
        </p:nvGrpSpPr>
        <p:grpSpPr bwMode="auto">
          <a:xfrm>
            <a:off x="4682331" y="1302970"/>
            <a:ext cx="384175" cy="385733"/>
            <a:chOff x="914" y="970"/>
            <a:chExt cx="287" cy="273"/>
          </a:xfrm>
        </p:grpSpPr>
        <p:pic>
          <p:nvPicPr>
            <p:cNvPr id="315" name="Picture 697" descr="ML570G2_b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970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6" name="Group 698"/>
            <p:cNvGrpSpPr>
              <a:grpSpLocks/>
            </p:cNvGrpSpPr>
            <p:nvPr/>
          </p:nvGrpSpPr>
          <p:grpSpPr bwMode="auto">
            <a:xfrm>
              <a:off x="1062" y="1091"/>
              <a:ext cx="139" cy="152"/>
              <a:chOff x="3985" y="1331"/>
              <a:chExt cx="383" cy="397"/>
            </a:xfrm>
          </p:grpSpPr>
          <p:sp>
            <p:nvSpPr>
              <p:cNvPr id="317" name="Oval 699"/>
              <p:cNvSpPr>
                <a:spLocks noChangeArrowheads="1"/>
              </p:cNvSpPr>
              <p:nvPr/>
            </p:nvSpPr>
            <p:spPr bwMode="auto">
              <a:xfrm>
                <a:off x="3985" y="1630"/>
                <a:ext cx="383" cy="98"/>
              </a:xfrm>
              <a:prstGeom prst="ellipse">
                <a:avLst/>
              </a:prstGeom>
              <a:gradFill rotWithShape="0">
                <a:gsLst>
                  <a:gs pos="0">
                    <a:srgbClr val="8C8E38"/>
                  </a:gs>
                  <a:gs pos="50000">
                    <a:srgbClr val="EAEC5E"/>
                  </a:gs>
                  <a:gs pos="100000">
                    <a:srgbClr val="8C8E3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1pPr>
                <a:lvl2pPr marL="742950" indent="-28575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2pPr>
                <a:lvl3pPr marL="11430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3pPr>
                <a:lvl4pPr marL="16002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4pPr>
                <a:lvl5pPr marL="20574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18" name="Rectangle 700"/>
              <p:cNvSpPr>
                <a:spLocks noChangeArrowheads="1"/>
              </p:cNvSpPr>
              <p:nvPr/>
            </p:nvSpPr>
            <p:spPr bwMode="auto">
              <a:xfrm>
                <a:off x="3985" y="1397"/>
                <a:ext cx="383" cy="298"/>
              </a:xfrm>
              <a:prstGeom prst="rect">
                <a:avLst/>
              </a:prstGeom>
              <a:gradFill rotWithShape="0">
                <a:gsLst>
                  <a:gs pos="0">
                    <a:srgbClr val="8C8E38"/>
                  </a:gs>
                  <a:gs pos="50000">
                    <a:srgbClr val="EAEC5E"/>
                  </a:gs>
                  <a:gs pos="100000">
                    <a:srgbClr val="8C8E3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1pPr>
                <a:lvl2pPr marL="742950" indent="-28575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2pPr>
                <a:lvl3pPr marL="11430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3pPr>
                <a:lvl4pPr marL="16002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4pPr>
                <a:lvl5pPr marL="20574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19" name="Oval 701"/>
              <p:cNvSpPr>
                <a:spLocks noChangeArrowheads="1"/>
              </p:cNvSpPr>
              <p:nvPr/>
            </p:nvSpPr>
            <p:spPr bwMode="auto">
              <a:xfrm>
                <a:off x="3985" y="1331"/>
                <a:ext cx="383" cy="98"/>
              </a:xfrm>
              <a:prstGeom prst="ellipse">
                <a:avLst/>
              </a:prstGeom>
              <a:gradFill rotWithShape="0">
                <a:gsLst>
                  <a:gs pos="0">
                    <a:srgbClr val="8C8E38"/>
                  </a:gs>
                  <a:gs pos="100000">
                    <a:srgbClr val="EAEC5E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1pPr>
                <a:lvl2pPr marL="742950" indent="-28575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2pPr>
                <a:lvl3pPr marL="11430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3pPr>
                <a:lvl4pPr marL="16002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4pPr>
                <a:lvl5pPr marL="2057400" indent="-228600" algn="ctr" eaLnBrk="0" hangingPunct="0"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울릉도M" pitchFamily="18" charset="-127"/>
                    <a:ea typeface="HY울릉도M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2" y="1328368"/>
            <a:ext cx="330200" cy="3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" name="Rectangle 513"/>
          <p:cNvSpPr>
            <a:spLocks noChangeArrowheads="1"/>
          </p:cNvSpPr>
          <p:nvPr/>
        </p:nvSpPr>
        <p:spPr bwMode="auto">
          <a:xfrm>
            <a:off x="8311355" y="1038672"/>
            <a:ext cx="544513" cy="228582"/>
          </a:xfrm>
          <a:prstGeom prst="rect">
            <a:avLst/>
          </a:prstGeom>
          <a:solidFill>
            <a:srgbClr val="F9E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허브</a:t>
            </a:r>
          </a:p>
        </p:txBody>
      </p:sp>
      <p:sp>
        <p:nvSpPr>
          <p:cNvPr id="313" name="Rectangle 514"/>
          <p:cNvSpPr>
            <a:spLocks noChangeArrowheads="1"/>
          </p:cNvSpPr>
          <p:nvPr/>
        </p:nvSpPr>
        <p:spPr bwMode="auto">
          <a:xfrm>
            <a:off x="8311355" y="1267254"/>
            <a:ext cx="544513" cy="45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14" name="Picture 694" descr="wave pointer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80" y="1433928"/>
            <a:ext cx="518319" cy="14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056547" y="6034048"/>
            <a:ext cx="489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: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(1),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노트북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(4), Data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수집장비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(1),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바코드프린터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4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488504" y="827420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S/W Architecture</a:t>
            </a:r>
            <a:endParaRPr lang="ko-KR" altLang="en-US" b="1" u="sng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60388" y="1341438"/>
            <a:ext cx="8515350" cy="4464050"/>
            <a:chOff x="560388" y="1341438"/>
            <a:chExt cx="8515350" cy="4464050"/>
          </a:xfrm>
        </p:grpSpPr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560388" y="3357563"/>
              <a:ext cx="152400" cy="152400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8923338" y="3357563"/>
              <a:ext cx="152400" cy="152400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712788" y="3433763"/>
              <a:ext cx="8218487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37" name="Rectangle 75"/>
            <p:cNvSpPr>
              <a:spLocks noChangeArrowheads="1"/>
            </p:cNvSpPr>
            <p:nvPr/>
          </p:nvSpPr>
          <p:spPr bwMode="auto">
            <a:xfrm>
              <a:off x="3622675" y="1341438"/>
              <a:ext cx="2625725" cy="18034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4271490" y="1385888"/>
              <a:ext cx="113697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MES Server  </a:t>
              </a:r>
            </a:p>
          </p:txBody>
        </p:sp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>
              <a:off x="3976688" y="2205038"/>
              <a:ext cx="1943100" cy="360362"/>
            </a:xfrm>
            <a:prstGeom prst="can">
              <a:avLst>
                <a:gd name="adj" fmla="val 21542"/>
              </a:avLst>
            </a:prstGeom>
            <a:solidFill>
              <a:srgbClr val="FFFFCC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3852863" y="1773238"/>
              <a:ext cx="2179637" cy="360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: Windows 2016 Server</a:t>
              </a:r>
            </a:p>
          </p:txBody>
        </p: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4106863" y="2336800"/>
              <a:ext cx="1709737" cy="153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DBMS : SQL Server 2017</a:t>
              </a:r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4972050" y="2997200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47" name="Rectangle 81"/>
            <p:cNvSpPr>
              <a:spLocks noChangeArrowheads="1"/>
            </p:cNvSpPr>
            <p:nvPr/>
          </p:nvSpPr>
          <p:spPr bwMode="auto">
            <a:xfrm>
              <a:off x="1082675" y="3717925"/>
              <a:ext cx="3024188" cy="20875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 Box 82"/>
            <p:cNvSpPr txBox="1">
              <a:spLocks noChangeArrowheads="1"/>
            </p:cNvSpPr>
            <p:nvPr/>
          </p:nvSpPr>
          <p:spPr bwMode="auto">
            <a:xfrm>
              <a:off x="1196975" y="3822700"/>
              <a:ext cx="80010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관리자 </a:t>
              </a:r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 </a:t>
              </a:r>
            </a:p>
          </p:txBody>
        </p:sp>
        <p:sp>
          <p:nvSpPr>
            <p:cNvPr id="64" name="Rectangle 83"/>
            <p:cNvSpPr>
              <a:spLocks noChangeArrowheads="1"/>
            </p:cNvSpPr>
            <p:nvPr/>
          </p:nvSpPr>
          <p:spPr bwMode="auto">
            <a:xfrm>
              <a:off x="1298575" y="4437063"/>
              <a:ext cx="1152525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관리자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</a:t>
              </a:r>
            </a:p>
          </p:txBody>
        </p:sp>
        <p:sp>
          <p:nvSpPr>
            <p:cNvPr id="65" name="Line 88"/>
            <p:cNvSpPr>
              <a:spLocks noChangeShapeType="1"/>
            </p:cNvSpPr>
            <p:nvPr/>
          </p:nvSpPr>
          <p:spPr bwMode="auto">
            <a:xfrm>
              <a:off x="2667000" y="3429000"/>
              <a:ext cx="0" cy="288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>
              <a:off x="6915150" y="3452813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67" name="AutoShape 90"/>
            <p:cNvSpPr>
              <a:spLocks noChangeArrowheads="1"/>
            </p:cNvSpPr>
            <p:nvPr/>
          </p:nvSpPr>
          <p:spPr bwMode="auto">
            <a:xfrm>
              <a:off x="3963988" y="2636838"/>
              <a:ext cx="2016125" cy="360362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Web Service (Middle Ware)</a:t>
              </a:r>
              <a:b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  :  </a:t>
              </a:r>
              <a:r>
                <a:rPr lang="en-US" altLang="ko-KR" sz="1000" kern="0" noProof="0" dirty="0">
                  <a:latin typeface="맑은 고딕" pitchFamily="50" charset="-127"/>
                  <a:ea typeface="맑은 고딕" pitchFamily="50" charset="-127"/>
                </a:rPr>
                <a:t>e-Works Platform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AutoShape 93"/>
            <p:cNvSpPr>
              <a:spLocks noChangeArrowheads="1"/>
            </p:cNvSpPr>
            <p:nvPr/>
          </p:nvSpPr>
          <p:spPr bwMode="auto">
            <a:xfrm>
              <a:off x="2162175" y="3860800"/>
              <a:ext cx="1728788" cy="28733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WCF 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 모듈</a:t>
              </a:r>
              <a:endPara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1227138" y="5302250"/>
              <a:ext cx="2736850" cy="2873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- Windows  7/ 8/ 10</a:t>
              </a:r>
            </a:p>
          </p:txBody>
        </p:sp>
        <p:sp>
          <p:nvSpPr>
            <p:cNvPr id="70" name="AutoShape 95"/>
            <p:cNvSpPr>
              <a:spLocks noChangeArrowheads="1"/>
            </p:cNvSpPr>
            <p:nvPr/>
          </p:nvSpPr>
          <p:spPr bwMode="auto">
            <a:xfrm>
              <a:off x="2667000" y="4291013"/>
              <a:ext cx="1296988" cy="79216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altLang="ko-KR" sz="1000" b="0" kern="0" dirty="0">
                  <a:latin typeface="맑은 고딕" pitchFamily="50" charset="-127"/>
                  <a:ea typeface="맑은 고딕" pitchFamily="50" charset="-127"/>
                </a:rPr>
                <a:t>MES Client</a:t>
              </a:r>
              <a:endPara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V="1">
              <a:off x="2306638" y="4221163"/>
              <a:ext cx="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V="1">
              <a:off x="1874838" y="4941888"/>
              <a:ext cx="0" cy="358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2451100" y="4724400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74" name="Rectangle 81"/>
            <p:cNvSpPr>
              <a:spLocks noChangeArrowheads="1"/>
            </p:cNvSpPr>
            <p:nvPr/>
          </p:nvSpPr>
          <p:spPr bwMode="auto">
            <a:xfrm>
              <a:off x="5410200" y="3717925"/>
              <a:ext cx="3024188" cy="20875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 Box 82"/>
            <p:cNvSpPr txBox="1">
              <a:spLocks noChangeArrowheads="1"/>
            </p:cNvSpPr>
            <p:nvPr/>
          </p:nvSpPr>
          <p:spPr bwMode="auto">
            <a:xfrm>
              <a:off x="5524500" y="3822700"/>
              <a:ext cx="7953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현장용 </a:t>
              </a:r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 </a:t>
              </a:r>
            </a:p>
          </p:txBody>
        </p:sp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5626100" y="4437063"/>
              <a:ext cx="1152525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현장용</a:t>
              </a: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</a:t>
              </a:r>
            </a:p>
          </p:txBody>
        </p:sp>
        <p:sp>
          <p:nvSpPr>
            <p:cNvPr id="77" name="AutoShape 93"/>
            <p:cNvSpPr>
              <a:spLocks noChangeArrowheads="1"/>
            </p:cNvSpPr>
            <p:nvPr/>
          </p:nvSpPr>
          <p:spPr bwMode="auto">
            <a:xfrm>
              <a:off x="6489700" y="3860800"/>
              <a:ext cx="1728788" cy="28733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WCF 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 모듈</a:t>
              </a:r>
              <a:endPara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Rectangle 94"/>
            <p:cNvSpPr>
              <a:spLocks noChangeArrowheads="1"/>
            </p:cNvSpPr>
            <p:nvPr/>
          </p:nvSpPr>
          <p:spPr bwMode="auto">
            <a:xfrm>
              <a:off x="5554663" y="5302250"/>
              <a:ext cx="2736850" cy="2873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- Windows  7/ 8/ 10</a:t>
              </a:r>
            </a:p>
          </p:txBody>
        </p:sp>
        <p:sp>
          <p:nvSpPr>
            <p:cNvPr id="79" name="AutoShape 95"/>
            <p:cNvSpPr>
              <a:spLocks noChangeArrowheads="1"/>
            </p:cNvSpPr>
            <p:nvPr/>
          </p:nvSpPr>
          <p:spPr bwMode="auto">
            <a:xfrm>
              <a:off x="6994525" y="4291013"/>
              <a:ext cx="1296988" cy="79216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MES Client</a:t>
              </a:r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 flipV="1">
              <a:off x="6634163" y="4221163"/>
              <a:ext cx="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1" name="Line 97"/>
            <p:cNvSpPr>
              <a:spLocks noChangeShapeType="1"/>
            </p:cNvSpPr>
            <p:nvPr/>
          </p:nvSpPr>
          <p:spPr bwMode="auto">
            <a:xfrm flipV="1">
              <a:off x="6202363" y="4941888"/>
              <a:ext cx="0" cy="358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6778625" y="4724400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25475" y="3144838"/>
              <a:ext cx="2373313" cy="277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en-US" altLang="ko-KR" sz="1200" kern="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NET-WORK (ETHERNET/TCP-IP)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2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488504" y="827420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S/W Architecture : e-Works Platform(Middle Ware)</a:t>
            </a:r>
            <a:endParaRPr lang="ko-KR" altLang="en-US" b="1" u="sng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gray">
          <a:xfrm>
            <a:off x="273050" y="1556792"/>
            <a:ext cx="9359900" cy="4752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ko-KR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5325" y="5733505"/>
            <a:ext cx="7631113" cy="431800"/>
          </a:xfrm>
          <a:prstGeom prst="rect">
            <a:avLst/>
          </a:prstGeom>
          <a:solidFill>
            <a:srgbClr val="FFCC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>
                <a:latin typeface="맑은 고딕" pitchFamily="50" charset="-127"/>
                <a:ea typeface="맑은 고딕" pitchFamily="50" charset="-127"/>
              </a:rPr>
              <a:t>.NET Framework 4.5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470900" y="1637755"/>
            <a:ext cx="874713" cy="4527550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23288" y="2061617"/>
            <a:ext cx="765175" cy="1800225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82025" y="2091780"/>
            <a:ext cx="638175" cy="215900"/>
          </a:xfrm>
          <a:prstGeom prst="rect">
            <a:avLst/>
          </a:prstGeom>
          <a:noFill/>
          <a:ln w="6350">
            <a:noFill/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6313" y="2429917"/>
            <a:ext cx="630237" cy="4318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MS-SQL</a:t>
            </a:r>
            <a:endParaRPr kumimoji="0" lang="ko-KR" altLang="en-US" sz="9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96313" y="2866480"/>
            <a:ext cx="630237" cy="4318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96313" y="3306217"/>
            <a:ext cx="630237" cy="4318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Oracle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523288" y="3896767"/>
            <a:ext cx="771525" cy="2066925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8850" y="3928517"/>
            <a:ext cx="700088" cy="21590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96313" y="4266655"/>
            <a:ext cx="638175" cy="4318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XML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6313" y="4703217"/>
            <a:ext cx="638175" cy="4318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Binary File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27575" y="1637755"/>
            <a:ext cx="3598863" cy="4059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7575" y="1701255"/>
            <a:ext cx="359886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Area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167438" y="1985417"/>
            <a:ext cx="2087562" cy="3638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73800" y="2204492"/>
            <a:ext cx="1909763" cy="1419225"/>
          </a:xfrm>
          <a:prstGeom prst="rect">
            <a:avLst/>
          </a:prstGeom>
          <a:solidFill>
            <a:srgbClr val="FFCCCC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72225" y="2420392"/>
            <a:ext cx="1738313" cy="239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Database Manager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72225" y="2685505"/>
            <a:ext cx="1738313" cy="217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Database Selector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508875" y="2925217"/>
            <a:ext cx="601663" cy="390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MS-SQL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Database Helper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959600" y="2925217"/>
            <a:ext cx="576263" cy="390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Database Helper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372225" y="2925217"/>
            <a:ext cx="587375" cy="390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Oracle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Database Helper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67438" y="1985417"/>
            <a:ext cx="2087562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 Access Layer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73800" y="2204492"/>
            <a:ext cx="1909763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Data Base Access Layer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73800" y="3668167"/>
            <a:ext cx="1909763" cy="1079500"/>
          </a:xfrm>
          <a:prstGeom prst="rect">
            <a:avLst/>
          </a:prstGeom>
          <a:solidFill>
            <a:srgbClr val="FFCCCC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72225" y="3876130"/>
            <a:ext cx="1738313" cy="244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Configure Manager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102475" y="4157117"/>
            <a:ext cx="1008063" cy="2730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File I/O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76975" y="3668167"/>
            <a:ext cx="19065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Configure File Access Layer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225" y="4157117"/>
            <a:ext cx="730250" cy="2730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Configure Object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799013" y="3042692"/>
            <a:ext cx="1295400" cy="258127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99013" y="3049042"/>
            <a:ext cx="1295400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Service Layer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70450" y="3285580"/>
            <a:ext cx="1152525" cy="222250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9975" y="3285580"/>
            <a:ext cx="11430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WCF Services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43475" y="3572917"/>
            <a:ext cx="1008063" cy="3190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Database Service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943475" y="4045992"/>
            <a:ext cx="1008063" cy="3190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File Service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943475" y="4488905"/>
            <a:ext cx="1008063" cy="523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800" kern="0" baseline="30000" dirty="0">
                <a:latin typeface="맑은 고딕" pitchFamily="50" charset="-127"/>
                <a:ea typeface="맑은 고딕" pitchFamily="50" charset="-127"/>
              </a:rPr>
              <a:t>rd</a:t>
            </a: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 Party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Authentication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Service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948238" y="5125492"/>
            <a:ext cx="1003300" cy="3190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Update Service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799013" y="1985417"/>
            <a:ext cx="1295400" cy="87630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99013" y="1977480"/>
            <a:ext cx="1295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 Resource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70450" y="2277517"/>
            <a:ext cx="1152525" cy="1825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Launcher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70900" y="1742530"/>
            <a:ext cx="87471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Storages</a:t>
            </a:r>
            <a:endParaRPr kumimoji="0" lang="ko-KR" altLang="en-US" sz="10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96313" y="5135017"/>
            <a:ext cx="638175" cy="561975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Files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93738" y="1637755"/>
            <a:ext cx="3457575" cy="4059237"/>
          </a:xfrm>
          <a:prstGeom prst="rect">
            <a:avLst/>
          </a:prstGeom>
          <a:solidFill>
            <a:srgbClr val="CC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3738" y="1701255"/>
            <a:ext cx="345757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UI Area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화살표 연결선 124"/>
          <p:cNvCxnSpPr>
            <a:cxnSpLocks noChangeShapeType="1"/>
            <a:stCxn id="106" idx="3"/>
            <a:endCxn id="57" idx="1"/>
          </p:cNvCxnSpPr>
          <p:nvPr/>
        </p:nvCxnSpPr>
        <p:spPr bwMode="auto">
          <a:xfrm>
            <a:off x="4151313" y="3668167"/>
            <a:ext cx="576262" cy="0"/>
          </a:xfrm>
          <a:prstGeom prst="straightConnector1">
            <a:avLst/>
          </a:prstGeom>
          <a:noFill/>
          <a:ln w="57150" algn="ctr">
            <a:solidFill>
              <a:srgbClr val="4A7EB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3959225" y="3317330"/>
            <a:ext cx="99218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Internet</a:t>
            </a:r>
            <a:endParaRPr kumimoji="0" lang="ko-KR" altLang="en-US" sz="105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02063" y="1977480"/>
            <a:ext cx="276225" cy="364648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 rot="5400000">
            <a:off x="2117725" y="3677693"/>
            <a:ext cx="3646487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WCF Service Proxy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143250" y="4976267"/>
            <a:ext cx="593725" cy="396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Device I/O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5338" y="5444580"/>
            <a:ext cx="2951162" cy="1793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Logger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604963" y="4976267"/>
            <a:ext cx="744537" cy="396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Encryption/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Decryption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372225" y="4477792"/>
            <a:ext cx="1738313" cy="2317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Encryption/Decryption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422525" y="4976267"/>
            <a:ext cx="663575" cy="396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Local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Configure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Manager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79713" y="1977480"/>
            <a:ext cx="966787" cy="2941637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17800" y="1988592"/>
            <a:ext cx="10937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Communication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852738" y="2391817"/>
            <a:ext cx="822325" cy="5207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Data Service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55913" y="2996655"/>
            <a:ext cx="819150" cy="527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File Download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500" y="3623717"/>
            <a:ext cx="817563" cy="5254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File Upload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857500" y="4220617"/>
            <a:ext cx="817563" cy="527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Update Check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95338" y="2241005"/>
            <a:ext cx="1943100" cy="13827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1213" y="2282280"/>
            <a:ext cx="1927225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atin typeface="맑은 고딕" pitchFamily="50" charset="-127"/>
                <a:ea typeface="맑은 고딕" pitchFamily="50" charset="-127"/>
              </a:rPr>
              <a:t>Content Base Form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03288" y="2510880"/>
            <a:ext cx="1763712" cy="28733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Data Service Helper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903288" y="2820442"/>
            <a:ext cx="1763712" cy="330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800" kern="0" baseline="30000" dirty="0">
                <a:latin typeface="맑은 고딕" pitchFamily="50" charset="-127"/>
                <a:ea typeface="맑은 고딕" pitchFamily="50" charset="-127"/>
              </a:rPr>
              <a:t>rd</a:t>
            </a: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 Party Components Helper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03288" y="3180805"/>
            <a:ext cx="1763712" cy="330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Logger Helper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95338" y="3717380"/>
            <a:ext cx="1943100" cy="12017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4225" y="3720555"/>
            <a:ext cx="19700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atin typeface="맑은 고딕" pitchFamily="50" charset="-127"/>
                <a:ea typeface="맑은 고딕" pitchFamily="50" charset="-127"/>
              </a:rPr>
              <a:t>Custom  Components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11225" y="3933280"/>
            <a:ext cx="1755775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File Up/Down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11225" y="4230142"/>
            <a:ext cx="1755775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>
                <a:latin typeface="맑은 고딕" pitchFamily="50" charset="-127"/>
                <a:ea typeface="맑은 고딕" pitchFamily="50" charset="-127"/>
              </a:rPr>
              <a:t>Search Bar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11225" y="4533355"/>
            <a:ext cx="1755775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800" kern="0" baseline="30000" dirty="0">
                <a:latin typeface="맑은 고딕" pitchFamily="50" charset="-127"/>
                <a:ea typeface="맑은 고딕" pitchFamily="50" charset="-127"/>
              </a:rPr>
              <a:t>rd</a:t>
            </a: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 Party Components Wrapper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95338" y="1977480"/>
            <a:ext cx="1957387" cy="2270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Dynamic Content Form Loader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273800" y="4796880"/>
            <a:ext cx="1909763" cy="727075"/>
          </a:xfrm>
          <a:prstGeom prst="rect">
            <a:avLst/>
          </a:prstGeom>
          <a:solidFill>
            <a:srgbClr val="FFCCCC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38875" y="4817517"/>
            <a:ext cx="19446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Update File Access Layer</a:t>
            </a:r>
            <a:endParaRPr kumimoji="0"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372225" y="5012780"/>
            <a:ext cx="1738313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File Version Management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6372225" y="5246142"/>
            <a:ext cx="1738313" cy="2301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File IO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372225" y="3341142"/>
            <a:ext cx="173831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ADO.NET Transaction Manager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795338" y="4976267"/>
            <a:ext cx="746125" cy="396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Localization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70450" y="2555330"/>
            <a:ext cx="1152525" cy="1841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atin typeface="맑은 고딕" pitchFamily="50" charset="-127"/>
                <a:ea typeface="맑은 고딕" pitchFamily="50" charset="-127"/>
              </a:rPr>
              <a:t>Web Pages</a:t>
            </a:r>
            <a:endParaRPr kumimoji="0" lang="ko-KR" altLang="en-US" sz="8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6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898099" y="81855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: </a:t>
            </a:r>
            <a:r>
              <a:rPr lang="ko-KR" altLang="en-US" b="1" u="sng" dirty="0"/>
              <a:t>업무범의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5" name="Text Box 764"/>
          <p:cNvSpPr txBox="1">
            <a:spLocks noChangeArrowheads="1"/>
          </p:cNvSpPr>
          <p:nvPr/>
        </p:nvSpPr>
        <p:spPr bwMode="auto">
          <a:xfrm>
            <a:off x="200472" y="881647"/>
            <a:ext cx="697627" cy="2769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488504" y="476672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System Architecture</a:t>
            </a:r>
            <a:endParaRPr lang="ko-KR" altLang="en-US" b="1" u="sng" dirty="0"/>
          </a:p>
        </p:txBody>
      </p:sp>
      <p:grpSp>
        <p:nvGrpSpPr>
          <p:cNvPr id="524" name="그룹 523"/>
          <p:cNvGrpSpPr/>
          <p:nvPr/>
        </p:nvGrpSpPr>
        <p:grpSpPr>
          <a:xfrm>
            <a:off x="847725" y="1484313"/>
            <a:ext cx="8334029" cy="4692650"/>
            <a:chOff x="847725" y="1484313"/>
            <a:chExt cx="8334029" cy="4692650"/>
          </a:xfrm>
        </p:grpSpPr>
        <p:sp>
          <p:nvSpPr>
            <p:cNvPr id="525" name="Rectangle 11"/>
            <p:cNvSpPr>
              <a:spLocks noChangeArrowheads="1"/>
            </p:cNvSpPr>
            <p:nvPr/>
          </p:nvSpPr>
          <p:spPr bwMode="auto">
            <a:xfrm>
              <a:off x="4364038" y="1485900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공정관리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현장운영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6" name="Rectangle 11"/>
            <p:cNvSpPr>
              <a:spLocks noChangeArrowheads="1"/>
            </p:cNvSpPr>
            <p:nvPr/>
          </p:nvSpPr>
          <p:spPr bwMode="auto">
            <a:xfrm>
              <a:off x="847725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생산의뢰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성형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527" name="Rectangle 11"/>
            <p:cNvSpPr>
              <a:spLocks noChangeArrowheads="1"/>
            </p:cNvSpPr>
            <p:nvPr/>
          </p:nvSpPr>
          <p:spPr bwMode="auto">
            <a:xfrm>
              <a:off x="2619375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생산작업지시</a:t>
              </a:r>
            </a:p>
          </p:txBody>
        </p:sp>
        <p:cxnSp>
          <p:nvCxnSpPr>
            <p:cNvPr id="528" name="직선 화살표 연결선 57"/>
            <p:cNvCxnSpPr>
              <a:cxnSpLocks noChangeShapeType="1"/>
              <a:stCxn id="526" idx="3"/>
              <a:endCxn id="527" idx="1"/>
            </p:cNvCxnSpPr>
            <p:nvPr/>
          </p:nvCxnSpPr>
          <p:spPr bwMode="auto">
            <a:xfrm>
              <a:off x="2106613" y="1755775"/>
              <a:ext cx="51276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9" name="Rectangle 11"/>
            <p:cNvSpPr>
              <a:spLocks noChangeArrowheads="1"/>
            </p:cNvSpPr>
            <p:nvPr/>
          </p:nvSpPr>
          <p:spPr bwMode="auto">
            <a:xfrm>
              <a:off x="7797800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제품입고</a:t>
              </a:r>
            </a:p>
          </p:txBody>
        </p:sp>
        <p:sp>
          <p:nvSpPr>
            <p:cNvPr id="530" name="Rectangle 11"/>
            <p:cNvSpPr>
              <a:spLocks noChangeArrowheads="1"/>
            </p:cNvSpPr>
            <p:nvPr/>
          </p:nvSpPr>
          <p:spPr bwMode="auto">
            <a:xfrm>
              <a:off x="6075363" y="148431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제품포장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팔레트생성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1" name="직선 화살표 연결선 72"/>
            <p:cNvCxnSpPr>
              <a:cxnSpLocks noChangeShapeType="1"/>
              <a:stCxn id="527" idx="3"/>
              <a:endCxn id="525" idx="1"/>
            </p:cNvCxnSpPr>
            <p:nvPr/>
          </p:nvCxnSpPr>
          <p:spPr bwMode="auto">
            <a:xfrm>
              <a:off x="3878263" y="1755775"/>
              <a:ext cx="4857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" name="직선 화살표 연결선 74"/>
            <p:cNvCxnSpPr>
              <a:cxnSpLocks noChangeShapeType="1"/>
              <a:stCxn id="525" idx="3"/>
              <a:endCxn id="530" idx="1"/>
            </p:cNvCxnSpPr>
            <p:nvPr/>
          </p:nvCxnSpPr>
          <p:spPr bwMode="auto">
            <a:xfrm flipV="1">
              <a:off x="5622925" y="1754188"/>
              <a:ext cx="4524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" name="직선 화살표 연결선 76"/>
            <p:cNvCxnSpPr>
              <a:cxnSpLocks noChangeShapeType="1"/>
              <a:stCxn id="530" idx="3"/>
              <a:endCxn id="529" idx="1"/>
            </p:cNvCxnSpPr>
            <p:nvPr/>
          </p:nvCxnSpPr>
          <p:spPr bwMode="auto">
            <a:xfrm>
              <a:off x="7334250" y="1754188"/>
              <a:ext cx="4635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4" name="Rectangle 11"/>
            <p:cNvSpPr>
              <a:spLocks noChangeArrowheads="1"/>
            </p:cNvSpPr>
            <p:nvPr/>
          </p:nvSpPr>
          <p:spPr bwMode="auto">
            <a:xfrm>
              <a:off x="5276850" y="240506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공정조건관리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온도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가스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535" name="Rectangle 11"/>
            <p:cNvSpPr>
              <a:spLocks noChangeArrowheads="1"/>
            </p:cNvSpPr>
            <p:nvPr/>
          </p:nvSpPr>
          <p:spPr bwMode="auto">
            <a:xfrm>
              <a:off x="5268913" y="305276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품질규격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제품측정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6" name="Rectangle 11"/>
            <p:cNvSpPr>
              <a:spLocks noChangeArrowheads="1"/>
            </p:cNvSpPr>
            <p:nvPr/>
          </p:nvSpPr>
          <p:spPr bwMode="auto">
            <a:xfrm>
              <a:off x="5268913" y="370046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대차관리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건조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소성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7" name="Rectangle 11"/>
            <p:cNvSpPr>
              <a:spLocks noChangeArrowheads="1"/>
            </p:cNvSpPr>
            <p:nvPr/>
          </p:nvSpPr>
          <p:spPr bwMode="auto">
            <a:xfrm>
              <a:off x="5276850" y="434816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생산실적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투입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산출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8" name="Rectangle 11"/>
            <p:cNvSpPr>
              <a:spLocks noChangeArrowheads="1"/>
            </p:cNvSpPr>
            <p:nvPr/>
          </p:nvSpPr>
          <p:spPr bwMode="auto">
            <a:xfrm>
              <a:off x="5268913" y="4997450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 err="1">
                  <a:latin typeface="맑은 고딕" pitchFamily="50" charset="-127"/>
                  <a:ea typeface="맑은 고딕" pitchFamily="50" charset="-127"/>
                </a:rPr>
                <a:t>비가동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9" name="꺾인 연결선 47"/>
            <p:cNvCxnSpPr>
              <a:cxnSpLocks noChangeShapeType="1"/>
              <a:stCxn id="525" idx="2"/>
              <a:endCxn id="534" idx="1"/>
            </p:cNvCxnSpPr>
            <p:nvPr/>
          </p:nvCxnSpPr>
          <p:spPr bwMode="auto">
            <a:xfrm rot="16200000" flipH="1">
              <a:off x="4810919" y="2209006"/>
              <a:ext cx="649288" cy="2825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0" name="꺾인 연결선 48"/>
            <p:cNvCxnSpPr>
              <a:cxnSpLocks noChangeShapeType="1"/>
              <a:stCxn id="525" idx="2"/>
              <a:endCxn id="535" idx="1"/>
            </p:cNvCxnSpPr>
            <p:nvPr/>
          </p:nvCxnSpPr>
          <p:spPr bwMode="auto">
            <a:xfrm rot="16200000" flipH="1">
              <a:off x="4483100" y="2536825"/>
              <a:ext cx="1296988" cy="27463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1" name="꺾인 연결선 51"/>
            <p:cNvCxnSpPr>
              <a:cxnSpLocks noChangeShapeType="1"/>
              <a:stCxn id="525" idx="2"/>
              <a:endCxn id="536" idx="1"/>
            </p:cNvCxnSpPr>
            <p:nvPr/>
          </p:nvCxnSpPr>
          <p:spPr bwMode="auto">
            <a:xfrm rot="16200000" flipH="1">
              <a:off x="4159250" y="2860675"/>
              <a:ext cx="1944688" cy="27463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" name="꺾인 연결선 54"/>
            <p:cNvCxnSpPr>
              <a:cxnSpLocks noChangeShapeType="1"/>
              <a:stCxn id="525" idx="2"/>
              <a:endCxn id="537" idx="1"/>
            </p:cNvCxnSpPr>
            <p:nvPr/>
          </p:nvCxnSpPr>
          <p:spPr bwMode="auto">
            <a:xfrm rot="16200000" flipH="1">
              <a:off x="3839369" y="3180556"/>
              <a:ext cx="2592388" cy="2825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" name="Rectangle 11"/>
            <p:cNvSpPr>
              <a:spLocks noChangeArrowheads="1"/>
            </p:cNvSpPr>
            <p:nvPr/>
          </p:nvSpPr>
          <p:spPr bwMode="auto">
            <a:xfrm>
              <a:off x="857250" y="2420888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대차선택</a:t>
              </a:r>
              <a:b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적재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포장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44" name="꺾인 연결선 59"/>
            <p:cNvCxnSpPr>
              <a:cxnSpLocks noChangeShapeType="1"/>
              <a:stCxn id="543" idx="3"/>
              <a:endCxn id="527" idx="1"/>
            </p:cNvCxnSpPr>
            <p:nvPr/>
          </p:nvCxnSpPr>
          <p:spPr bwMode="auto">
            <a:xfrm flipV="1">
              <a:off x="2116138" y="1755775"/>
              <a:ext cx="503237" cy="9349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5" name="꺾인 연결선 62"/>
            <p:cNvCxnSpPr>
              <a:cxnSpLocks noChangeShapeType="1"/>
              <a:stCxn id="525" idx="2"/>
              <a:endCxn id="538" idx="1"/>
            </p:cNvCxnSpPr>
            <p:nvPr/>
          </p:nvCxnSpPr>
          <p:spPr bwMode="auto">
            <a:xfrm rot="16200000" flipH="1">
              <a:off x="3510756" y="3509169"/>
              <a:ext cx="3241675" cy="27463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6" name="Rectangle 11"/>
            <p:cNvSpPr>
              <a:spLocks noChangeArrowheads="1"/>
            </p:cNvSpPr>
            <p:nvPr/>
          </p:nvSpPr>
          <p:spPr bwMode="auto">
            <a:xfrm>
              <a:off x="5276850" y="563721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작업자관리</a:t>
              </a:r>
            </a:p>
          </p:txBody>
        </p:sp>
        <p:cxnSp>
          <p:nvCxnSpPr>
            <p:cNvPr id="547" name="꺾인 연결선 62"/>
            <p:cNvCxnSpPr>
              <a:cxnSpLocks noChangeShapeType="1"/>
              <a:stCxn id="525" idx="2"/>
              <a:endCxn id="546" idx="1"/>
            </p:cNvCxnSpPr>
            <p:nvPr/>
          </p:nvCxnSpPr>
          <p:spPr bwMode="auto">
            <a:xfrm rot="16200000" flipH="1">
              <a:off x="3194844" y="3825081"/>
              <a:ext cx="3881438" cy="2825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8" name="Rectangle 11"/>
            <p:cNvSpPr>
              <a:spLocks noChangeArrowheads="1"/>
            </p:cNvSpPr>
            <p:nvPr/>
          </p:nvSpPr>
          <p:spPr bwMode="auto">
            <a:xfrm>
              <a:off x="7808822" y="2420888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출    하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(ERP)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49" name="직선 화살표 연결선 76"/>
            <p:cNvCxnSpPr>
              <a:cxnSpLocks noChangeShapeType="1"/>
              <a:stCxn id="529" idx="2"/>
              <a:endCxn id="548" idx="0"/>
            </p:cNvCxnSpPr>
            <p:nvPr/>
          </p:nvCxnSpPr>
          <p:spPr bwMode="auto">
            <a:xfrm>
              <a:off x="8427244" y="2025650"/>
              <a:ext cx="11022" cy="3952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0" name="순서도: 문서 549"/>
            <p:cNvSpPr/>
            <p:nvPr/>
          </p:nvSpPr>
          <p:spPr bwMode="auto">
            <a:xfrm>
              <a:off x="7833320" y="3339331"/>
              <a:ext cx="1104618" cy="593725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제품성적서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KS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심사문서</a:t>
              </a:r>
              <a:endPara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51" name="꺾인 연결선 47"/>
            <p:cNvCxnSpPr>
              <a:cxnSpLocks noChangeShapeType="1"/>
              <a:stCxn id="534" idx="3"/>
              <a:endCxn id="550" idx="1"/>
            </p:cNvCxnSpPr>
            <p:nvPr/>
          </p:nvCxnSpPr>
          <p:spPr bwMode="auto">
            <a:xfrm>
              <a:off x="6535738" y="2674938"/>
              <a:ext cx="1297582" cy="96125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2" name="꺾인 연결선 47"/>
            <p:cNvCxnSpPr>
              <a:cxnSpLocks noChangeShapeType="1"/>
              <a:stCxn id="535" idx="3"/>
              <a:endCxn id="550" idx="1"/>
            </p:cNvCxnSpPr>
            <p:nvPr/>
          </p:nvCxnSpPr>
          <p:spPr bwMode="auto">
            <a:xfrm>
              <a:off x="6527800" y="3322638"/>
              <a:ext cx="1305520" cy="31355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" name="꺾인 연결선 47"/>
            <p:cNvCxnSpPr>
              <a:cxnSpLocks noChangeShapeType="1"/>
              <a:stCxn id="536" idx="3"/>
              <a:endCxn id="550" idx="1"/>
            </p:cNvCxnSpPr>
            <p:nvPr/>
          </p:nvCxnSpPr>
          <p:spPr bwMode="auto">
            <a:xfrm flipV="1">
              <a:off x="6527800" y="3636194"/>
              <a:ext cx="1305520" cy="33414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4" name="순서도: 문서 553"/>
            <p:cNvSpPr/>
            <p:nvPr/>
          </p:nvSpPr>
          <p:spPr bwMode="auto">
            <a:xfrm>
              <a:off x="7833320" y="4963711"/>
              <a:ext cx="1104618" cy="593725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생산성분석</a:t>
              </a:r>
            </a:p>
          </p:txBody>
        </p:sp>
        <p:cxnSp>
          <p:nvCxnSpPr>
            <p:cNvPr id="555" name="꺾인 연결선 47"/>
            <p:cNvCxnSpPr>
              <a:cxnSpLocks noChangeShapeType="1"/>
              <a:stCxn id="537" idx="3"/>
              <a:endCxn id="554" idx="1"/>
            </p:cNvCxnSpPr>
            <p:nvPr/>
          </p:nvCxnSpPr>
          <p:spPr bwMode="auto">
            <a:xfrm>
              <a:off x="6535738" y="4618038"/>
              <a:ext cx="1297582" cy="64253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6" name="꺾인 연결선 555"/>
            <p:cNvCxnSpPr>
              <a:cxnSpLocks noChangeShapeType="1"/>
              <a:stCxn id="538" idx="3"/>
              <a:endCxn id="554" idx="1"/>
            </p:cNvCxnSpPr>
            <p:nvPr/>
          </p:nvCxnSpPr>
          <p:spPr bwMode="auto">
            <a:xfrm flipV="1">
              <a:off x="6527800" y="5260574"/>
              <a:ext cx="1305520" cy="6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7" name="꺾인 연결선 556"/>
            <p:cNvCxnSpPr>
              <a:cxnSpLocks noChangeShapeType="1"/>
              <a:stCxn id="546" idx="3"/>
              <a:endCxn id="554" idx="1"/>
            </p:cNvCxnSpPr>
            <p:nvPr/>
          </p:nvCxnSpPr>
          <p:spPr bwMode="auto">
            <a:xfrm flipV="1">
              <a:off x="6535738" y="5260574"/>
              <a:ext cx="1297582" cy="64651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8" name="직사각형 557"/>
            <p:cNvSpPr/>
            <p:nvPr/>
          </p:nvSpPr>
          <p:spPr>
            <a:xfrm>
              <a:off x="1064568" y="1988840"/>
              <a:ext cx="952505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로부터 </a:t>
              </a: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D/L</a:t>
              </a:r>
            </a:p>
          </p:txBody>
        </p:sp>
        <p:sp>
          <p:nvSpPr>
            <p:cNvPr id="559" name="직사각형 558"/>
            <p:cNvSpPr/>
            <p:nvPr/>
          </p:nvSpPr>
          <p:spPr>
            <a:xfrm>
              <a:off x="2811840" y="1971339"/>
              <a:ext cx="875561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On-Line 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전달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0" name="직사각형 559"/>
            <p:cNvSpPr/>
            <p:nvPr/>
          </p:nvSpPr>
          <p:spPr>
            <a:xfrm>
              <a:off x="8461685" y="2050211"/>
              <a:ext cx="72006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U/L</a:t>
              </a:r>
            </a:p>
          </p:txBody>
        </p:sp>
        <p:sp>
          <p:nvSpPr>
            <p:cNvPr id="561" name="직사각형 560"/>
            <p:cNvSpPr/>
            <p:nvPr/>
          </p:nvSpPr>
          <p:spPr>
            <a:xfrm>
              <a:off x="6535738" y="2420888"/>
              <a:ext cx="83708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Zone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별 온도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2" name="직사각형 561"/>
            <p:cNvSpPr/>
            <p:nvPr/>
          </p:nvSpPr>
          <p:spPr>
            <a:xfrm>
              <a:off x="6535738" y="3056532"/>
              <a:ext cx="391454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Size</a:t>
              </a:r>
            </a:p>
          </p:txBody>
        </p:sp>
        <p:sp>
          <p:nvSpPr>
            <p:cNvPr id="563" name="직사각형 562"/>
            <p:cNvSpPr/>
            <p:nvPr/>
          </p:nvSpPr>
          <p:spPr>
            <a:xfrm>
              <a:off x="6557866" y="3724316"/>
              <a:ext cx="646331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9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대차현황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570479" y="4355815"/>
              <a:ext cx="995785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Sensor Counter</a:t>
              </a:r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6570479" y="4997450"/>
              <a:ext cx="646331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9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자동발생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0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6" name="TextBox 395"/>
          <p:cNvSpPr txBox="1"/>
          <p:nvPr/>
        </p:nvSpPr>
        <p:spPr>
          <a:xfrm>
            <a:off x="488504" y="47667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소프트웨어 구성</a:t>
            </a:r>
          </a:p>
        </p:txBody>
      </p:sp>
      <p:graphicFrame>
        <p:nvGraphicFramePr>
          <p:cNvPr id="49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27532"/>
              </p:ext>
            </p:extLst>
          </p:nvPr>
        </p:nvGraphicFramePr>
        <p:xfrm>
          <a:off x="285750" y="908050"/>
          <a:ext cx="9074150" cy="5581202"/>
        </p:xfrm>
        <a:graphic>
          <a:graphicData uri="http://schemas.openxmlformats.org/drawingml/2006/table">
            <a:tbl>
              <a:tblPr/>
              <a:tblGrid>
                <a:gridCol w="214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T="45708" marB="457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T="45708" marB="457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화면</a:t>
                      </a:r>
                    </a:p>
                  </a:txBody>
                  <a:tcPr marT="45708" marB="457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9">
                <a:tc rowSpan="1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관리자용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marL="381000" indent="-3810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marL="800100" indent="-3429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marL="1219200" indent="-30480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marL="16383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marL="20955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marL="25527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marL="30099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marL="34671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marL="39243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그룹관리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그룹별 권한설정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로그인이력정보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IP Address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시스템코드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시스템코드 상세분류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공지사항등록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ERP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이력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기준정보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불량현상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사용자정의코드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상세분류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포장등급 상세정의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대차정보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449"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품목분류정보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,IPC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EtherIO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EtherIO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채널설정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품질규격설정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공정조건 설정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>
                      <a:lvl1pPr marL="381000" indent="-3810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marL="800100" indent="-3429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marL="1219200" indent="-30480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marL="16383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marL="20955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marL="25527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marL="30099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marL="34671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marL="39243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성형작업지시생성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 생성 및 마감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시간대별 실적조회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일단위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시간대별 실적조회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5"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381000" indent="-3810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marL="800100" indent="-3429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marL="1219200" indent="-30480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marL="16383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marL="20955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marL="25527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marL="30099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marL="34671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marL="39243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 조정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팔레트 마감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완제품입고리스트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,Gas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사용량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대차이력조회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대차현황모니터링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ERP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근태정보 조회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근태현황 분석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9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불량이미지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품질측정값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공정조건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품질측정값조회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공정조건조회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적재작업일지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성형작업일지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포장작업일지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선별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포장작업일지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소성작업일지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4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4" marB="4571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일별 생산현황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생산현황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수율현황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포장월간실적현황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표준생산정보등록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94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금형정보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사용현황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86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6" name="TextBox 395"/>
          <p:cNvSpPr txBox="1"/>
          <p:nvPr/>
        </p:nvSpPr>
        <p:spPr>
          <a:xfrm>
            <a:off x="488504" y="47667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소프트웨어 구성</a:t>
            </a:r>
          </a:p>
        </p:txBody>
      </p:sp>
      <p:graphicFrame>
        <p:nvGraphicFramePr>
          <p:cNvPr id="49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097181"/>
              </p:ext>
            </p:extLst>
          </p:nvPr>
        </p:nvGraphicFramePr>
        <p:xfrm>
          <a:off x="285750" y="1223963"/>
          <a:ext cx="9074150" cy="4512749"/>
        </p:xfrm>
        <a:graphic>
          <a:graphicData uri="http://schemas.openxmlformats.org/drawingml/2006/table">
            <a:tbl>
              <a:tblPr/>
              <a:tblGrid>
                <a:gridCol w="214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화면</a:t>
                      </a: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현장용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81000" indent="-3810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1pPr>
                      <a:lvl2pPr marL="800100" indent="-3429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2pPr>
                      <a:lvl3pPr marL="1219200" indent="-30480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3pPr>
                      <a:lvl4pPr marL="16383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4pPr>
                      <a:lvl5pPr marL="2095500" indent="-266700" algn="l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5pPr>
                      <a:lvl6pPr marL="25527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6pPr>
                      <a:lvl7pPr marL="30099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7pPr>
                      <a:lvl8pPr marL="34671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8pPr>
                      <a:lvl9pPr marL="3924300" indent="-266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Optima" pitchFamily="2" charset="2"/>
                          <a:ea typeface="가는각진제목체" pitchFamily="18" charset="-127"/>
                        </a:defRPr>
                      </a:lvl9pPr>
                    </a:lstStyle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현장운영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작업지시 생성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바코드 발행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바코드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입고등록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포장언로딩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성형생산대차선택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탈착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작업지시 생성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실적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요입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요출 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건조대차 비우기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 할당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공정조건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측정값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공정선택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현장운영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 현황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 상세 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대표불량 확인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대표불량 등록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사유변경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대차오류 등록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I/F Application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품목분류정보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품목정보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근태정보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Interface,</a:t>
                      </a: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생산의뢰정보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작업지시정보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포장팔레트실적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Application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자동 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자동 해제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 Application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Gathering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Counter Gathering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5" marB="4572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경광등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Alarm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경광등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Alarm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863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7xKqHXCsmEqpYS9D3W9JOA"/>
</p:tagLst>
</file>

<file path=ppt/theme/theme1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7D0900"/>
      </a:lt2>
      <a:accent1>
        <a:srgbClr val="808080"/>
      </a:accent1>
      <a:accent2>
        <a:srgbClr val="A0A0A0"/>
      </a:accent2>
      <a:accent3>
        <a:srgbClr val="FFFFFF"/>
      </a:accent3>
      <a:accent4>
        <a:srgbClr val="000000"/>
      </a:accent4>
      <a:accent5>
        <a:srgbClr val="C0C0C0"/>
      </a:accent5>
      <a:accent6>
        <a:srgbClr val="919191"/>
      </a:accent6>
      <a:hlink>
        <a:srgbClr val="B9B9B9"/>
      </a:hlink>
      <a:folHlink>
        <a:srgbClr val="DCDCDC"/>
      </a:folHlink>
    </a:clrScheme>
    <a:fontScheme name="prs">
      <a:majorFont>
        <a:latin typeface="Arial"/>
        <a:ea typeface="가는각진제목체"/>
        <a:cs typeface=""/>
      </a:majorFont>
      <a:minorFont>
        <a:latin typeface="Arial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가는각진제목체" pitchFamily="18" charset="-127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marL="84138" indent="-84138" latinLnBrk="0">
          <a:lnSpc>
            <a:spcPct val="110000"/>
          </a:lnSpc>
          <a:spcBef>
            <a:spcPts val="0"/>
          </a:spcBef>
          <a:buClr>
            <a:schemeClr val="bg2"/>
          </a:buClr>
          <a:buFont typeface="Arial" pitchFamily="34" charset="0"/>
          <a:buChar char="•"/>
          <a:defRPr kumimoji="0" sz="1400" dirty="0" smtClean="0">
            <a:latin typeface="Arial" pitchFamily="34" charset="0"/>
            <a:ea typeface="가는각진제목체" pitchFamily="18" charset="-127"/>
            <a:cs typeface="Arial" pitchFamily="34" charset="0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7D0900"/>
        </a:lt2>
        <a:accent1>
          <a:srgbClr val="808080"/>
        </a:accent1>
        <a:accent2>
          <a:srgbClr val="A0A0A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919191"/>
        </a:accent6>
        <a:hlink>
          <a:srgbClr val="B9B9B9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54611</TotalTime>
  <Words>683</Words>
  <Application>Microsoft Office PowerPoint</Application>
  <PresentationFormat>A4 용지(210x297mm)</PresentationFormat>
  <Paragraphs>231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굴림</vt:lpstr>
      <vt:lpstr>Wingdings</vt:lpstr>
      <vt:lpstr>Arial</vt:lpstr>
      <vt:lpstr>HY울릉도M</vt:lpstr>
      <vt:lpstr>새굴림</vt:lpstr>
      <vt:lpstr>HY견고딕</vt:lpstr>
      <vt:lpstr>1_Blank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Fivestar</dc:creator>
  <dc:description>Template April, 2009</dc:description>
  <cp:lastModifiedBy>Seung-Youp LEE</cp:lastModifiedBy>
  <cp:revision>4203</cp:revision>
  <cp:lastPrinted>2013-08-05T01:41:39Z</cp:lastPrinted>
  <dcterms:created xsi:type="dcterms:W3CDTF">2009-04-20T15:10:45Z</dcterms:created>
  <dcterms:modified xsi:type="dcterms:W3CDTF">2019-01-30T06:39:55Z</dcterms:modified>
</cp:coreProperties>
</file>