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6" r:id="rId5"/>
    <p:sldId id="259" r:id="rId6"/>
    <p:sldId id="260" r:id="rId7"/>
    <p:sldId id="261" r:id="rId8"/>
    <p:sldId id="262"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40"/>
    <p:restoredTop sz="96327"/>
  </p:normalViewPr>
  <p:slideViewPr>
    <p:cSldViewPr snapToGrid="0" snapToObjects="1">
      <p:cViewPr varScale="1">
        <p:scale>
          <a:sx n="128" d="100"/>
          <a:sy n="128" d="100"/>
        </p:scale>
        <p:origin x="912" y="17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4F9BCA06-067A-5144-8FB8-ABA4DC7B45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a:extLst>
              <a:ext uri="{FF2B5EF4-FFF2-40B4-BE49-F238E27FC236}">
                <a16:creationId xmlns:a16="http://schemas.microsoft.com/office/drawing/2014/main" id="{5E71DCEE-D4D4-DF45-8811-154543FE28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983A0-AF8B-4B42-9238-271EE2C4E9F8}" type="datetimeFigureOut">
              <a:rPr kumimoji="1" lang="ko-KR" altLang="en-US" smtClean="0"/>
              <a:t>2020. 9. 14.</a:t>
            </a:fld>
            <a:endParaRPr kumimoji="1" lang="ko-KR" altLang="en-US"/>
          </a:p>
        </p:txBody>
      </p:sp>
      <p:sp>
        <p:nvSpPr>
          <p:cNvPr id="4" name="슬라이드 이미지 개체 틀 3">
            <a:extLst>
              <a:ext uri="{FF2B5EF4-FFF2-40B4-BE49-F238E27FC236}">
                <a16:creationId xmlns:a16="http://schemas.microsoft.com/office/drawing/2014/main" id="{AB01E0B1-9F69-4343-9DAC-5A1A5221011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a:extLst>
              <a:ext uri="{FF2B5EF4-FFF2-40B4-BE49-F238E27FC236}">
                <a16:creationId xmlns:a16="http://schemas.microsoft.com/office/drawing/2014/main" id="{568B8414-6086-DE40-9B8B-01D11CA622D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a:extLst>
              <a:ext uri="{FF2B5EF4-FFF2-40B4-BE49-F238E27FC236}">
                <a16:creationId xmlns:a16="http://schemas.microsoft.com/office/drawing/2014/main" id="{4F204A40-80F6-B64B-8931-6DEBDF98889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a:extLst>
              <a:ext uri="{FF2B5EF4-FFF2-40B4-BE49-F238E27FC236}">
                <a16:creationId xmlns:a16="http://schemas.microsoft.com/office/drawing/2014/main" id="{9BD7A9D1-F7DB-C54A-9677-53460ED6652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C0C28-0C8A-4F4A-B9DE-D4D37E1EC093}" type="slidenum">
              <a:rPr kumimoji="1" lang="ko-KR" altLang="en-US" smtClean="0"/>
              <a:t>‹#›</a:t>
            </a:fld>
            <a:endParaRPr kumimoji="1"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1</a:t>
            </a:fld>
            <a:endParaRPr kumimoji="1" lang="ko-KR" altLang="en-US"/>
          </a:p>
        </p:txBody>
      </p:sp>
    </p:spTree>
    <p:extLst>
      <p:ext uri="{BB962C8B-B14F-4D97-AF65-F5344CB8AC3E}">
        <p14:creationId xmlns:p14="http://schemas.microsoft.com/office/powerpoint/2010/main" val="356515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2</a:t>
            </a:fld>
            <a:endParaRPr kumimoji="1" lang="ko-KR" altLang="en-US"/>
          </a:p>
        </p:txBody>
      </p:sp>
    </p:spTree>
    <p:extLst>
      <p:ext uri="{BB962C8B-B14F-4D97-AF65-F5344CB8AC3E}">
        <p14:creationId xmlns:p14="http://schemas.microsoft.com/office/powerpoint/2010/main" val="75731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3</a:t>
            </a:fld>
            <a:endParaRPr kumimoji="1" lang="ko-KR" altLang="en-US"/>
          </a:p>
        </p:txBody>
      </p:sp>
    </p:spTree>
    <p:extLst>
      <p:ext uri="{BB962C8B-B14F-4D97-AF65-F5344CB8AC3E}">
        <p14:creationId xmlns:p14="http://schemas.microsoft.com/office/powerpoint/2010/main" val="849177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4</a:t>
            </a:fld>
            <a:endParaRPr kumimoji="1" lang="ko-KR" altLang="en-US"/>
          </a:p>
        </p:txBody>
      </p:sp>
    </p:spTree>
    <p:extLst>
      <p:ext uri="{BB962C8B-B14F-4D97-AF65-F5344CB8AC3E}">
        <p14:creationId xmlns:p14="http://schemas.microsoft.com/office/powerpoint/2010/main" val="170665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8592D3-0305-6C42-861E-A8183CF68AE2}"/>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3EF73E83-6BFE-CA45-BFAE-19F028BC3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69F6D20-D9FB-7F4A-B383-C0581D83BE55}"/>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59433BCD-08BD-4D4A-90BB-196D24A981A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2D7B6DA-4D7B-5740-B73B-DC40D54E474C}"/>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23311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9B47A6-CAAE-804D-A84C-850218DDD9BA}"/>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A62ED5B5-D29E-AF4B-96BB-E90A7171F023}"/>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C032745E-64E7-3546-9AFA-4FF1A09433B1}"/>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D275178B-0E5D-9D41-BE99-7BF40F7CF610}"/>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0A9C389E-2412-624C-BDD7-0C8B84C8AC9C}"/>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40287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657BAF7-17A9-B94D-9F2D-438F0C0EFBE2}"/>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E3A4AB88-39D6-B242-B737-1F5E3AAF55B9}"/>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A3CD271A-A0D7-8046-9FDC-7DB537BC2E21}"/>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2BDC627B-8ED0-904A-8FB2-0BCDFFCA953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F1F20D8-680F-5544-82CA-EB2E56A6EFE0}"/>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6610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FE3099-1D6D-1640-869C-EDC9A99CD423}"/>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324D5986-36A1-D542-B1D5-86AE816F1D73}"/>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184090B9-657A-F745-9598-2C5D93FA8939}"/>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A0F9356E-839B-824B-8E7A-F3BEC189093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6CBAE23-00F2-3E43-B9C9-D2D6D12A69E9}"/>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42730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B8E28-0818-B74D-AA31-2B78DA06ECCF}"/>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2211F4DA-20BF-5745-A795-DDC6E2563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6BC6112B-3306-834B-9273-6C734BC45A5D}"/>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18934F6A-27B2-5B45-B982-2E2E683E4A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44D77E-8D6B-474A-A5C9-48BAAB982575}"/>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19380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F114DA-AD9D-544A-8E01-EFC729F6D747}"/>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FB8BD07-7E01-E74F-8777-9CBAAAA9B5B5}"/>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990A0EB0-63C5-514B-9D8E-79DDD91E743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5DE1A9C4-927D-184E-8BB4-430E22997011}"/>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6" name="바닥글 개체 틀 5">
            <a:extLst>
              <a:ext uri="{FF2B5EF4-FFF2-40B4-BE49-F238E27FC236}">
                <a16:creationId xmlns:a16="http://schemas.microsoft.com/office/drawing/2014/main" id="{71BE3D6C-00DA-1343-B45F-7C6908DEF6FC}"/>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60227D9D-9AD3-1843-8248-BFB475472C56}"/>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58303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9E1656-7AA2-2D43-AEF9-1F0C0CE691F8}"/>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F608BA1-33D6-FA44-97F5-CC6B9B922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BB941FA4-0F6E-4140-8E3C-4DA422D413AB}"/>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348EB049-DC05-BC40-A8EB-4535257D5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9649C30A-30ED-214A-A33D-C74835018414}"/>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EA2B1B9C-FFA8-DF47-AD29-42F86F7BD3F6}"/>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8" name="바닥글 개체 틀 7">
            <a:extLst>
              <a:ext uri="{FF2B5EF4-FFF2-40B4-BE49-F238E27FC236}">
                <a16:creationId xmlns:a16="http://schemas.microsoft.com/office/drawing/2014/main" id="{D4FD2220-6A92-B64F-8EF6-FF5D6C0D4BF9}"/>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A03EC38E-078C-284D-ADD8-019E1CDAEF80}"/>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128322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64C89-1D3F-3540-8138-67326E1B1793}"/>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72396D51-D72F-1647-A419-FCAF4ECC2DCC}"/>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4" name="바닥글 개체 틀 3">
            <a:extLst>
              <a:ext uri="{FF2B5EF4-FFF2-40B4-BE49-F238E27FC236}">
                <a16:creationId xmlns:a16="http://schemas.microsoft.com/office/drawing/2014/main" id="{E9519ECD-A022-2F4A-98E1-D9943648F98E}"/>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9505733D-CD1D-B942-8BF3-9B522733D93B}"/>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6648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C6C2F21-1C02-2949-8965-2FEAAEC8F9F6}"/>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3" name="바닥글 개체 틀 2">
            <a:extLst>
              <a:ext uri="{FF2B5EF4-FFF2-40B4-BE49-F238E27FC236}">
                <a16:creationId xmlns:a16="http://schemas.microsoft.com/office/drawing/2014/main" id="{E5E75354-84D1-7349-8FDD-2CB23B54F4D1}"/>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3CCBF531-E994-4344-90EB-D9BDB87755B4}"/>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306842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3FDAF-302E-6448-BA67-12994A2CD5B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24AC06C9-1730-824B-BC34-21F3E924C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C1CF520F-05BC-3944-A298-745E2102F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3FE57346-5105-3349-A029-03322790E516}"/>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6" name="바닥글 개체 틀 5">
            <a:extLst>
              <a:ext uri="{FF2B5EF4-FFF2-40B4-BE49-F238E27FC236}">
                <a16:creationId xmlns:a16="http://schemas.microsoft.com/office/drawing/2014/main" id="{9630BB97-9E10-8947-8281-318A2B47F3C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4AAEC598-C4C9-8242-8C51-CF8F038848CB}"/>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221433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1196F3-43F3-4746-96C4-481501404A4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0D8045D-7EBC-EE41-B79A-41596618D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FACD7D2F-7AB2-194E-A5B9-9F63B4AB4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514B1924-7520-864A-A558-DC2A746E67CC}"/>
              </a:ext>
            </a:extLst>
          </p:cNvPr>
          <p:cNvSpPr>
            <a:spLocks noGrp="1"/>
          </p:cNvSpPr>
          <p:nvPr>
            <p:ph type="dt" sz="half" idx="10"/>
          </p:nvPr>
        </p:nvSpPr>
        <p:spPr/>
        <p:txBody>
          <a:bodyPr/>
          <a:lstStyle/>
          <a:p>
            <a:fld id="{3998C3AC-22BE-5E4D-87ED-EE31326DE66B}" type="datetimeFigureOut">
              <a:rPr kumimoji="1" lang="ko-KR" altLang="en-US" smtClean="0"/>
              <a:t>2020. 9. 14.</a:t>
            </a:fld>
            <a:endParaRPr kumimoji="1" lang="ko-KR" altLang="en-US"/>
          </a:p>
        </p:txBody>
      </p:sp>
      <p:sp>
        <p:nvSpPr>
          <p:cNvPr id="6" name="바닥글 개체 틀 5">
            <a:extLst>
              <a:ext uri="{FF2B5EF4-FFF2-40B4-BE49-F238E27FC236}">
                <a16:creationId xmlns:a16="http://schemas.microsoft.com/office/drawing/2014/main" id="{E7109D00-2EF8-2947-B17F-EA587390AE5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6C7948C-ACBB-EA4B-87CF-FDE1187AA213}"/>
              </a:ext>
            </a:extLst>
          </p:cNvPr>
          <p:cNvSpPr>
            <a:spLocks noGrp="1"/>
          </p:cNvSpPr>
          <p:nvPr>
            <p:ph type="sldNum" sz="quarter" idx="12"/>
          </p:nvPr>
        </p:nvSpPr>
        <p:spPr/>
        <p:txBody>
          <a:body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373170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0B667EF-C5BE-444A-AA01-B0F3E6291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4A466DC7-FF0D-4E43-A4B9-3C6484242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D4BB7E97-568B-2E4D-883C-D2B7B6489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C3AC-22BE-5E4D-87ED-EE31326DE66B}" type="datetimeFigureOut">
              <a:rPr kumimoji="1" lang="ko-KR" altLang="en-US" smtClean="0"/>
              <a:t>2020. 9. 14.</a:t>
            </a:fld>
            <a:endParaRPr kumimoji="1" lang="ko-KR" altLang="en-US"/>
          </a:p>
        </p:txBody>
      </p:sp>
      <p:sp>
        <p:nvSpPr>
          <p:cNvPr id="5" name="바닥글 개체 틀 4">
            <a:extLst>
              <a:ext uri="{FF2B5EF4-FFF2-40B4-BE49-F238E27FC236}">
                <a16:creationId xmlns:a16="http://schemas.microsoft.com/office/drawing/2014/main" id="{FA9D8FE1-2046-9849-9203-F91EBCDF3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12868EF8-9E1D-5942-AD6B-BD47027C2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664DA-B0BA-9944-ABA4-4072A1A99A8B}" type="slidenum">
              <a:rPr kumimoji="1" lang="ko-KR" altLang="en-US" smtClean="0"/>
              <a:t>‹#›</a:t>
            </a:fld>
            <a:endParaRPr kumimoji="1" lang="ko-KR" altLang="en-US"/>
          </a:p>
        </p:txBody>
      </p:sp>
    </p:spTree>
    <p:extLst>
      <p:ext uri="{BB962C8B-B14F-4D97-AF65-F5344CB8AC3E}">
        <p14:creationId xmlns:p14="http://schemas.microsoft.com/office/powerpoint/2010/main" val="99937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0367BD9-FA2F-BD42-9332-A95584027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342" y="918446"/>
            <a:ext cx="5068762" cy="50211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68DBAC-7F0B-5C4C-A025-0A6D17990AFE}"/>
              </a:ext>
            </a:extLst>
          </p:cNvPr>
          <p:cNvSpPr txBox="1"/>
          <p:nvPr/>
        </p:nvSpPr>
        <p:spPr>
          <a:xfrm>
            <a:off x="438912" y="2130552"/>
            <a:ext cx="5202936" cy="2339102"/>
          </a:xfrm>
          <a:prstGeom prst="rect">
            <a:avLst/>
          </a:prstGeom>
          <a:noFill/>
        </p:spPr>
        <p:txBody>
          <a:bodyPr wrap="square" rtlCol="0">
            <a:spAutoFit/>
          </a:bodyPr>
          <a:lstStyle/>
          <a:p>
            <a:r>
              <a:rPr kumimoji="1" lang="en" altLang="ko-KR" sz="1400" dirty="0"/>
              <a:t>2020 Fall </a:t>
            </a:r>
          </a:p>
          <a:p>
            <a:r>
              <a:rPr kumimoji="1" lang="en" altLang="ko-KR" sz="1600" dirty="0"/>
              <a:t>HFE74201: Special Topics in HFE 3</a:t>
            </a:r>
          </a:p>
          <a:p>
            <a:r>
              <a:rPr kumimoji="1" lang="en" altLang="ko-KR" sz="1600" dirty="0"/>
              <a:t>(Machine Learning Methods)</a:t>
            </a:r>
          </a:p>
          <a:p>
            <a:endParaRPr kumimoji="1" lang="en" altLang="ko-KR" dirty="0"/>
          </a:p>
          <a:p>
            <a:r>
              <a:rPr kumimoji="1" lang="en" altLang="ko-KR" sz="2800" b="1" dirty="0"/>
              <a:t>Homework 1</a:t>
            </a:r>
          </a:p>
          <a:p>
            <a:endParaRPr kumimoji="1" lang="en" altLang="ko-KR" dirty="0"/>
          </a:p>
          <a:p>
            <a:r>
              <a:rPr kumimoji="1" lang="en" altLang="ko-KR" dirty="0"/>
              <a:t>Hwiyeon Kim</a:t>
            </a:r>
          </a:p>
          <a:p>
            <a:r>
              <a:rPr kumimoji="1" lang="en" altLang="ko-KR" dirty="0"/>
              <a:t>20195073</a:t>
            </a:r>
          </a:p>
        </p:txBody>
      </p:sp>
    </p:spTree>
    <p:extLst>
      <p:ext uri="{BB962C8B-B14F-4D97-AF65-F5344CB8AC3E}">
        <p14:creationId xmlns:p14="http://schemas.microsoft.com/office/powerpoint/2010/main" val="250022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1D18A-0CFE-8549-B5EB-207FF79B4C94}"/>
              </a:ext>
            </a:extLst>
          </p:cNvPr>
          <p:cNvSpPr txBox="1"/>
          <p:nvPr/>
        </p:nvSpPr>
        <p:spPr>
          <a:xfrm>
            <a:off x="232011" y="327546"/>
            <a:ext cx="11764371" cy="923330"/>
          </a:xfrm>
          <a:prstGeom prst="rect">
            <a:avLst/>
          </a:prstGeom>
          <a:noFill/>
        </p:spPr>
        <p:txBody>
          <a:bodyPr wrap="square" rtlCol="0">
            <a:spAutoFit/>
          </a:bodyPr>
          <a:lstStyle/>
          <a:p>
            <a:r>
              <a:rPr lang="en" altLang="ko-KR" dirty="0"/>
              <a:t>1) Select one of the three coordinates as a hidden variable (say x, here) and the other two as observed vectors (say </a:t>
            </a:r>
            <a:r>
              <a:rPr lang="en" altLang="ko-KR" b="1" dirty="0"/>
              <a:t>y </a:t>
            </a:r>
            <a:r>
              <a:rPr lang="en" altLang="ko-KR" dirty="0"/>
              <a:t>= [y z]</a:t>
            </a:r>
            <a:r>
              <a:rPr lang="en" altLang="ko-KR" i="1" dirty="0"/>
              <a:t>T</a:t>
            </a:r>
            <a:r>
              <a:rPr lang="en" altLang="ko-KR" dirty="0"/>
              <a:t>). Using the training set, </a:t>
            </a:r>
            <a:r>
              <a:rPr lang="en" altLang="ko-KR" dirty="0" err="1"/>
              <a:t>Xtrain</a:t>
            </a:r>
            <a:r>
              <a:rPr lang="en" altLang="ko-KR" dirty="0"/>
              <a:t>, estimate the coefficients, </a:t>
            </a:r>
            <a:r>
              <a:rPr lang="en" altLang="ko-KR" b="1" dirty="0"/>
              <a:t>A </a:t>
            </a:r>
            <a:r>
              <a:rPr lang="en" altLang="ko-KR" dirty="0"/>
              <a:t>and </a:t>
            </a:r>
            <a:r>
              <a:rPr lang="en" altLang="ko-KR" b="1" dirty="0"/>
              <a:t>b</a:t>
            </a:r>
            <a:r>
              <a:rPr lang="en" altLang="ko-KR" dirty="0"/>
              <a:t>, of a linear model, </a:t>
            </a:r>
            <a:r>
              <a:rPr lang="en" altLang="ko-KR" b="1" dirty="0"/>
              <a:t>y </a:t>
            </a:r>
            <a:r>
              <a:rPr lang="en" altLang="ko-KR" dirty="0"/>
              <a:t>= </a:t>
            </a:r>
            <a:r>
              <a:rPr lang="en" altLang="ko-KR" b="1" dirty="0"/>
              <a:t>A</a:t>
            </a:r>
            <a:r>
              <a:rPr lang="en" altLang="ko-KR" dirty="0"/>
              <a:t>x + </a:t>
            </a:r>
            <a:r>
              <a:rPr lang="en" altLang="ko-KR" b="1" dirty="0"/>
              <a:t>b. </a:t>
            </a:r>
            <a:r>
              <a:rPr lang="en" altLang="ko-KR" dirty="0"/>
              <a:t>Note that </a:t>
            </a:r>
            <a:r>
              <a:rPr lang="en" altLang="ko-KR" b="1" dirty="0"/>
              <a:t>A </a:t>
            </a:r>
            <a:r>
              <a:rPr lang="en" altLang="ko-KR" dirty="0"/>
              <a:t>and </a:t>
            </a:r>
            <a:r>
              <a:rPr lang="en" altLang="ko-KR" b="1" dirty="0"/>
              <a:t>b </a:t>
            </a:r>
            <a:r>
              <a:rPr lang="en" altLang="ko-KR" dirty="0"/>
              <a:t>are a 2x1 vector. </a:t>
            </a:r>
            <a:endParaRPr kumimoji="1" lang="en-US" altLang="ko-KR" dirty="0"/>
          </a:p>
        </p:txBody>
      </p:sp>
      <p:pic>
        <p:nvPicPr>
          <p:cNvPr id="7" name="그림 6">
            <a:extLst>
              <a:ext uri="{FF2B5EF4-FFF2-40B4-BE49-F238E27FC236}">
                <a16:creationId xmlns:a16="http://schemas.microsoft.com/office/drawing/2014/main" id="{FB29CC5A-FAAB-504D-9AA5-595BCF539B56}"/>
              </a:ext>
            </a:extLst>
          </p:cNvPr>
          <p:cNvPicPr>
            <a:picLocks noChangeAspect="1"/>
          </p:cNvPicPr>
          <p:nvPr/>
        </p:nvPicPr>
        <p:blipFill>
          <a:blip r:embed="rId3"/>
          <a:stretch>
            <a:fillRect/>
          </a:stretch>
        </p:blipFill>
        <p:spPr>
          <a:xfrm>
            <a:off x="5602554" y="1950171"/>
            <a:ext cx="6471847" cy="1960313"/>
          </a:xfrm>
          <a:prstGeom prst="rect">
            <a:avLst/>
          </a:prstGeom>
        </p:spPr>
      </p:pic>
      <p:pic>
        <p:nvPicPr>
          <p:cNvPr id="2" name="그림 1">
            <a:extLst>
              <a:ext uri="{FF2B5EF4-FFF2-40B4-BE49-F238E27FC236}">
                <a16:creationId xmlns:a16="http://schemas.microsoft.com/office/drawing/2014/main" id="{1D0F2CA5-B2B6-E643-B222-4AE06229A1C7}"/>
              </a:ext>
            </a:extLst>
          </p:cNvPr>
          <p:cNvPicPr>
            <a:picLocks noChangeAspect="1"/>
          </p:cNvPicPr>
          <p:nvPr/>
        </p:nvPicPr>
        <p:blipFill>
          <a:blip r:embed="rId4"/>
          <a:stretch>
            <a:fillRect/>
          </a:stretch>
        </p:blipFill>
        <p:spPr>
          <a:xfrm>
            <a:off x="232011" y="1950171"/>
            <a:ext cx="3995658" cy="2284810"/>
          </a:xfrm>
          <a:prstGeom prst="rect">
            <a:avLst/>
          </a:prstGeom>
        </p:spPr>
      </p:pic>
    </p:spTree>
    <p:extLst>
      <p:ext uri="{BB962C8B-B14F-4D97-AF65-F5344CB8AC3E}">
        <p14:creationId xmlns:p14="http://schemas.microsoft.com/office/powerpoint/2010/main" val="148148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1D18A-0CFE-8549-B5EB-207FF79B4C94}"/>
              </a:ext>
            </a:extLst>
          </p:cNvPr>
          <p:cNvSpPr txBox="1"/>
          <p:nvPr/>
        </p:nvSpPr>
        <p:spPr>
          <a:xfrm>
            <a:off x="232011" y="327546"/>
            <a:ext cx="11764371" cy="646331"/>
          </a:xfrm>
          <a:prstGeom prst="rect">
            <a:avLst/>
          </a:prstGeom>
          <a:noFill/>
        </p:spPr>
        <p:txBody>
          <a:bodyPr wrap="square" rtlCol="0">
            <a:spAutoFit/>
          </a:bodyPr>
          <a:lstStyle/>
          <a:p>
            <a:r>
              <a:rPr lang="en" altLang="ko-KR" dirty="0"/>
              <a:t>2) Also from the training set, estimate the mean and precision of the prior, namely, p(x) with an assumption that p(x) is Gaussian.</a:t>
            </a:r>
          </a:p>
        </p:txBody>
      </p:sp>
      <p:pic>
        <p:nvPicPr>
          <p:cNvPr id="5" name="그림 4">
            <a:extLst>
              <a:ext uri="{FF2B5EF4-FFF2-40B4-BE49-F238E27FC236}">
                <a16:creationId xmlns:a16="http://schemas.microsoft.com/office/drawing/2014/main" id="{C7B8397E-2151-AD44-9BBB-200A77140C7B}"/>
              </a:ext>
            </a:extLst>
          </p:cNvPr>
          <p:cNvPicPr>
            <a:picLocks noChangeAspect="1"/>
          </p:cNvPicPr>
          <p:nvPr/>
        </p:nvPicPr>
        <p:blipFill>
          <a:blip r:embed="rId3"/>
          <a:stretch>
            <a:fillRect/>
          </a:stretch>
        </p:blipFill>
        <p:spPr>
          <a:xfrm>
            <a:off x="232011" y="1222814"/>
            <a:ext cx="2652474" cy="440483"/>
          </a:xfrm>
          <a:prstGeom prst="rect">
            <a:avLst/>
          </a:prstGeom>
        </p:spPr>
      </p:pic>
      <p:pic>
        <p:nvPicPr>
          <p:cNvPr id="6" name="그림 5">
            <a:extLst>
              <a:ext uri="{FF2B5EF4-FFF2-40B4-BE49-F238E27FC236}">
                <a16:creationId xmlns:a16="http://schemas.microsoft.com/office/drawing/2014/main" id="{254DE2E8-D303-1B40-8474-78080C651495}"/>
              </a:ext>
            </a:extLst>
          </p:cNvPr>
          <p:cNvPicPr>
            <a:picLocks noChangeAspect="1"/>
          </p:cNvPicPr>
          <p:nvPr/>
        </p:nvPicPr>
        <p:blipFill>
          <a:blip r:embed="rId4"/>
          <a:stretch>
            <a:fillRect/>
          </a:stretch>
        </p:blipFill>
        <p:spPr>
          <a:xfrm>
            <a:off x="2907943" y="1222813"/>
            <a:ext cx="1048771" cy="440484"/>
          </a:xfrm>
          <a:prstGeom prst="rect">
            <a:avLst/>
          </a:prstGeom>
        </p:spPr>
      </p:pic>
      <p:pic>
        <p:nvPicPr>
          <p:cNvPr id="2" name="그림 1">
            <a:extLst>
              <a:ext uri="{FF2B5EF4-FFF2-40B4-BE49-F238E27FC236}">
                <a16:creationId xmlns:a16="http://schemas.microsoft.com/office/drawing/2014/main" id="{DB1915E5-F163-334D-95D1-CCD06B37977D}"/>
              </a:ext>
            </a:extLst>
          </p:cNvPr>
          <p:cNvPicPr>
            <a:picLocks noChangeAspect="1"/>
          </p:cNvPicPr>
          <p:nvPr/>
        </p:nvPicPr>
        <p:blipFill>
          <a:blip r:embed="rId5"/>
          <a:stretch>
            <a:fillRect/>
          </a:stretch>
        </p:blipFill>
        <p:spPr>
          <a:xfrm>
            <a:off x="5640905" y="2206487"/>
            <a:ext cx="6355477" cy="3120848"/>
          </a:xfrm>
          <a:prstGeom prst="rect">
            <a:avLst/>
          </a:prstGeom>
        </p:spPr>
      </p:pic>
      <p:pic>
        <p:nvPicPr>
          <p:cNvPr id="3" name="그림 2">
            <a:extLst>
              <a:ext uri="{FF2B5EF4-FFF2-40B4-BE49-F238E27FC236}">
                <a16:creationId xmlns:a16="http://schemas.microsoft.com/office/drawing/2014/main" id="{A9FA653E-353E-9C4C-84A1-DF8B429B6CF2}"/>
              </a:ext>
            </a:extLst>
          </p:cNvPr>
          <p:cNvPicPr>
            <a:picLocks noChangeAspect="1"/>
          </p:cNvPicPr>
          <p:nvPr/>
        </p:nvPicPr>
        <p:blipFill>
          <a:blip r:embed="rId6"/>
          <a:stretch>
            <a:fillRect/>
          </a:stretch>
        </p:blipFill>
        <p:spPr>
          <a:xfrm>
            <a:off x="313919" y="1912234"/>
            <a:ext cx="1244329" cy="1361318"/>
          </a:xfrm>
          <a:prstGeom prst="rect">
            <a:avLst/>
          </a:prstGeom>
        </p:spPr>
      </p:pic>
      <p:pic>
        <p:nvPicPr>
          <p:cNvPr id="7" name="그림 6">
            <a:extLst>
              <a:ext uri="{FF2B5EF4-FFF2-40B4-BE49-F238E27FC236}">
                <a16:creationId xmlns:a16="http://schemas.microsoft.com/office/drawing/2014/main" id="{E022105A-7B4D-4140-B380-D5F805B0FCC6}"/>
              </a:ext>
            </a:extLst>
          </p:cNvPr>
          <p:cNvPicPr>
            <a:picLocks noChangeAspect="1"/>
          </p:cNvPicPr>
          <p:nvPr/>
        </p:nvPicPr>
        <p:blipFill>
          <a:blip r:embed="rId7"/>
          <a:stretch>
            <a:fillRect/>
          </a:stretch>
        </p:blipFill>
        <p:spPr>
          <a:xfrm>
            <a:off x="425573" y="3273552"/>
            <a:ext cx="4917824" cy="2519130"/>
          </a:xfrm>
          <a:prstGeom prst="rect">
            <a:avLst/>
          </a:prstGeom>
        </p:spPr>
      </p:pic>
    </p:spTree>
    <p:extLst>
      <p:ext uri="{BB962C8B-B14F-4D97-AF65-F5344CB8AC3E}">
        <p14:creationId xmlns:p14="http://schemas.microsoft.com/office/powerpoint/2010/main" val="39488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1D18A-0CFE-8549-B5EB-207FF79B4C94}"/>
              </a:ext>
            </a:extLst>
          </p:cNvPr>
          <p:cNvSpPr txBox="1"/>
          <p:nvPr/>
        </p:nvSpPr>
        <p:spPr>
          <a:xfrm>
            <a:off x="232011" y="327546"/>
            <a:ext cx="11764371" cy="646331"/>
          </a:xfrm>
          <a:prstGeom prst="rect">
            <a:avLst/>
          </a:prstGeom>
          <a:noFill/>
        </p:spPr>
        <p:txBody>
          <a:bodyPr wrap="square" rtlCol="0">
            <a:spAutoFit/>
          </a:bodyPr>
          <a:lstStyle/>
          <a:p>
            <a:r>
              <a:rPr lang="en" altLang="ko-KR" dirty="0"/>
              <a:t>2) Also from the training set, estimate the mean and precision of the prior, namely, p(x) with an assumption that p(x) is Gaussian.</a:t>
            </a:r>
          </a:p>
        </p:txBody>
      </p:sp>
      <p:pic>
        <p:nvPicPr>
          <p:cNvPr id="5" name="그림 4">
            <a:extLst>
              <a:ext uri="{FF2B5EF4-FFF2-40B4-BE49-F238E27FC236}">
                <a16:creationId xmlns:a16="http://schemas.microsoft.com/office/drawing/2014/main" id="{C7B8397E-2151-AD44-9BBB-200A77140C7B}"/>
              </a:ext>
            </a:extLst>
          </p:cNvPr>
          <p:cNvPicPr>
            <a:picLocks noChangeAspect="1"/>
          </p:cNvPicPr>
          <p:nvPr/>
        </p:nvPicPr>
        <p:blipFill>
          <a:blip r:embed="rId3"/>
          <a:stretch>
            <a:fillRect/>
          </a:stretch>
        </p:blipFill>
        <p:spPr>
          <a:xfrm>
            <a:off x="232011" y="1222814"/>
            <a:ext cx="2652474" cy="440483"/>
          </a:xfrm>
          <a:prstGeom prst="rect">
            <a:avLst/>
          </a:prstGeom>
        </p:spPr>
      </p:pic>
      <p:pic>
        <p:nvPicPr>
          <p:cNvPr id="6" name="그림 5">
            <a:extLst>
              <a:ext uri="{FF2B5EF4-FFF2-40B4-BE49-F238E27FC236}">
                <a16:creationId xmlns:a16="http://schemas.microsoft.com/office/drawing/2014/main" id="{254DE2E8-D303-1B40-8474-78080C651495}"/>
              </a:ext>
            </a:extLst>
          </p:cNvPr>
          <p:cNvPicPr>
            <a:picLocks noChangeAspect="1"/>
          </p:cNvPicPr>
          <p:nvPr/>
        </p:nvPicPr>
        <p:blipFill>
          <a:blip r:embed="rId4"/>
          <a:stretch>
            <a:fillRect/>
          </a:stretch>
        </p:blipFill>
        <p:spPr>
          <a:xfrm>
            <a:off x="2907943" y="1222813"/>
            <a:ext cx="1048771" cy="440484"/>
          </a:xfrm>
          <a:prstGeom prst="rect">
            <a:avLst/>
          </a:prstGeom>
        </p:spPr>
      </p:pic>
      <p:pic>
        <p:nvPicPr>
          <p:cNvPr id="7" name="그림 6">
            <a:extLst>
              <a:ext uri="{FF2B5EF4-FFF2-40B4-BE49-F238E27FC236}">
                <a16:creationId xmlns:a16="http://schemas.microsoft.com/office/drawing/2014/main" id="{B75CE18E-6D59-F34E-8797-EED4241EB06A}"/>
              </a:ext>
            </a:extLst>
          </p:cNvPr>
          <p:cNvPicPr>
            <a:picLocks noChangeAspect="1"/>
          </p:cNvPicPr>
          <p:nvPr/>
        </p:nvPicPr>
        <p:blipFill>
          <a:blip r:embed="rId5"/>
          <a:stretch>
            <a:fillRect/>
          </a:stretch>
        </p:blipFill>
        <p:spPr>
          <a:xfrm>
            <a:off x="1439019" y="1912233"/>
            <a:ext cx="4974526" cy="2081850"/>
          </a:xfrm>
          <a:prstGeom prst="rect">
            <a:avLst/>
          </a:prstGeom>
        </p:spPr>
      </p:pic>
      <p:pic>
        <p:nvPicPr>
          <p:cNvPr id="8" name="그림 7">
            <a:extLst>
              <a:ext uri="{FF2B5EF4-FFF2-40B4-BE49-F238E27FC236}">
                <a16:creationId xmlns:a16="http://schemas.microsoft.com/office/drawing/2014/main" id="{01B38E28-F6EB-684E-8E3E-A5D3FF8EE434}"/>
              </a:ext>
            </a:extLst>
          </p:cNvPr>
          <p:cNvPicPr>
            <a:picLocks noChangeAspect="1"/>
          </p:cNvPicPr>
          <p:nvPr/>
        </p:nvPicPr>
        <p:blipFill>
          <a:blip r:embed="rId6"/>
          <a:stretch>
            <a:fillRect/>
          </a:stretch>
        </p:blipFill>
        <p:spPr>
          <a:xfrm>
            <a:off x="219819" y="1912234"/>
            <a:ext cx="1219200" cy="1333500"/>
          </a:xfrm>
          <a:prstGeom prst="rect">
            <a:avLst/>
          </a:prstGeom>
        </p:spPr>
      </p:pic>
    </p:spTree>
    <p:extLst>
      <p:ext uri="{BB962C8B-B14F-4D97-AF65-F5344CB8AC3E}">
        <p14:creationId xmlns:p14="http://schemas.microsoft.com/office/powerpoint/2010/main" val="332545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1D18A-0CFE-8549-B5EB-207FF79B4C94}"/>
              </a:ext>
            </a:extLst>
          </p:cNvPr>
          <p:cNvSpPr txBox="1"/>
          <p:nvPr/>
        </p:nvSpPr>
        <p:spPr>
          <a:xfrm>
            <a:off x="232011" y="327546"/>
            <a:ext cx="11764371" cy="923330"/>
          </a:xfrm>
          <a:prstGeom prst="rect">
            <a:avLst/>
          </a:prstGeom>
          <a:noFill/>
        </p:spPr>
        <p:txBody>
          <a:bodyPr wrap="square" rtlCol="0">
            <a:spAutoFit/>
          </a:bodyPr>
          <a:lstStyle/>
          <a:p>
            <a:r>
              <a:rPr lang="en" altLang="ko-KR" dirty="0"/>
              <a:t>3) Estimate the precision matrix of the likelihood function, namely, the conditional distribution of p(</a:t>
            </a:r>
            <a:r>
              <a:rPr lang="en" altLang="ko-KR" b="1" dirty="0" err="1"/>
              <a:t>y</a:t>
            </a:r>
            <a:r>
              <a:rPr lang="en" altLang="ko-KR" dirty="0" err="1"/>
              <a:t>|x</a:t>
            </a:r>
            <a:r>
              <a:rPr lang="en" altLang="ko-KR" dirty="0"/>
              <a:t>), which is also a Gaussian distribution according to the linear Gaussian model. Note that finding the precision matrix here involves finding errors between </a:t>
            </a:r>
            <a:r>
              <a:rPr lang="en" altLang="ko-KR" b="1" dirty="0"/>
              <a:t>y </a:t>
            </a:r>
            <a:r>
              <a:rPr lang="en" altLang="ko-KR" dirty="0"/>
              <a:t>and </a:t>
            </a:r>
            <a:r>
              <a:rPr lang="en" altLang="ko-KR" b="1" dirty="0"/>
              <a:t>A</a:t>
            </a:r>
            <a:r>
              <a:rPr lang="en" altLang="ko-KR" dirty="0"/>
              <a:t>x + </a:t>
            </a:r>
            <a:r>
              <a:rPr lang="en" altLang="ko-KR" b="1" dirty="0"/>
              <a:t>b</a:t>
            </a:r>
            <a:r>
              <a:rPr lang="en" altLang="ko-KR" dirty="0"/>
              <a:t>. </a:t>
            </a:r>
          </a:p>
        </p:txBody>
      </p:sp>
      <p:pic>
        <p:nvPicPr>
          <p:cNvPr id="2" name="그림 1">
            <a:extLst>
              <a:ext uri="{FF2B5EF4-FFF2-40B4-BE49-F238E27FC236}">
                <a16:creationId xmlns:a16="http://schemas.microsoft.com/office/drawing/2014/main" id="{3DE3BB75-0BCC-5340-A733-370A9BC49396}"/>
              </a:ext>
            </a:extLst>
          </p:cNvPr>
          <p:cNvPicPr>
            <a:picLocks noChangeAspect="1"/>
          </p:cNvPicPr>
          <p:nvPr/>
        </p:nvPicPr>
        <p:blipFill>
          <a:blip r:embed="rId2"/>
          <a:stretch>
            <a:fillRect/>
          </a:stretch>
        </p:blipFill>
        <p:spPr>
          <a:xfrm>
            <a:off x="7670171" y="1329962"/>
            <a:ext cx="3968485" cy="5200492"/>
          </a:xfrm>
          <a:prstGeom prst="rect">
            <a:avLst/>
          </a:prstGeom>
        </p:spPr>
      </p:pic>
      <p:pic>
        <p:nvPicPr>
          <p:cNvPr id="3" name="그림 2">
            <a:extLst>
              <a:ext uri="{FF2B5EF4-FFF2-40B4-BE49-F238E27FC236}">
                <a16:creationId xmlns:a16="http://schemas.microsoft.com/office/drawing/2014/main" id="{CECE6E79-824A-9D4F-A1C0-BFFD9749C109}"/>
              </a:ext>
            </a:extLst>
          </p:cNvPr>
          <p:cNvPicPr>
            <a:picLocks noChangeAspect="1"/>
          </p:cNvPicPr>
          <p:nvPr/>
        </p:nvPicPr>
        <p:blipFill>
          <a:blip r:embed="rId3"/>
          <a:stretch>
            <a:fillRect/>
          </a:stretch>
        </p:blipFill>
        <p:spPr>
          <a:xfrm>
            <a:off x="553344" y="3042158"/>
            <a:ext cx="5626100" cy="2730500"/>
          </a:xfrm>
          <a:prstGeom prst="rect">
            <a:avLst/>
          </a:prstGeom>
        </p:spPr>
      </p:pic>
      <p:pic>
        <p:nvPicPr>
          <p:cNvPr id="11" name="그림 10">
            <a:extLst>
              <a:ext uri="{FF2B5EF4-FFF2-40B4-BE49-F238E27FC236}">
                <a16:creationId xmlns:a16="http://schemas.microsoft.com/office/drawing/2014/main" id="{7DE0B08F-051C-6C48-9E91-FC233A0010F0}"/>
              </a:ext>
            </a:extLst>
          </p:cNvPr>
          <p:cNvPicPr>
            <a:picLocks noChangeAspect="1"/>
          </p:cNvPicPr>
          <p:nvPr/>
        </p:nvPicPr>
        <p:blipFill>
          <a:blip r:embed="rId4"/>
          <a:stretch>
            <a:fillRect/>
          </a:stretch>
        </p:blipFill>
        <p:spPr>
          <a:xfrm>
            <a:off x="232011" y="1413089"/>
            <a:ext cx="2694069" cy="648991"/>
          </a:xfrm>
          <a:prstGeom prst="rect">
            <a:avLst/>
          </a:prstGeom>
        </p:spPr>
      </p:pic>
      <p:pic>
        <p:nvPicPr>
          <p:cNvPr id="5" name="그림 4">
            <a:extLst>
              <a:ext uri="{FF2B5EF4-FFF2-40B4-BE49-F238E27FC236}">
                <a16:creationId xmlns:a16="http://schemas.microsoft.com/office/drawing/2014/main" id="{363AA355-832D-7A41-9B0F-8B8B2B8A068C}"/>
              </a:ext>
            </a:extLst>
          </p:cNvPr>
          <p:cNvPicPr>
            <a:picLocks noChangeAspect="1"/>
          </p:cNvPicPr>
          <p:nvPr/>
        </p:nvPicPr>
        <p:blipFill>
          <a:blip r:embed="rId5"/>
          <a:stretch>
            <a:fillRect/>
          </a:stretch>
        </p:blipFill>
        <p:spPr>
          <a:xfrm>
            <a:off x="158858" y="2062080"/>
            <a:ext cx="5272677" cy="675318"/>
          </a:xfrm>
          <a:prstGeom prst="rect">
            <a:avLst/>
          </a:prstGeom>
        </p:spPr>
      </p:pic>
    </p:spTree>
    <p:extLst>
      <p:ext uri="{BB962C8B-B14F-4D97-AF65-F5344CB8AC3E}">
        <p14:creationId xmlns:p14="http://schemas.microsoft.com/office/powerpoint/2010/main" val="355857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1D18A-0CFE-8549-B5EB-207FF79B4C94}"/>
              </a:ext>
            </a:extLst>
          </p:cNvPr>
          <p:cNvSpPr txBox="1"/>
          <p:nvPr/>
        </p:nvSpPr>
        <p:spPr>
          <a:xfrm>
            <a:off x="232011" y="327546"/>
            <a:ext cx="11764371" cy="923330"/>
          </a:xfrm>
          <a:prstGeom prst="rect">
            <a:avLst/>
          </a:prstGeom>
          <a:noFill/>
        </p:spPr>
        <p:txBody>
          <a:bodyPr wrap="square" rtlCol="0">
            <a:spAutoFit/>
          </a:bodyPr>
          <a:lstStyle/>
          <a:p>
            <a:r>
              <a:rPr lang="en" altLang="ko-KR" dirty="0"/>
              <a:t>4) Using the Bayes’ theorem and the linear Gaussian model, infer the covariance matrix of the posterior of x given </a:t>
            </a:r>
            <a:r>
              <a:rPr lang="en" altLang="ko-KR" b="1" dirty="0"/>
              <a:t>y</a:t>
            </a:r>
            <a:r>
              <a:rPr lang="en" altLang="ko-KR" dirty="0"/>
              <a:t>, p(</a:t>
            </a:r>
            <a:r>
              <a:rPr lang="en" altLang="ko-KR" dirty="0" err="1"/>
              <a:t>x|</a:t>
            </a:r>
            <a:r>
              <a:rPr lang="en" altLang="ko-KR" b="1" dirty="0" err="1"/>
              <a:t>y</a:t>
            </a:r>
            <a:r>
              <a:rPr lang="en" altLang="ko-KR" dirty="0"/>
              <a:t>). Note that this covariance matrix is independent of the observation of </a:t>
            </a:r>
            <a:r>
              <a:rPr lang="en" altLang="ko-KR" b="1" dirty="0"/>
              <a:t>y </a:t>
            </a:r>
            <a:r>
              <a:rPr lang="en" altLang="ko-KR" dirty="0"/>
              <a:t>according to the linear Gaussian model. </a:t>
            </a:r>
          </a:p>
        </p:txBody>
      </p:sp>
      <p:pic>
        <p:nvPicPr>
          <p:cNvPr id="10" name="그림 9">
            <a:extLst>
              <a:ext uri="{FF2B5EF4-FFF2-40B4-BE49-F238E27FC236}">
                <a16:creationId xmlns:a16="http://schemas.microsoft.com/office/drawing/2014/main" id="{F1283885-B108-C642-B7AF-95586EE5438B}"/>
              </a:ext>
            </a:extLst>
          </p:cNvPr>
          <p:cNvPicPr>
            <a:picLocks noChangeAspect="1"/>
          </p:cNvPicPr>
          <p:nvPr/>
        </p:nvPicPr>
        <p:blipFill>
          <a:blip r:embed="rId2"/>
          <a:stretch>
            <a:fillRect/>
          </a:stretch>
        </p:blipFill>
        <p:spPr>
          <a:xfrm>
            <a:off x="232011" y="1413089"/>
            <a:ext cx="3094813" cy="745529"/>
          </a:xfrm>
          <a:prstGeom prst="rect">
            <a:avLst/>
          </a:prstGeom>
        </p:spPr>
      </p:pic>
      <p:pic>
        <p:nvPicPr>
          <p:cNvPr id="9" name="그림 8">
            <a:extLst>
              <a:ext uri="{FF2B5EF4-FFF2-40B4-BE49-F238E27FC236}">
                <a16:creationId xmlns:a16="http://schemas.microsoft.com/office/drawing/2014/main" id="{BC3BC7B8-73FE-054C-93E8-FCBDC708CF34}"/>
              </a:ext>
            </a:extLst>
          </p:cNvPr>
          <p:cNvPicPr>
            <a:picLocks noChangeAspect="1"/>
          </p:cNvPicPr>
          <p:nvPr/>
        </p:nvPicPr>
        <p:blipFill>
          <a:blip r:embed="rId3"/>
          <a:stretch>
            <a:fillRect/>
          </a:stretch>
        </p:blipFill>
        <p:spPr>
          <a:xfrm>
            <a:off x="6867938" y="2972729"/>
            <a:ext cx="5215927" cy="1149837"/>
          </a:xfrm>
          <a:prstGeom prst="rect">
            <a:avLst/>
          </a:prstGeom>
        </p:spPr>
      </p:pic>
      <p:pic>
        <p:nvPicPr>
          <p:cNvPr id="13" name="그림 12">
            <a:extLst>
              <a:ext uri="{FF2B5EF4-FFF2-40B4-BE49-F238E27FC236}">
                <a16:creationId xmlns:a16="http://schemas.microsoft.com/office/drawing/2014/main" id="{C6E8EB0A-3081-7841-97FB-4B66252F31C2}"/>
              </a:ext>
            </a:extLst>
          </p:cNvPr>
          <p:cNvPicPr>
            <a:picLocks noChangeAspect="1"/>
          </p:cNvPicPr>
          <p:nvPr/>
        </p:nvPicPr>
        <p:blipFill>
          <a:blip r:embed="rId4"/>
          <a:stretch>
            <a:fillRect/>
          </a:stretch>
        </p:blipFill>
        <p:spPr>
          <a:xfrm>
            <a:off x="232011" y="2698242"/>
            <a:ext cx="6245266" cy="2641854"/>
          </a:xfrm>
          <a:prstGeom prst="rect">
            <a:avLst/>
          </a:prstGeom>
        </p:spPr>
      </p:pic>
      <p:pic>
        <p:nvPicPr>
          <p:cNvPr id="14" name="그림 13">
            <a:extLst>
              <a:ext uri="{FF2B5EF4-FFF2-40B4-BE49-F238E27FC236}">
                <a16:creationId xmlns:a16="http://schemas.microsoft.com/office/drawing/2014/main" id="{2EF33FBF-F1CE-9541-B3B3-68ACB9FCF115}"/>
              </a:ext>
            </a:extLst>
          </p:cNvPr>
          <p:cNvPicPr>
            <a:picLocks noChangeAspect="1"/>
          </p:cNvPicPr>
          <p:nvPr/>
        </p:nvPicPr>
        <p:blipFill rotWithShape="1">
          <a:blip r:embed="rId5"/>
          <a:srcRect t="55047"/>
          <a:stretch/>
        </p:blipFill>
        <p:spPr>
          <a:xfrm>
            <a:off x="0" y="2158618"/>
            <a:ext cx="5969000" cy="365378"/>
          </a:xfrm>
          <a:prstGeom prst="rect">
            <a:avLst/>
          </a:prstGeom>
        </p:spPr>
      </p:pic>
    </p:spTree>
    <p:extLst>
      <p:ext uri="{BB962C8B-B14F-4D97-AF65-F5344CB8AC3E}">
        <p14:creationId xmlns:p14="http://schemas.microsoft.com/office/powerpoint/2010/main" val="232809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1FB6D-D8AA-674F-991F-834602871DE2}"/>
              </a:ext>
            </a:extLst>
          </p:cNvPr>
          <p:cNvSpPr txBox="1"/>
          <p:nvPr/>
        </p:nvSpPr>
        <p:spPr>
          <a:xfrm>
            <a:off x="207665" y="212700"/>
            <a:ext cx="11776669" cy="1477328"/>
          </a:xfrm>
          <a:prstGeom prst="rect">
            <a:avLst/>
          </a:prstGeom>
          <a:noFill/>
        </p:spPr>
        <p:txBody>
          <a:bodyPr wrap="square" rtlCol="0">
            <a:spAutoFit/>
          </a:bodyPr>
          <a:lstStyle/>
          <a:p>
            <a:r>
              <a:rPr lang="en" altLang="ko-KR" dirty="0"/>
              <a:t>5) Now, we want to infer the hidden variable x from the observation of </a:t>
            </a:r>
            <a:r>
              <a:rPr lang="en" altLang="ko-KR" b="1" dirty="0"/>
              <a:t>y </a:t>
            </a:r>
            <a:r>
              <a:rPr lang="en" altLang="ko-KR" dirty="0"/>
              <a:t>in the test set. Utilizing the fact that p(</a:t>
            </a:r>
            <a:r>
              <a:rPr lang="en" altLang="ko-KR" dirty="0" err="1"/>
              <a:t>x|</a:t>
            </a:r>
            <a:r>
              <a:rPr lang="en" altLang="ko-KR" b="1" dirty="0" err="1"/>
              <a:t>y</a:t>
            </a:r>
            <a:r>
              <a:rPr lang="en" altLang="ko-KR" dirty="0"/>
              <a:t>) is Gaussian, infer the most likely value of x1, ..., </a:t>
            </a:r>
            <a:r>
              <a:rPr lang="en" altLang="ko-KR" dirty="0" err="1"/>
              <a:t>xN</a:t>
            </a:r>
            <a:r>
              <a:rPr lang="en" altLang="ko-KR" dirty="0"/>
              <a:t>, corresponding to the test data in </a:t>
            </a:r>
            <a:r>
              <a:rPr lang="en" altLang="ko-KR" dirty="0" err="1"/>
              <a:t>Xtest</a:t>
            </a:r>
            <a:r>
              <a:rPr lang="en" altLang="ko-KR" dirty="0"/>
              <a:t>, {</a:t>
            </a:r>
            <a:r>
              <a:rPr lang="en" altLang="ko-KR" b="1" dirty="0"/>
              <a:t>y</a:t>
            </a:r>
            <a:r>
              <a:rPr lang="en" altLang="ko-KR" dirty="0"/>
              <a:t>1, ..., </a:t>
            </a:r>
            <a:r>
              <a:rPr lang="en" altLang="ko-KR" b="1" dirty="0" err="1"/>
              <a:t>y</a:t>
            </a:r>
            <a:r>
              <a:rPr lang="en" altLang="ko-KR" dirty="0" err="1"/>
              <a:t>N</a:t>
            </a:r>
            <a:r>
              <a:rPr lang="en" altLang="ko-KR" dirty="0"/>
              <a:t>}, where N is the number of test samples. When you estimate the mean of p(</a:t>
            </a:r>
            <a:r>
              <a:rPr lang="en" altLang="ko-KR" dirty="0" err="1"/>
              <a:t>x|</a:t>
            </a:r>
            <a:r>
              <a:rPr lang="en" altLang="ko-KR" b="1" dirty="0" err="1"/>
              <a:t>y</a:t>
            </a:r>
            <a:r>
              <a:rPr lang="en" altLang="ko-KR" dirty="0"/>
              <a:t>), consider whether you will update the mean of the prior using the newly estimated mean, or you will just keep using the original mean of the prior without update. Compare the results between these two cases. </a:t>
            </a:r>
          </a:p>
        </p:txBody>
      </p:sp>
      <p:pic>
        <p:nvPicPr>
          <p:cNvPr id="2" name="그림 1">
            <a:extLst>
              <a:ext uri="{FF2B5EF4-FFF2-40B4-BE49-F238E27FC236}">
                <a16:creationId xmlns:a16="http://schemas.microsoft.com/office/drawing/2014/main" id="{67B92C96-9D47-C642-9404-3461078CCC9A}"/>
              </a:ext>
            </a:extLst>
          </p:cNvPr>
          <p:cNvPicPr>
            <a:picLocks noChangeAspect="1"/>
          </p:cNvPicPr>
          <p:nvPr/>
        </p:nvPicPr>
        <p:blipFill>
          <a:blip r:embed="rId2"/>
          <a:stretch>
            <a:fillRect/>
          </a:stretch>
        </p:blipFill>
        <p:spPr>
          <a:xfrm>
            <a:off x="6949440" y="1744603"/>
            <a:ext cx="5034894" cy="5136462"/>
          </a:xfrm>
          <a:prstGeom prst="rect">
            <a:avLst/>
          </a:prstGeom>
        </p:spPr>
      </p:pic>
      <p:pic>
        <p:nvPicPr>
          <p:cNvPr id="6" name="그림 5">
            <a:extLst>
              <a:ext uri="{FF2B5EF4-FFF2-40B4-BE49-F238E27FC236}">
                <a16:creationId xmlns:a16="http://schemas.microsoft.com/office/drawing/2014/main" id="{6030CDB1-2396-794F-93EA-76514B469330}"/>
              </a:ext>
            </a:extLst>
          </p:cNvPr>
          <p:cNvPicPr>
            <a:picLocks noChangeAspect="1"/>
          </p:cNvPicPr>
          <p:nvPr/>
        </p:nvPicPr>
        <p:blipFill>
          <a:blip r:embed="rId3"/>
          <a:stretch>
            <a:fillRect/>
          </a:stretch>
        </p:blipFill>
        <p:spPr>
          <a:xfrm>
            <a:off x="501143" y="3551000"/>
            <a:ext cx="5611719" cy="1981120"/>
          </a:xfrm>
          <a:prstGeom prst="rect">
            <a:avLst/>
          </a:prstGeom>
        </p:spPr>
      </p:pic>
      <p:pic>
        <p:nvPicPr>
          <p:cNvPr id="10" name="그림 9">
            <a:extLst>
              <a:ext uri="{FF2B5EF4-FFF2-40B4-BE49-F238E27FC236}">
                <a16:creationId xmlns:a16="http://schemas.microsoft.com/office/drawing/2014/main" id="{2E39B21A-4AAF-254C-B859-D16FF79368DE}"/>
              </a:ext>
            </a:extLst>
          </p:cNvPr>
          <p:cNvPicPr>
            <a:picLocks noChangeAspect="1"/>
          </p:cNvPicPr>
          <p:nvPr/>
        </p:nvPicPr>
        <p:blipFill>
          <a:blip r:embed="rId4"/>
          <a:stretch>
            <a:fillRect/>
          </a:stretch>
        </p:blipFill>
        <p:spPr>
          <a:xfrm>
            <a:off x="625203" y="2059942"/>
            <a:ext cx="3094813" cy="745529"/>
          </a:xfrm>
          <a:prstGeom prst="rect">
            <a:avLst/>
          </a:prstGeom>
        </p:spPr>
      </p:pic>
      <p:pic>
        <p:nvPicPr>
          <p:cNvPr id="7" name="그림 6">
            <a:extLst>
              <a:ext uri="{FF2B5EF4-FFF2-40B4-BE49-F238E27FC236}">
                <a16:creationId xmlns:a16="http://schemas.microsoft.com/office/drawing/2014/main" id="{3F790AE7-1601-814D-BA03-49576E4427A2}"/>
              </a:ext>
            </a:extLst>
          </p:cNvPr>
          <p:cNvPicPr>
            <a:picLocks noChangeAspect="1"/>
          </p:cNvPicPr>
          <p:nvPr/>
        </p:nvPicPr>
        <p:blipFill rotWithShape="1">
          <a:blip r:embed="rId5"/>
          <a:srcRect t="10339" b="48036"/>
          <a:stretch/>
        </p:blipFill>
        <p:spPr>
          <a:xfrm>
            <a:off x="388206" y="2805471"/>
            <a:ext cx="5969000" cy="338328"/>
          </a:xfrm>
          <a:prstGeom prst="rect">
            <a:avLst/>
          </a:prstGeom>
        </p:spPr>
      </p:pic>
    </p:spTree>
    <p:extLst>
      <p:ext uri="{BB962C8B-B14F-4D97-AF65-F5344CB8AC3E}">
        <p14:creationId xmlns:p14="http://schemas.microsoft.com/office/powerpoint/2010/main" val="46108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1FB6D-D8AA-674F-991F-834602871DE2}"/>
              </a:ext>
            </a:extLst>
          </p:cNvPr>
          <p:cNvSpPr txBox="1"/>
          <p:nvPr/>
        </p:nvSpPr>
        <p:spPr>
          <a:xfrm>
            <a:off x="211015" y="311499"/>
            <a:ext cx="11776669" cy="1200329"/>
          </a:xfrm>
          <a:prstGeom prst="rect">
            <a:avLst/>
          </a:prstGeom>
          <a:noFill/>
        </p:spPr>
        <p:txBody>
          <a:bodyPr wrap="square" rtlCol="0">
            <a:spAutoFit/>
          </a:bodyPr>
          <a:lstStyle/>
          <a:p>
            <a:r>
              <a:rPr lang="en" altLang="ko-KR" dirty="0"/>
              <a:t>6) Change the coordinates for x and </a:t>
            </a:r>
            <a:r>
              <a:rPr lang="en" altLang="ko-KR" b="1" dirty="0"/>
              <a:t>y </a:t>
            </a:r>
            <a:r>
              <a:rPr lang="en" altLang="ko-KR" dirty="0"/>
              <a:t>and repeat 1)-5). Since there are three coordinates, there will be three different cases for {x, </a:t>
            </a:r>
            <a:r>
              <a:rPr lang="en" altLang="ko-KR" b="1" dirty="0"/>
              <a:t>y</a:t>
            </a:r>
            <a:r>
              <a:rPr lang="en" altLang="ko-KR" dirty="0"/>
              <a:t>} combinations. Show the plots of your estimates of x along with true x for each coordinate. </a:t>
            </a:r>
          </a:p>
          <a:p>
            <a:endParaRPr kumimoji="1" lang="ko-KR" altLang="en-US" dirty="0"/>
          </a:p>
        </p:txBody>
      </p:sp>
      <p:pic>
        <p:nvPicPr>
          <p:cNvPr id="3" name="Picture 2">
            <a:extLst>
              <a:ext uri="{FF2B5EF4-FFF2-40B4-BE49-F238E27FC236}">
                <a16:creationId xmlns:a16="http://schemas.microsoft.com/office/drawing/2014/main" id="{34D11733-7265-0246-BD48-C258E9C53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28" y="2092482"/>
            <a:ext cx="3503229" cy="347029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71B8833A-7507-294B-B72F-3813BB6C6985}"/>
              </a:ext>
            </a:extLst>
          </p:cNvPr>
          <p:cNvPicPr>
            <a:picLocks noChangeAspect="1"/>
          </p:cNvPicPr>
          <p:nvPr/>
        </p:nvPicPr>
        <p:blipFill>
          <a:blip r:embed="rId3"/>
          <a:stretch>
            <a:fillRect/>
          </a:stretch>
        </p:blipFill>
        <p:spPr>
          <a:xfrm>
            <a:off x="4070294" y="2209803"/>
            <a:ext cx="3741398" cy="3414162"/>
          </a:xfrm>
          <a:prstGeom prst="rect">
            <a:avLst/>
          </a:prstGeom>
        </p:spPr>
      </p:pic>
      <p:pic>
        <p:nvPicPr>
          <p:cNvPr id="6" name="그림 5">
            <a:extLst>
              <a:ext uri="{FF2B5EF4-FFF2-40B4-BE49-F238E27FC236}">
                <a16:creationId xmlns:a16="http://schemas.microsoft.com/office/drawing/2014/main" id="{3220794B-D08D-834D-B4F2-A73ED52A798D}"/>
              </a:ext>
            </a:extLst>
          </p:cNvPr>
          <p:cNvPicPr>
            <a:picLocks noChangeAspect="1"/>
          </p:cNvPicPr>
          <p:nvPr/>
        </p:nvPicPr>
        <p:blipFill>
          <a:blip r:embed="rId4"/>
          <a:stretch>
            <a:fillRect/>
          </a:stretch>
        </p:blipFill>
        <p:spPr>
          <a:xfrm>
            <a:off x="7792920" y="2209803"/>
            <a:ext cx="3963063" cy="3414162"/>
          </a:xfrm>
          <a:prstGeom prst="rect">
            <a:avLst/>
          </a:prstGeom>
        </p:spPr>
      </p:pic>
      <p:sp>
        <p:nvSpPr>
          <p:cNvPr id="7" name="TextBox 6">
            <a:extLst>
              <a:ext uri="{FF2B5EF4-FFF2-40B4-BE49-F238E27FC236}">
                <a16:creationId xmlns:a16="http://schemas.microsoft.com/office/drawing/2014/main" id="{26A528B3-9A9C-8442-95C3-F6A9B20C1FB5}"/>
              </a:ext>
            </a:extLst>
          </p:cNvPr>
          <p:cNvSpPr txBox="1"/>
          <p:nvPr/>
        </p:nvSpPr>
        <p:spPr>
          <a:xfrm>
            <a:off x="728284" y="1511828"/>
            <a:ext cx="2662280" cy="338554"/>
          </a:xfrm>
          <a:prstGeom prst="rect">
            <a:avLst/>
          </a:prstGeom>
          <a:noFill/>
        </p:spPr>
        <p:txBody>
          <a:bodyPr wrap="square" rtlCol="0">
            <a:spAutoFit/>
          </a:bodyPr>
          <a:lstStyle/>
          <a:p>
            <a:pPr algn="ctr"/>
            <a:r>
              <a:rPr kumimoji="1" lang="en-US" altLang="ko-Kore-KR" sz="1600" dirty="0"/>
              <a:t>x=x, </a:t>
            </a:r>
            <a:r>
              <a:rPr kumimoji="1" lang="en-US" altLang="ko-Kore-KR" sz="1600" b="1" dirty="0"/>
              <a:t>y</a:t>
            </a:r>
            <a:r>
              <a:rPr kumimoji="1" lang="en-US" altLang="ko-Kore-KR" sz="1600" dirty="0"/>
              <a:t> = [y z]</a:t>
            </a:r>
          </a:p>
        </p:txBody>
      </p:sp>
      <p:sp>
        <p:nvSpPr>
          <p:cNvPr id="9" name="TextBox 8">
            <a:extLst>
              <a:ext uri="{FF2B5EF4-FFF2-40B4-BE49-F238E27FC236}">
                <a16:creationId xmlns:a16="http://schemas.microsoft.com/office/drawing/2014/main" id="{2A56B1F0-8710-4041-947F-8171701ADBE0}"/>
              </a:ext>
            </a:extLst>
          </p:cNvPr>
          <p:cNvSpPr txBox="1"/>
          <p:nvPr/>
        </p:nvSpPr>
        <p:spPr>
          <a:xfrm>
            <a:off x="4764860" y="1463601"/>
            <a:ext cx="2662280" cy="338554"/>
          </a:xfrm>
          <a:prstGeom prst="rect">
            <a:avLst/>
          </a:prstGeom>
          <a:noFill/>
        </p:spPr>
        <p:txBody>
          <a:bodyPr wrap="square" rtlCol="0">
            <a:spAutoFit/>
          </a:bodyPr>
          <a:lstStyle/>
          <a:p>
            <a:pPr algn="ctr"/>
            <a:r>
              <a:rPr kumimoji="1" lang="en-US" altLang="ko-Kore-KR" sz="1600" dirty="0"/>
              <a:t>x=z, </a:t>
            </a:r>
            <a:r>
              <a:rPr kumimoji="1" lang="en-US" altLang="ko-Kore-KR" sz="1600" b="1" dirty="0"/>
              <a:t>y</a:t>
            </a:r>
            <a:r>
              <a:rPr kumimoji="1" lang="en-US" altLang="ko-Kore-KR" sz="1600" dirty="0"/>
              <a:t> = [x y]</a:t>
            </a:r>
          </a:p>
        </p:txBody>
      </p:sp>
      <p:sp>
        <p:nvSpPr>
          <p:cNvPr id="10" name="TextBox 9">
            <a:extLst>
              <a:ext uri="{FF2B5EF4-FFF2-40B4-BE49-F238E27FC236}">
                <a16:creationId xmlns:a16="http://schemas.microsoft.com/office/drawing/2014/main" id="{E353F500-DE20-964D-8D93-1537905AF6D8}"/>
              </a:ext>
            </a:extLst>
          </p:cNvPr>
          <p:cNvSpPr txBox="1"/>
          <p:nvPr/>
        </p:nvSpPr>
        <p:spPr>
          <a:xfrm>
            <a:off x="8376272" y="1453796"/>
            <a:ext cx="2662280" cy="338554"/>
          </a:xfrm>
          <a:prstGeom prst="rect">
            <a:avLst/>
          </a:prstGeom>
          <a:noFill/>
        </p:spPr>
        <p:txBody>
          <a:bodyPr wrap="square" rtlCol="0">
            <a:spAutoFit/>
          </a:bodyPr>
          <a:lstStyle/>
          <a:p>
            <a:pPr algn="ctr"/>
            <a:r>
              <a:rPr kumimoji="1" lang="en-US" altLang="ko-Kore-KR" sz="1600" dirty="0"/>
              <a:t>x=y, </a:t>
            </a:r>
            <a:r>
              <a:rPr kumimoji="1" lang="en-US" altLang="ko-Kore-KR" sz="1600" b="1" dirty="0"/>
              <a:t>y</a:t>
            </a:r>
            <a:r>
              <a:rPr kumimoji="1" lang="en-US" altLang="ko-Kore-KR" sz="1600" dirty="0"/>
              <a:t> = [x z]</a:t>
            </a:r>
          </a:p>
        </p:txBody>
      </p:sp>
    </p:spTree>
    <p:extLst>
      <p:ext uri="{BB962C8B-B14F-4D97-AF65-F5344CB8AC3E}">
        <p14:creationId xmlns:p14="http://schemas.microsoft.com/office/powerpoint/2010/main" val="4197495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466</Words>
  <Application>Microsoft Macintosh PowerPoint</Application>
  <PresentationFormat>와이드스크린</PresentationFormat>
  <Paragraphs>22</Paragraphs>
  <Slides>8</Slides>
  <Notes>4</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(대학원생) 김휘연 (컴퓨터공학과(정보바이오융합대학))</dc:creator>
  <cp:lastModifiedBy>(대학원생) 김휘연 (컴퓨터공학과(정보바이오융합대학))</cp:lastModifiedBy>
  <cp:revision>78</cp:revision>
  <dcterms:created xsi:type="dcterms:W3CDTF">2020-09-09T00:38:34Z</dcterms:created>
  <dcterms:modified xsi:type="dcterms:W3CDTF">2020-09-14T03:28:53Z</dcterms:modified>
</cp:coreProperties>
</file>