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6" r:id="rId2"/>
    <p:sldId id="256" r:id="rId3"/>
    <p:sldId id="262" r:id="rId4"/>
    <p:sldId id="259" r:id="rId5"/>
    <p:sldId id="263" r:id="rId6"/>
    <p:sldId id="264" r:id="rId7"/>
    <p:sldId id="257" r:id="rId8"/>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26"/>
    <p:restoredTop sz="87814"/>
  </p:normalViewPr>
  <p:slideViewPr>
    <p:cSldViewPr snapToGrid="0" snapToObjects="1">
      <p:cViewPr varScale="1">
        <p:scale>
          <a:sx n="131" d="100"/>
          <a:sy n="131" d="100"/>
        </p:scale>
        <p:origin x="2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41DCF-A218-5B4F-A8F3-177D8136EBB4}" type="datetimeFigureOut">
              <a:rPr kumimoji="1" lang="ko-Kore-KR" altLang="en-US" smtClean="0"/>
              <a:t>2020. 10. 5.</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A46CC-B47E-674C-8CA3-99843F3F4F52}" type="slidenum">
              <a:rPr kumimoji="1" lang="ko-Kore-KR" altLang="en-US" smtClean="0"/>
              <a:t>‹#›</a:t>
            </a:fld>
            <a:endParaRPr kumimoji="1" lang="ko-Kore-KR" altLang="en-US"/>
          </a:p>
        </p:txBody>
      </p:sp>
    </p:spTree>
    <p:extLst>
      <p:ext uri="{BB962C8B-B14F-4D97-AF65-F5344CB8AC3E}">
        <p14:creationId xmlns:p14="http://schemas.microsoft.com/office/powerpoint/2010/main" val="2234267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5"/>
          </p:nvPr>
        </p:nvSpPr>
        <p:spPr/>
        <p:txBody>
          <a:bodyPr/>
          <a:lstStyle/>
          <a:p>
            <a:fld id="{F9CF7896-A219-C84E-8D58-D67F80A6D220}" type="slidenum">
              <a:rPr kumimoji="1" lang="ko-KR" altLang="en-US" smtClean="0"/>
              <a:t>1</a:t>
            </a:fld>
            <a:endParaRPr kumimoji="1" lang="ko-KR" altLang="en-US"/>
          </a:p>
        </p:txBody>
      </p:sp>
    </p:spTree>
    <p:extLst>
      <p:ext uri="{BB962C8B-B14F-4D97-AF65-F5344CB8AC3E}">
        <p14:creationId xmlns:p14="http://schemas.microsoft.com/office/powerpoint/2010/main" val="1053298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For the first question, I simply create random 100 samples for class 1 and 2.</a:t>
            </a:r>
          </a:p>
          <a:p>
            <a:r>
              <a:rPr kumimoji="1" lang="en-US" altLang="ko-Kore-KR" dirty="0"/>
              <a:t>Blue points here refer to class 1 and yellow points refer to class 2.</a:t>
            </a:r>
          </a:p>
        </p:txBody>
      </p:sp>
      <p:sp>
        <p:nvSpPr>
          <p:cNvPr id="4" name="슬라이드 번호 개체 틀 3"/>
          <p:cNvSpPr>
            <a:spLocks noGrp="1"/>
          </p:cNvSpPr>
          <p:nvPr>
            <p:ph type="sldNum" sz="quarter" idx="5"/>
          </p:nvPr>
        </p:nvSpPr>
        <p:spPr/>
        <p:txBody>
          <a:bodyPr/>
          <a:lstStyle/>
          <a:p>
            <a:fld id="{1DBA46CC-B47E-674C-8CA3-99843F3F4F52}" type="slidenum">
              <a:rPr kumimoji="1" lang="ko-Kore-KR" altLang="en-US" smtClean="0"/>
              <a:t>2</a:t>
            </a:fld>
            <a:endParaRPr kumimoji="1" lang="ko-Kore-KR" altLang="en-US"/>
          </a:p>
        </p:txBody>
      </p:sp>
    </p:spTree>
    <p:extLst>
      <p:ext uri="{BB962C8B-B14F-4D97-AF65-F5344CB8AC3E}">
        <p14:creationId xmlns:p14="http://schemas.microsoft.com/office/powerpoint/2010/main" val="2210111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With the samples of each class, I calculated S within and S between according to the equations of Fishers’ Linear discriminate.</a:t>
            </a:r>
          </a:p>
          <a:p>
            <a:r>
              <a:rPr kumimoji="1" lang="en-US" altLang="ko-Kore-KR" dirty="0"/>
              <a:t>I draw decision boundary line using that the line would be orthogonal to the weight vector.</a:t>
            </a:r>
          </a:p>
          <a:p>
            <a:r>
              <a:rPr kumimoji="1" lang="en-US" altLang="ko-Kore-KR" dirty="0"/>
              <a:t>Then I got some misclassified points for each class. If class 1 point is less than decision boundary line, I counted it as a misclassified one of class 1.</a:t>
            </a:r>
          </a:p>
          <a:p>
            <a:r>
              <a:rPr kumimoji="1" lang="en-US" altLang="ko-Kore-KR" dirty="0"/>
              <a:t>So the number of class 1 points that are classified as c2 is 51 and the other side is 4.  </a:t>
            </a:r>
            <a:endParaRPr kumimoji="1" lang="ko-Kore-KR" altLang="en-US" dirty="0"/>
          </a:p>
        </p:txBody>
      </p:sp>
      <p:sp>
        <p:nvSpPr>
          <p:cNvPr id="4" name="슬라이드 번호 개체 틀 3"/>
          <p:cNvSpPr>
            <a:spLocks noGrp="1"/>
          </p:cNvSpPr>
          <p:nvPr>
            <p:ph type="sldNum" sz="quarter" idx="5"/>
          </p:nvPr>
        </p:nvSpPr>
        <p:spPr/>
        <p:txBody>
          <a:bodyPr/>
          <a:lstStyle/>
          <a:p>
            <a:fld id="{1DBA46CC-B47E-674C-8CA3-99843F3F4F52}" type="slidenum">
              <a:rPr kumimoji="1" lang="ko-Kore-KR" altLang="en-US" smtClean="0"/>
              <a:t>3</a:t>
            </a:fld>
            <a:endParaRPr kumimoji="1" lang="ko-Kore-KR" altLang="en-US"/>
          </a:p>
        </p:txBody>
      </p:sp>
    </p:spTree>
    <p:extLst>
      <p:ext uri="{BB962C8B-B14F-4D97-AF65-F5344CB8AC3E}">
        <p14:creationId xmlns:p14="http://schemas.microsoft.com/office/powerpoint/2010/main" val="281392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For the question 1B, it was about calculate arbitrary q angle that maximizes classification performance by rotation.</a:t>
            </a:r>
          </a:p>
          <a:p>
            <a:r>
              <a:rPr kumimoji="1" lang="en-US" altLang="ko-Kore-KR" dirty="0"/>
              <a:t>Since I don’t know how to calculate the best q for the just one time, I decide to increase q, which is radian in my code, from 0. Also I calculated radian to angle and will show q as an angle.</a:t>
            </a:r>
            <a:endParaRPr kumimoji="1" lang="ko-Kore-KR" altLang="en-US" dirty="0"/>
          </a:p>
        </p:txBody>
      </p:sp>
      <p:sp>
        <p:nvSpPr>
          <p:cNvPr id="4" name="슬라이드 번호 개체 틀 3"/>
          <p:cNvSpPr>
            <a:spLocks noGrp="1"/>
          </p:cNvSpPr>
          <p:nvPr>
            <p:ph type="sldNum" sz="quarter" idx="5"/>
          </p:nvPr>
        </p:nvSpPr>
        <p:spPr/>
        <p:txBody>
          <a:bodyPr/>
          <a:lstStyle/>
          <a:p>
            <a:fld id="{1DBA46CC-B47E-674C-8CA3-99843F3F4F52}" type="slidenum">
              <a:rPr kumimoji="1" lang="ko-Kore-KR" altLang="en-US" smtClean="0"/>
              <a:t>4</a:t>
            </a:fld>
            <a:endParaRPr kumimoji="1" lang="ko-Kore-KR" altLang="en-US"/>
          </a:p>
        </p:txBody>
      </p:sp>
    </p:spTree>
    <p:extLst>
      <p:ext uri="{BB962C8B-B14F-4D97-AF65-F5344CB8AC3E}">
        <p14:creationId xmlns:p14="http://schemas.microsoft.com/office/powerpoint/2010/main" val="283000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So, this is my result of rotation by increasing q. The blue transparent points refers to the original points of class 1, and red points refers to newly rotated points of class 1. So you can see they are gradually rotating counterclockwise.</a:t>
            </a:r>
          </a:p>
          <a:p>
            <a:r>
              <a:rPr kumimoji="1" lang="en-US" altLang="ko-Kore-KR" dirty="0"/>
              <a:t>From 0.5 to 1.5 radian, I observe that the total accuracy goes high from 0.79 to 0.96. </a:t>
            </a:r>
            <a:endParaRPr kumimoji="1" lang="ko-Kore-KR" altLang="en-US" dirty="0"/>
          </a:p>
        </p:txBody>
      </p:sp>
      <p:sp>
        <p:nvSpPr>
          <p:cNvPr id="4" name="슬라이드 번호 개체 틀 3"/>
          <p:cNvSpPr>
            <a:spLocks noGrp="1"/>
          </p:cNvSpPr>
          <p:nvPr>
            <p:ph type="sldNum" sz="quarter" idx="5"/>
          </p:nvPr>
        </p:nvSpPr>
        <p:spPr/>
        <p:txBody>
          <a:bodyPr/>
          <a:lstStyle/>
          <a:p>
            <a:fld id="{1DBA46CC-B47E-674C-8CA3-99843F3F4F52}" type="slidenum">
              <a:rPr kumimoji="1" lang="ko-Kore-KR" altLang="en-US" smtClean="0"/>
              <a:t>5</a:t>
            </a:fld>
            <a:endParaRPr kumimoji="1" lang="ko-Kore-KR" altLang="en-US"/>
          </a:p>
        </p:txBody>
      </p:sp>
    </p:spTree>
    <p:extLst>
      <p:ext uri="{BB962C8B-B14F-4D97-AF65-F5344CB8AC3E}">
        <p14:creationId xmlns:p14="http://schemas.microsoft.com/office/powerpoint/2010/main" val="2143214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In result, I can see that the accuracy maximizes for 85 to 137 degree. It seems the result maximized up to the perfect case, but still, 2 points from class 2 remained misclassified.</a:t>
            </a:r>
          </a:p>
          <a:p>
            <a:r>
              <a:rPr kumimoji="1" lang="en-US" altLang="ko-Kore-KR" dirty="0"/>
              <a:t>Also, I noticed that from q = 2.5, the accuracy starts to decrease. Maybe it is because of this one dot from class 1 that goes over the boundary line.</a:t>
            </a:r>
          </a:p>
          <a:p>
            <a:r>
              <a:rPr kumimoji="1" lang="en-US" altLang="ko-Kore-KR" dirty="0"/>
              <a:t>After this, I got some questions like, how to efficiently search for the best performing q? Also, I have one concern that when it comes to apply this rotation method to the data, whether some biases would be caused or not. </a:t>
            </a:r>
          </a:p>
          <a:p>
            <a:r>
              <a:rPr kumimoji="1" lang="en-US" altLang="ko-Kore-KR" dirty="0"/>
              <a:t>Lastly, I am curious about the best case of data for this method.</a:t>
            </a:r>
          </a:p>
        </p:txBody>
      </p:sp>
      <p:sp>
        <p:nvSpPr>
          <p:cNvPr id="4" name="슬라이드 번호 개체 틀 3"/>
          <p:cNvSpPr>
            <a:spLocks noGrp="1"/>
          </p:cNvSpPr>
          <p:nvPr>
            <p:ph type="sldNum" sz="quarter" idx="5"/>
          </p:nvPr>
        </p:nvSpPr>
        <p:spPr/>
        <p:txBody>
          <a:bodyPr/>
          <a:lstStyle/>
          <a:p>
            <a:fld id="{1DBA46CC-B47E-674C-8CA3-99843F3F4F52}" type="slidenum">
              <a:rPr kumimoji="1" lang="ko-Kore-KR" altLang="en-US" smtClean="0"/>
              <a:t>6</a:t>
            </a:fld>
            <a:endParaRPr kumimoji="1" lang="ko-Kore-KR" altLang="en-US"/>
          </a:p>
        </p:txBody>
      </p:sp>
    </p:spTree>
    <p:extLst>
      <p:ext uri="{BB962C8B-B14F-4D97-AF65-F5344CB8AC3E}">
        <p14:creationId xmlns:p14="http://schemas.microsoft.com/office/powerpoint/2010/main" val="2667915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For the second question, simply train the data with linear discriminant analysis and test it with true value.</a:t>
            </a:r>
          </a:p>
          <a:p>
            <a:r>
              <a:rPr kumimoji="1" lang="en-US" altLang="ko-Kore-KR" dirty="0"/>
              <a:t>To calculate the accuracy, I used two way. One is directly counting the correct value and divide it by total number.</a:t>
            </a:r>
          </a:p>
          <a:p>
            <a:r>
              <a:rPr kumimoji="1" lang="en-US" altLang="ko-Kore-KR" dirty="0"/>
              <a:t>Second one is using a library. I found that this also provides a confusion matrix. The accuracy results of both way were same.</a:t>
            </a:r>
          </a:p>
          <a:p>
            <a:r>
              <a:rPr kumimoji="1" lang="en-US" altLang="ko-Kore-KR" dirty="0"/>
              <a:t>Plus, I didn’t plot for this second data but I will draw it after class and see how it would be look like.</a:t>
            </a:r>
          </a:p>
          <a:p>
            <a:r>
              <a:rPr kumimoji="1" lang="en-US" altLang="ko-Kore-KR" dirty="0"/>
              <a:t>Thank you.</a:t>
            </a:r>
          </a:p>
          <a:p>
            <a:endParaRPr kumimoji="1" lang="ko-Kore-KR" altLang="en-US" dirty="0"/>
          </a:p>
        </p:txBody>
      </p:sp>
      <p:sp>
        <p:nvSpPr>
          <p:cNvPr id="4" name="슬라이드 번호 개체 틀 3"/>
          <p:cNvSpPr>
            <a:spLocks noGrp="1"/>
          </p:cNvSpPr>
          <p:nvPr>
            <p:ph type="sldNum" sz="quarter" idx="5"/>
          </p:nvPr>
        </p:nvSpPr>
        <p:spPr/>
        <p:txBody>
          <a:bodyPr/>
          <a:lstStyle/>
          <a:p>
            <a:fld id="{1DBA46CC-B47E-674C-8CA3-99843F3F4F52}" type="slidenum">
              <a:rPr kumimoji="1" lang="ko-Kore-KR" altLang="en-US" smtClean="0"/>
              <a:t>7</a:t>
            </a:fld>
            <a:endParaRPr kumimoji="1" lang="ko-Kore-KR" altLang="en-US"/>
          </a:p>
        </p:txBody>
      </p:sp>
    </p:spTree>
    <p:extLst>
      <p:ext uri="{BB962C8B-B14F-4D97-AF65-F5344CB8AC3E}">
        <p14:creationId xmlns:p14="http://schemas.microsoft.com/office/powerpoint/2010/main" val="2811321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4953E9-7E48-8440-869B-25CD05F5FBBB}"/>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FE3F5414-2A9C-6940-A574-E9F6CA2891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EEB798CC-9C2F-FE42-8564-61D3CCD9CED7}"/>
              </a:ext>
            </a:extLst>
          </p:cNvPr>
          <p:cNvSpPr>
            <a:spLocks noGrp="1"/>
          </p:cNvSpPr>
          <p:nvPr>
            <p:ph type="dt" sz="half" idx="10"/>
          </p:nvPr>
        </p:nvSpPr>
        <p:spPr/>
        <p:txBody>
          <a:bodyPr/>
          <a:lstStyle/>
          <a:p>
            <a:fld id="{E8EA814A-9CCE-8F42-BD71-0A92DA42B489}" type="datetime1">
              <a:rPr kumimoji="1" lang="ko-KR" altLang="en-US" smtClean="0"/>
              <a:t>2020. 10. 5.</a:t>
            </a:fld>
            <a:endParaRPr kumimoji="1" lang="ko-Kore-KR" altLang="en-US"/>
          </a:p>
        </p:txBody>
      </p:sp>
      <p:sp>
        <p:nvSpPr>
          <p:cNvPr id="5" name="바닥글 개체 틀 4">
            <a:extLst>
              <a:ext uri="{FF2B5EF4-FFF2-40B4-BE49-F238E27FC236}">
                <a16:creationId xmlns:a16="http://schemas.microsoft.com/office/drawing/2014/main" id="{8A9F55F2-8A22-564E-B13F-B3BB780203CD}"/>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E9EAAB95-1AFE-2549-A434-7A6A0CC906F0}"/>
              </a:ext>
            </a:extLst>
          </p:cNvPr>
          <p:cNvSpPr>
            <a:spLocks noGrp="1"/>
          </p:cNvSpPr>
          <p:nvPr>
            <p:ph type="sldNum" sz="quarter" idx="12"/>
          </p:nvPr>
        </p:nvSpPr>
        <p:spPr/>
        <p:txBody>
          <a:bodyPr/>
          <a:lstStyle/>
          <a:p>
            <a:fld id="{8334A73D-A92E-7445-909B-8EA88B43F735}" type="slidenum">
              <a:rPr kumimoji="1" lang="ko-Kore-KR" altLang="en-US" smtClean="0"/>
              <a:t>‹#›</a:t>
            </a:fld>
            <a:endParaRPr kumimoji="1" lang="ko-Kore-KR" altLang="en-US"/>
          </a:p>
        </p:txBody>
      </p:sp>
    </p:spTree>
    <p:extLst>
      <p:ext uri="{BB962C8B-B14F-4D97-AF65-F5344CB8AC3E}">
        <p14:creationId xmlns:p14="http://schemas.microsoft.com/office/powerpoint/2010/main" val="2476747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A87876-F278-B640-B0C3-206C20A4C636}"/>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9A526463-2A4D-9C44-848A-379723A39C20}"/>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11ABC2E6-5491-0341-89D7-1FC05B63A3E6}"/>
              </a:ext>
            </a:extLst>
          </p:cNvPr>
          <p:cNvSpPr>
            <a:spLocks noGrp="1"/>
          </p:cNvSpPr>
          <p:nvPr>
            <p:ph type="dt" sz="half" idx="10"/>
          </p:nvPr>
        </p:nvSpPr>
        <p:spPr/>
        <p:txBody>
          <a:bodyPr/>
          <a:lstStyle/>
          <a:p>
            <a:fld id="{9FBCB1B7-0DE0-1D4E-B2B6-3B1A73613FFF}" type="datetime1">
              <a:rPr kumimoji="1" lang="ko-KR" altLang="en-US" smtClean="0"/>
              <a:t>2020. 10. 5.</a:t>
            </a:fld>
            <a:endParaRPr kumimoji="1" lang="ko-Kore-KR" altLang="en-US"/>
          </a:p>
        </p:txBody>
      </p:sp>
      <p:sp>
        <p:nvSpPr>
          <p:cNvPr id="5" name="바닥글 개체 틀 4">
            <a:extLst>
              <a:ext uri="{FF2B5EF4-FFF2-40B4-BE49-F238E27FC236}">
                <a16:creationId xmlns:a16="http://schemas.microsoft.com/office/drawing/2014/main" id="{B2B81037-67C2-5141-8E0B-D8CEA9A39789}"/>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D0EEE412-DD3F-0942-8E74-C79F51C5545E}"/>
              </a:ext>
            </a:extLst>
          </p:cNvPr>
          <p:cNvSpPr>
            <a:spLocks noGrp="1"/>
          </p:cNvSpPr>
          <p:nvPr>
            <p:ph type="sldNum" sz="quarter" idx="12"/>
          </p:nvPr>
        </p:nvSpPr>
        <p:spPr/>
        <p:txBody>
          <a:bodyPr/>
          <a:lstStyle/>
          <a:p>
            <a:fld id="{8334A73D-A92E-7445-909B-8EA88B43F735}" type="slidenum">
              <a:rPr kumimoji="1" lang="ko-Kore-KR" altLang="en-US" smtClean="0"/>
              <a:t>‹#›</a:t>
            </a:fld>
            <a:endParaRPr kumimoji="1" lang="ko-Kore-KR" altLang="en-US"/>
          </a:p>
        </p:txBody>
      </p:sp>
    </p:spTree>
    <p:extLst>
      <p:ext uri="{BB962C8B-B14F-4D97-AF65-F5344CB8AC3E}">
        <p14:creationId xmlns:p14="http://schemas.microsoft.com/office/powerpoint/2010/main" val="352385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6032BB0-FE47-C54A-B7C8-ED31D6903DF0}"/>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59601E52-07A9-4543-8904-5C3DC896EF9E}"/>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28DC43C9-AC4B-E849-8D31-01A11AEBC900}"/>
              </a:ext>
            </a:extLst>
          </p:cNvPr>
          <p:cNvSpPr>
            <a:spLocks noGrp="1"/>
          </p:cNvSpPr>
          <p:nvPr>
            <p:ph type="dt" sz="half" idx="10"/>
          </p:nvPr>
        </p:nvSpPr>
        <p:spPr/>
        <p:txBody>
          <a:bodyPr/>
          <a:lstStyle/>
          <a:p>
            <a:fld id="{4B80AE70-F4F8-A048-A50D-9D6B412FFEF9}" type="datetime1">
              <a:rPr kumimoji="1" lang="ko-KR" altLang="en-US" smtClean="0"/>
              <a:t>2020. 10. 5.</a:t>
            </a:fld>
            <a:endParaRPr kumimoji="1" lang="ko-Kore-KR" altLang="en-US"/>
          </a:p>
        </p:txBody>
      </p:sp>
      <p:sp>
        <p:nvSpPr>
          <p:cNvPr id="5" name="바닥글 개체 틀 4">
            <a:extLst>
              <a:ext uri="{FF2B5EF4-FFF2-40B4-BE49-F238E27FC236}">
                <a16:creationId xmlns:a16="http://schemas.microsoft.com/office/drawing/2014/main" id="{47DAF8E4-2ECC-3C45-B7FF-0CF8BD799DC3}"/>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B379AE0A-7464-8B4D-BF56-F3C987C4DC76}"/>
              </a:ext>
            </a:extLst>
          </p:cNvPr>
          <p:cNvSpPr>
            <a:spLocks noGrp="1"/>
          </p:cNvSpPr>
          <p:nvPr>
            <p:ph type="sldNum" sz="quarter" idx="12"/>
          </p:nvPr>
        </p:nvSpPr>
        <p:spPr/>
        <p:txBody>
          <a:bodyPr/>
          <a:lstStyle/>
          <a:p>
            <a:fld id="{8334A73D-A92E-7445-909B-8EA88B43F735}" type="slidenum">
              <a:rPr kumimoji="1" lang="ko-Kore-KR" altLang="en-US" smtClean="0"/>
              <a:t>‹#›</a:t>
            </a:fld>
            <a:endParaRPr kumimoji="1" lang="ko-Kore-KR" altLang="en-US"/>
          </a:p>
        </p:txBody>
      </p:sp>
    </p:spTree>
    <p:extLst>
      <p:ext uri="{BB962C8B-B14F-4D97-AF65-F5344CB8AC3E}">
        <p14:creationId xmlns:p14="http://schemas.microsoft.com/office/powerpoint/2010/main" val="11451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1406D5-3A9C-0B4E-8B61-BF3B61E7D4C9}"/>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8BAEB728-054F-DF43-8CC0-0AF047181D7D}"/>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043F848F-D3FC-1548-B608-F8619DA39E08}"/>
              </a:ext>
            </a:extLst>
          </p:cNvPr>
          <p:cNvSpPr>
            <a:spLocks noGrp="1"/>
          </p:cNvSpPr>
          <p:nvPr>
            <p:ph type="dt" sz="half" idx="10"/>
          </p:nvPr>
        </p:nvSpPr>
        <p:spPr/>
        <p:txBody>
          <a:bodyPr/>
          <a:lstStyle/>
          <a:p>
            <a:fld id="{6D33527F-B5F4-D34A-A88D-6C4A03002D2C}" type="datetime1">
              <a:rPr kumimoji="1" lang="ko-KR" altLang="en-US" smtClean="0"/>
              <a:t>2020. 10. 5.</a:t>
            </a:fld>
            <a:endParaRPr kumimoji="1" lang="ko-Kore-KR" altLang="en-US"/>
          </a:p>
        </p:txBody>
      </p:sp>
      <p:sp>
        <p:nvSpPr>
          <p:cNvPr id="5" name="바닥글 개체 틀 4">
            <a:extLst>
              <a:ext uri="{FF2B5EF4-FFF2-40B4-BE49-F238E27FC236}">
                <a16:creationId xmlns:a16="http://schemas.microsoft.com/office/drawing/2014/main" id="{2B51C2D0-0B1A-8648-A1A3-A654FCF9916B}"/>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48257182-F348-B946-884C-4143E51CE513}"/>
              </a:ext>
            </a:extLst>
          </p:cNvPr>
          <p:cNvSpPr>
            <a:spLocks noGrp="1"/>
          </p:cNvSpPr>
          <p:nvPr>
            <p:ph type="sldNum" sz="quarter" idx="12"/>
          </p:nvPr>
        </p:nvSpPr>
        <p:spPr/>
        <p:txBody>
          <a:bodyPr/>
          <a:lstStyle/>
          <a:p>
            <a:fld id="{8334A73D-A92E-7445-909B-8EA88B43F735}" type="slidenum">
              <a:rPr kumimoji="1" lang="ko-Kore-KR" altLang="en-US" smtClean="0"/>
              <a:t>‹#›</a:t>
            </a:fld>
            <a:endParaRPr kumimoji="1" lang="ko-Kore-KR" altLang="en-US"/>
          </a:p>
        </p:txBody>
      </p:sp>
    </p:spTree>
    <p:extLst>
      <p:ext uri="{BB962C8B-B14F-4D97-AF65-F5344CB8AC3E}">
        <p14:creationId xmlns:p14="http://schemas.microsoft.com/office/powerpoint/2010/main" val="238016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8DF791-9FCF-2945-9FA7-FAE66068D214}"/>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3B78856D-1945-7442-BDDE-3B39BC3D4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064405D4-87EB-8B4D-93DA-551DFA013DD3}"/>
              </a:ext>
            </a:extLst>
          </p:cNvPr>
          <p:cNvSpPr>
            <a:spLocks noGrp="1"/>
          </p:cNvSpPr>
          <p:nvPr>
            <p:ph type="dt" sz="half" idx="10"/>
          </p:nvPr>
        </p:nvSpPr>
        <p:spPr/>
        <p:txBody>
          <a:bodyPr/>
          <a:lstStyle/>
          <a:p>
            <a:fld id="{285FC795-4EEA-1347-A0B4-5C4B6912FF11}" type="datetime1">
              <a:rPr kumimoji="1" lang="ko-KR" altLang="en-US" smtClean="0"/>
              <a:t>2020. 10. 5.</a:t>
            </a:fld>
            <a:endParaRPr kumimoji="1" lang="ko-Kore-KR" altLang="en-US"/>
          </a:p>
        </p:txBody>
      </p:sp>
      <p:sp>
        <p:nvSpPr>
          <p:cNvPr id="5" name="바닥글 개체 틀 4">
            <a:extLst>
              <a:ext uri="{FF2B5EF4-FFF2-40B4-BE49-F238E27FC236}">
                <a16:creationId xmlns:a16="http://schemas.microsoft.com/office/drawing/2014/main" id="{DD6BB557-0858-0E44-A839-F2E6AB7B75D1}"/>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6B19FA08-C245-454A-9D29-DCE702E33D7B}"/>
              </a:ext>
            </a:extLst>
          </p:cNvPr>
          <p:cNvSpPr>
            <a:spLocks noGrp="1"/>
          </p:cNvSpPr>
          <p:nvPr>
            <p:ph type="sldNum" sz="quarter" idx="12"/>
          </p:nvPr>
        </p:nvSpPr>
        <p:spPr/>
        <p:txBody>
          <a:bodyPr/>
          <a:lstStyle/>
          <a:p>
            <a:fld id="{8334A73D-A92E-7445-909B-8EA88B43F735}" type="slidenum">
              <a:rPr kumimoji="1" lang="ko-Kore-KR" altLang="en-US" smtClean="0"/>
              <a:t>‹#›</a:t>
            </a:fld>
            <a:endParaRPr kumimoji="1" lang="ko-Kore-KR" altLang="en-US"/>
          </a:p>
        </p:txBody>
      </p:sp>
    </p:spTree>
    <p:extLst>
      <p:ext uri="{BB962C8B-B14F-4D97-AF65-F5344CB8AC3E}">
        <p14:creationId xmlns:p14="http://schemas.microsoft.com/office/powerpoint/2010/main" val="340396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064AD6-11A6-C047-B75D-038009098588}"/>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B0F13285-6D1E-3B4B-8A39-5F1BBB3C4C7F}"/>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1C116D6A-0132-FC45-9800-C5058C8B0121}"/>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B09AE99E-82F0-7842-B4D5-195F97D124B1}"/>
              </a:ext>
            </a:extLst>
          </p:cNvPr>
          <p:cNvSpPr>
            <a:spLocks noGrp="1"/>
          </p:cNvSpPr>
          <p:nvPr>
            <p:ph type="dt" sz="half" idx="10"/>
          </p:nvPr>
        </p:nvSpPr>
        <p:spPr/>
        <p:txBody>
          <a:bodyPr/>
          <a:lstStyle/>
          <a:p>
            <a:fld id="{1E3041A3-98B5-4443-BA84-7AF65A2B9A02}" type="datetime1">
              <a:rPr kumimoji="1" lang="ko-KR" altLang="en-US" smtClean="0"/>
              <a:t>2020. 10. 5.</a:t>
            </a:fld>
            <a:endParaRPr kumimoji="1" lang="ko-Kore-KR" altLang="en-US"/>
          </a:p>
        </p:txBody>
      </p:sp>
      <p:sp>
        <p:nvSpPr>
          <p:cNvPr id="6" name="바닥글 개체 틀 5">
            <a:extLst>
              <a:ext uri="{FF2B5EF4-FFF2-40B4-BE49-F238E27FC236}">
                <a16:creationId xmlns:a16="http://schemas.microsoft.com/office/drawing/2014/main" id="{BC517BB1-AC4A-E642-96BA-5A449A2656D5}"/>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C1526C63-7145-B84A-B9B1-6B0B43911DA3}"/>
              </a:ext>
            </a:extLst>
          </p:cNvPr>
          <p:cNvSpPr>
            <a:spLocks noGrp="1"/>
          </p:cNvSpPr>
          <p:nvPr>
            <p:ph type="sldNum" sz="quarter" idx="12"/>
          </p:nvPr>
        </p:nvSpPr>
        <p:spPr/>
        <p:txBody>
          <a:bodyPr/>
          <a:lstStyle/>
          <a:p>
            <a:fld id="{8334A73D-A92E-7445-909B-8EA88B43F735}" type="slidenum">
              <a:rPr kumimoji="1" lang="ko-Kore-KR" altLang="en-US" smtClean="0"/>
              <a:t>‹#›</a:t>
            </a:fld>
            <a:endParaRPr kumimoji="1" lang="ko-Kore-KR" altLang="en-US"/>
          </a:p>
        </p:txBody>
      </p:sp>
    </p:spTree>
    <p:extLst>
      <p:ext uri="{BB962C8B-B14F-4D97-AF65-F5344CB8AC3E}">
        <p14:creationId xmlns:p14="http://schemas.microsoft.com/office/powerpoint/2010/main" val="194828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F5D64F-15C1-754A-B60A-2A056F5F6758}"/>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BC43EE6D-B0A7-F144-A56D-A412EA34C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742B7809-84C9-3F49-9DC1-468EE54A6E9C}"/>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F6A3BE37-2449-C140-AF41-E6B9E50DD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01D8C7CE-4E71-3845-8613-C2A829777BBE}"/>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37501869-8928-F54A-BDC0-CEABF4458881}"/>
              </a:ext>
            </a:extLst>
          </p:cNvPr>
          <p:cNvSpPr>
            <a:spLocks noGrp="1"/>
          </p:cNvSpPr>
          <p:nvPr>
            <p:ph type="dt" sz="half" idx="10"/>
          </p:nvPr>
        </p:nvSpPr>
        <p:spPr/>
        <p:txBody>
          <a:bodyPr/>
          <a:lstStyle/>
          <a:p>
            <a:fld id="{2612356C-8A36-0E4A-908F-B98E395A81F7}" type="datetime1">
              <a:rPr kumimoji="1" lang="ko-KR" altLang="en-US" smtClean="0"/>
              <a:t>2020. 10. 5.</a:t>
            </a:fld>
            <a:endParaRPr kumimoji="1" lang="ko-Kore-KR" altLang="en-US"/>
          </a:p>
        </p:txBody>
      </p:sp>
      <p:sp>
        <p:nvSpPr>
          <p:cNvPr id="8" name="바닥글 개체 틀 7">
            <a:extLst>
              <a:ext uri="{FF2B5EF4-FFF2-40B4-BE49-F238E27FC236}">
                <a16:creationId xmlns:a16="http://schemas.microsoft.com/office/drawing/2014/main" id="{8AEF624C-69EC-D54A-A38E-3EE2A8C42412}"/>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AB372475-3410-0D45-BF2B-99EA01D4832D}"/>
              </a:ext>
            </a:extLst>
          </p:cNvPr>
          <p:cNvSpPr>
            <a:spLocks noGrp="1"/>
          </p:cNvSpPr>
          <p:nvPr>
            <p:ph type="sldNum" sz="quarter" idx="12"/>
          </p:nvPr>
        </p:nvSpPr>
        <p:spPr/>
        <p:txBody>
          <a:bodyPr/>
          <a:lstStyle/>
          <a:p>
            <a:fld id="{8334A73D-A92E-7445-909B-8EA88B43F735}" type="slidenum">
              <a:rPr kumimoji="1" lang="ko-Kore-KR" altLang="en-US" smtClean="0"/>
              <a:t>‹#›</a:t>
            </a:fld>
            <a:endParaRPr kumimoji="1" lang="ko-Kore-KR" altLang="en-US"/>
          </a:p>
        </p:txBody>
      </p:sp>
    </p:spTree>
    <p:extLst>
      <p:ext uri="{BB962C8B-B14F-4D97-AF65-F5344CB8AC3E}">
        <p14:creationId xmlns:p14="http://schemas.microsoft.com/office/powerpoint/2010/main" val="233466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E539CD-71F6-434D-BE7D-C34716DEC8A8}"/>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CCB4FFF1-BB9C-BC44-AF32-E86AEC462415}"/>
              </a:ext>
            </a:extLst>
          </p:cNvPr>
          <p:cNvSpPr>
            <a:spLocks noGrp="1"/>
          </p:cNvSpPr>
          <p:nvPr>
            <p:ph type="dt" sz="half" idx="10"/>
          </p:nvPr>
        </p:nvSpPr>
        <p:spPr/>
        <p:txBody>
          <a:bodyPr/>
          <a:lstStyle/>
          <a:p>
            <a:fld id="{1B795955-AD32-CE44-93AD-0516F31DAE50}" type="datetime1">
              <a:rPr kumimoji="1" lang="ko-KR" altLang="en-US" smtClean="0"/>
              <a:t>2020. 10. 5.</a:t>
            </a:fld>
            <a:endParaRPr kumimoji="1" lang="ko-Kore-KR" altLang="en-US"/>
          </a:p>
        </p:txBody>
      </p:sp>
      <p:sp>
        <p:nvSpPr>
          <p:cNvPr id="4" name="바닥글 개체 틀 3">
            <a:extLst>
              <a:ext uri="{FF2B5EF4-FFF2-40B4-BE49-F238E27FC236}">
                <a16:creationId xmlns:a16="http://schemas.microsoft.com/office/drawing/2014/main" id="{BBDF7783-48AA-C649-BE8D-64CE8A21659A}"/>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FCAE553F-6A4C-EE46-AE3E-9B16BAA5E8D7}"/>
              </a:ext>
            </a:extLst>
          </p:cNvPr>
          <p:cNvSpPr>
            <a:spLocks noGrp="1"/>
          </p:cNvSpPr>
          <p:nvPr>
            <p:ph type="sldNum" sz="quarter" idx="12"/>
          </p:nvPr>
        </p:nvSpPr>
        <p:spPr/>
        <p:txBody>
          <a:bodyPr/>
          <a:lstStyle/>
          <a:p>
            <a:fld id="{8334A73D-A92E-7445-909B-8EA88B43F735}" type="slidenum">
              <a:rPr kumimoji="1" lang="ko-Kore-KR" altLang="en-US" smtClean="0"/>
              <a:t>‹#›</a:t>
            </a:fld>
            <a:endParaRPr kumimoji="1" lang="ko-Kore-KR" altLang="en-US"/>
          </a:p>
        </p:txBody>
      </p:sp>
    </p:spTree>
    <p:extLst>
      <p:ext uri="{BB962C8B-B14F-4D97-AF65-F5344CB8AC3E}">
        <p14:creationId xmlns:p14="http://schemas.microsoft.com/office/powerpoint/2010/main" val="59525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26730F6-28A0-6B43-90BA-4D29260ACCDE}"/>
              </a:ext>
            </a:extLst>
          </p:cNvPr>
          <p:cNvSpPr>
            <a:spLocks noGrp="1"/>
          </p:cNvSpPr>
          <p:nvPr>
            <p:ph type="dt" sz="half" idx="10"/>
          </p:nvPr>
        </p:nvSpPr>
        <p:spPr/>
        <p:txBody>
          <a:bodyPr/>
          <a:lstStyle/>
          <a:p>
            <a:fld id="{80D3AA5E-998B-7546-B420-1BB82744F57C}" type="datetime1">
              <a:rPr kumimoji="1" lang="ko-KR" altLang="en-US" smtClean="0"/>
              <a:t>2020. 10. 5.</a:t>
            </a:fld>
            <a:endParaRPr kumimoji="1" lang="ko-Kore-KR" altLang="en-US"/>
          </a:p>
        </p:txBody>
      </p:sp>
      <p:sp>
        <p:nvSpPr>
          <p:cNvPr id="3" name="바닥글 개체 틀 2">
            <a:extLst>
              <a:ext uri="{FF2B5EF4-FFF2-40B4-BE49-F238E27FC236}">
                <a16:creationId xmlns:a16="http://schemas.microsoft.com/office/drawing/2014/main" id="{66372479-CC90-6946-B13E-EB5297770D2F}"/>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C81BDF7E-97AB-8B4E-A75C-279B3266CD0A}"/>
              </a:ext>
            </a:extLst>
          </p:cNvPr>
          <p:cNvSpPr>
            <a:spLocks noGrp="1"/>
          </p:cNvSpPr>
          <p:nvPr>
            <p:ph type="sldNum" sz="quarter" idx="12"/>
          </p:nvPr>
        </p:nvSpPr>
        <p:spPr/>
        <p:txBody>
          <a:bodyPr/>
          <a:lstStyle/>
          <a:p>
            <a:fld id="{8334A73D-A92E-7445-909B-8EA88B43F735}" type="slidenum">
              <a:rPr kumimoji="1" lang="ko-Kore-KR" altLang="en-US" smtClean="0"/>
              <a:t>‹#›</a:t>
            </a:fld>
            <a:endParaRPr kumimoji="1" lang="ko-Kore-KR" altLang="en-US"/>
          </a:p>
        </p:txBody>
      </p:sp>
    </p:spTree>
    <p:extLst>
      <p:ext uri="{BB962C8B-B14F-4D97-AF65-F5344CB8AC3E}">
        <p14:creationId xmlns:p14="http://schemas.microsoft.com/office/powerpoint/2010/main" val="417957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2BCEAE-4793-714E-8BAE-41F39B93A306}"/>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C0791831-662A-1D4D-89A9-40FB5E1B4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BF2D0D9D-CEC0-8845-A63A-F4BBEB6C6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135EA60-9059-D945-A8E6-E86695B50113}"/>
              </a:ext>
            </a:extLst>
          </p:cNvPr>
          <p:cNvSpPr>
            <a:spLocks noGrp="1"/>
          </p:cNvSpPr>
          <p:nvPr>
            <p:ph type="dt" sz="half" idx="10"/>
          </p:nvPr>
        </p:nvSpPr>
        <p:spPr/>
        <p:txBody>
          <a:bodyPr/>
          <a:lstStyle/>
          <a:p>
            <a:fld id="{07E69469-6DB0-D942-961A-E4EA0567B065}" type="datetime1">
              <a:rPr kumimoji="1" lang="ko-KR" altLang="en-US" smtClean="0"/>
              <a:t>2020. 10. 5.</a:t>
            </a:fld>
            <a:endParaRPr kumimoji="1" lang="ko-Kore-KR" altLang="en-US"/>
          </a:p>
        </p:txBody>
      </p:sp>
      <p:sp>
        <p:nvSpPr>
          <p:cNvPr id="6" name="바닥글 개체 틀 5">
            <a:extLst>
              <a:ext uri="{FF2B5EF4-FFF2-40B4-BE49-F238E27FC236}">
                <a16:creationId xmlns:a16="http://schemas.microsoft.com/office/drawing/2014/main" id="{2FBA0B66-A76F-3E48-A772-399BC14CFD4E}"/>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89921421-6E4D-9042-84FC-5B4D2498529D}"/>
              </a:ext>
            </a:extLst>
          </p:cNvPr>
          <p:cNvSpPr>
            <a:spLocks noGrp="1"/>
          </p:cNvSpPr>
          <p:nvPr>
            <p:ph type="sldNum" sz="quarter" idx="12"/>
          </p:nvPr>
        </p:nvSpPr>
        <p:spPr/>
        <p:txBody>
          <a:bodyPr/>
          <a:lstStyle/>
          <a:p>
            <a:fld id="{8334A73D-A92E-7445-909B-8EA88B43F735}" type="slidenum">
              <a:rPr kumimoji="1" lang="ko-Kore-KR" altLang="en-US" smtClean="0"/>
              <a:t>‹#›</a:t>
            </a:fld>
            <a:endParaRPr kumimoji="1" lang="ko-Kore-KR" altLang="en-US"/>
          </a:p>
        </p:txBody>
      </p:sp>
    </p:spTree>
    <p:extLst>
      <p:ext uri="{BB962C8B-B14F-4D97-AF65-F5344CB8AC3E}">
        <p14:creationId xmlns:p14="http://schemas.microsoft.com/office/powerpoint/2010/main" val="321445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DDC119-AC22-D143-8C8B-30E67622A93A}"/>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AE7262E1-DFEC-7D45-A91E-E138ED2CB0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9302743F-84F3-6D49-A0F4-9A5734C36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9323A38F-71DD-984A-A46C-61D13F63E3C3}"/>
              </a:ext>
            </a:extLst>
          </p:cNvPr>
          <p:cNvSpPr>
            <a:spLocks noGrp="1"/>
          </p:cNvSpPr>
          <p:nvPr>
            <p:ph type="dt" sz="half" idx="10"/>
          </p:nvPr>
        </p:nvSpPr>
        <p:spPr/>
        <p:txBody>
          <a:bodyPr/>
          <a:lstStyle/>
          <a:p>
            <a:fld id="{B7421E6D-2EC7-4B41-9186-F2034A92BC2C}" type="datetime1">
              <a:rPr kumimoji="1" lang="ko-KR" altLang="en-US" smtClean="0"/>
              <a:t>2020. 10. 5.</a:t>
            </a:fld>
            <a:endParaRPr kumimoji="1" lang="ko-Kore-KR" altLang="en-US"/>
          </a:p>
        </p:txBody>
      </p:sp>
      <p:sp>
        <p:nvSpPr>
          <p:cNvPr id="6" name="바닥글 개체 틀 5">
            <a:extLst>
              <a:ext uri="{FF2B5EF4-FFF2-40B4-BE49-F238E27FC236}">
                <a16:creationId xmlns:a16="http://schemas.microsoft.com/office/drawing/2014/main" id="{A88ECDE8-BB6A-534C-8214-9E07D9414DBF}"/>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41CA9573-D16F-5F46-9BB0-553CE4AA23A6}"/>
              </a:ext>
            </a:extLst>
          </p:cNvPr>
          <p:cNvSpPr>
            <a:spLocks noGrp="1"/>
          </p:cNvSpPr>
          <p:nvPr>
            <p:ph type="sldNum" sz="quarter" idx="12"/>
          </p:nvPr>
        </p:nvSpPr>
        <p:spPr/>
        <p:txBody>
          <a:bodyPr/>
          <a:lstStyle/>
          <a:p>
            <a:fld id="{8334A73D-A92E-7445-909B-8EA88B43F735}" type="slidenum">
              <a:rPr kumimoji="1" lang="ko-Kore-KR" altLang="en-US" smtClean="0"/>
              <a:t>‹#›</a:t>
            </a:fld>
            <a:endParaRPr kumimoji="1" lang="ko-Kore-KR" altLang="en-US"/>
          </a:p>
        </p:txBody>
      </p:sp>
    </p:spTree>
    <p:extLst>
      <p:ext uri="{BB962C8B-B14F-4D97-AF65-F5344CB8AC3E}">
        <p14:creationId xmlns:p14="http://schemas.microsoft.com/office/powerpoint/2010/main" val="268828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54F8764-59A5-2D42-A242-F71D9483F2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53F501E2-C53B-E448-8682-63B2077FE0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8F2AC20F-AED2-AF40-9C5C-5EF7B0724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4E865-A1C0-8B4E-8D63-2056A5454651}" type="datetime1">
              <a:rPr kumimoji="1" lang="ko-KR" altLang="en-US" smtClean="0"/>
              <a:t>2020. 10. 5.</a:t>
            </a:fld>
            <a:endParaRPr kumimoji="1" lang="ko-Kore-KR" altLang="en-US"/>
          </a:p>
        </p:txBody>
      </p:sp>
      <p:sp>
        <p:nvSpPr>
          <p:cNvPr id="5" name="바닥글 개체 틀 4">
            <a:extLst>
              <a:ext uri="{FF2B5EF4-FFF2-40B4-BE49-F238E27FC236}">
                <a16:creationId xmlns:a16="http://schemas.microsoft.com/office/drawing/2014/main" id="{724E8397-63F2-1A43-8D28-1DD2380BC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E09F9951-B9DF-9041-8798-DBFAFACBA0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4A73D-A92E-7445-909B-8EA88B43F735}" type="slidenum">
              <a:rPr kumimoji="1" lang="ko-Kore-KR" altLang="en-US" smtClean="0"/>
              <a:t>‹#›</a:t>
            </a:fld>
            <a:endParaRPr kumimoji="1" lang="ko-Kore-KR" altLang="en-US"/>
          </a:p>
        </p:txBody>
      </p:sp>
    </p:spTree>
    <p:extLst>
      <p:ext uri="{BB962C8B-B14F-4D97-AF65-F5344CB8AC3E}">
        <p14:creationId xmlns:p14="http://schemas.microsoft.com/office/powerpoint/2010/main" val="1782169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68DBAC-7F0B-5C4C-A025-0A6D17990AFE}"/>
              </a:ext>
            </a:extLst>
          </p:cNvPr>
          <p:cNvSpPr txBox="1"/>
          <p:nvPr/>
        </p:nvSpPr>
        <p:spPr>
          <a:xfrm>
            <a:off x="438912" y="2130552"/>
            <a:ext cx="5202936" cy="2339102"/>
          </a:xfrm>
          <a:prstGeom prst="rect">
            <a:avLst/>
          </a:prstGeom>
          <a:noFill/>
        </p:spPr>
        <p:txBody>
          <a:bodyPr wrap="square" rtlCol="0">
            <a:spAutoFit/>
          </a:bodyPr>
          <a:lstStyle/>
          <a:p>
            <a:r>
              <a:rPr kumimoji="1" lang="en" altLang="ko-KR" sz="1400" dirty="0"/>
              <a:t>2020 Fall </a:t>
            </a:r>
          </a:p>
          <a:p>
            <a:r>
              <a:rPr kumimoji="1" lang="en" altLang="ko-KR" sz="1600" dirty="0"/>
              <a:t>HFE74201: Special Topics in HFE 3</a:t>
            </a:r>
          </a:p>
          <a:p>
            <a:r>
              <a:rPr kumimoji="1" lang="en" altLang="ko-KR" sz="1600" dirty="0"/>
              <a:t>(Machine Learning Methods)</a:t>
            </a:r>
          </a:p>
          <a:p>
            <a:endParaRPr kumimoji="1" lang="en" altLang="ko-KR" dirty="0"/>
          </a:p>
          <a:p>
            <a:r>
              <a:rPr kumimoji="1" lang="en" altLang="ko-KR" sz="2800" b="1" dirty="0"/>
              <a:t>Homework </a:t>
            </a:r>
            <a:r>
              <a:rPr kumimoji="1" lang="en-US" altLang="ko-KR" sz="2800" b="1" dirty="0"/>
              <a:t>2</a:t>
            </a:r>
            <a:endParaRPr kumimoji="1" lang="en" altLang="ko-KR" sz="2800" b="1" dirty="0"/>
          </a:p>
          <a:p>
            <a:endParaRPr kumimoji="1" lang="en" altLang="ko-KR" dirty="0"/>
          </a:p>
          <a:p>
            <a:r>
              <a:rPr kumimoji="1" lang="en" altLang="ko-KR" dirty="0"/>
              <a:t>Hwiyeon Kim</a:t>
            </a:r>
          </a:p>
          <a:p>
            <a:r>
              <a:rPr kumimoji="1" lang="en" altLang="ko-KR" dirty="0"/>
              <a:t>20195073</a:t>
            </a:r>
          </a:p>
        </p:txBody>
      </p:sp>
      <p:sp>
        <p:nvSpPr>
          <p:cNvPr id="2" name="슬라이드 번호 개체 틀 1">
            <a:extLst>
              <a:ext uri="{FF2B5EF4-FFF2-40B4-BE49-F238E27FC236}">
                <a16:creationId xmlns:a16="http://schemas.microsoft.com/office/drawing/2014/main" id="{C242B8E7-F3CC-594D-99E4-6D1CF7F7754F}"/>
              </a:ext>
            </a:extLst>
          </p:cNvPr>
          <p:cNvSpPr>
            <a:spLocks noGrp="1"/>
          </p:cNvSpPr>
          <p:nvPr>
            <p:ph type="sldNum" sz="quarter" idx="12"/>
          </p:nvPr>
        </p:nvSpPr>
        <p:spPr/>
        <p:txBody>
          <a:bodyPr/>
          <a:lstStyle/>
          <a:p>
            <a:fld id="{8334A73D-A92E-7445-909B-8EA88B43F735}" type="slidenum">
              <a:rPr kumimoji="1" lang="ko-Kore-KR" altLang="en-US" smtClean="0"/>
              <a:t>1</a:t>
            </a:fld>
            <a:endParaRPr kumimoji="1" lang="ko-Kore-KR" altLang="en-US" dirty="0"/>
          </a:p>
        </p:txBody>
      </p:sp>
    </p:spTree>
    <p:extLst>
      <p:ext uri="{BB962C8B-B14F-4D97-AF65-F5344CB8AC3E}">
        <p14:creationId xmlns:p14="http://schemas.microsoft.com/office/powerpoint/2010/main" val="276564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9DD7DE-CF55-894A-BDDB-C0A3BC2A7BE1}"/>
              </a:ext>
            </a:extLst>
          </p:cNvPr>
          <p:cNvSpPr txBox="1"/>
          <p:nvPr/>
        </p:nvSpPr>
        <p:spPr>
          <a:xfrm>
            <a:off x="363084" y="326297"/>
            <a:ext cx="11208328" cy="861774"/>
          </a:xfrm>
          <a:prstGeom prst="rect">
            <a:avLst/>
          </a:prstGeom>
          <a:noFill/>
        </p:spPr>
        <p:txBody>
          <a:bodyPr wrap="square" rtlCol="0">
            <a:spAutoFit/>
          </a:bodyPr>
          <a:lstStyle/>
          <a:p>
            <a:r>
              <a:rPr lang="en" altLang="ko-Kore-KR" sz="1600" b="1" dirty="0"/>
              <a:t>1A. </a:t>
            </a:r>
            <a:r>
              <a:rPr lang="en" altLang="ko-Kore-KR" sz="1600" dirty="0"/>
              <a:t>Generate two 100-sample datasets from each of the following 2D normal distributions: µ1 = [1, 3]</a:t>
            </a:r>
            <a:r>
              <a:rPr lang="en" altLang="ko-Kore-KR" sz="1600" baseline="30000" dirty="0"/>
              <a:t>T</a:t>
            </a:r>
            <a:r>
              <a:rPr lang="en" altLang="ko-Kore-KR" sz="1600" dirty="0"/>
              <a:t>, S1 = [2, -1.5; -1.5, 2]; and µ2 = [3, 2]</a:t>
            </a:r>
            <a:r>
              <a:rPr lang="en" altLang="ko-Kore-KR" sz="1600" baseline="30000" dirty="0"/>
              <a:t>T</a:t>
            </a:r>
            <a:r>
              <a:rPr lang="en" altLang="ko-Kore-KR" sz="1600" dirty="0"/>
              <a:t>, S2 = [1, 0; 0, 1]. </a:t>
            </a:r>
          </a:p>
          <a:p>
            <a:r>
              <a:rPr lang="en" altLang="ko-Kore-KR" sz="1600" dirty="0"/>
              <a:t>Assign the class 1 to the first set and 2 to second set. Then, build a linear Fisher discriminant classifier using these data. </a:t>
            </a:r>
          </a:p>
        </p:txBody>
      </p:sp>
      <p:sp>
        <p:nvSpPr>
          <p:cNvPr id="3" name="TextBox 2">
            <a:extLst>
              <a:ext uri="{FF2B5EF4-FFF2-40B4-BE49-F238E27FC236}">
                <a16:creationId xmlns:a16="http://schemas.microsoft.com/office/drawing/2014/main" id="{E85183F8-CF4D-CF46-BD0D-C22BC0FC50AC}"/>
              </a:ext>
            </a:extLst>
          </p:cNvPr>
          <p:cNvSpPr txBox="1"/>
          <p:nvPr/>
        </p:nvSpPr>
        <p:spPr>
          <a:xfrm>
            <a:off x="363084" y="1249627"/>
            <a:ext cx="5985164" cy="584775"/>
          </a:xfrm>
          <a:prstGeom prst="rect">
            <a:avLst/>
          </a:prstGeom>
          <a:noFill/>
        </p:spPr>
        <p:txBody>
          <a:bodyPr wrap="square" rtlCol="0">
            <a:spAutoFit/>
          </a:bodyPr>
          <a:lstStyle/>
          <a:p>
            <a:pPr marL="285750" indent="-285750">
              <a:buFontTx/>
              <a:buChar char="-"/>
            </a:pPr>
            <a:r>
              <a:rPr lang="en" altLang="ko-Kore-KR" sz="1600" dirty="0"/>
              <a:t>Draw all the data points from each class together. Discriminate classes by colors.</a:t>
            </a:r>
          </a:p>
        </p:txBody>
      </p:sp>
      <p:pic>
        <p:nvPicPr>
          <p:cNvPr id="8" name="그림 7">
            <a:extLst>
              <a:ext uri="{FF2B5EF4-FFF2-40B4-BE49-F238E27FC236}">
                <a16:creationId xmlns:a16="http://schemas.microsoft.com/office/drawing/2014/main" id="{1EAFD8EC-7A5F-D840-8CF2-8F0451D8DF96}"/>
              </a:ext>
            </a:extLst>
          </p:cNvPr>
          <p:cNvPicPr>
            <a:picLocks noChangeAspect="1"/>
          </p:cNvPicPr>
          <p:nvPr/>
        </p:nvPicPr>
        <p:blipFill>
          <a:blip r:embed="rId3"/>
          <a:stretch>
            <a:fillRect/>
          </a:stretch>
        </p:blipFill>
        <p:spPr>
          <a:xfrm>
            <a:off x="363084" y="2465036"/>
            <a:ext cx="5714341" cy="2220008"/>
          </a:xfrm>
          <a:prstGeom prst="rect">
            <a:avLst/>
          </a:prstGeom>
        </p:spPr>
      </p:pic>
      <p:pic>
        <p:nvPicPr>
          <p:cNvPr id="9" name="Picture 2">
            <a:extLst>
              <a:ext uri="{FF2B5EF4-FFF2-40B4-BE49-F238E27FC236}">
                <a16:creationId xmlns:a16="http://schemas.microsoft.com/office/drawing/2014/main" id="{482DFA29-9818-8F46-8078-DAF7385AA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4446" y="1566254"/>
            <a:ext cx="4410767" cy="4264352"/>
          </a:xfrm>
          <a:prstGeom prst="rect">
            <a:avLst/>
          </a:prstGeom>
          <a:noFill/>
          <a:extLst>
            <a:ext uri="{909E8E84-426E-40DD-AFC4-6F175D3DCCD1}">
              <a14:hiddenFill xmlns:a14="http://schemas.microsoft.com/office/drawing/2010/main">
                <a:solidFill>
                  <a:srgbClr val="FFFFFF"/>
                </a:solidFill>
              </a14:hiddenFill>
            </a:ext>
          </a:extLst>
        </p:spPr>
      </p:pic>
      <p:sp>
        <p:nvSpPr>
          <p:cNvPr id="2" name="슬라이드 번호 개체 틀 1">
            <a:extLst>
              <a:ext uri="{FF2B5EF4-FFF2-40B4-BE49-F238E27FC236}">
                <a16:creationId xmlns:a16="http://schemas.microsoft.com/office/drawing/2014/main" id="{73A42DCB-2CA5-BF49-83FC-9939A2F374D2}"/>
              </a:ext>
            </a:extLst>
          </p:cNvPr>
          <p:cNvSpPr>
            <a:spLocks noGrp="1"/>
          </p:cNvSpPr>
          <p:nvPr>
            <p:ph type="sldNum" sz="quarter" idx="12"/>
          </p:nvPr>
        </p:nvSpPr>
        <p:spPr/>
        <p:txBody>
          <a:bodyPr/>
          <a:lstStyle/>
          <a:p>
            <a:fld id="{8334A73D-A92E-7445-909B-8EA88B43F735}" type="slidenum">
              <a:rPr kumimoji="1" lang="ko-Kore-KR" altLang="en-US" smtClean="0"/>
              <a:t>2</a:t>
            </a:fld>
            <a:endParaRPr kumimoji="1" lang="ko-Kore-KR" altLang="en-US"/>
          </a:p>
        </p:txBody>
      </p:sp>
    </p:spTree>
    <p:extLst>
      <p:ext uri="{BB962C8B-B14F-4D97-AF65-F5344CB8AC3E}">
        <p14:creationId xmlns:p14="http://schemas.microsoft.com/office/powerpoint/2010/main" val="3138402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5183F8-CF4D-CF46-BD0D-C22BC0FC50AC}"/>
              </a:ext>
            </a:extLst>
          </p:cNvPr>
          <p:cNvSpPr txBox="1"/>
          <p:nvPr/>
        </p:nvSpPr>
        <p:spPr>
          <a:xfrm>
            <a:off x="363084" y="261201"/>
            <a:ext cx="11686486" cy="1077218"/>
          </a:xfrm>
          <a:prstGeom prst="rect">
            <a:avLst/>
          </a:prstGeom>
          <a:noFill/>
        </p:spPr>
        <p:txBody>
          <a:bodyPr wrap="square" rtlCol="0">
            <a:spAutoFit/>
          </a:bodyPr>
          <a:lstStyle/>
          <a:p>
            <a:r>
              <a:rPr lang="en" altLang="ko-Kore-KR" sz="1600" b="1" dirty="0"/>
              <a:t>1A (Continue)</a:t>
            </a:r>
          </a:p>
          <a:p>
            <a:r>
              <a:rPr lang="en" altLang="ko-Kore-KR" sz="1600" dirty="0"/>
              <a:t>On top of this plot, draw your decision boundary line.</a:t>
            </a:r>
          </a:p>
          <a:p>
            <a:pPr marL="285750" indent="-285750">
              <a:buFontTx/>
              <a:buChar char="-"/>
            </a:pPr>
            <a:r>
              <a:rPr lang="en" altLang="ko-Kore-KR" sz="1600" dirty="0"/>
              <a:t>Also, on top of that, draw your classifier weight vector (excluding w0).</a:t>
            </a:r>
          </a:p>
          <a:p>
            <a:pPr marL="285750" indent="-285750">
              <a:buFontTx/>
              <a:buChar char="-"/>
            </a:pPr>
            <a:r>
              <a:rPr lang="en" altLang="ko-Kore-KR" sz="1600" dirty="0"/>
              <a:t>How many points are misclassified for each class? Report it. </a:t>
            </a:r>
            <a:endParaRPr kumimoji="1" lang="ko-Kore-KR" altLang="en-US" sz="1600" dirty="0"/>
          </a:p>
        </p:txBody>
      </p:sp>
      <p:pic>
        <p:nvPicPr>
          <p:cNvPr id="2" name="그림 1">
            <a:extLst>
              <a:ext uri="{FF2B5EF4-FFF2-40B4-BE49-F238E27FC236}">
                <a16:creationId xmlns:a16="http://schemas.microsoft.com/office/drawing/2014/main" id="{7E3DD179-8964-CB44-B6B9-A1509583007A}"/>
              </a:ext>
            </a:extLst>
          </p:cNvPr>
          <p:cNvPicPr>
            <a:picLocks noChangeAspect="1"/>
          </p:cNvPicPr>
          <p:nvPr/>
        </p:nvPicPr>
        <p:blipFill>
          <a:blip r:embed="rId3"/>
          <a:stretch>
            <a:fillRect/>
          </a:stretch>
        </p:blipFill>
        <p:spPr>
          <a:xfrm>
            <a:off x="649360" y="3582888"/>
            <a:ext cx="5053331" cy="2915383"/>
          </a:xfrm>
          <a:prstGeom prst="rect">
            <a:avLst/>
          </a:prstGeom>
        </p:spPr>
      </p:pic>
      <p:pic>
        <p:nvPicPr>
          <p:cNvPr id="7" name="그림 6">
            <a:extLst>
              <a:ext uri="{FF2B5EF4-FFF2-40B4-BE49-F238E27FC236}">
                <a16:creationId xmlns:a16="http://schemas.microsoft.com/office/drawing/2014/main" id="{BFBBB019-8C49-7943-8C6F-CF99C694DE06}"/>
              </a:ext>
            </a:extLst>
          </p:cNvPr>
          <p:cNvPicPr>
            <a:picLocks noChangeAspect="1"/>
          </p:cNvPicPr>
          <p:nvPr/>
        </p:nvPicPr>
        <p:blipFill>
          <a:blip r:embed="rId4"/>
          <a:stretch>
            <a:fillRect/>
          </a:stretch>
        </p:blipFill>
        <p:spPr>
          <a:xfrm>
            <a:off x="486990" y="1472333"/>
            <a:ext cx="3737414" cy="2011409"/>
          </a:xfrm>
          <a:prstGeom prst="rect">
            <a:avLst/>
          </a:prstGeom>
        </p:spPr>
      </p:pic>
      <p:pic>
        <p:nvPicPr>
          <p:cNvPr id="4" name="그림 3">
            <a:extLst>
              <a:ext uri="{FF2B5EF4-FFF2-40B4-BE49-F238E27FC236}">
                <a16:creationId xmlns:a16="http://schemas.microsoft.com/office/drawing/2014/main" id="{25EFD286-2216-EC49-92CA-75C31FA9528E}"/>
              </a:ext>
            </a:extLst>
          </p:cNvPr>
          <p:cNvPicPr>
            <a:picLocks noChangeAspect="1"/>
          </p:cNvPicPr>
          <p:nvPr/>
        </p:nvPicPr>
        <p:blipFill>
          <a:blip r:embed="rId5"/>
          <a:stretch>
            <a:fillRect/>
          </a:stretch>
        </p:blipFill>
        <p:spPr>
          <a:xfrm>
            <a:off x="6354904" y="1338419"/>
            <a:ext cx="5067738" cy="5287596"/>
          </a:xfrm>
          <a:prstGeom prst="rect">
            <a:avLst/>
          </a:prstGeom>
        </p:spPr>
      </p:pic>
      <p:sp>
        <p:nvSpPr>
          <p:cNvPr id="5" name="슬라이드 번호 개체 틀 4">
            <a:extLst>
              <a:ext uri="{FF2B5EF4-FFF2-40B4-BE49-F238E27FC236}">
                <a16:creationId xmlns:a16="http://schemas.microsoft.com/office/drawing/2014/main" id="{B46E6B40-C91A-4346-B720-8A8EF73733E4}"/>
              </a:ext>
            </a:extLst>
          </p:cNvPr>
          <p:cNvSpPr>
            <a:spLocks noGrp="1"/>
          </p:cNvSpPr>
          <p:nvPr>
            <p:ph type="sldNum" sz="quarter" idx="12"/>
          </p:nvPr>
        </p:nvSpPr>
        <p:spPr/>
        <p:txBody>
          <a:bodyPr/>
          <a:lstStyle/>
          <a:p>
            <a:fld id="{8334A73D-A92E-7445-909B-8EA88B43F735}" type="slidenum">
              <a:rPr kumimoji="1" lang="ko-Kore-KR" altLang="en-US" smtClean="0"/>
              <a:t>3</a:t>
            </a:fld>
            <a:endParaRPr kumimoji="1" lang="ko-Kore-KR" altLang="en-US"/>
          </a:p>
        </p:txBody>
      </p:sp>
    </p:spTree>
    <p:extLst>
      <p:ext uri="{BB962C8B-B14F-4D97-AF65-F5344CB8AC3E}">
        <p14:creationId xmlns:p14="http://schemas.microsoft.com/office/powerpoint/2010/main" val="142852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D26841-59CA-994D-9CF3-6ED31B01DD3A}"/>
              </a:ext>
            </a:extLst>
          </p:cNvPr>
          <p:cNvSpPr txBox="1"/>
          <p:nvPr/>
        </p:nvSpPr>
        <p:spPr>
          <a:xfrm>
            <a:off x="441434" y="493986"/>
            <a:ext cx="11088414" cy="369332"/>
          </a:xfrm>
          <a:prstGeom prst="rect">
            <a:avLst/>
          </a:prstGeom>
          <a:noFill/>
        </p:spPr>
        <p:txBody>
          <a:bodyPr wrap="square" rtlCol="0">
            <a:spAutoFit/>
          </a:bodyPr>
          <a:lstStyle/>
          <a:p>
            <a:endParaRPr kumimoji="1" lang="ko-Kore-KR" altLang="en-US" dirty="0"/>
          </a:p>
        </p:txBody>
      </p:sp>
      <p:sp>
        <p:nvSpPr>
          <p:cNvPr id="5" name="TextBox 4">
            <a:extLst>
              <a:ext uri="{FF2B5EF4-FFF2-40B4-BE49-F238E27FC236}">
                <a16:creationId xmlns:a16="http://schemas.microsoft.com/office/drawing/2014/main" id="{845C7033-2E91-7346-ABA0-0AABDAB22C42}"/>
              </a:ext>
            </a:extLst>
          </p:cNvPr>
          <p:cNvSpPr txBox="1"/>
          <p:nvPr/>
        </p:nvSpPr>
        <p:spPr>
          <a:xfrm>
            <a:off x="363083" y="326297"/>
            <a:ext cx="11555647" cy="1323439"/>
          </a:xfrm>
          <a:prstGeom prst="rect">
            <a:avLst/>
          </a:prstGeom>
          <a:noFill/>
        </p:spPr>
        <p:txBody>
          <a:bodyPr wrap="square" rtlCol="0">
            <a:spAutoFit/>
          </a:bodyPr>
          <a:lstStyle/>
          <a:p>
            <a:r>
              <a:rPr lang="en" altLang="ko-Kore-KR" sz="1600" b="1" dirty="0"/>
              <a:t>1B. </a:t>
            </a:r>
            <a:r>
              <a:rPr lang="en" altLang="ko-Kore-KR" sz="1600" dirty="0"/>
              <a:t>Sometimes we can improve classification performance by a transformation of original variables. Here, we will exercise it with a simple transformation: rotation. The rotation matrix in the 2D data can be given as follows:</a:t>
            </a:r>
          </a:p>
          <a:p>
            <a:endParaRPr lang="en" altLang="ko-Kore-KR" sz="1600" dirty="0"/>
          </a:p>
          <a:p>
            <a:r>
              <a:rPr lang="en" altLang="ko-Kore-KR" sz="1600" dirty="0"/>
              <a:t>which rotates a 2D vector by an angle q counterclockwise. Using this, rotate the first data set by an angle q with respect to its mean vector, </a:t>
            </a:r>
            <a:r>
              <a:rPr lang="el-GR" altLang="ko-Kore-KR" sz="1600" dirty="0"/>
              <a:t>μ1 = [1, 3]</a:t>
            </a:r>
            <a:r>
              <a:rPr lang="en" altLang="ko-Kore-KR" sz="1600" i="1" dirty="0"/>
              <a:t>T</a:t>
            </a:r>
            <a:r>
              <a:rPr lang="en" altLang="ko-Kore-KR" sz="1600" dirty="0"/>
              <a:t>. Find the angle q</a:t>
            </a:r>
            <a:r>
              <a:rPr lang="en" altLang="ko-Kore-KR" sz="1600" i="1" dirty="0"/>
              <a:t>* </a:t>
            </a:r>
            <a:r>
              <a:rPr lang="en" altLang="ko-Kore-KR" sz="1600" dirty="0"/>
              <a:t>at which the maximum classification performance is achieved. Discuss your result during the class. </a:t>
            </a:r>
            <a:r>
              <a:rPr lang="en" altLang="ko-Kore-KR" sz="1600" b="1" dirty="0"/>
              <a:t> </a:t>
            </a:r>
            <a:endParaRPr lang="en" altLang="ko-Kore-KR" sz="1600" dirty="0"/>
          </a:p>
        </p:txBody>
      </p:sp>
      <p:pic>
        <p:nvPicPr>
          <p:cNvPr id="1025" name="Picture 1" descr="page1image1822656">
            <a:extLst>
              <a:ext uri="{FF2B5EF4-FFF2-40B4-BE49-F238E27FC236}">
                <a16:creationId xmlns:a16="http://schemas.microsoft.com/office/drawing/2014/main" id="{4E10932B-C13D-FB4B-B2F4-FA8B6028C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856" y="666468"/>
            <a:ext cx="1003300" cy="393700"/>
          </a:xfrm>
          <a:prstGeom prst="rect">
            <a:avLst/>
          </a:prstGeom>
          <a:noFill/>
          <a:extLst>
            <a:ext uri="{909E8E84-426E-40DD-AFC4-6F175D3DCCD1}">
              <a14:hiddenFill xmlns:a14="http://schemas.microsoft.com/office/drawing/2010/main">
                <a:solidFill>
                  <a:srgbClr val="FFFFFF"/>
                </a:solidFill>
              </a14:hiddenFill>
            </a:ext>
          </a:extLst>
        </p:spPr>
      </p:pic>
      <p:pic>
        <p:nvPicPr>
          <p:cNvPr id="8" name="그림 7">
            <a:extLst>
              <a:ext uri="{FF2B5EF4-FFF2-40B4-BE49-F238E27FC236}">
                <a16:creationId xmlns:a16="http://schemas.microsoft.com/office/drawing/2014/main" id="{75BF7C19-833D-EE41-B3CA-4D81D7C45599}"/>
              </a:ext>
            </a:extLst>
          </p:cNvPr>
          <p:cNvPicPr>
            <a:picLocks noChangeAspect="1"/>
          </p:cNvPicPr>
          <p:nvPr/>
        </p:nvPicPr>
        <p:blipFill>
          <a:blip r:embed="rId4"/>
          <a:stretch>
            <a:fillRect/>
          </a:stretch>
        </p:blipFill>
        <p:spPr>
          <a:xfrm>
            <a:off x="301368" y="1817425"/>
            <a:ext cx="6284070" cy="4853286"/>
          </a:xfrm>
          <a:prstGeom prst="rect">
            <a:avLst/>
          </a:prstGeom>
        </p:spPr>
      </p:pic>
      <p:sp>
        <p:nvSpPr>
          <p:cNvPr id="9" name="직사각형 8">
            <a:extLst>
              <a:ext uri="{FF2B5EF4-FFF2-40B4-BE49-F238E27FC236}">
                <a16:creationId xmlns:a16="http://schemas.microsoft.com/office/drawing/2014/main" id="{5A49CA87-3458-784D-8A60-1909516FD712}"/>
              </a:ext>
            </a:extLst>
          </p:cNvPr>
          <p:cNvSpPr/>
          <p:nvPr/>
        </p:nvSpPr>
        <p:spPr>
          <a:xfrm>
            <a:off x="993530" y="2162909"/>
            <a:ext cx="518746" cy="140677"/>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n w="12700">
                <a:solidFill>
                  <a:schemeClr val="tx1"/>
                </a:solidFill>
              </a:ln>
            </a:endParaRPr>
          </a:p>
        </p:txBody>
      </p:sp>
      <p:sp>
        <p:nvSpPr>
          <p:cNvPr id="10" name="TextBox 9">
            <a:extLst>
              <a:ext uri="{FF2B5EF4-FFF2-40B4-BE49-F238E27FC236}">
                <a16:creationId xmlns:a16="http://schemas.microsoft.com/office/drawing/2014/main" id="{1065FE86-8283-3045-A5E4-357F9C93FF07}"/>
              </a:ext>
            </a:extLst>
          </p:cNvPr>
          <p:cNvSpPr txBox="1"/>
          <p:nvPr/>
        </p:nvSpPr>
        <p:spPr>
          <a:xfrm>
            <a:off x="6778869" y="1817425"/>
            <a:ext cx="4923693"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dirty="0"/>
              <a:t>Change q from 0 ~ 2.5</a:t>
            </a:r>
          </a:p>
          <a:p>
            <a:pPr marL="285750" indent="-285750">
              <a:buFont typeface="Arial" panose="020B0604020202020204" pitchFamily="34" charset="0"/>
              <a:buChar char="•"/>
            </a:pPr>
            <a:r>
              <a:rPr kumimoji="1" lang="en-US" altLang="ko-Kore-KR" dirty="0"/>
              <a:t>Calculate each accuracy based on changed q</a:t>
            </a:r>
          </a:p>
        </p:txBody>
      </p:sp>
      <p:sp>
        <p:nvSpPr>
          <p:cNvPr id="13" name="직사각형 12">
            <a:extLst>
              <a:ext uri="{FF2B5EF4-FFF2-40B4-BE49-F238E27FC236}">
                <a16:creationId xmlns:a16="http://schemas.microsoft.com/office/drawing/2014/main" id="{54FD7D5B-660C-1B4D-842E-DD8B7CF85FF7}"/>
              </a:ext>
            </a:extLst>
          </p:cNvPr>
          <p:cNvSpPr/>
          <p:nvPr/>
        </p:nvSpPr>
        <p:spPr>
          <a:xfrm>
            <a:off x="993529" y="2772509"/>
            <a:ext cx="2690447" cy="524606"/>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n w="12700">
                <a:solidFill>
                  <a:schemeClr val="tx1"/>
                </a:solidFill>
              </a:ln>
            </a:endParaRPr>
          </a:p>
        </p:txBody>
      </p:sp>
      <p:sp>
        <p:nvSpPr>
          <p:cNvPr id="2" name="슬라이드 번호 개체 틀 1">
            <a:extLst>
              <a:ext uri="{FF2B5EF4-FFF2-40B4-BE49-F238E27FC236}">
                <a16:creationId xmlns:a16="http://schemas.microsoft.com/office/drawing/2014/main" id="{95DC86B5-C6CD-B04A-8DF0-EA604E7E775A}"/>
              </a:ext>
            </a:extLst>
          </p:cNvPr>
          <p:cNvSpPr>
            <a:spLocks noGrp="1"/>
          </p:cNvSpPr>
          <p:nvPr>
            <p:ph type="sldNum" sz="quarter" idx="12"/>
          </p:nvPr>
        </p:nvSpPr>
        <p:spPr/>
        <p:txBody>
          <a:bodyPr/>
          <a:lstStyle/>
          <a:p>
            <a:fld id="{8334A73D-A92E-7445-909B-8EA88B43F735}" type="slidenum">
              <a:rPr kumimoji="1" lang="ko-Kore-KR" altLang="en-US" smtClean="0"/>
              <a:t>4</a:t>
            </a:fld>
            <a:endParaRPr kumimoji="1" lang="ko-Kore-KR" altLang="en-US"/>
          </a:p>
        </p:txBody>
      </p:sp>
    </p:spTree>
    <p:extLst>
      <p:ext uri="{BB962C8B-B14F-4D97-AF65-F5344CB8AC3E}">
        <p14:creationId xmlns:p14="http://schemas.microsoft.com/office/powerpoint/2010/main" val="255380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D26841-59CA-994D-9CF3-6ED31B01DD3A}"/>
              </a:ext>
            </a:extLst>
          </p:cNvPr>
          <p:cNvSpPr txBox="1"/>
          <p:nvPr/>
        </p:nvSpPr>
        <p:spPr>
          <a:xfrm>
            <a:off x="441434" y="493986"/>
            <a:ext cx="11088414" cy="369332"/>
          </a:xfrm>
          <a:prstGeom prst="rect">
            <a:avLst/>
          </a:prstGeom>
          <a:noFill/>
        </p:spPr>
        <p:txBody>
          <a:bodyPr wrap="square" rtlCol="0">
            <a:spAutoFit/>
          </a:bodyPr>
          <a:lstStyle/>
          <a:p>
            <a:endParaRPr kumimoji="1" lang="ko-Kore-KR" altLang="en-US" dirty="0"/>
          </a:p>
        </p:txBody>
      </p:sp>
      <p:sp>
        <p:nvSpPr>
          <p:cNvPr id="5" name="TextBox 4">
            <a:extLst>
              <a:ext uri="{FF2B5EF4-FFF2-40B4-BE49-F238E27FC236}">
                <a16:creationId xmlns:a16="http://schemas.microsoft.com/office/drawing/2014/main" id="{845C7033-2E91-7346-ABA0-0AABDAB22C42}"/>
              </a:ext>
            </a:extLst>
          </p:cNvPr>
          <p:cNvSpPr txBox="1"/>
          <p:nvPr/>
        </p:nvSpPr>
        <p:spPr>
          <a:xfrm>
            <a:off x="363083" y="326297"/>
            <a:ext cx="11555647" cy="338554"/>
          </a:xfrm>
          <a:prstGeom prst="rect">
            <a:avLst/>
          </a:prstGeom>
          <a:noFill/>
        </p:spPr>
        <p:txBody>
          <a:bodyPr wrap="square" rtlCol="0">
            <a:spAutoFit/>
          </a:bodyPr>
          <a:lstStyle/>
          <a:p>
            <a:r>
              <a:rPr lang="en" altLang="ko-Kore-KR" sz="1600" dirty="0"/>
              <a:t>Find the angle q</a:t>
            </a:r>
            <a:r>
              <a:rPr lang="en" altLang="ko-Kore-KR" sz="1600" i="1" dirty="0"/>
              <a:t>* </a:t>
            </a:r>
            <a:r>
              <a:rPr lang="en" altLang="ko-Kore-KR" sz="1600" dirty="0"/>
              <a:t>at which the maximum classification performance is achieved. Discuss your result during the class. </a:t>
            </a:r>
            <a:r>
              <a:rPr lang="en" altLang="ko-Kore-KR" sz="1600" b="1" dirty="0"/>
              <a:t> </a:t>
            </a:r>
            <a:endParaRPr lang="en" altLang="ko-Kore-KR" sz="1600" dirty="0"/>
          </a:p>
        </p:txBody>
      </p:sp>
      <p:pic>
        <p:nvPicPr>
          <p:cNvPr id="1025" name="Picture 1" descr="page1image1822656">
            <a:extLst>
              <a:ext uri="{FF2B5EF4-FFF2-40B4-BE49-F238E27FC236}">
                <a16:creationId xmlns:a16="http://schemas.microsoft.com/office/drawing/2014/main" id="{4E10932B-C13D-FB4B-B2F4-FA8B6028C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1148" y="297136"/>
            <a:ext cx="1003300" cy="393700"/>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8C9910A4-3228-984E-8051-2A6F668ED59B}"/>
              </a:ext>
            </a:extLst>
          </p:cNvPr>
          <p:cNvPicPr>
            <a:picLocks noChangeAspect="1"/>
          </p:cNvPicPr>
          <p:nvPr/>
        </p:nvPicPr>
        <p:blipFill>
          <a:blip r:embed="rId4"/>
          <a:stretch>
            <a:fillRect/>
          </a:stretch>
        </p:blipFill>
        <p:spPr>
          <a:xfrm>
            <a:off x="540024" y="1763706"/>
            <a:ext cx="3569380" cy="4006446"/>
          </a:xfrm>
          <a:prstGeom prst="rect">
            <a:avLst/>
          </a:prstGeom>
        </p:spPr>
      </p:pic>
      <p:pic>
        <p:nvPicPr>
          <p:cNvPr id="6" name="그림 5">
            <a:extLst>
              <a:ext uri="{FF2B5EF4-FFF2-40B4-BE49-F238E27FC236}">
                <a16:creationId xmlns:a16="http://schemas.microsoft.com/office/drawing/2014/main" id="{D2544038-25F2-DA4E-948D-B7528FAA6EB5}"/>
              </a:ext>
            </a:extLst>
          </p:cNvPr>
          <p:cNvPicPr>
            <a:picLocks noChangeAspect="1"/>
          </p:cNvPicPr>
          <p:nvPr/>
        </p:nvPicPr>
        <p:blipFill>
          <a:blip r:embed="rId5"/>
          <a:stretch>
            <a:fillRect/>
          </a:stretch>
        </p:blipFill>
        <p:spPr>
          <a:xfrm>
            <a:off x="4369982" y="1763706"/>
            <a:ext cx="3643576" cy="4016030"/>
          </a:xfrm>
          <a:prstGeom prst="rect">
            <a:avLst/>
          </a:prstGeom>
        </p:spPr>
      </p:pic>
      <p:pic>
        <p:nvPicPr>
          <p:cNvPr id="9" name="그림 8">
            <a:extLst>
              <a:ext uri="{FF2B5EF4-FFF2-40B4-BE49-F238E27FC236}">
                <a16:creationId xmlns:a16="http://schemas.microsoft.com/office/drawing/2014/main" id="{D4445867-3D81-F149-A602-A30F949969F6}"/>
              </a:ext>
            </a:extLst>
          </p:cNvPr>
          <p:cNvPicPr>
            <a:picLocks noChangeAspect="1"/>
          </p:cNvPicPr>
          <p:nvPr/>
        </p:nvPicPr>
        <p:blipFill>
          <a:blip r:embed="rId6"/>
          <a:stretch>
            <a:fillRect/>
          </a:stretch>
        </p:blipFill>
        <p:spPr>
          <a:xfrm>
            <a:off x="8039759" y="1714221"/>
            <a:ext cx="3759518" cy="4016030"/>
          </a:xfrm>
          <a:prstGeom prst="rect">
            <a:avLst/>
          </a:prstGeom>
        </p:spPr>
      </p:pic>
      <p:sp>
        <p:nvSpPr>
          <p:cNvPr id="10" name="모서리가 둥근 직사각형 9">
            <a:extLst>
              <a:ext uri="{FF2B5EF4-FFF2-40B4-BE49-F238E27FC236}">
                <a16:creationId xmlns:a16="http://schemas.microsoft.com/office/drawing/2014/main" id="{A2D41423-4B97-F94C-85DE-7118A7F14256}"/>
              </a:ext>
            </a:extLst>
          </p:cNvPr>
          <p:cNvSpPr/>
          <p:nvPr/>
        </p:nvSpPr>
        <p:spPr>
          <a:xfrm>
            <a:off x="773723" y="1318846"/>
            <a:ext cx="2839915" cy="28135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dirty="0">
                <a:solidFill>
                  <a:sysClr val="windowText" lastClr="000000"/>
                </a:solidFill>
              </a:rPr>
              <a:t>q = 0.5 (radian)</a:t>
            </a:r>
            <a:endParaRPr kumimoji="1" lang="ko-Kore-KR" altLang="en-US" sz="1600" dirty="0">
              <a:solidFill>
                <a:sysClr val="windowText" lastClr="000000"/>
              </a:solidFill>
            </a:endParaRPr>
          </a:p>
        </p:txBody>
      </p:sp>
      <p:sp>
        <p:nvSpPr>
          <p:cNvPr id="12" name="모서리가 둥근 직사각형 11">
            <a:extLst>
              <a:ext uri="{FF2B5EF4-FFF2-40B4-BE49-F238E27FC236}">
                <a16:creationId xmlns:a16="http://schemas.microsoft.com/office/drawing/2014/main" id="{795C1B47-388B-5440-864E-793CB42CE1AF}"/>
              </a:ext>
            </a:extLst>
          </p:cNvPr>
          <p:cNvSpPr/>
          <p:nvPr/>
        </p:nvSpPr>
        <p:spPr>
          <a:xfrm>
            <a:off x="4676042" y="1312884"/>
            <a:ext cx="2839915" cy="28135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dirty="0">
                <a:solidFill>
                  <a:sysClr val="windowText" lastClr="000000"/>
                </a:solidFill>
              </a:rPr>
              <a:t>q = 1 (radian)</a:t>
            </a:r>
            <a:endParaRPr kumimoji="1" lang="ko-Kore-KR" altLang="en-US" sz="1600" dirty="0">
              <a:solidFill>
                <a:sysClr val="windowText" lastClr="000000"/>
              </a:solidFill>
            </a:endParaRPr>
          </a:p>
        </p:txBody>
      </p:sp>
      <p:sp>
        <p:nvSpPr>
          <p:cNvPr id="13" name="모서리가 둥근 직사각형 12">
            <a:extLst>
              <a:ext uri="{FF2B5EF4-FFF2-40B4-BE49-F238E27FC236}">
                <a16:creationId xmlns:a16="http://schemas.microsoft.com/office/drawing/2014/main" id="{A6C4F410-D145-9944-B0CF-36F0B62DDB79}"/>
              </a:ext>
            </a:extLst>
          </p:cNvPr>
          <p:cNvSpPr/>
          <p:nvPr/>
        </p:nvSpPr>
        <p:spPr>
          <a:xfrm>
            <a:off x="8544533" y="1306922"/>
            <a:ext cx="2839915" cy="28135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dirty="0">
                <a:solidFill>
                  <a:sysClr val="windowText" lastClr="000000"/>
                </a:solidFill>
              </a:rPr>
              <a:t>q = 1.5 (radian)</a:t>
            </a:r>
            <a:endParaRPr kumimoji="1" lang="ko-Kore-KR" altLang="en-US" sz="1600" dirty="0">
              <a:solidFill>
                <a:sysClr val="windowText" lastClr="000000"/>
              </a:solidFill>
            </a:endParaRPr>
          </a:p>
        </p:txBody>
      </p:sp>
      <p:sp>
        <p:nvSpPr>
          <p:cNvPr id="15" name="직사각형 14">
            <a:extLst>
              <a:ext uri="{FF2B5EF4-FFF2-40B4-BE49-F238E27FC236}">
                <a16:creationId xmlns:a16="http://schemas.microsoft.com/office/drawing/2014/main" id="{46FEDCCE-4CB1-004E-AB7D-DEB0D5D8B06D}"/>
              </a:ext>
            </a:extLst>
          </p:cNvPr>
          <p:cNvSpPr/>
          <p:nvPr/>
        </p:nvSpPr>
        <p:spPr>
          <a:xfrm>
            <a:off x="8141677" y="5442439"/>
            <a:ext cx="1266091" cy="108639"/>
          </a:xfrm>
          <a:prstGeom prst="rect">
            <a:avLst/>
          </a:prstGeom>
          <a:solidFill>
            <a:srgbClr val="FFFF00">
              <a:alpha val="21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n w="12700">
                <a:solidFill>
                  <a:schemeClr val="tx1"/>
                </a:solidFill>
              </a:ln>
            </a:endParaRPr>
          </a:p>
        </p:txBody>
      </p:sp>
      <p:sp>
        <p:nvSpPr>
          <p:cNvPr id="16" name="직사각형 15">
            <a:extLst>
              <a:ext uri="{FF2B5EF4-FFF2-40B4-BE49-F238E27FC236}">
                <a16:creationId xmlns:a16="http://schemas.microsoft.com/office/drawing/2014/main" id="{393BA849-31F0-D342-A51B-3628B5AEB65B}"/>
              </a:ext>
            </a:extLst>
          </p:cNvPr>
          <p:cNvSpPr/>
          <p:nvPr/>
        </p:nvSpPr>
        <p:spPr>
          <a:xfrm>
            <a:off x="4382159" y="5490796"/>
            <a:ext cx="1266091" cy="108639"/>
          </a:xfrm>
          <a:prstGeom prst="rect">
            <a:avLst/>
          </a:prstGeom>
          <a:solidFill>
            <a:srgbClr val="FFFF00">
              <a:alpha val="21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n w="12700">
                <a:solidFill>
                  <a:schemeClr val="tx1"/>
                </a:solidFill>
              </a:ln>
            </a:endParaRPr>
          </a:p>
        </p:txBody>
      </p:sp>
      <p:sp>
        <p:nvSpPr>
          <p:cNvPr id="17" name="직사각형 16">
            <a:extLst>
              <a:ext uri="{FF2B5EF4-FFF2-40B4-BE49-F238E27FC236}">
                <a16:creationId xmlns:a16="http://schemas.microsoft.com/office/drawing/2014/main" id="{46FA1A82-30DC-7E47-9291-1D35EECFF299}"/>
              </a:ext>
            </a:extLst>
          </p:cNvPr>
          <p:cNvSpPr/>
          <p:nvPr/>
        </p:nvSpPr>
        <p:spPr>
          <a:xfrm>
            <a:off x="534527" y="5484834"/>
            <a:ext cx="1266091" cy="108639"/>
          </a:xfrm>
          <a:prstGeom prst="rect">
            <a:avLst/>
          </a:prstGeom>
          <a:solidFill>
            <a:srgbClr val="FFFF00">
              <a:alpha val="21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n w="12700">
                <a:solidFill>
                  <a:schemeClr val="tx1"/>
                </a:solidFill>
              </a:ln>
            </a:endParaRPr>
          </a:p>
        </p:txBody>
      </p:sp>
      <p:sp>
        <p:nvSpPr>
          <p:cNvPr id="2" name="슬라이드 번호 개체 틀 1">
            <a:extLst>
              <a:ext uri="{FF2B5EF4-FFF2-40B4-BE49-F238E27FC236}">
                <a16:creationId xmlns:a16="http://schemas.microsoft.com/office/drawing/2014/main" id="{88D0023D-B4DC-9A42-8EE6-BA5E6F64CE45}"/>
              </a:ext>
            </a:extLst>
          </p:cNvPr>
          <p:cNvSpPr>
            <a:spLocks noGrp="1"/>
          </p:cNvSpPr>
          <p:nvPr>
            <p:ph type="sldNum" sz="quarter" idx="12"/>
          </p:nvPr>
        </p:nvSpPr>
        <p:spPr/>
        <p:txBody>
          <a:bodyPr/>
          <a:lstStyle/>
          <a:p>
            <a:fld id="{8334A73D-A92E-7445-909B-8EA88B43F735}" type="slidenum">
              <a:rPr kumimoji="1" lang="ko-Kore-KR" altLang="en-US" smtClean="0"/>
              <a:t>5</a:t>
            </a:fld>
            <a:endParaRPr kumimoji="1" lang="ko-Kore-KR" altLang="en-US"/>
          </a:p>
        </p:txBody>
      </p:sp>
    </p:spTree>
    <p:extLst>
      <p:ext uri="{BB962C8B-B14F-4D97-AF65-F5344CB8AC3E}">
        <p14:creationId xmlns:p14="http://schemas.microsoft.com/office/powerpoint/2010/main" val="428325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E2FEA6F-2D70-7643-976C-33567CB77CF2}"/>
              </a:ext>
            </a:extLst>
          </p:cNvPr>
          <p:cNvSpPr txBox="1"/>
          <p:nvPr/>
        </p:nvSpPr>
        <p:spPr>
          <a:xfrm>
            <a:off x="363083" y="326297"/>
            <a:ext cx="11555647" cy="338554"/>
          </a:xfrm>
          <a:prstGeom prst="rect">
            <a:avLst/>
          </a:prstGeom>
          <a:noFill/>
        </p:spPr>
        <p:txBody>
          <a:bodyPr wrap="square" rtlCol="0">
            <a:spAutoFit/>
          </a:bodyPr>
          <a:lstStyle/>
          <a:p>
            <a:r>
              <a:rPr lang="en" altLang="ko-Kore-KR" sz="1600" dirty="0"/>
              <a:t>Find the angle q</a:t>
            </a:r>
            <a:r>
              <a:rPr lang="en" altLang="ko-Kore-KR" sz="1600" i="1" dirty="0"/>
              <a:t>* </a:t>
            </a:r>
            <a:r>
              <a:rPr lang="en" altLang="ko-Kore-KR" sz="1600" dirty="0"/>
              <a:t>at which the maximum classification performance is achieved. Discuss your result during the class. </a:t>
            </a:r>
            <a:r>
              <a:rPr lang="en" altLang="ko-Kore-KR" sz="1600" b="1" dirty="0"/>
              <a:t> </a:t>
            </a:r>
            <a:endParaRPr lang="en" altLang="ko-Kore-KR" sz="1600" dirty="0"/>
          </a:p>
        </p:txBody>
      </p:sp>
      <p:sp>
        <p:nvSpPr>
          <p:cNvPr id="15" name="TextBox 14">
            <a:extLst>
              <a:ext uri="{FF2B5EF4-FFF2-40B4-BE49-F238E27FC236}">
                <a16:creationId xmlns:a16="http://schemas.microsoft.com/office/drawing/2014/main" id="{8FD6A7B3-00FD-4C45-8667-13AB2E98E9B5}"/>
              </a:ext>
            </a:extLst>
          </p:cNvPr>
          <p:cNvSpPr txBox="1"/>
          <p:nvPr/>
        </p:nvSpPr>
        <p:spPr>
          <a:xfrm>
            <a:off x="484286" y="5135341"/>
            <a:ext cx="6013229" cy="1200329"/>
          </a:xfrm>
          <a:prstGeom prst="rect">
            <a:avLst/>
          </a:prstGeom>
          <a:noFill/>
        </p:spPr>
        <p:txBody>
          <a:bodyPr wrap="square" rtlCol="0">
            <a:spAutoFit/>
          </a:bodyPr>
          <a:lstStyle/>
          <a:p>
            <a:r>
              <a:rPr kumimoji="1" lang="en-US" altLang="ko-Kore-KR" b="1" dirty="0"/>
              <a:t>My result</a:t>
            </a:r>
          </a:p>
          <a:p>
            <a:pPr marL="285750" indent="-285750">
              <a:buFont typeface="Arial" panose="020B0604020202020204" pitchFamily="34" charset="0"/>
              <a:buChar char="•"/>
            </a:pPr>
            <a:r>
              <a:rPr kumimoji="1" lang="en-US" altLang="ko-Kore-KR" dirty="0"/>
              <a:t>Radian: 1.5~2.4 / Degree: </a:t>
            </a:r>
            <a:r>
              <a:rPr kumimoji="1" lang="en-US" altLang="ko-Kore-KR" b="1" dirty="0"/>
              <a:t>85.94</a:t>
            </a:r>
            <a:r>
              <a:rPr kumimoji="1" lang="en-US" altLang="ko-Kore-KR" dirty="0"/>
              <a:t> ~ 137.51 </a:t>
            </a:r>
            <a:r>
              <a:rPr kumimoji="1" lang="en-US" altLang="ko-Kore-KR" dirty="0">
                <a:sym typeface="Wingdings" pitchFamily="2" charset="2"/>
              </a:rPr>
              <a:t> </a:t>
            </a:r>
            <a:r>
              <a:rPr kumimoji="1" lang="en-US" altLang="ko-Kore-KR" dirty="0"/>
              <a:t>(0.98 accuracy)</a:t>
            </a:r>
          </a:p>
          <a:p>
            <a:pPr marL="285750" indent="-285750">
              <a:buFont typeface="Arial" panose="020B0604020202020204" pitchFamily="34" charset="0"/>
              <a:buChar char="•"/>
            </a:pPr>
            <a:r>
              <a:rPr kumimoji="1" lang="en-US" altLang="ko-Kore-KR" dirty="0"/>
              <a:t>still 2 from class 2 remained misclassified</a:t>
            </a:r>
          </a:p>
          <a:p>
            <a:pPr marL="285750" indent="-285750">
              <a:buFont typeface="Arial" panose="020B0604020202020204" pitchFamily="34" charset="0"/>
              <a:buChar char="•"/>
            </a:pPr>
            <a:r>
              <a:rPr kumimoji="1" lang="en-US" altLang="ko-Kore-KR" dirty="0"/>
              <a:t>From q=2.5, accuracy starts to decrease</a:t>
            </a:r>
          </a:p>
        </p:txBody>
      </p:sp>
      <p:grpSp>
        <p:nvGrpSpPr>
          <p:cNvPr id="18" name="그룹 17">
            <a:extLst>
              <a:ext uri="{FF2B5EF4-FFF2-40B4-BE49-F238E27FC236}">
                <a16:creationId xmlns:a16="http://schemas.microsoft.com/office/drawing/2014/main" id="{81C24F35-861F-AE47-A3BF-5A06F7A97847}"/>
              </a:ext>
            </a:extLst>
          </p:cNvPr>
          <p:cNvGrpSpPr/>
          <p:nvPr/>
        </p:nvGrpSpPr>
        <p:grpSpPr>
          <a:xfrm>
            <a:off x="822106" y="879936"/>
            <a:ext cx="9759886" cy="3903079"/>
            <a:chOff x="417660" y="941483"/>
            <a:chExt cx="10695816" cy="4277367"/>
          </a:xfrm>
        </p:grpSpPr>
        <p:pic>
          <p:nvPicPr>
            <p:cNvPr id="4" name="그림 3">
              <a:extLst>
                <a:ext uri="{FF2B5EF4-FFF2-40B4-BE49-F238E27FC236}">
                  <a16:creationId xmlns:a16="http://schemas.microsoft.com/office/drawing/2014/main" id="{F21F7D57-48A0-FE46-82D7-148AB9090E4B}"/>
                </a:ext>
              </a:extLst>
            </p:cNvPr>
            <p:cNvPicPr>
              <a:picLocks noChangeAspect="1"/>
            </p:cNvPicPr>
            <p:nvPr/>
          </p:nvPicPr>
          <p:blipFill>
            <a:blip r:embed="rId3"/>
            <a:stretch>
              <a:fillRect/>
            </a:stretch>
          </p:blipFill>
          <p:spPr>
            <a:xfrm>
              <a:off x="4028831" y="1284384"/>
              <a:ext cx="3502538" cy="3934466"/>
            </a:xfrm>
            <a:prstGeom prst="rect">
              <a:avLst/>
            </a:prstGeom>
          </p:spPr>
        </p:pic>
        <p:pic>
          <p:nvPicPr>
            <p:cNvPr id="5" name="그림 4">
              <a:extLst>
                <a:ext uri="{FF2B5EF4-FFF2-40B4-BE49-F238E27FC236}">
                  <a16:creationId xmlns:a16="http://schemas.microsoft.com/office/drawing/2014/main" id="{6930C43A-7DA9-4445-A0D1-1D399AD3FE6A}"/>
                </a:ext>
              </a:extLst>
            </p:cNvPr>
            <p:cNvPicPr>
              <a:picLocks noChangeAspect="1"/>
            </p:cNvPicPr>
            <p:nvPr/>
          </p:nvPicPr>
          <p:blipFill>
            <a:blip r:embed="rId4"/>
            <a:stretch>
              <a:fillRect/>
            </a:stretch>
          </p:blipFill>
          <p:spPr>
            <a:xfrm>
              <a:off x="7613807" y="1328345"/>
              <a:ext cx="3499669" cy="3885893"/>
            </a:xfrm>
            <a:prstGeom prst="rect">
              <a:avLst/>
            </a:prstGeom>
          </p:spPr>
        </p:pic>
        <p:pic>
          <p:nvPicPr>
            <p:cNvPr id="6" name="그림 5">
              <a:extLst>
                <a:ext uri="{FF2B5EF4-FFF2-40B4-BE49-F238E27FC236}">
                  <a16:creationId xmlns:a16="http://schemas.microsoft.com/office/drawing/2014/main" id="{28A3F657-A771-694F-96A1-3563B8C53D9A}"/>
                </a:ext>
              </a:extLst>
            </p:cNvPr>
            <p:cNvPicPr>
              <a:picLocks noChangeAspect="1"/>
            </p:cNvPicPr>
            <p:nvPr/>
          </p:nvPicPr>
          <p:blipFill>
            <a:blip r:embed="rId5"/>
            <a:stretch>
              <a:fillRect/>
            </a:stretch>
          </p:blipFill>
          <p:spPr>
            <a:xfrm>
              <a:off x="417660" y="1284385"/>
              <a:ext cx="3531479" cy="3856748"/>
            </a:xfrm>
            <a:prstGeom prst="rect">
              <a:avLst/>
            </a:prstGeom>
          </p:spPr>
        </p:pic>
        <p:sp>
          <p:nvSpPr>
            <p:cNvPr id="9" name="모서리가 둥근 직사각형 8">
              <a:extLst>
                <a:ext uri="{FF2B5EF4-FFF2-40B4-BE49-F238E27FC236}">
                  <a16:creationId xmlns:a16="http://schemas.microsoft.com/office/drawing/2014/main" id="{E2A387BE-F456-E14A-848E-0C215E4182E0}"/>
                </a:ext>
              </a:extLst>
            </p:cNvPr>
            <p:cNvSpPr/>
            <p:nvPr/>
          </p:nvSpPr>
          <p:spPr>
            <a:xfrm>
              <a:off x="771187" y="941483"/>
              <a:ext cx="2824424" cy="28135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dirty="0">
                  <a:solidFill>
                    <a:sysClr val="windowText" lastClr="000000"/>
                  </a:solidFill>
                </a:rPr>
                <a:t>q = 2 (radian)</a:t>
              </a:r>
              <a:endParaRPr kumimoji="1" lang="ko-Kore-KR" altLang="en-US" sz="1600" dirty="0">
                <a:solidFill>
                  <a:sysClr val="windowText" lastClr="000000"/>
                </a:solidFill>
              </a:endParaRPr>
            </a:p>
          </p:txBody>
        </p:sp>
        <p:sp>
          <p:nvSpPr>
            <p:cNvPr id="10" name="모서리가 둥근 직사각형 9">
              <a:extLst>
                <a:ext uri="{FF2B5EF4-FFF2-40B4-BE49-F238E27FC236}">
                  <a16:creationId xmlns:a16="http://schemas.microsoft.com/office/drawing/2014/main" id="{640DFF68-527E-8F4F-A577-A2512B1463C4}"/>
                </a:ext>
              </a:extLst>
            </p:cNvPr>
            <p:cNvSpPr/>
            <p:nvPr/>
          </p:nvSpPr>
          <p:spPr>
            <a:xfrm>
              <a:off x="4367888" y="941483"/>
              <a:ext cx="2824424" cy="28135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dirty="0">
                  <a:solidFill>
                    <a:sysClr val="windowText" lastClr="000000"/>
                  </a:solidFill>
                </a:rPr>
                <a:t>q = 2.4 (radian)</a:t>
              </a:r>
              <a:endParaRPr kumimoji="1" lang="ko-Kore-KR" altLang="en-US" sz="1600" dirty="0">
                <a:solidFill>
                  <a:sysClr val="windowText" lastClr="000000"/>
                </a:solidFill>
              </a:endParaRPr>
            </a:p>
          </p:txBody>
        </p:sp>
        <p:sp>
          <p:nvSpPr>
            <p:cNvPr id="11" name="모서리가 둥근 직사각형 10">
              <a:extLst>
                <a:ext uri="{FF2B5EF4-FFF2-40B4-BE49-F238E27FC236}">
                  <a16:creationId xmlns:a16="http://schemas.microsoft.com/office/drawing/2014/main" id="{A0E5D0B5-369C-FA45-89B5-55EEECB60DD9}"/>
                </a:ext>
              </a:extLst>
            </p:cNvPr>
            <p:cNvSpPr/>
            <p:nvPr/>
          </p:nvSpPr>
          <p:spPr>
            <a:xfrm>
              <a:off x="7952335" y="941483"/>
              <a:ext cx="2824424" cy="28135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dirty="0">
                  <a:solidFill>
                    <a:sysClr val="windowText" lastClr="000000"/>
                  </a:solidFill>
                </a:rPr>
                <a:t>q = 2.5 (radian)</a:t>
              </a:r>
              <a:endParaRPr kumimoji="1" lang="ko-Kore-KR" altLang="en-US" sz="1600" dirty="0">
                <a:solidFill>
                  <a:sysClr val="windowText" lastClr="000000"/>
                </a:solidFill>
              </a:endParaRPr>
            </a:p>
          </p:txBody>
        </p:sp>
        <p:sp>
          <p:nvSpPr>
            <p:cNvPr id="12" name="직사각형 11">
              <a:extLst>
                <a:ext uri="{FF2B5EF4-FFF2-40B4-BE49-F238E27FC236}">
                  <a16:creationId xmlns:a16="http://schemas.microsoft.com/office/drawing/2014/main" id="{E3C8279A-C94E-9443-8098-FD790E23D462}"/>
                </a:ext>
              </a:extLst>
            </p:cNvPr>
            <p:cNvSpPr/>
            <p:nvPr/>
          </p:nvSpPr>
          <p:spPr>
            <a:xfrm>
              <a:off x="417660" y="4849665"/>
              <a:ext cx="1266091" cy="108639"/>
            </a:xfrm>
            <a:prstGeom prst="rect">
              <a:avLst/>
            </a:prstGeom>
            <a:solidFill>
              <a:srgbClr val="FFFF00">
                <a:alpha val="21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n w="12700">
                  <a:solidFill>
                    <a:schemeClr val="tx1"/>
                  </a:solidFill>
                </a:ln>
              </a:endParaRPr>
            </a:p>
          </p:txBody>
        </p:sp>
        <p:sp>
          <p:nvSpPr>
            <p:cNvPr id="13" name="직사각형 12">
              <a:extLst>
                <a:ext uri="{FF2B5EF4-FFF2-40B4-BE49-F238E27FC236}">
                  <a16:creationId xmlns:a16="http://schemas.microsoft.com/office/drawing/2014/main" id="{D9D79EB8-45A0-F540-A0AC-A6216D392B0E}"/>
                </a:ext>
              </a:extLst>
            </p:cNvPr>
            <p:cNvSpPr/>
            <p:nvPr/>
          </p:nvSpPr>
          <p:spPr>
            <a:xfrm>
              <a:off x="4028831" y="4921570"/>
              <a:ext cx="1266091" cy="108639"/>
            </a:xfrm>
            <a:prstGeom prst="rect">
              <a:avLst/>
            </a:prstGeom>
            <a:solidFill>
              <a:srgbClr val="FFFF00">
                <a:alpha val="21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n w="12700">
                  <a:solidFill>
                    <a:schemeClr val="tx1"/>
                  </a:solidFill>
                </a:ln>
              </a:endParaRPr>
            </a:p>
          </p:txBody>
        </p:sp>
        <p:sp>
          <p:nvSpPr>
            <p:cNvPr id="14" name="직사각형 13">
              <a:extLst>
                <a:ext uri="{FF2B5EF4-FFF2-40B4-BE49-F238E27FC236}">
                  <a16:creationId xmlns:a16="http://schemas.microsoft.com/office/drawing/2014/main" id="{5CC89BA4-F455-2B4A-AB42-CADDDE6274A3}"/>
                </a:ext>
              </a:extLst>
            </p:cNvPr>
            <p:cNvSpPr/>
            <p:nvPr/>
          </p:nvSpPr>
          <p:spPr>
            <a:xfrm>
              <a:off x="7611061" y="4944873"/>
              <a:ext cx="1266091" cy="108639"/>
            </a:xfrm>
            <a:prstGeom prst="rect">
              <a:avLst/>
            </a:prstGeom>
            <a:solidFill>
              <a:srgbClr val="FFFF00">
                <a:alpha val="21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n w="12700">
                  <a:solidFill>
                    <a:schemeClr val="tx1"/>
                  </a:solidFill>
                </a:ln>
              </a:endParaRPr>
            </a:p>
          </p:txBody>
        </p:sp>
        <p:sp>
          <p:nvSpPr>
            <p:cNvPr id="16" name="타원 15">
              <a:extLst>
                <a:ext uri="{FF2B5EF4-FFF2-40B4-BE49-F238E27FC236}">
                  <a16:creationId xmlns:a16="http://schemas.microsoft.com/office/drawing/2014/main" id="{A1D27D63-9AF3-2C46-9779-3F35DA20D839}"/>
                </a:ext>
              </a:extLst>
            </p:cNvPr>
            <p:cNvSpPr/>
            <p:nvPr/>
          </p:nvSpPr>
          <p:spPr>
            <a:xfrm rot="1088038">
              <a:off x="9015544" y="3626257"/>
              <a:ext cx="247314" cy="498307"/>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sp>
        <p:nvSpPr>
          <p:cNvPr id="17" name="TextBox 16">
            <a:extLst>
              <a:ext uri="{FF2B5EF4-FFF2-40B4-BE49-F238E27FC236}">
                <a16:creationId xmlns:a16="http://schemas.microsoft.com/office/drawing/2014/main" id="{A44189E2-F880-124F-9728-289EB07EFF49}"/>
              </a:ext>
            </a:extLst>
          </p:cNvPr>
          <p:cNvSpPr txBox="1"/>
          <p:nvPr/>
        </p:nvSpPr>
        <p:spPr>
          <a:xfrm>
            <a:off x="7003947" y="5135341"/>
            <a:ext cx="4818044" cy="1200329"/>
          </a:xfrm>
          <a:prstGeom prst="rect">
            <a:avLst/>
          </a:prstGeom>
          <a:noFill/>
        </p:spPr>
        <p:txBody>
          <a:bodyPr wrap="square" rtlCol="0">
            <a:spAutoFit/>
          </a:bodyPr>
          <a:lstStyle/>
          <a:p>
            <a:r>
              <a:rPr lang="en-US" altLang="ko-Kore-KR" b="1" dirty="0"/>
              <a:t>Questions left</a:t>
            </a:r>
            <a:endParaRPr lang="en" altLang="ko-Kore-KR" b="1" dirty="0"/>
          </a:p>
          <a:p>
            <a:pPr marL="285750" indent="-285750">
              <a:buFont typeface="Arial" panose="020B0604020202020204" pitchFamily="34" charset="0"/>
              <a:buChar char="•"/>
            </a:pPr>
            <a:r>
              <a:rPr lang="en" altLang="ko-Kore-KR" dirty="0"/>
              <a:t>How to search for the best performing q?</a:t>
            </a:r>
          </a:p>
          <a:p>
            <a:pPr marL="285750" indent="-285750">
              <a:buFont typeface="Arial" panose="020B0604020202020204" pitchFamily="34" charset="0"/>
              <a:buChar char="•"/>
            </a:pPr>
            <a:r>
              <a:rPr lang="en" altLang="ko-Kore-KR" dirty="0"/>
              <a:t>Doesn't this rotation cause bias in the data?</a:t>
            </a:r>
          </a:p>
          <a:p>
            <a:pPr marL="285750" indent="-285750">
              <a:buFont typeface="Arial" panose="020B0604020202020204" pitchFamily="34" charset="0"/>
              <a:buChar char="•"/>
            </a:pPr>
            <a:r>
              <a:rPr lang="en" altLang="ko-Kore-KR" dirty="0"/>
              <a:t>Which data case is best for this method?</a:t>
            </a:r>
            <a:endParaRPr kumimoji="1" lang="en-US" altLang="ko-Kore-KR" dirty="0"/>
          </a:p>
        </p:txBody>
      </p:sp>
      <p:sp>
        <p:nvSpPr>
          <p:cNvPr id="2" name="슬라이드 번호 개체 틀 1">
            <a:extLst>
              <a:ext uri="{FF2B5EF4-FFF2-40B4-BE49-F238E27FC236}">
                <a16:creationId xmlns:a16="http://schemas.microsoft.com/office/drawing/2014/main" id="{4C749A81-E416-A24A-B1B0-81A554496120}"/>
              </a:ext>
            </a:extLst>
          </p:cNvPr>
          <p:cNvSpPr>
            <a:spLocks noGrp="1"/>
          </p:cNvSpPr>
          <p:nvPr>
            <p:ph type="sldNum" sz="quarter" idx="12"/>
          </p:nvPr>
        </p:nvSpPr>
        <p:spPr/>
        <p:txBody>
          <a:bodyPr/>
          <a:lstStyle/>
          <a:p>
            <a:fld id="{8334A73D-A92E-7445-909B-8EA88B43F735}" type="slidenum">
              <a:rPr kumimoji="1" lang="ko-Kore-KR" altLang="en-US" smtClean="0"/>
              <a:t>6</a:t>
            </a:fld>
            <a:endParaRPr kumimoji="1" lang="ko-Kore-KR" altLang="en-US"/>
          </a:p>
        </p:txBody>
      </p:sp>
    </p:spTree>
    <p:extLst>
      <p:ext uri="{BB962C8B-B14F-4D97-AF65-F5344CB8AC3E}">
        <p14:creationId xmlns:p14="http://schemas.microsoft.com/office/powerpoint/2010/main" val="98153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E4DA0F-CD1B-E74F-B270-04AF909FB7C0}"/>
              </a:ext>
            </a:extLst>
          </p:cNvPr>
          <p:cNvSpPr txBox="1"/>
          <p:nvPr/>
        </p:nvSpPr>
        <p:spPr>
          <a:xfrm>
            <a:off x="499241" y="378372"/>
            <a:ext cx="11193517" cy="1600438"/>
          </a:xfrm>
          <a:prstGeom prst="rect">
            <a:avLst/>
          </a:prstGeom>
          <a:noFill/>
        </p:spPr>
        <p:txBody>
          <a:bodyPr wrap="square" rtlCol="0">
            <a:spAutoFit/>
          </a:bodyPr>
          <a:lstStyle/>
          <a:p>
            <a:r>
              <a:rPr lang="en" altLang="ko-Kore-KR" sz="1400" b="1" dirty="0"/>
              <a:t>2.</a:t>
            </a:r>
            <a:r>
              <a:rPr lang="en" altLang="ko-Kore-KR" sz="1400" dirty="0"/>
              <a:t> Load </a:t>
            </a:r>
            <a:r>
              <a:rPr lang="en" altLang="ko-Kore-KR" sz="1400" dirty="0" err="1"/>
              <a:t>classification_data.mat</a:t>
            </a:r>
            <a:r>
              <a:rPr lang="en" altLang="ko-Kore-KR" sz="1400" dirty="0"/>
              <a:t>. In this data, you will find 2-class neural data. The data were generated from the spiking activities of two motor cortical neurons of a monkey before and after the movement onset. As such, we divided neuronal activities into two classes: rest (class label = -1) vs. movement (class label = 1). There are four types of the data, including </a:t>
            </a:r>
            <a:r>
              <a:rPr lang="en" altLang="ko-Kore-KR" sz="1400" dirty="0" err="1"/>
              <a:t>trainingSet</a:t>
            </a:r>
            <a:r>
              <a:rPr lang="en" altLang="ko-Kore-KR" sz="1400" dirty="0"/>
              <a:t>, </a:t>
            </a:r>
            <a:r>
              <a:rPr lang="en" altLang="ko-Kore-KR" sz="1400" dirty="0" err="1"/>
              <a:t>trainingLabel</a:t>
            </a:r>
            <a:r>
              <a:rPr lang="en" altLang="ko-Kore-KR" sz="1400" dirty="0"/>
              <a:t>, </a:t>
            </a:r>
            <a:r>
              <a:rPr lang="en" altLang="ko-Kore-KR" sz="1400" dirty="0" err="1"/>
              <a:t>testSet</a:t>
            </a:r>
            <a:r>
              <a:rPr lang="en" altLang="ko-Kore-KR" sz="1400" dirty="0"/>
              <a:t> and </a:t>
            </a:r>
            <a:r>
              <a:rPr lang="en" altLang="ko-Kore-KR" sz="1400" dirty="0" err="1"/>
              <a:t>testLabel</a:t>
            </a:r>
            <a:r>
              <a:rPr lang="en" altLang="ko-Kore-KR" sz="1400" dirty="0"/>
              <a:t>. </a:t>
            </a:r>
            <a:r>
              <a:rPr lang="en" altLang="ko-Kore-KR" sz="1400" dirty="0" err="1"/>
              <a:t>trainingSet</a:t>
            </a:r>
            <a:r>
              <a:rPr lang="en" altLang="ko-Kore-KR" sz="1400" dirty="0"/>
              <a:t> and </a:t>
            </a:r>
            <a:r>
              <a:rPr lang="en" altLang="ko-Kore-KR" sz="1400" dirty="0" err="1"/>
              <a:t>testSet</a:t>
            </a:r>
            <a:r>
              <a:rPr lang="en" altLang="ko-Kore-KR" sz="1400" dirty="0"/>
              <a:t> contain the 2D neural spiking activity data for training and testing, respectively. </a:t>
            </a:r>
            <a:r>
              <a:rPr lang="en" altLang="ko-Kore-KR" sz="1400" dirty="0" err="1"/>
              <a:t>trainingLabel</a:t>
            </a:r>
            <a:r>
              <a:rPr lang="en" altLang="ko-Kore-KR" sz="1400" dirty="0"/>
              <a:t> and </a:t>
            </a:r>
            <a:r>
              <a:rPr lang="en" altLang="ko-Kore-KR" sz="1400" dirty="0" err="1"/>
              <a:t>testLabel</a:t>
            </a:r>
            <a:r>
              <a:rPr lang="en" altLang="ko-Kore-KR" sz="1400" dirty="0"/>
              <a:t> contain the corresponding class information, either +1 or -1. </a:t>
            </a:r>
          </a:p>
          <a:p>
            <a:r>
              <a:rPr lang="en" altLang="ko-Kore-KR" sz="1400" dirty="0"/>
              <a:t>Train the linear Fisher discriminant classifier using {</a:t>
            </a:r>
            <a:r>
              <a:rPr lang="en" altLang="ko-Kore-KR" sz="1400" dirty="0" err="1"/>
              <a:t>trainingSet</a:t>
            </a:r>
            <a:r>
              <a:rPr lang="en" altLang="ko-Kore-KR" sz="1400" dirty="0"/>
              <a:t>, </a:t>
            </a:r>
            <a:r>
              <a:rPr lang="en" altLang="ko-Kore-KR" sz="1400" dirty="0" err="1"/>
              <a:t>trainingLabel</a:t>
            </a:r>
            <a:r>
              <a:rPr lang="en" altLang="ko-Kore-KR" sz="1400" dirty="0"/>
              <a:t>} and test it using {</a:t>
            </a:r>
            <a:r>
              <a:rPr lang="en" altLang="ko-Kore-KR" sz="1400" dirty="0" err="1"/>
              <a:t>testSet</a:t>
            </a:r>
            <a:r>
              <a:rPr lang="en" altLang="ko-Kore-KR" sz="1400" dirty="0"/>
              <a:t>}. Then, compare the estimated classes with the true classes, </a:t>
            </a:r>
            <a:r>
              <a:rPr lang="en" altLang="ko-Kore-KR" sz="1400" dirty="0" err="1"/>
              <a:t>testLabel</a:t>
            </a:r>
            <a:r>
              <a:rPr lang="en" altLang="ko-Kore-KR" sz="1400" dirty="0"/>
              <a:t>, to assess accuracy. Discuss your results during the class. </a:t>
            </a:r>
          </a:p>
          <a:p>
            <a:endParaRPr lang="en" altLang="ko-Kore-KR" sz="1400" dirty="0"/>
          </a:p>
        </p:txBody>
      </p:sp>
      <p:pic>
        <p:nvPicPr>
          <p:cNvPr id="11" name="그림 10">
            <a:extLst>
              <a:ext uri="{FF2B5EF4-FFF2-40B4-BE49-F238E27FC236}">
                <a16:creationId xmlns:a16="http://schemas.microsoft.com/office/drawing/2014/main" id="{F610D391-162B-5E41-B740-4FDC16DA2286}"/>
              </a:ext>
            </a:extLst>
          </p:cNvPr>
          <p:cNvPicPr>
            <a:picLocks noChangeAspect="1"/>
          </p:cNvPicPr>
          <p:nvPr/>
        </p:nvPicPr>
        <p:blipFill>
          <a:blip r:embed="rId3"/>
          <a:stretch>
            <a:fillRect/>
          </a:stretch>
        </p:blipFill>
        <p:spPr>
          <a:xfrm>
            <a:off x="499241" y="2009072"/>
            <a:ext cx="4828897" cy="3085129"/>
          </a:xfrm>
          <a:prstGeom prst="rect">
            <a:avLst/>
          </a:prstGeom>
        </p:spPr>
      </p:pic>
      <p:pic>
        <p:nvPicPr>
          <p:cNvPr id="12" name="그림 11">
            <a:extLst>
              <a:ext uri="{FF2B5EF4-FFF2-40B4-BE49-F238E27FC236}">
                <a16:creationId xmlns:a16="http://schemas.microsoft.com/office/drawing/2014/main" id="{C7FAD5C7-FCC4-8A41-9245-1B98BDAB1822}"/>
              </a:ext>
            </a:extLst>
          </p:cNvPr>
          <p:cNvPicPr>
            <a:picLocks noChangeAspect="1"/>
          </p:cNvPicPr>
          <p:nvPr/>
        </p:nvPicPr>
        <p:blipFill>
          <a:blip r:embed="rId4"/>
          <a:stretch>
            <a:fillRect/>
          </a:stretch>
        </p:blipFill>
        <p:spPr>
          <a:xfrm>
            <a:off x="6096000" y="1978810"/>
            <a:ext cx="4785352" cy="4500818"/>
          </a:xfrm>
          <a:prstGeom prst="rect">
            <a:avLst/>
          </a:prstGeom>
        </p:spPr>
      </p:pic>
      <p:sp>
        <p:nvSpPr>
          <p:cNvPr id="2" name="슬라이드 번호 개체 틀 1">
            <a:extLst>
              <a:ext uri="{FF2B5EF4-FFF2-40B4-BE49-F238E27FC236}">
                <a16:creationId xmlns:a16="http://schemas.microsoft.com/office/drawing/2014/main" id="{F278DE03-F740-C745-A27D-AC547E90B7CC}"/>
              </a:ext>
            </a:extLst>
          </p:cNvPr>
          <p:cNvSpPr>
            <a:spLocks noGrp="1"/>
          </p:cNvSpPr>
          <p:nvPr>
            <p:ph type="sldNum" sz="quarter" idx="12"/>
          </p:nvPr>
        </p:nvSpPr>
        <p:spPr/>
        <p:txBody>
          <a:bodyPr/>
          <a:lstStyle/>
          <a:p>
            <a:fld id="{8334A73D-A92E-7445-909B-8EA88B43F735}" type="slidenum">
              <a:rPr kumimoji="1" lang="ko-Kore-KR" altLang="en-US" smtClean="0"/>
              <a:t>7</a:t>
            </a:fld>
            <a:endParaRPr kumimoji="1" lang="ko-Kore-KR" altLang="en-US"/>
          </a:p>
        </p:txBody>
      </p:sp>
      <p:pic>
        <p:nvPicPr>
          <p:cNvPr id="1026" name="Picture 2" descr="Understanding Confusion Matrix. When we get the data, after data… | by  Sarang Narkhede | Towards Data Science">
            <a:extLst>
              <a:ext uri="{FF2B5EF4-FFF2-40B4-BE49-F238E27FC236}">
                <a16:creationId xmlns:a16="http://schemas.microsoft.com/office/drawing/2014/main" id="{81A9EE84-CE06-904C-82AC-F0981305BD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7535" y="5001892"/>
            <a:ext cx="2260603" cy="169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8664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1082</Words>
  <Application>Microsoft Macintosh PowerPoint</Application>
  <PresentationFormat>와이드스크린</PresentationFormat>
  <Paragraphs>71</Paragraphs>
  <Slides>7</Slides>
  <Notes>7</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hwiyeon kim</dc:creator>
  <cp:lastModifiedBy>hwiyeon kim</cp:lastModifiedBy>
  <cp:revision>50</cp:revision>
  <dcterms:created xsi:type="dcterms:W3CDTF">2020-09-27T06:18:10Z</dcterms:created>
  <dcterms:modified xsi:type="dcterms:W3CDTF">2020-10-05T04:50:24Z</dcterms:modified>
</cp:coreProperties>
</file>