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6" r:id="rId2"/>
    <p:sldId id="256" r:id="rId3"/>
    <p:sldId id="257" r:id="rId4"/>
    <p:sldId id="258" r:id="rId5"/>
    <p:sldId id="267" r:id="rId6"/>
    <p:sldId id="260" r:id="rId7"/>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4"/>
    <p:restoredTop sz="84490"/>
  </p:normalViewPr>
  <p:slideViewPr>
    <p:cSldViewPr snapToGrid="0" snapToObjects="1">
      <p:cViewPr varScale="1">
        <p:scale>
          <a:sx n="107" d="100"/>
          <a:sy n="107" d="100"/>
        </p:scale>
        <p:origin x="15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FC260-6639-454B-9B99-37BA87A6D0E1}" type="datetimeFigureOut">
              <a:rPr kumimoji="1" lang="ko-Kore-KR" altLang="en-US" smtClean="0"/>
              <a:t>2020. 11. 23.</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6C38A-EC30-CB46-BC3E-7660BCFD8FBC}" type="slidenum">
              <a:rPr kumimoji="1" lang="ko-Kore-KR" altLang="en-US" smtClean="0"/>
              <a:t>‹#›</a:t>
            </a:fld>
            <a:endParaRPr kumimoji="1" lang="ko-Kore-KR" altLang="en-US"/>
          </a:p>
        </p:txBody>
      </p:sp>
    </p:spTree>
    <p:extLst>
      <p:ext uri="{BB962C8B-B14F-4D97-AF65-F5344CB8AC3E}">
        <p14:creationId xmlns:p14="http://schemas.microsoft.com/office/powerpoint/2010/main" val="2150134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
        <p:nvSpPr>
          <p:cNvPr id="4" name="슬라이드 번호 개체 틀 3"/>
          <p:cNvSpPr>
            <a:spLocks noGrp="1"/>
          </p:cNvSpPr>
          <p:nvPr>
            <p:ph type="sldNum" sz="quarter" idx="5"/>
          </p:nvPr>
        </p:nvSpPr>
        <p:spPr/>
        <p:txBody>
          <a:bodyPr/>
          <a:lstStyle/>
          <a:p>
            <a:fld id="{F9CF7896-A219-C84E-8D58-D67F80A6D220}" type="slidenum">
              <a:rPr kumimoji="1" lang="ko-KR" altLang="en-US" smtClean="0"/>
              <a:t>1</a:t>
            </a:fld>
            <a:endParaRPr kumimoji="1" lang="ko-KR" altLang="en-US"/>
          </a:p>
        </p:txBody>
      </p:sp>
    </p:spTree>
    <p:extLst>
      <p:ext uri="{BB962C8B-B14F-4D97-AF65-F5344CB8AC3E}">
        <p14:creationId xmlns:p14="http://schemas.microsoft.com/office/powerpoint/2010/main" val="385263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5AA6C38A-EC30-CB46-BC3E-7660BCFD8FBC}" type="slidenum">
              <a:rPr kumimoji="1" lang="ko-Kore-KR" altLang="en-US" smtClean="0"/>
              <a:t>2</a:t>
            </a:fld>
            <a:endParaRPr kumimoji="1" lang="ko-Kore-KR" altLang="en-US"/>
          </a:p>
        </p:txBody>
      </p:sp>
    </p:spTree>
    <p:extLst>
      <p:ext uri="{BB962C8B-B14F-4D97-AF65-F5344CB8AC3E}">
        <p14:creationId xmlns:p14="http://schemas.microsoft.com/office/powerpoint/2010/main" val="80413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5AA6C38A-EC30-CB46-BC3E-7660BCFD8FBC}" type="slidenum">
              <a:rPr kumimoji="1" lang="ko-Kore-KR" altLang="en-US" smtClean="0"/>
              <a:t>3</a:t>
            </a:fld>
            <a:endParaRPr kumimoji="1" lang="ko-Kore-KR" altLang="en-US"/>
          </a:p>
        </p:txBody>
      </p:sp>
    </p:spTree>
    <p:extLst>
      <p:ext uri="{BB962C8B-B14F-4D97-AF65-F5344CB8AC3E}">
        <p14:creationId xmlns:p14="http://schemas.microsoft.com/office/powerpoint/2010/main" val="409216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5AA6C38A-EC30-CB46-BC3E-7660BCFD8FBC}" type="slidenum">
              <a:rPr kumimoji="1" lang="ko-Kore-KR" altLang="en-US" smtClean="0"/>
              <a:t>4</a:t>
            </a:fld>
            <a:endParaRPr kumimoji="1" lang="ko-Kore-KR" altLang="en-US"/>
          </a:p>
        </p:txBody>
      </p:sp>
    </p:spTree>
    <p:extLst>
      <p:ext uri="{BB962C8B-B14F-4D97-AF65-F5344CB8AC3E}">
        <p14:creationId xmlns:p14="http://schemas.microsoft.com/office/powerpoint/2010/main" val="2401975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FED5AA-BBE4-1A44-923B-5BF3477F28A9}"/>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FB5AB756-56A7-F242-AA05-0569C6266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5CC4B50B-EC3D-FF4F-940B-95EAC9578EBC}"/>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5" name="바닥글 개체 틀 4">
            <a:extLst>
              <a:ext uri="{FF2B5EF4-FFF2-40B4-BE49-F238E27FC236}">
                <a16:creationId xmlns:a16="http://schemas.microsoft.com/office/drawing/2014/main" id="{9A2C9510-AB68-644C-8746-DAB730E5E012}"/>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F8AAAB26-F1D7-E34C-8180-9A7EC6FD8706}"/>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298973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8C189A-30C0-EE4F-90C2-5C2BCA8C182E}"/>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8A11F1D1-9DA4-1C41-9460-FC3E1D19FA09}"/>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7F841E6D-E23A-3C47-BEAF-21C2352AC19A}"/>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5" name="바닥글 개체 틀 4">
            <a:extLst>
              <a:ext uri="{FF2B5EF4-FFF2-40B4-BE49-F238E27FC236}">
                <a16:creationId xmlns:a16="http://schemas.microsoft.com/office/drawing/2014/main" id="{CCD004F4-E72D-F341-A391-59917AC1009C}"/>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F4D93859-A34A-B14D-89DC-259C337116DD}"/>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249915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70D83DF-242E-C74D-BFE0-20F0AF3C398D}"/>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9BD82422-2466-984C-A9D1-E27F834CE3FF}"/>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48E770F4-E05C-A043-B4E4-447A0559ED6D}"/>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5" name="바닥글 개체 틀 4">
            <a:extLst>
              <a:ext uri="{FF2B5EF4-FFF2-40B4-BE49-F238E27FC236}">
                <a16:creationId xmlns:a16="http://schemas.microsoft.com/office/drawing/2014/main" id="{D4843C22-DCBA-6742-AFC6-31AF718BAC60}"/>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875FC2B9-6EB7-6E4D-8E79-17B1520C4EA8}"/>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114703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8C936E-8332-B94F-9EB5-613E06245168}"/>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9FF14F23-C670-0745-8732-74705FAF26FB}"/>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18720257-0F61-1045-846A-C603BCD354A8}"/>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5" name="바닥글 개체 틀 4">
            <a:extLst>
              <a:ext uri="{FF2B5EF4-FFF2-40B4-BE49-F238E27FC236}">
                <a16:creationId xmlns:a16="http://schemas.microsoft.com/office/drawing/2014/main" id="{E158D5F9-B0BC-D84B-8933-5DFFD4BAC7B3}"/>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7869421D-8A31-A240-9ACA-1E28D1FBB6C8}"/>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311446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60C5DE-4DE7-7E4D-8A85-CB1407308824}"/>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03227AD2-50A7-F04D-91B0-2BD35A412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52B67FE2-F90F-0240-9843-0C80AA5071BC}"/>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5" name="바닥글 개체 틀 4">
            <a:extLst>
              <a:ext uri="{FF2B5EF4-FFF2-40B4-BE49-F238E27FC236}">
                <a16:creationId xmlns:a16="http://schemas.microsoft.com/office/drawing/2014/main" id="{564F264F-F331-5244-A058-C0781ED0F5F5}"/>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C11C17B3-2A91-F945-9F30-70F24D617D0E}"/>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420271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C4F92-EEE4-6144-8B7F-DD8DAB96BB63}"/>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6030F31C-2D32-9A4E-8372-BA8C208E09D4}"/>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06AA3186-4F6E-ED4D-934C-DDC87628CAF4}"/>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6EDB8AB4-CA4D-E141-99F1-5EE2750FEFD0}"/>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6" name="바닥글 개체 틀 5">
            <a:extLst>
              <a:ext uri="{FF2B5EF4-FFF2-40B4-BE49-F238E27FC236}">
                <a16:creationId xmlns:a16="http://schemas.microsoft.com/office/drawing/2014/main" id="{AA21AC74-4243-9D43-96DE-4069676091DB}"/>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7FCF9494-DA8F-C148-8D85-E59E9143A717}"/>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296051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CA3D31-4006-804E-99BC-107BBF87BB56}"/>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07466F9C-3826-A84C-948B-8322AC5680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97A8786B-5399-F447-BE7A-484F94FBF035}"/>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034C78BA-8200-314B-80F7-0D75A6422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B9BE8924-03BE-B642-85A2-F1804554254B}"/>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23BE23E1-648F-1145-BAA3-6FE04D0A4497}"/>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8" name="바닥글 개체 틀 7">
            <a:extLst>
              <a:ext uri="{FF2B5EF4-FFF2-40B4-BE49-F238E27FC236}">
                <a16:creationId xmlns:a16="http://schemas.microsoft.com/office/drawing/2014/main" id="{93C7DEC9-2C61-DE46-B4CC-78CFC7060476}"/>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EB65DD79-40FA-DF41-9554-8F8544564489}"/>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374059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6A5E5F-EDC2-2343-BDEA-BFC924B0BF8D}"/>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FE9FF753-2695-2F4B-9455-38E7F3766882}"/>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4" name="바닥글 개체 틀 3">
            <a:extLst>
              <a:ext uri="{FF2B5EF4-FFF2-40B4-BE49-F238E27FC236}">
                <a16:creationId xmlns:a16="http://schemas.microsoft.com/office/drawing/2014/main" id="{CB57EF67-BDE1-B349-88C5-965485115045}"/>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BA23BBE5-A3A4-FD4E-8CAC-1484F70B9E3F}"/>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157542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BB0AA98-6BAB-E949-8444-A08A0B63EB60}"/>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3" name="바닥글 개체 틀 2">
            <a:extLst>
              <a:ext uri="{FF2B5EF4-FFF2-40B4-BE49-F238E27FC236}">
                <a16:creationId xmlns:a16="http://schemas.microsoft.com/office/drawing/2014/main" id="{49E7C2B6-82F1-D044-9ED9-E3DF2C4277DB}"/>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BE66CF2C-FDB6-3844-8DBF-76441291EBD6}"/>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416615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044E6-08BB-974B-880E-B31C32A05EA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8C543C9C-B819-084E-BCCF-AB04F15B1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67E45ABF-7E2E-2246-AC84-7CCBE8B8E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2A394E1A-32A4-D547-A788-F1E0573E7C2D}"/>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6" name="바닥글 개체 틀 5">
            <a:extLst>
              <a:ext uri="{FF2B5EF4-FFF2-40B4-BE49-F238E27FC236}">
                <a16:creationId xmlns:a16="http://schemas.microsoft.com/office/drawing/2014/main" id="{9E8AF111-C815-B64C-B3D0-5B986992B41D}"/>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D88B86D2-8CED-4543-978A-C44A05F73B62}"/>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86690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62178E-400B-A546-B5CD-EDB905D832A4}"/>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789E1561-253D-0144-86F2-86524968F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27C62D96-D0C7-8A4B-AFF7-B54B5B187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B95DD6B8-A51B-BB46-8F45-EB4A8A877374}"/>
              </a:ext>
            </a:extLst>
          </p:cNvPr>
          <p:cNvSpPr>
            <a:spLocks noGrp="1"/>
          </p:cNvSpPr>
          <p:nvPr>
            <p:ph type="dt" sz="half" idx="10"/>
          </p:nvPr>
        </p:nvSpPr>
        <p:spPr/>
        <p:txBody>
          <a:bodyPr/>
          <a:lstStyle/>
          <a:p>
            <a:fld id="{412596FF-88DC-1C46-B61A-E9E74ECA917A}" type="datetimeFigureOut">
              <a:rPr kumimoji="1" lang="ko-Kore-KR" altLang="en-US" smtClean="0"/>
              <a:t>2020. 11. 23.</a:t>
            </a:fld>
            <a:endParaRPr kumimoji="1" lang="ko-Kore-KR" altLang="en-US"/>
          </a:p>
        </p:txBody>
      </p:sp>
      <p:sp>
        <p:nvSpPr>
          <p:cNvPr id="6" name="바닥글 개체 틀 5">
            <a:extLst>
              <a:ext uri="{FF2B5EF4-FFF2-40B4-BE49-F238E27FC236}">
                <a16:creationId xmlns:a16="http://schemas.microsoft.com/office/drawing/2014/main" id="{BE63475E-46EE-EE4F-BB51-EF0076C1E4D6}"/>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E728D891-45E8-BE4B-A4AC-8276F86EF45E}"/>
              </a:ext>
            </a:extLst>
          </p:cNvPr>
          <p:cNvSpPr>
            <a:spLocks noGrp="1"/>
          </p:cNvSpPr>
          <p:nvPr>
            <p:ph type="sldNum" sz="quarter" idx="12"/>
          </p:nvPr>
        </p:nvSpPr>
        <p:spPr/>
        <p:txBody>
          <a:body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21524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AE803F0-194B-724E-838F-CC0D8EBD0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8CE5ECF8-433B-384D-B277-CD9ED2FF0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BAE0F5E7-7EF4-7041-A9CC-DFDC2FB57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596FF-88DC-1C46-B61A-E9E74ECA917A}" type="datetimeFigureOut">
              <a:rPr kumimoji="1" lang="ko-Kore-KR" altLang="en-US" smtClean="0"/>
              <a:t>2020. 11. 23.</a:t>
            </a:fld>
            <a:endParaRPr kumimoji="1" lang="ko-Kore-KR" altLang="en-US"/>
          </a:p>
        </p:txBody>
      </p:sp>
      <p:sp>
        <p:nvSpPr>
          <p:cNvPr id="5" name="바닥글 개체 틀 4">
            <a:extLst>
              <a:ext uri="{FF2B5EF4-FFF2-40B4-BE49-F238E27FC236}">
                <a16:creationId xmlns:a16="http://schemas.microsoft.com/office/drawing/2014/main" id="{D4F01A78-27AC-5840-9DCA-8B77478DD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A1F2F5EE-56A5-5A4D-8CFB-09E6DB02D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EBC13-D926-7243-A555-9FB9175CEF0B}" type="slidenum">
              <a:rPr kumimoji="1" lang="ko-Kore-KR" altLang="en-US" smtClean="0"/>
              <a:t>‹#›</a:t>
            </a:fld>
            <a:endParaRPr kumimoji="1" lang="ko-Kore-KR" altLang="en-US"/>
          </a:p>
        </p:txBody>
      </p:sp>
    </p:spTree>
    <p:extLst>
      <p:ext uri="{BB962C8B-B14F-4D97-AF65-F5344CB8AC3E}">
        <p14:creationId xmlns:p14="http://schemas.microsoft.com/office/powerpoint/2010/main" val="1279849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8.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68DBAC-7F0B-5C4C-A025-0A6D17990AFE}"/>
              </a:ext>
            </a:extLst>
          </p:cNvPr>
          <p:cNvSpPr txBox="1"/>
          <p:nvPr/>
        </p:nvSpPr>
        <p:spPr>
          <a:xfrm>
            <a:off x="438912" y="2130552"/>
            <a:ext cx="5202936" cy="2339102"/>
          </a:xfrm>
          <a:prstGeom prst="rect">
            <a:avLst/>
          </a:prstGeom>
          <a:noFill/>
        </p:spPr>
        <p:txBody>
          <a:bodyPr wrap="square" rtlCol="0">
            <a:spAutoFit/>
          </a:bodyPr>
          <a:lstStyle/>
          <a:p>
            <a:r>
              <a:rPr kumimoji="1" lang="en" altLang="ko-KR" sz="1400" dirty="0"/>
              <a:t>2020 Fall </a:t>
            </a:r>
          </a:p>
          <a:p>
            <a:r>
              <a:rPr kumimoji="1" lang="en" altLang="ko-KR" sz="1600" dirty="0"/>
              <a:t>HFE74201: Special Topics in HFE 3</a:t>
            </a:r>
          </a:p>
          <a:p>
            <a:r>
              <a:rPr kumimoji="1" lang="en" altLang="ko-KR" sz="1600" dirty="0"/>
              <a:t>(Machine Learning Methods)</a:t>
            </a:r>
          </a:p>
          <a:p>
            <a:endParaRPr kumimoji="1" lang="en" altLang="ko-KR" dirty="0"/>
          </a:p>
          <a:p>
            <a:r>
              <a:rPr kumimoji="1" lang="en" altLang="ko-KR" sz="2800" b="1" dirty="0"/>
              <a:t>Homework </a:t>
            </a:r>
            <a:r>
              <a:rPr kumimoji="1" lang="en-US" altLang="ko-KR" sz="2800" b="1" dirty="0"/>
              <a:t>5</a:t>
            </a:r>
            <a:endParaRPr kumimoji="1" lang="en" altLang="ko-KR" sz="2800" b="1" dirty="0"/>
          </a:p>
          <a:p>
            <a:endParaRPr kumimoji="1" lang="en" altLang="ko-KR" dirty="0"/>
          </a:p>
          <a:p>
            <a:r>
              <a:rPr kumimoji="1" lang="en" altLang="ko-KR" dirty="0"/>
              <a:t>Hwiyeon Kim</a:t>
            </a:r>
          </a:p>
          <a:p>
            <a:r>
              <a:rPr kumimoji="1" lang="en" altLang="ko-KR" dirty="0"/>
              <a:t>20195073</a:t>
            </a:r>
          </a:p>
        </p:txBody>
      </p:sp>
      <p:sp>
        <p:nvSpPr>
          <p:cNvPr id="2" name="슬라이드 번호 개체 틀 1">
            <a:extLst>
              <a:ext uri="{FF2B5EF4-FFF2-40B4-BE49-F238E27FC236}">
                <a16:creationId xmlns:a16="http://schemas.microsoft.com/office/drawing/2014/main" id="{C242B8E7-F3CC-594D-99E4-6D1CF7F7754F}"/>
              </a:ext>
            </a:extLst>
          </p:cNvPr>
          <p:cNvSpPr>
            <a:spLocks noGrp="1"/>
          </p:cNvSpPr>
          <p:nvPr>
            <p:ph type="sldNum" sz="quarter" idx="12"/>
          </p:nvPr>
        </p:nvSpPr>
        <p:spPr/>
        <p:txBody>
          <a:bodyPr/>
          <a:lstStyle/>
          <a:p>
            <a:fld id="{8334A73D-A92E-7445-909B-8EA88B43F735}" type="slidenum">
              <a:rPr kumimoji="1" lang="ko-Kore-KR" altLang="en-US" smtClean="0"/>
              <a:t>1</a:t>
            </a:fld>
            <a:endParaRPr kumimoji="1" lang="ko-Kore-KR" altLang="en-US" dirty="0"/>
          </a:p>
        </p:txBody>
      </p:sp>
    </p:spTree>
    <p:extLst>
      <p:ext uri="{BB962C8B-B14F-4D97-AF65-F5344CB8AC3E}">
        <p14:creationId xmlns:p14="http://schemas.microsoft.com/office/powerpoint/2010/main" val="295616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EBE679-7640-4D4C-B0B4-01AF412053B8}"/>
              </a:ext>
            </a:extLst>
          </p:cNvPr>
          <p:cNvSpPr txBox="1"/>
          <p:nvPr/>
        </p:nvSpPr>
        <p:spPr>
          <a:xfrm>
            <a:off x="357352" y="315310"/>
            <a:ext cx="11550869" cy="523220"/>
          </a:xfrm>
          <a:prstGeom prst="rect">
            <a:avLst/>
          </a:prstGeom>
          <a:noFill/>
        </p:spPr>
        <p:txBody>
          <a:bodyPr wrap="square" rtlCol="0">
            <a:spAutoFit/>
          </a:bodyPr>
          <a:lstStyle/>
          <a:p>
            <a:r>
              <a:rPr lang="en" altLang="ko-Kore-KR" sz="1400" dirty="0"/>
              <a:t>1A. Use the Gaussian kernel for the Gaussian process. Set the variance of the Gaussian kernel, </a:t>
            </a:r>
            <a:r>
              <a:rPr lang="el-GR" altLang="ko-Kore-KR" sz="1400" dirty="0"/>
              <a:t>σ2 </a:t>
            </a:r>
            <a:r>
              <a:rPr lang="en" altLang="ko-Kore-KR" sz="1400" dirty="0"/>
              <a:t>at your own choice. Generate 5 samples of functions from this Gaussian process. Play with a wide range of the variance, </a:t>
            </a:r>
            <a:r>
              <a:rPr lang="el-GR" altLang="ko-Kore-KR" sz="1400" dirty="0"/>
              <a:t>σ2, </a:t>
            </a:r>
            <a:r>
              <a:rPr lang="en" altLang="ko-Kore-KR" sz="1400" dirty="0"/>
              <a:t>for the Gaussian kernel. Explain the effect of </a:t>
            </a:r>
            <a:r>
              <a:rPr lang="el-GR" altLang="ko-Kore-KR" sz="1400" dirty="0"/>
              <a:t>σ2 </a:t>
            </a:r>
            <a:r>
              <a:rPr lang="en" altLang="ko-Kore-KR" sz="1400" dirty="0"/>
              <a:t>on the Gaussian process output. </a:t>
            </a:r>
          </a:p>
        </p:txBody>
      </p:sp>
      <p:pic>
        <p:nvPicPr>
          <p:cNvPr id="1032" name="Picture 8">
            <a:extLst>
              <a:ext uri="{FF2B5EF4-FFF2-40B4-BE49-F238E27FC236}">
                <a16:creationId xmlns:a16="http://schemas.microsoft.com/office/drawing/2014/main" id="{0F234DDB-EDB3-BB4A-B49F-E83258502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90" y="4594523"/>
            <a:ext cx="2349501" cy="15748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2C5D85-65AF-2044-BD3D-445EAA0CE4D2}"/>
              </a:ext>
            </a:extLst>
          </p:cNvPr>
          <p:cNvSpPr txBox="1"/>
          <p:nvPr/>
        </p:nvSpPr>
        <p:spPr>
          <a:xfrm>
            <a:off x="307943" y="4312299"/>
            <a:ext cx="2191589" cy="307777"/>
          </a:xfrm>
          <a:prstGeom prst="rect">
            <a:avLst/>
          </a:prstGeom>
          <a:noFill/>
        </p:spPr>
        <p:txBody>
          <a:bodyPr wrap="square" rtlCol="0">
            <a:spAutoFit/>
          </a:bodyPr>
          <a:lstStyle/>
          <a:p>
            <a:pPr algn="ctr"/>
            <a:r>
              <a:rPr kumimoji="1" lang="en-US" altLang="ko-Kore-KR" sz="1400" dirty="0"/>
              <a:t>0.05</a:t>
            </a:r>
            <a:endParaRPr kumimoji="1" lang="ko-Kore-KR" altLang="en-US" sz="1400" dirty="0"/>
          </a:p>
        </p:txBody>
      </p:sp>
      <p:pic>
        <p:nvPicPr>
          <p:cNvPr id="1026" name="Picture 2">
            <a:extLst>
              <a:ext uri="{FF2B5EF4-FFF2-40B4-BE49-F238E27FC236}">
                <a16:creationId xmlns:a16="http://schemas.microsoft.com/office/drawing/2014/main" id="{08EABC0C-953D-1849-8AD7-F833740E5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586" y="4617001"/>
            <a:ext cx="2247303" cy="15063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27CA5C9-CF69-CD42-88F3-365F8858253A}"/>
              </a:ext>
            </a:extLst>
          </p:cNvPr>
          <p:cNvSpPr txBox="1"/>
          <p:nvPr/>
        </p:nvSpPr>
        <p:spPr>
          <a:xfrm>
            <a:off x="2732706" y="4312299"/>
            <a:ext cx="2125184" cy="307777"/>
          </a:xfrm>
          <a:prstGeom prst="rect">
            <a:avLst/>
          </a:prstGeom>
          <a:noFill/>
        </p:spPr>
        <p:txBody>
          <a:bodyPr wrap="square" rtlCol="0">
            <a:spAutoFit/>
          </a:bodyPr>
          <a:lstStyle/>
          <a:p>
            <a:pPr algn="ctr"/>
            <a:r>
              <a:rPr kumimoji="1" lang="en-US" altLang="ko-Kore-KR" sz="1400" dirty="0"/>
              <a:t>0.1</a:t>
            </a:r>
            <a:endParaRPr kumimoji="1" lang="ko-Kore-KR" altLang="en-US" sz="1400" dirty="0"/>
          </a:p>
        </p:txBody>
      </p:sp>
      <p:pic>
        <p:nvPicPr>
          <p:cNvPr id="1028" name="Picture 4">
            <a:extLst>
              <a:ext uri="{FF2B5EF4-FFF2-40B4-BE49-F238E27FC236}">
                <a16:creationId xmlns:a16="http://schemas.microsoft.com/office/drawing/2014/main" id="{0C30E20C-42C0-FC49-9F1A-5323ADC64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943" y="4617001"/>
            <a:ext cx="2308040" cy="15063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764A75F-E5A7-0148-A761-DAF9397E2AF3}"/>
              </a:ext>
            </a:extLst>
          </p:cNvPr>
          <p:cNvSpPr txBox="1"/>
          <p:nvPr/>
        </p:nvSpPr>
        <p:spPr>
          <a:xfrm>
            <a:off x="5129367" y="4312299"/>
            <a:ext cx="2145874" cy="307777"/>
          </a:xfrm>
          <a:prstGeom prst="rect">
            <a:avLst/>
          </a:prstGeom>
          <a:noFill/>
        </p:spPr>
        <p:txBody>
          <a:bodyPr wrap="square" rtlCol="0">
            <a:spAutoFit/>
          </a:bodyPr>
          <a:lstStyle/>
          <a:p>
            <a:pPr algn="ctr"/>
            <a:r>
              <a:rPr kumimoji="1" lang="en-US" altLang="ko-Kore-KR" sz="1400" dirty="0"/>
              <a:t>0.3</a:t>
            </a:r>
            <a:endParaRPr kumimoji="1" lang="ko-Kore-KR" altLang="en-US" sz="1400" dirty="0"/>
          </a:p>
        </p:txBody>
      </p:sp>
      <p:pic>
        <p:nvPicPr>
          <p:cNvPr id="1034" name="Picture 10">
            <a:extLst>
              <a:ext uri="{FF2B5EF4-FFF2-40B4-BE49-F238E27FC236}">
                <a16:creationId xmlns:a16="http://schemas.microsoft.com/office/drawing/2014/main" id="{9F867504-1695-6A47-B015-F4090F31A5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1109" y="4594523"/>
            <a:ext cx="2413001" cy="157480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718FA28-BBA1-A24F-BEB5-4A13BC2A23B2}"/>
              </a:ext>
            </a:extLst>
          </p:cNvPr>
          <p:cNvSpPr txBox="1"/>
          <p:nvPr/>
        </p:nvSpPr>
        <p:spPr>
          <a:xfrm>
            <a:off x="9805029" y="4312299"/>
            <a:ext cx="2209081" cy="307777"/>
          </a:xfrm>
          <a:prstGeom prst="rect">
            <a:avLst/>
          </a:prstGeom>
          <a:noFill/>
        </p:spPr>
        <p:txBody>
          <a:bodyPr wrap="square" rtlCol="0">
            <a:spAutoFit/>
          </a:bodyPr>
          <a:lstStyle/>
          <a:p>
            <a:pPr algn="ctr"/>
            <a:r>
              <a:rPr kumimoji="1" lang="en-US" altLang="ko-Kore-KR" sz="1400" dirty="0"/>
              <a:t>1</a:t>
            </a:r>
            <a:endParaRPr kumimoji="1" lang="ko-Kore-KR" altLang="en-US" sz="1400" dirty="0"/>
          </a:p>
        </p:txBody>
      </p:sp>
      <p:pic>
        <p:nvPicPr>
          <p:cNvPr id="1030" name="Picture 6">
            <a:extLst>
              <a:ext uri="{FF2B5EF4-FFF2-40B4-BE49-F238E27FC236}">
                <a16:creationId xmlns:a16="http://schemas.microsoft.com/office/drawing/2014/main" id="{D8EA474B-B72C-4246-9023-5634E0D88D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3425" y="4620076"/>
            <a:ext cx="2349500" cy="1574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B256B59-6F31-DA44-A6F8-98F12724827E}"/>
              </a:ext>
            </a:extLst>
          </p:cNvPr>
          <p:cNvSpPr txBox="1"/>
          <p:nvPr/>
        </p:nvSpPr>
        <p:spPr>
          <a:xfrm>
            <a:off x="7405588" y="4312299"/>
            <a:ext cx="2207338" cy="307777"/>
          </a:xfrm>
          <a:prstGeom prst="rect">
            <a:avLst/>
          </a:prstGeom>
          <a:noFill/>
        </p:spPr>
        <p:txBody>
          <a:bodyPr wrap="square" rtlCol="0">
            <a:spAutoFit/>
          </a:bodyPr>
          <a:lstStyle/>
          <a:p>
            <a:pPr algn="ctr"/>
            <a:r>
              <a:rPr kumimoji="1" lang="en-US" altLang="ko-Kore-KR" sz="1400" dirty="0"/>
              <a:t>0.5</a:t>
            </a:r>
            <a:endParaRPr kumimoji="1" lang="ko-Kore-KR" altLang="en-US" sz="1400" dirty="0"/>
          </a:p>
        </p:txBody>
      </p:sp>
      <p:grpSp>
        <p:nvGrpSpPr>
          <p:cNvPr id="18" name="그룹 17">
            <a:extLst>
              <a:ext uri="{FF2B5EF4-FFF2-40B4-BE49-F238E27FC236}">
                <a16:creationId xmlns:a16="http://schemas.microsoft.com/office/drawing/2014/main" id="{0823504F-3E4A-9D49-8DA5-D724F3EE0CB8}"/>
              </a:ext>
            </a:extLst>
          </p:cNvPr>
          <p:cNvGrpSpPr/>
          <p:nvPr/>
        </p:nvGrpSpPr>
        <p:grpSpPr>
          <a:xfrm>
            <a:off x="6696462" y="1025373"/>
            <a:ext cx="5211758" cy="2555201"/>
            <a:chOff x="7107601" y="1478149"/>
            <a:chExt cx="4766747" cy="2337023"/>
          </a:xfrm>
        </p:grpSpPr>
        <p:pic>
          <p:nvPicPr>
            <p:cNvPr id="2" name="그림 1">
              <a:extLst>
                <a:ext uri="{FF2B5EF4-FFF2-40B4-BE49-F238E27FC236}">
                  <a16:creationId xmlns:a16="http://schemas.microsoft.com/office/drawing/2014/main" id="{87F3D822-84FC-1F49-B191-B188F59C4A06}"/>
                </a:ext>
              </a:extLst>
            </p:cNvPr>
            <p:cNvPicPr>
              <a:picLocks noChangeAspect="1"/>
            </p:cNvPicPr>
            <p:nvPr/>
          </p:nvPicPr>
          <p:blipFill rotWithShape="1">
            <a:blip r:embed="rId8"/>
            <a:srcRect l="737" t="46107"/>
            <a:stretch/>
          </p:blipFill>
          <p:spPr>
            <a:xfrm>
              <a:off x="7107602" y="2069422"/>
              <a:ext cx="4766746" cy="1745750"/>
            </a:xfrm>
            <a:prstGeom prst="rect">
              <a:avLst/>
            </a:prstGeom>
          </p:spPr>
        </p:pic>
        <p:pic>
          <p:nvPicPr>
            <p:cNvPr id="17" name="그림 16">
              <a:extLst>
                <a:ext uri="{FF2B5EF4-FFF2-40B4-BE49-F238E27FC236}">
                  <a16:creationId xmlns:a16="http://schemas.microsoft.com/office/drawing/2014/main" id="{9F87DB5E-8C58-A646-A112-465F3DE3B7A5}"/>
                </a:ext>
              </a:extLst>
            </p:cNvPr>
            <p:cNvPicPr>
              <a:picLocks noChangeAspect="1"/>
            </p:cNvPicPr>
            <p:nvPr/>
          </p:nvPicPr>
          <p:blipFill rotWithShape="1">
            <a:blip r:embed="rId9"/>
            <a:srcRect l="1307" r="1"/>
            <a:stretch/>
          </p:blipFill>
          <p:spPr>
            <a:xfrm>
              <a:off x="7107601" y="1478149"/>
              <a:ext cx="4766746" cy="579587"/>
            </a:xfrm>
            <a:prstGeom prst="rect">
              <a:avLst/>
            </a:prstGeom>
          </p:spPr>
        </p:pic>
      </p:grpSp>
      <p:pic>
        <p:nvPicPr>
          <p:cNvPr id="19" name="그림 18">
            <a:extLst>
              <a:ext uri="{FF2B5EF4-FFF2-40B4-BE49-F238E27FC236}">
                <a16:creationId xmlns:a16="http://schemas.microsoft.com/office/drawing/2014/main" id="{83779BE4-D77B-494A-BF09-2A2D64C9B0A5}"/>
              </a:ext>
            </a:extLst>
          </p:cNvPr>
          <p:cNvPicPr>
            <a:picLocks noChangeAspect="1"/>
          </p:cNvPicPr>
          <p:nvPr/>
        </p:nvPicPr>
        <p:blipFill>
          <a:blip r:embed="rId10"/>
          <a:stretch>
            <a:fillRect/>
          </a:stretch>
        </p:blipFill>
        <p:spPr>
          <a:xfrm>
            <a:off x="565647" y="1674200"/>
            <a:ext cx="4382777" cy="646179"/>
          </a:xfrm>
          <a:prstGeom prst="rect">
            <a:avLst/>
          </a:prstGeom>
        </p:spPr>
      </p:pic>
      <p:pic>
        <p:nvPicPr>
          <p:cNvPr id="20" name="그림 19">
            <a:extLst>
              <a:ext uri="{FF2B5EF4-FFF2-40B4-BE49-F238E27FC236}">
                <a16:creationId xmlns:a16="http://schemas.microsoft.com/office/drawing/2014/main" id="{6B8324F8-297A-2F46-8D4B-A6D6C84A5D3B}"/>
              </a:ext>
            </a:extLst>
          </p:cNvPr>
          <p:cNvPicPr>
            <a:picLocks noChangeAspect="1"/>
          </p:cNvPicPr>
          <p:nvPr/>
        </p:nvPicPr>
        <p:blipFill>
          <a:blip r:embed="rId11"/>
          <a:stretch>
            <a:fillRect/>
          </a:stretch>
        </p:blipFill>
        <p:spPr>
          <a:xfrm>
            <a:off x="552982" y="1235795"/>
            <a:ext cx="3899377" cy="429177"/>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46AA5B-5FA3-8C48-8EBC-521179A62791}"/>
                  </a:ext>
                </a:extLst>
              </p:cNvPr>
              <p:cNvSpPr txBox="1"/>
              <p:nvPr/>
            </p:nvSpPr>
            <p:spPr>
              <a:xfrm>
                <a:off x="357352" y="3904935"/>
                <a:ext cx="11550868"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sym typeface="Wingdings" pitchFamily="2" charset="2"/>
                  </a:rPr>
                  <a:t>Generate five samples from </a:t>
                </a:r>
                <a14:m>
                  <m:oMath xmlns:m="http://schemas.openxmlformats.org/officeDocument/2006/math">
                    <m:r>
                      <a:rPr kumimoji="1" lang="ko-Kore-KR" altLang="en-US" sz="1600" i="1">
                        <a:latin typeface="Cambria Math" panose="02040503050406030204" pitchFamily="18" charset="0"/>
                      </a:rPr>
                      <m:t>𝜎</m:t>
                    </m:r>
                    <m:r>
                      <a:rPr kumimoji="1" lang="en-US" altLang="ko-Kore-KR" sz="1600" b="0" i="1" smtClean="0">
                        <a:latin typeface="Cambria Math" panose="02040503050406030204" pitchFamily="18" charset="0"/>
                      </a:rPr>
                      <m:t>=0.05</m:t>
                    </m:r>
                    <m:r>
                      <a:rPr kumimoji="1" lang="ko-Kore-KR" altLang="en-US" sz="1600" i="1">
                        <a:latin typeface="Cambria Math" panose="02040503050406030204" pitchFamily="18" charset="0"/>
                      </a:rPr>
                      <m:t> </m:t>
                    </m:r>
                  </m:oMath>
                </a14:m>
                <a:r>
                  <a:rPr kumimoji="1" lang="en-US" altLang="ko-Kore-KR" sz="1600" dirty="0">
                    <a:sym typeface="Wingdings" pitchFamily="2" charset="2"/>
                  </a:rPr>
                  <a:t> to </a:t>
                </a:r>
                <a14:m>
                  <m:oMath xmlns:m="http://schemas.openxmlformats.org/officeDocument/2006/math">
                    <m:r>
                      <a:rPr kumimoji="1" lang="ko-Kore-KR" altLang="en-US" sz="1600" i="1">
                        <a:latin typeface="Cambria Math" panose="02040503050406030204" pitchFamily="18" charset="0"/>
                      </a:rPr>
                      <m:t>𝜎</m:t>
                    </m:r>
                    <m:r>
                      <a:rPr kumimoji="1" lang="en-US" altLang="ko-Kore-KR" sz="1600" b="0" i="1" smtClean="0">
                        <a:latin typeface="Cambria Math" panose="02040503050406030204" pitchFamily="18" charset="0"/>
                      </a:rPr>
                      <m:t>=1</m:t>
                    </m:r>
                  </m:oMath>
                </a14:m>
                <a:r>
                  <a:rPr kumimoji="1" lang="en-US" altLang="ko-Kore-KR" sz="1600" dirty="0">
                    <a:sym typeface="Wingdings" pitchFamily="2" charset="2"/>
                  </a:rPr>
                  <a:t>  when</a:t>
                </a:r>
                <a:r>
                  <a:rPr kumimoji="1" lang="en-US" altLang="ko-Kore-KR" sz="1600" dirty="0"/>
                  <a:t> </a:t>
                </a:r>
                <a14:m>
                  <m:oMath xmlns:m="http://schemas.openxmlformats.org/officeDocument/2006/math">
                    <m:r>
                      <a:rPr kumimoji="1" lang="ko-Kore-KR" altLang="en-US" sz="1600" i="1" smtClean="0">
                        <a:latin typeface="Cambria Math" panose="02040503050406030204" pitchFamily="18" charset="0"/>
                      </a:rPr>
                      <m:t>𝜎</m:t>
                    </m:r>
                  </m:oMath>
                </a14:m>
                <a:r>
                  <a:rPr kumimoji="1" lang="en-US" altLang="ko-Kore-KR" sz="1600" dirty="0"/>
                  <a:t> goes high, the graph shows low complexity</a:t>
                </a:r>
                <a:endParaRPr kumimoji="1" lang="ko-Kore-KR" altLang="en-US" sz="1600" dirty="0"/>
              </a:p>
            </p:txBody>
          </p:sp>
        </mc:Choice>
        <mc:Fallback xmlns="">
          <p:sp>
            <p:nvSpPr>
              <p:cNvPr id="27" name="TextBox 26">
                <a:extLst>
                  <a:ext uri="{FF2B5EF4-FFF2-40B4-BE49-F238E27FC236}">
                    <a16:creationId xmlns:a16="http://schemas.microsoft.com/office/drawing/2014/main" id="{4546AA5B-5FA3-8C48-8EBC-521179A62791}"/>
                  </a:ext>
                </a:extLst>
              </p:cNvPr>
              <p:cNvSpPr txBox="1">
                <a:spLocks noRot="1" noChangeAspect="1" noMove="1" noResize="1" noEditPoints="1" noAdjustHandles="1" noChangeArrowheads="1" noChangeShapeType="1" noTextEdit="1"/>
              </p:cNvSpPr>
              <p:nvPr/>
            </p:nvSpPr>
            <p:spPr>
              <a:xfrm>
                <a:off x="357352" y="3904935"/>
                <a:ext cx="11550868" cy="338554"/>
              </a:xfrm>
              <a:prstGeom prst="rect">
                <a:avLst/>
              </a:prstGeom>
              <a:blipFill>
                <a:blip r:embed="rId12"/>
                <a:stretch>
                  <a:fillRect l="-330" t="-7143" b="-1785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415181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EBE679-7640-4D4C-B0B4-01AF412053B8}"/>
              </a:ext>
            </a:extLst>
          </p:cNvPr>
          <p:cNvSpPr txBox="1"/>
          <p:nvPr/>
        </p:nvSpPr>
        <p:spPr>
          <a:xfrm>
            <a:off x="357352" y="315310"/>
            <a:ext cx="11550869" cy="523220"/>
          </a:xfrm>
          <a:prstGeom prst="rect">
            <a:avLst/>
          </a:prstGeom>
          <a:noFill/>
        </p:spPr>
        <p:txBody>
          <a:bodyPr wrap="square" rtlCol="0">
            <a:spAutoFit/>
          </a:bodyPr>
          <a:lstStyle/>
          <a:p>
            <a:r>
              <a:rPr lang="en-US" altLang="ko-Kore-KR" sz="1400" dirty="0"/>
              <a:t>1B. </a:t>
            </a:r>
            <a:r>
              <a:rPr lang="en" altLang="ko-Kore-KR" sz="1400" dirty="0"/>
              <a:t>Use the exponential kernel for the Gaussian process. Set the parameter of the exponential kernel, </a:t>
            </a:r>
            <a:r>
              <a:rPr lang="el-GR" altLang="ko-Kore-KR" sz="1400" dirty="0"/>
              <a:t>θ, </a:t>
            </a:r>
            <a:r>
              <a:rPr lang="en" altLang="ko-Kore-KR" sz="1400" dirty="0"/>
              <a:t>at your own choice. Generate 5 samples of functions from this Gaussian process. Play with a wide range of </a:t>
            </a:r>
            <a:r>
              <a:rPr lang="el-GR" altLang="ko-Kore-KR" sz="1400" dirty="0"/>
              <a:t>θ </a:t>
            </a:r>
            <a:r>
              <a:rPr lang="en" altLang="ko-Kore-KR" sz="1400" dirty="0"/>
              <a:t>for the exponential kernel. Explain the effect of </a:t>
            </a:r>
            <a:r>
              <a:rPr lang="el-GR" altLang="ko-Kore-KR" sz="1400" dirty="0"/>
              <a:t>θ </a:t>
            </a:r>
            <a:r>
              <a:rPr lang="en" altLang="ko-Kore-KR" sz="1400" dirty="0"/>
              <a:t>on the Gaussian process output. </a:t>
            </a:r>
          </a:p>
        </p:txBody>
      </p:sp>
      <p:grpSp>
        <p:nvGrpSpPr>
          <p:cNvPr id="5" name="그룹 4">
            <a:extLst>
              <a:ext uri="{FF2B5EF4-FFF2-40B4-BE49-F238E27FC236}">
                <a16:creationId xmlns:a16="http://schemas.microsoft.com/office/drawing/2014/main" id="{216ACAD7-3A15-2E49-9B4C-E9D7C38A1BCA}"/>
              </a:ext>
            </a:extLst>
          </p:cNvPr>
          <p:cNvGrpSpPr/>
          <p:nvPr/>
        </p:nvGrpSpPr>
        <p:grpSpPr>
          <a:xfrm>
            <a:off x="793187" y="4018725"/>
            <a:ext cx="3304438" cy="2487762"/>
            <a:chOff x="776095" y="4141313"/>
            <a:chExt cx="3304438" cy="2487762"/>
          </a:xfrm>
        </p:grpSpPr>
        <p:pic>
          <p:nvPicPr>
            <p:cNvPr id="2050" name="Picture 2">
              <a:extLst>
                <a:ext uri="{FF2B5EF4-FFF2-40B4-BE49-F238E27FC236}">
                  <a16:creationId xmlns:a16="http://schemas.microsoft.com/office/drawing/2014/main" id="{FA27FA26-8BA8-2947-B20D-46170B7A2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095" y="4446407"/>
              <a:ext cx="3304438" cy="21826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5A0CAB-C6F8-4448-8322-A43CB43D95C1}"/>
                </a:ext>
              </a:extLst>
            </p:cNvPr>
            <p:cNvSpPr txBox="1"/>
            <p:nvPr/>
          </p:nvSpPr>
          <p:spPr>
            <a:xfrm>
              <a:off x="1110953" y="4141313"/>
              <a:ext cx="2900306" cy="307777"/>
            </a:xfrm>
            <a:prstGeom prst="rect">
              <a:avLst/>
            </a:prstGeom>
            <a:noFill/>
          </p:spPr>
          <p:txBody>
            <a:bodyPr wrap="square" rtlCol="0">
              <a:spAutoFit/>
            </a:bodyPr>
            <a:lstStyle/>
            <a:p>
              <a:pPr algn="ctr"/>
              <a:r>
                <a:rPr kumimoji="1" lang="en-US" altLang="ko-Kore-KR" sz="1400" dirty="0"/>
                <a:t>1</a:t>
              </a:r>
              <a:endParaRPr kumimoji="1" lang="ko-Kore-KR" altLang="en-US" sz="1400" dirty="0"/>
            </a:p>
          </p:txBody>
        </p:sp>
      </p:grpSp>
      <p:grpSp>
        <p:nvGrpSpPr>
          <p:cNvPr id="12" name="그룹 11">
            <a:extLst>
              <a:ext uri="{FF2B5EF4-FFF2-40B4-BE49-F238E27FC236}">
                <a16:creationId xmlns:a16="http://schemas.microsoft.com/office/drawing/2014/main" id="{EC7807CF-91BB-F746-883A-6A8E5CBB70E6}"/>
              </a:ext>
            </a:extLst>
          </p:cNvPr>
          <p:cNvGrpSpPr/>
          <p:nvPr/>
        </p:nvGrpSpPr>
        <p:grpSpPr>
          <a:xfrm>
            <a:off x="4363209" y="4018725"/>
            <a:ext cx="3304438" cy="2519961"/>
            <a:chOff x="4080533" y="4141313"/>
            <a:chExt cx="3304438" cy="2519961"/>
          </a:xfrm>
        </p:grpSpPr>
        <p:pic>
          <p:nvPicPr>
            <p:cNvPr id="2052" name="Picture 4">
              <a:extLst>
                <a:ext uri="{FF2B5EF4-FFF2-40B4-BE49-F238E27FC236}">
                  <a16:creationId xmlns:a16="http://schemas.microsoft.com/office/drawing/2014/main" id="{9C610CE9-D114-4241-833F-C68728A5E9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533" y="4446407"/>
              <a:ext cx="3304438" cy="2214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3C445F-FA87-8D40-9A0C-5AB37FBEDBEE}"/>
                </a:ext>
              </a:extLst>
            </p:cNvPr>
            <p:cNvSpPr txBox="1"/>
            <p:nvPr/>
          </p:nvSpPr>
          <p:spPr>
            <a:xfrm>
              <a:off x="4253847" y="4141313"/>
              <a:ext cx="3131124" cy="307777"/>
            </a:xfrm>
            <a:prstGeom prst="rect">
              <a:avLst/>
            </a:prstGeom>
            <a:noFill/>
          </p:spPr>
          <p:txBody>
            <a:bodyPr wrap="square" rtlCol="0">
              <a:spAutoFit/>
            </a:bodyPr>
            <a:lstStyle>
              <a:defPPr>
                <a:defRPr lang="ko-Kore-KR"/>
              </a:defPPr>
              <a:lvl1pPr algn="ctr">
                <a:defRPr kumimoji="1" sz="1400"/>
              </a:lvl1pPr>
            </a:lstStyle>
            <a:p>
              <a:r>
                <a:rPr lang="en-US" altLang="ko-Kore-KR" dirty="0"/>
                <a:t>5</a:t>
              </a:r>
              <a:endParaRPr lang="ko-Kore-KR" altLang="en-US" dirty="0"/>
            </a:p>
          </p:txBody>
        </p:sp>
      </p:grpSp>
      <p:grpSp>
        <p:nvGrpSpPr>
          <p:cNvPr id="15" name="그룹 14">
            <a:extLst>
              <a:ext uri="{FF2B5EF4-FFF2-40B4-BE49-F238E27FC236}">
                <a16:creationId xmlns:a16="http://schemas.microsoft.com/office/drawing/2014/main" id="{AABFF596-D73D-034A-B5EB-BD5081D2A792}"/>
              </a:ext>
            </a:extLst>
          </p:cNvPr>
          <p:cNvGrpSpPr/>
          <p:nvPr/>
        </p:nvGrpSpPr>
        <p:grpSpPr>
          <a:xfrm>
            <a:off x="7975538" y="4018725"/>
            <a:ext cx="3304438" cy="2519961"/>
            <a:chOff x="7454244" y="4141313"/>
            <a:chExt cx="3304438" cy="2519961"/>
          </a:xfrm>
        </p:grpSpPr>
        <p:pic>
          <p:nvPicPr>
            <p:cNvPr id="2054" name="Picture 6">
              <a:extLst>
                <a:ext uri="{FF2B5EF4-FFF2-40B4-BE49-F238E27FC236}">
                  <a16:creationId xmlns:a16="http://schemas.microsoft.com/office/drawing/2014/main" id="{3F44D568-28AC-B549-AF72-400A1AF3AE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4244" y="4446407"/>
              <a:ext cx="3304438" cy="22148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E400BB-AB71-FF4F-A716-9B83385CAC0D}"/>
                </a:ext>
              </a:extLst>
            </p:cNvPr>
            <p:cNvSpPr txBox="1"/>
            <p:nvPr/>
          </p:nvSpPr>
          <p:spPr>
            <a:xfrm>
              <a:off x="7620241" y="4141313"/>
              <a:ext cx="3131124" cy="307777"/>
            </a:xfrm>
            <a:prstGeom prst="rect">
              <a:avLst/>
            </a:prstGeom>
            <a:noFill/>
          </p:spPr>
          <p:txBody>
            <a:bodyPr wrap="square" rtlCol="0">
              <a:spAutoFit/>
            </a:bodyPr>
            <a:lstStyle>
              <a:defPPr>
                <a:defRPr lang="ko-Kore-KR"/>
              </a:defPPr>
              <a:lvl1pPr algn="ctr">
                <a:defRPr kumimoji="1" sz="1400"/>
              </a:lvl1pPr>
            </a:lstStyle>
            <a:p>
              <a:r>
                <a:rPr lang="en-US" altLang="ko-Kore-KR" dirty="0"/>
                <a:t>10</a:t>
              </a:r>
              <a:endParaRPr lang="ko-Kore-KR" altLang="en-US" dirty="0"/>
            </a:p>
          </p:txBody>
        </p:sp>
      </p:grpSp>
      <p:pic>
        <p:nvPicPr>
          <p:cNvPr id="10" name="그림 9">
            <a:extLst>
              <a:ext uri="{FF2B5EF4-FFF2-40B4-BE49-F238E27FC236}">
                <a16:creationId xmlns:a16="http://schemas.microsoft.com/office/drawing/2014/main" id="{A7C83FB5-225F-534B-8216-C3EE5472A200}"/>
              </a:ext>
            </a:extLst>
          </p:cNvPr>
          <p:cNvPicPr>
            <a:picLocks noChangeAspect="1"/>
          </p:cNvPicPr>
          <p:nvPr/>
        </p:nvPicPr>
        <p:blipFill rotWithShape="1">
          <a:blip r:embed="rId6"/>
          <a:srcRect l="737" t="46107"/>
          <a:stretch/>
        </p:blipFill>
        <p:spPr>
          <a:xfrm>
            <a:off x="6696464" y="1664972"/>
            <a:ext cx="5211757" cy="1908729"/>
          </a:xfrm>
          <a:prstGeom prst="rect">
            <a:avLst/>
          </a:prstGeom>
        </p:spPr>
      </p:pic>
      <p:pic>
        <p:nvPicPr>
          <p:cNvPr id="3" name="그림 2">
            <a:extLst>
              <a:ext uri="{FF2B5EF4-FFF2-40B4-BE49-F238E27FC236}">
                <a16:creationId xmlns:a16="http://schemas.microsoft.com/office/drawing/2014/main" id="{2E292FB6-0D63-6B46-B758-58FE1E7772D6}"/>
              </a:ext>
            </a:extLst>
          </p:cNvPr>
          <p:cNvPicPr>
            <a:picLocks noChangeAspect="1"/>
          </p:cNvPicPr>
          <p:nvPr/>
        </p:nvPicPr>
        <p:blipFill>
          <a:blip r:embed="rId7"/>
          <a:stretch>
            <a:fillRect/>
          </a:stretch>
        </p:blipFill>
        <p:spPr>
          <a:xfrm>
            <a:off x="6696464" y="1040356"/>
            <a:ext cx="5227968" cy="580885"/>
          </a:xfrm>
          <a:prstGeom prst="rect">
            <a:avLst/>
          </a:prstGeom>
        </p:spPr>
      </p:pic>
      <p:pic>
        <p:nvPicPr>
          <p:cNvPr id="14" name="그림 13">
            <a:extLst>
              <a:ext uri="{FF2B5EF4-FFF2-40B4-BE49-F238E27FC236}">
                <a16:creationId xmlns:a16="http://schemas.microsoft.com/office/drawing/2014/main" id="{E84E06A6-D09F-124B-BAC2-AA90DDBFFF61}"/>
              </a:ext>
            </a:extLst>
          </p:cNvPr>
          <p:cNvPicPr>
            <a:picLocks noChangeAspect="1"/>
          </p:cNvPicPr>
          <p:nvPr/>
        </p:nvPicPr>
        <p:blipFill>
          <a:blip r:embed="rId8"/>
          <a:stretch>
            <a:fillRect/>
          </a:stretch>
        </p:blipFill>
        <p:spPr>
          <a:xfrm>
            <a:off x="476070" y="1077278"/>
            <a:ext cx="3899377" cy="429177"/>
          </a:xfrm>
          <a:prstGeom prst="rect">
            <a:avLst/>
          </a:prstGeom>
        </p:spPr>
      </p:pic>
      <p:pic>
        <p:nvPicPr>
          <p:cNvPr id="4" name="그림 3">
            <a:extLst>
              <a:ext uri="{FF2B5EF4-FFF2-40B4-BE49-F238E27FC236}">
                <a16:creationId xmlns:a16="http://schemas.microsoft.com/office/drawing/2014/main" id="{D578E7F3-71D8-6749-9193-FF2350C82DD7}"/>
              </a:ext>
            </a:extLst>
          </p:cNvPr>
          <p:cNvPicPr>
            <a:picLocks noChangeAspect="1"/>
          </p:cNvPicPr>
          <p:nvPr/>
        </p:nvPicPr>
        <p:blipFill>
          <a:blip r:embed="rId9"/>
          <a:stretch>
            <a:fillRect/>
          </a:stretch>
        </p:blipFill>
        <p:spPr>
          <a:xfrm>
            <a:off x="468532" y="1595394"/>
            <a:ext cx="5550556" cy="438739"/>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447EE4-8862-CF4B-B813-076D1C97A0F3}"/>
                  </a:ext>
                </a:extLst>
              </p:cNvPr>
              <p:cNvSpPr txBox="1"/>
              <p:nvPr/>
            </p:nvSpPr>
            <p:spPr>
              <a:xfrm>
                <a:off x="373564" y="3749452"/>
                <a:ext cx="11550868" cy="33855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600" dirty="0">
                    <a:sym typeface="Wingdings" pitchFamily="2" charset="2"/>
                  </a:rPr>
                  <a:t>Generate five samples from </a:t>
                </a:r>
                <a14:m>
                  <m:oMath xmlns:m="http://schemas.openxmlformats.org/officeDocument/2006/math">
                    <m:r>
                      <a:rPr kumimoji="1" lang="en-US" altLang="ko-Kore-KR" sz="1600" i="1">
                        <a:latin typeface="Cambria Math" panose="02040503050406030204" pitchFamily="18" charset="0"/>
                        <a:ea typeface="Cambria Math" panose="02040503050406030204" pitchFamily="18" charset="0"/>
                      </a:rPr>
                      <m:t>𝜃</m:t>
                    </m:r>
                    <m:r>
                      <a:rPr kumimoji="1" lang="en-US" altLang="ko-Kore-KR" sz="1600" i="1">
                        <a:latin typeface="Cambria Math" panose="02040503050406030204" pitchFamily="18" charset="0"/>
                        <a:ea typeface="Cambria Math" panose="02040503050406030204" pitchFamily="18" charset="0"/>
                      </a:rPr>
                      <m:t> =1</m:t>
                    </m:r>
                    <m:r>
                      <a:rPr kumimoji="1" lang="ko-Kore-KR" altLang="en-US" sz="1600" i="1">
                        <a:latin typeface="Cambria Math" panose="02040503050406030204" pitchFamily="18" charset="0"/>
                      </a:rPr>
                      <m:t> </m:t>
                    </m:r>
                  </m:oMath>
                </a14:m>
                <a:r>
                  <a:rPr kumimoji="1" lang="en-US" altLang="ko-Kore-KR" sz="1600" dirty="0">
                    <a:sym typeface="Wingdings" pitchFamily="2" charset="2"/>
                  </a:rPr>
                  <a:t> to </a:t>
                </a:r>
                <a14:m>
                  <m:oMath xmlns:m="http://schemas.openxmlformats.org/officeDocument/2006/math">
                    <m:r>
                      <a:rPr kumimoji="1" lang="en-US" altLang="ko-Kore-KR" sz="1600" i="1">
                        <a:latin typeface="Cambria Math" panose="02040503050406030204" pitchFamily="18" charset="0"/>
                        <a:ea typeface="Cambria Math" panose="02040503050406030204" pitchFamily="18" charset="0"/>
                      </a:rPr>
                      <m:t>𝜃</m:t>
                    </m:r>
                    <m:r>
                      <a:rPr kumimoji="1" lang="en-US" altLang="ko-Kore-KR" sz="1600" i="1">
                        <a:latin typeface="Cambria Math" panose="02040503050406030204" pitchFamily="18" charset="0"/>
                        <a:ea typeface="Cambria Math" panose="02040503050406030204" pitchFamily="18" charset="0"/>
                      </a:rPr>
                      <m:t> =10</m:t>
                    </m:r>
                  </m:oMath>
                </a14:m>
                <a:r>
                  <a:rPr kumimoji="1" lang="en-US" altLang="ko-Kore-KR" sz="1600" dirty="0">
                    <a:sym typeface="Wingdings" pitchFamily="2" charset="2"/>
                  </a:rPr>
                  <a:t>  when</a:t>
                </a:r>
                <a14:m>
                  <m:oMath xmlns:m="http://schemas.openxmlformats.org/officeDocument/2006/math">
                    <m:r>
                      <a:rPr kumimoji="1" lang="en-US" altLang="ko-Kore-KR" sz="1600" b="0" i="0" smtClean="0">
                        <a:latin typeface="Cambria Math" panose="02040503050406030204" pitchFamily="18" charset="0"/>
                        <a:ea typeface="Cambria Math" panose="02040503050406030204" pitchFamily="18" charset="0"/>
                      </a:rPr>
                      <m:t> </m:t>
                    </m:r>
                    <m:r>
                      <a:rPr kumimoji="1" lang="en-US" altLang="ko-Kore-KR" sz="1600" i="1">
                        <a:latin typeface="Cambria Math" panose="02040503050406030204" pitchFamily="18" charset="0"/>
                        <a:ea typeface="Cambria Math" panose="02040503050406030204" pitchFamily="18" charset="0"/>
                      </a:rPr>
                      <m:t>𝜃</m:t>
                    </m:r>
                  </m:oMath>
                </a14:m>
                <a:r>
                  <a:rPr kumimoji="1" lang="en-US" altLang="ko-Kore-KR" sz="1600" dirty="0"/>
                  <a:t> goes high, the graph shows high complexity</a:t>
                </a:r>
                <a:endParaRPr kumimoji="1" lang="ko-Kore-KR" altLang="en-US" sz="1600" dirty="0"/>
              </a:p>
            </p:txBody>
          </p:sp>
        </mc:Choice>
        <mc:Fallback xmlns="">
          <p:sp>
            <p:nvSpPr>
              <p:cNvPr id="16" name="TextBox 15">
                <a:extLst>
                  <a:ext uri="{FF2B5EF4-FFF2-40B4-BE49-F238E27FC236}">
                    <a16:creationId xmlns:a16="http://schemas.microsoft.com/office/drawing/2014/main" id="{3A447EE4-8862-CF4B-B813-076D1C97A0F3}"/>
                  </a:ext>
                </a:extLst>
              </p:cNvPr>
              <p:cNvSpPr txBox="1">
                <a:spLocks noRot="1" noChangeAspect="1" noMove="1" noResize="1" noEditPoints="1" noAdjustHandles="1" noChangeArrowheads="1" noChangeShapeType="1" noTextEdit="1"/>
              </p:cNvSpPr>
              <p:nvPr/>
            </p:nvSpPr>
            <p:spPr>
              <a:xfrm>
                <a:off x="373564" y="3749452"/>
                <a:ext cx="11550868" cy="338554"/>
              </a:xfrm>
              <a:prstGeom prst="rect">
                <a:avLst/>
              </a:prstGeom>
              <a:blipFill>
                <a:blip r:embed="rId10"/>
                <a:stretch>
                  <a:fillRect l="-220" t="-10714" b="-1785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229942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1FE47E-E9C5-7C4B-9FEE-4A1E6E987F67}"/>
              </a:ext>
            </a:extLst>
          </p:cNvPr>
          <p:cNvSpPr txBox="1"/>
          <p:nvPr/>
        </p:nvSpPr>
        <p:spPr>
          <a:xfrm>
            <a:off x="357352" y="315310"/>
            <a:ext cx="11550869" cy="523220"/>
          </a:xfrm>
          <a:prstGeom prst="rect">
            <a:avLst/>
          </a:prstGeom>
          <a:noFill/>
        </p:spPr>
        <p:txBody>
          <a:bodyPr wrap="square" rtlCol="0">
            <a:spAutoFit/>
          </a:bodyPr>
          <a:lstStyle/>
          <a:p>
            <a:r>
              <a:rPr lang="en" altLang="ko-Kore-KR" sz="1400" dirty="0"/>
              <a:t>2. Repeat the prediction example shown in Figure 6.8 in the textbook. To draw the mean of the Gaussian process predictive distribution (red line in Figure 6.8), generate 100 new input data equally distributed from 0 to 1. </a:t>
            </a:r>
          </a:p>
        </p:txBody>
      </p:sp>
      <p:pic>
        <p:nvPicPr>
          <p:cNvPr id="3" name="그림 2">
            <a:extLst>
              <a:ext uri="{FF2B5EF4-FFF2-40B4-BE49-F238E27FC236}">
                <a16:creationId xmlns:a16="http://schemas.microsoft.com/office/drawing/2014/main" id="{A7421E63-CEE8-A742-B465-90FC0C16FAB1}"/>
              </a:ext>
            </a:extLst>
          </p:cNvPr>
          <p:cNvPicPr>
            <a:picLocks noChangeAspect="1"/>
          </p:cNvPicPr>
          <p:nvPr/>
        </p:nvPicPr>
        <p:blipFill rotWithShape="1">
          <a:blip r:embed="rId3"/>
          <a:srcRect l="1372"/>
          <a:stretch/>
        </p:blipFill>
        <p:spPr>
          <a:xfrm>
            <a:off x="562451" y="1293949"/>
            <a:ext cx="3201800" cy="2611195"/>
          </a:xfrm>
          <a:prstGeom prst="rect">
            <a:avLst/>
          </a:prstGeom>
        </p:spPr>
      </p:pic>
      <p:pic>
        <p:nvPicPr>
          <p:cNvPr id="6" name="그림 5">
            <a:extLst>
              <a:ext uri="{FF2B5EF4-FFF2-40B4-BE49-F238E27FC236}">
                <a16:creationId xmlns:a16="http://schemas.microsoft.com/office/drawing/2014/main" id="{180AC3EB-6D9A-F64B-BFCD-7FEFA5C935F0}"/>
              </a:ext>
            </a:extLst>
          </p:cNvPr>
          <p:cNvPicPr>
            <a:picLocks noChangeAspect="1"/>
          </p:cNvPicPr>
          <p:nvPr/>
        </p:nvPicPr>
        <p:blipFill rotWithShape="1">
          <a:blip r:embed="rId4"/>
          <a:srcRect l="1619"/>
          <a:stretch/>
        </p:blipFill>
        <p:spPr>
          <a:xfrm>
            <a:off x="4334313" y="1218084"/>
            <a:ext cx="3953164" cy="2949724"/>
          </a:xfrm>
          <a:prstGeom prst="rect">
            <a:avLst/>
          </a:prstGeom>
        </p:spPr>
      </p:pic>
      <p:sp>
        <p:nvSpPr>
          <p:cNvPr id="8" name="TextBox 7">
            <a:extLst>
              <a:ext uri="{FF2B5EF4-FFF2-40B4-BE49-F238E27FC236}">
                <a16:creationId xmlns:a16="http://schemas.microsoft.com/office/drawing/2014/main" id="{06A62798-6DE1-8941-9C60-79A47E46581B}"/>
              </a:ext>
            </a:extLst>
          </p:cNvPr>
          <p:cNvSpPr txBox="1"/>
          <p:nvPr/>
        </p:nvSpPr>
        <p:spPr>
          <a:xfrm>
            <a:off x="478564" y="941085"/>
            <a:ext cx="3708874" cy="276999"/>
          </a:xfrm>
          <a:prstGeom prst="rect">
            <a:avLst/>
          </a:prstGeom>
          <a:noFill/>
        </p:spPr>
        <p:txBody>
          <a:bodyPr wrap="square" rtlCol="0">
            <a:spAutoFit/>
          </a:bodyPr>
          <a:lstStyle/>
          <a:p>
            <a:r>
              <a:rPr kumimoji="1" lang="en-US" altLang="ko-Kore-KR" sz="1200" dirty="0"/>
              <a:t>1. Draw a sin graph from x=0 to x=1</a:t>
            </a:r>
            <a:endParaRPr kumimoji="1" lang="ko-Kore-KR" altLang="en-US" sz="1200" dirty="0"/>
          </a:p>
        </p:txBody>
      </p:sp>
      <p:sp>
        <p:nvSpPr>
          <p:cNvPr id="11" name="TextBox 10">
            <a:extLst>
              <a:ext uri="{FF2B5EF4-FFF2-40B4-BE49-F238E27FC236}">
                <a16:creationId xmlns:a16="http://schemas.microsoft.com/office/drawing/2014/main" id="{1FB40E86-630E-F04B-A8C5-E018C9D47B84}"/>
              </a:ext>
            </a:extLst>
          </p:cNvPr>
          <p:cNvSpPr txBox="1"/>
          <p:nvPr/>
        </p:nvSpPr>
        <p:spPr>
          <a:xfrm>
            <a:off x="4273173" y="931238"/>
            <a:ext cx="4855329" cy="276999"/>
          </a:xfrm>
          <a:prstGeom prst="rect">
            <a:avLst/>
          </a:prstGeom>
          <a:noFill/>
        </p:spPr>
        <p:txBody>
          <a:bodyPr wrap="square" rtlCol="0">
            <a:spAutoFit/>
          </a:bodyPr>
          <a:lstStyle/>
          <a:p>
            <a:r>
              <a:rPr kumimoji="1" lang="en-US" altLang="ko-Kore-KR" sz="1200" dirty="0"/>
              <a:t>2. Generate random noises that follows normal distribution (sigma = 0.5)</a:t>
            </a:r>
            <a:endParaRPr kumimoji="1" lang="ko-Kore-KR" altLang="en-US" sz="1200" dirty="0"/>
          </a:p>
        </p:txBody>
      </p:sp>
      <p:pic>
        <p:nvPicPr>
          <p:cNvPr id="9" name="그림 8">
            <a:extLst>
              <a:ext uri="{FF2B5EF4-FFF2-40B4-BE49-F238E27FC236}">
                <a16:creationId xmlns:a16="http://schemas.microsoft.com/office/drawing/2014/main" id="{AFE55FB6-8413-B849-BFDC-BF0E971B868D}"/>
              </a:ext>
            </a:extLst>
          </p:cNvPr>
          <p:cNvPicPr>
            <a:picLocks noChangeAspect="1"/>
          </p:cNvPicPr>
          <p:nvPr/>
        </p:nvPicPr>
        <p:blipFill rotWithShape="1">
          <a:blip r:embed="rId5"/>
          <a:srcRect l="1383" r="1"/>
          <a:stretch/>
        </p:blipFill>
        <p:spPr>
          <a:xfrm>
            <a:off x="8568582" y="1218084"/>
            <a:ext cx="3486685" cy="409733"/>
          </a:xfrm>
          <a:prstGeom prst="rect">
            <a:avLst/>
          </a:prstGeom>
        </p:spPr>
      </p:pic>
      <p:sp>
        <p:nvSpPr>
          <p:cNvPr id="10" name="직사각형 9">
            <a:extLst>
              <a:ext uri="{FF2B5EF4-FFF2-40B4-BE49-F238E27FC236}">
                <a16:creationId xmlns:a16="http://schemas.microsoft.com/office/drawing/2014/main" id="{0CAD1A98-3693-B84E-9746-05E160267429}"/>
              </a:ext>
            </a:extLst>
          </p:cNvPr>
          <p:cNvSpPr/>
          <p:nvPr/>
        </p:nvSpPr>
        <p:spPr>
          <a:xfrm>
            <a:off x="9128502" y="1293949"/>
            <a:ext cx="186414" cy="23574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10407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그림 22">
            <a:extLst>
              <a:ext uri="{FF2B5EF4-FFF2-40B4-BE49-F238E27FC236}">
                <a16:creationId xmlns:a16="http://schemas.microsoft.com/office/drawing/2014/main" id="{75F5FA81-DD39-F149-AD47-A5A0D9E9A6FF}"/>
              </a:ext>
            </a:extLst>
          </p:cNvPr>
          <p:cNvPicPr>
            <a:picLocks noChangeAspect="1"/>
          </p:cNvPicPr>
          <p:nvPr/>
        </p:nvPicPr>
        <p:blipFill>
          <a:blip r:embed="rId2"/>
          <a:stretch>
            <a:fillRect/>
          </a:stretch>
        </p:blipFill>
        <p:spPr>
          <a:xfrm>
            <a:off x="242695" y="1702305"/>
            <a:ext cx="4822846" cy="1666074"/>
          </a:xfrm>
          <a:prstGeom prst="rect">
            <a:avLst/>
          </a:prstGeom>
        </p:spPr>
      </p:pic>
      <p:sp>
        <p:nvSpPr>
          <p:cNvPr id="4" name="TextBox 3">
            <a:extLst>
              <a:ext uri="{FF2B5EF4-FFF2-40B4-BE49-F238E27FC236}">
                <a16:creationId xmlns:a16="http://schemas.microsoft.com/office/drawing/2014/main" id="{FD8F8619-FD84-1F48-B2D5-7FCFFD7DCAA5}"/>
              </a:ext>
            </a:extLst>
          </p:cNvPr>
          <p:cNvSpPr txBox="1"/>
          <p:nvPr/>
        </p:nvSpPr>
        <p:spPr>
          <a:xfrm>
            <a:off x="357352" y="315310"/>
            <a:ext cx="11550869" cy="523220"/>
          </a:xfrm>
          <a:prstGeom prst="rect">
            <a:avLst/>
          </a:prstGeom>
          <a:noFill/>
        </p:spPr>
        <p:txBody>
          <a:bodyPr wrap="square" rtlCol="0">
            <a:spAutoFit/>
          </a:bodyPr>
          <a:lstStyle/>
          <a:p>
            <a:r>
              <a:rPr lang="en" altLang="ko-Kore-KR" sz="1400" dirty="0"/>
              <a:t>2. Repeat the prediction example shown in Figure 6.8 in the textbook. To draw the mean of the Gaussian process predictive distribution (red line in Figure 6.8), generate 100 new input data equally distributed from 0 to 1. </a:t>
            </a:r>
          </a:p>
        </p:txBody>
      </p:sp>
      <p:sp>
        <p:nvSpPr>
          <p:cNvPr id="5" name="TextBox 4">
            <a:extLst>
              <a:ext uri="{FF2B5EF4-FFF2-40B4-BE49-F238E27FC236}">
                <a16:creationId xmlns:a16="http://schemas.microsoft.com/office/drawing/2014/main" id="{FF45FD9C-83EA-7C4C-BE57-0033CE325400}"/>
              </a:ext>
            </a:extLst>
          </p:cNvPr>
          <p:cNvSpPr txBox="1"/>
          <p:nvPr/>
        </p:nvSpPr>
        <p:spPr>
          <a:xfrm>
            <a:off x="188007" y="941084"/>
            <a:ext cx="3708874" cy="276999"/>
          </a:xfrm>
          <a:prstGeom prst="rect">
            <a:avLst/>
          </a:prstGeom>
          <a:noFill/>
        </p:spPr>
        <p:txBody>
          <a:bodyPr wrap="square" rtlCol="0">
            <a:spAutoFit/>
          </a:bodyPr>
          <a:lstStyle/>
          <a:p>
            <a:r>
              <a:rPr kumimoji="1" lang="en-US" altLang="ko-Kore-KR" sz="1200" dirty="0"/>
              <a:t>3. Draw mean of the GP predictive distribution (red line)</a:t>
            </a:r>
            <a:endParaRPr kumimoji="1" lang="ko-Kore-KR" altLang="en-US" sz="1200" dirty="0"/>
          </a:p>
        </p:txBody>
      </p:sp>
      <p:sp>
        <p:nvSpPr>
          <p:cNvPr id="6" name="TextBox 5">
            <a:extLst>
              <a:ext uri="{FF2B5EF4-FFF2-40B4-BE49-F238E27FC236}">
                <a16:creationId xmlns:a16="http://schemas.microsoft.com/office/drawing/2014/main" id="{AA8CC466-15B0-334F-B254-36BD0292EFC1}"/>
              </a:ext>
            </a:extLst>
          </p:cNvPr>
          <p:cNvSpPr txBox="1"/>
          <p:nvPr/>
        </p:nvSpPr>
        <p:spPr>
          <a:xfrm>
            <a:off x="6499087" y="848750"/>
            <a:ext cx="3841228" cy="276999"/>
          </a:xfrm>
          <a:prstGeom prst="rect">
            <a:avLst/>
          </a:prstGeom>
          <a:noFill/>
        </p:spPr>
        <p:txBody>
          <a:bodyPr wrap="square" rtlCol="0">
            <a:spAutoFit/>
          </a:bodyPr>
          <a:lstStyle/>
          <a:p>
            <a:r>
              <a:rPr kumimoji="1" lang="en-US" altLang="ko-Kore-KR" sz="1200" dirty="0"/>
              <a:t>4. Draw uncertainty with variance </a:t>
            </a:r>
          </a:p>
        </p:txBody>
      </p:sp>
      <p:pic>
        <p:nvPicPr>
          <p:cNvPr id="8" name="Picture 4">
            <a:extLst>
              <a:ext uri="{FF2B5EF4-FFF2-40B4-BE49-F238E27FC236}">
                <a16:creationId xmlns:a16="http://schemas.microsoft.com/office/drawing/2014/main" id="{9FA49FB2-DA5F-B04F-995B-14CCF1663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087" y="3429290"/>
            <a:ext cx="3953164" cy="2579960"/>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a:extLst>
              <a:ext uri="{FF2B5EF4-FFF2-40B4-BE49-F238E27FC236}">
                <a16:creationId xmlns:a16="http://schemas.microsoft.com/office/drawing/2014/main" id="{4146ACD2-2590-C044-9BC9-B8352BA00647}"/>
              </a:ext>
            </a:extLst>
          </p:cNvPr>
          <p:cNvPicPr>
            <a:picLocks noChangeAspect="1"/>
          </p:cNvPicPr>
          <p:nvPr/>
        </p:nvPicPr>
        <p:blipFill>
          <a:blip r:embed="rId4"/>
          <a:stretch>
            <a:fillRect/>
          </a:stretch>
        </p:blipFill>
        <p:spPr>
          <a:xfrm>
            <a:off x="3500067" y="1746794"/>
            <a:ext cx="976887" cy="265155"/>
          </a:xfrm>
          <a:prstGeom prst="rect">
            <a:avLst/>
          </a:prstGeom>
        </p:spPr>
      </p:pic>
      <p:pic>
        <p:nvPicPr>
          <p:cNvPr id="12" name="그림 11">
            <a:extLst>
              <a:ext uri="{FF2B5EF4-FFF2-40B4-BE49-F238E27FC236}">
                <a16:creationId xmlns:a16="http://schemas.microsoft.com/office/drawing/2014/main" id="{60DDC93C-14C7-4347-BF00-CF4379CF8F9C}"/>
              </a:ext>
            </a:extLst>
          </p:cNvPr>
          <p:cNvPicPr>
            <a:picLocks noChangeAspect="1"/>
          </p:cNvPicPr>
          <p:nvPr/>
        </p:nvPicPr>
        <p:blipFill>
          <a:blip r:embed="rId5"/>
          <a:stretch>
            <a:fillRect/>
          </a:stretch>
        </p:blipFill>
        <p:spPr>
          <a:xfrm>
            <a:off x="242695" y="1210938"/>
            <a:ext cx="3300248" cy="486575"/>
          </a:xfrm>
          <a:prstGeom prst="rect">
            <a:avLst/>
          </a:prstGeom>
        </p:spPr>
      </p:pic>
      <p:pic>
        <p:nvPicPr>
          <p:cNvPr id="13" name="그림 12">
            <a:extLst>
              <a:ext uri="{FF2B5EF4-FFF2-40B4-BE49-F238E27FC236}">
                <a16:creationId xmlns:a16="http://schemas.microsoft.com/office/drawing/2014/main" id="{556C6443-CE29-5B4D-BD85-09A0A73289EA}"/>
              </a:ext>
            </a:extLst>
          </p:cNvPr>
          <p:cNvPicPr>
            <a:picLocks noChangeAspect="1"/>
          </p:cNvPicPr>
          <p:nvPr/>
        </p:nvPicPr>
        <p:blipFill>
          <a:blip r:embed="rId6"/>
          <a:stretch>
            <a:fillRect/>
          </a:stretch>
        </p:blipFill>
        <p:spPr>
          <a:xfrm>
            <a:off x="3071618" y="2964616"/>
            <a:ext cx="1650525" cy="292593"/>
          </a:xfrm>
          <a:prstGeom prst="rect">
            <a:avLst/>
          </a:prstGeom>
        </p:spPr>
      </p:pic>
      <p:pic>
        <p:nvPicPr>
          <p:cNvPr id="14" name="그림 13">
            <a:extLst>
              <a:ext uri="{FF2B5EF4-FFF2-40B4-BE49-F238E27FC236}">
                <a16:creationId xmlns:a16="http://schemas.microsoft.com/office/drawing/2014/main" id="{9041BD6C-3C4D-8E4B-991B-DD1EA35F59A7}"/>
              </a:ext>
            </a:extLst>
          </p:cNvPr>
          <p:cNvPicPr>
            <a:picLocks noChangeAspect="1"/>
          </p:cNvPicPr>
          <p:nvPr/>
        </p:nvPicPr>
        <p:blipFill>
          <a:blip r:embed="rId7"/>
          <a:stretch>
            <a:fillRect/>
          </a:stretch>
        </p:blipFill>
        <p:spPr>
          <a:xfrm>
            <a:off x="4775348" y="2109798"/>
            <a:ext cx="1330306" cy="1062837"/>
          </a:xfrm>
          <a:prstGeom prst="rect">
            <a:avLst/>
          </a:prstGeom>
        </p:spPr>
      </p:pic>
      <p:pic>
        <p:nvPicPr>
          <p:cNvPr id="15" name="그림 14">
            <a:extLst>
              <a:ext uri="{FF2B5EF4-FFF2-40B4-BE49-F238E27FC236}">
                <a16:creationId xmlns:a16="http://schemas.microsoft.com/office/drawing/2014/main" id="{66912EDD-62D8-6D44-B14C-5DCD14F31D15}"/>
              </a:ext>
            </a:extLst>
          </p:cNvPr>
          <p:cNvPicPr>
            <a:picLocks noChangeAspect="1"/>
          </p:cNvPicPr>
          <p:nvPr/>
        </p:nvPicPr>
        <p:blipFill>
          <a:blip r:embed="rId8"/>
          <a:stretch>
            <a:fillRect/>
          </a:stretch>
        </p:blipFill>
        <p:spPr>
          <a:xfrm>
            <a:off x="6589111" y="1218083"/>
            <a:ext cx="2251760" cy="317997"/>
          </a:xfrm>
          <a:prstGeom prst="rect">
            <a:avLst/>
          </a:prstGeom>
        </p:spPr>
      </p:pic>
      <p:pic>
        <p:nvPicPr>
          <p:cNvPr id="16" name="그림 15">
            <a:extLst>
              <a:ext uri="{FF2B5EF4-FFF2-40B4-BE49-F238E27FC236}">
                <a16:creationId xmlns:a16="http://schemas.microsoft.com/office/drawing/2014/main" id="{DE7AC4BC-3017-2640-90F7-3EEB1C18EED9}"/>
              </a:ext>
            </a:extLst>
          </p:cNvPr>
          <p:cNvPicPr>
            <a:picLocks noChangeAspect="1"/>
          </p:cNvPicPr>
          <p:nvPr/>
        </p:nvPicPr>
        <p:blipFill>
          <a:blip r:embed="rId9"/>
          <a:stretch>
            <a:fillRect/>
          </a:stretch>
        </p:blipFill>
        <p:spPr>
          <a:xfrm>
            <a:off x="6499087" y="2284313"/>
            <a:ext cx="5644742" cy="988584"/>
          </a:xfrm>
          <a:prstGeom prst="rect">
            <a:avLst/>
          </a:prstGeom>
        </p:spPr>
      </p:pic>
      <p:pic>
        <p:nvPicPr>
          <p:cNvPr id="19" name="Picture 2">
            <a:extLst>
              <a:ext uri="{FF2B5EF4-FFF2-40B4-BE49-F238E27FC236}">
                <a16:creationId xmlns:a16="http://schemas.microsoft.com/office/drawing/2014/main" id="{F4AD4EA4-7A96-BA4B-99DB-EBA778866E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695" y="3569148"/>
            <a:ext cx="3654186" cy="2347768"/>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a:extLst>
              <a:ext uri="{FF2B5EF4-FFF2-40B4-BE49-F238E27FC236}">
                <a16:creationId xmlns:a16="http://schemas.microsoft.com/office/drawing/2014/main" id="{E92121F9-76C1-304F-B300-0EB5103F48AD}"/>
              </a:ext>
            </a:extLst>
          </p:cNvPr>
          <p:cNvPicPr>
            <a:picLocks noChangeAspect="1"/>
          </p:cNvPicPr>
          <p:nvPr/>
        </p:nvPicPr>
        <p:blipFill>
          <a:blip r:embed="rId11"/>
          <a:stretch>
            <a:fillRect/>
          </a:stretch>
        </p:blipFill>
        <p:spPr>
          <a:xfrm>
            <a:off x="6590002" y="1536080"/>
            <a:ext cx="1935540" cy="720766"/>
          </a:xfrm>
          <a:prstGeom prst="rect">
            <a:avLst/>
          </a:prstGeom>
        </p:spPr>
      </p:pic>
      <p:sp>
        <p:nvSpPr>
          <p:cNvPr id="20" name="TextBox 19">
            <a:extLst>
              <a:ext uri="{FF2B5EF4-FFF2-40B4-BE49-F238E27FC236}">
                <a16:creationId xmlns:a16="http://schemas.microsoft.com/office/drawing/2014/main" id="{A9A360D8-D3DF-5A45-94E6-491879F087FE}"/>
              </a:ext>
            </a:extLst>
          </p:cNvPr>
          <p:cNvSpPr txBox="1"/>
          <p:nvPr/>
        </p:nvSpPr>
        <p:spPr>
          <a:xfrm>
            <a:off x="5087999" y="3157871"/>
            <a:ext cx="1017655" cy="276999"/>
          </a:xfrm>
          <a:prstGeom prst="rect">
            <a:avLst/>
          </a:prstGeom>
          <a:noFill/>
        </p:spPr>
        <p:txBody>
          <a:bodyPr wrap="square" rtlCol="0">
            <a:spAutoFit/>
          </a:bodyPr>
          <a:lstStyle/>
          <a:p>
            <a:pPr algn="ctr"/>
            <a:r>
              <a:rPr kumimoji="1" lang="en-US" altLang="ko-Kore-KR" sz="1200" dirty="0"/>
              <a:t>100 * 100</a:t>
            </a:r>
            <a:endParaRPr kumimoji="1" lang="ko-Kore-KR" altLang="en-US" sz="1200" dirty="0"/>
          </a:p>
        </p:txBody>
      </p:sp>
      <p:pic>
        <p:nvPicPr>
          <p:cNvPr id="21" name="그림 20">
            <a:extLst>
              <a:ext uri="{FF2B5EF4-FFF2-40B4-BE49-F238E27FC236}">
                <a16:creationId xmlns:a16="http://schemas.microsoft.com/office/drawing/2014/main" id="{AD78EFE8-0DBC-7542-97E4-310A28639F41}"/>
              </a:ext>
            </a:extLst>
          </p:cNvPr>
          <p:cNvPicPr>
            <a:picLocks noChangeAspect="1"/>
          </p:cNvPicPr>
          <p:nvPr/>
        </p:nvPicPr>
        <p:blipFill>
          <a:blip r:embed="rId12"/>
          <a:stretch>
            <a:fillRect/>
          </a:stretch>
        </p:blipFill>
        <p:spPr>
          <a:xfrm>
            <a:off x="3475099" y="2106590"/>
            <a:ext cx="1519083" cy="382761"/>
          </a:xfrm>
          <a:prstGeom prst="rect">
            <a:avLst/>
          </a:prstGeom>
        </p:spPr>
      </p:pic>
    </p:spTree>
    <p:extLst>
      <p:ext uri="{BB962C8B-B14F-4D97-AF65-F5344CB8AC3E}">
        <p14:creationId xmlns:p14="http://schemas.microsoft.com/office/powerpoint/2010/main" val="428633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3A6C726-FBE8-884E-ACD6-50A4D5E32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612" y="1263740"/>
            <a:ext cx="2915673" cy="28130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068762-0F45-9743-888B-A6B7EA76C914}"/>
              </a:ext>
            </a:extLst>
          </p:cNvPr>
          <p:cNvSpPr txBox="1"/>
          <p:nvPr/>
        </p:nvSpPr>
        <p:spPr>
          <a:xfrm>
            <a:off x="357352" y="315310"/>
            <a:ext cx="11550869" cy="738664"/>
          </a:xfrm>
          <a:prstGeom prst="rect">
            <a:avLst/>
          </a:prstGeom>
          <a:noFill/>
        </p:spPr>
        <p:txBody>
          <a:bodyPr wrap="square" rtlCol="0">
            <a:spAutoFit/>
          </a:bodyPr>
          <a:lstStyle/>
          <a:p>
            <a:r>
              <a:rPr lang="en" altLang="ko-Kore-KR" sz="1400" dirty="0"/>
              <a:t>3. Load </a:t>
            </a:r>
            <a:r>
              <a:rPr lang="en" altLang="ko-Kore-KR" sz="1400" dirty="0" err="1"/>
              <a:t>classification_data.mat</a:t>
            </a:r>
            <a:r>
              <a:rPr lang="en" altLang="ko-Kore-KR" sz="1400" dirty="0"/>
              <a:t>. Classify the data using Gaussian processes. Refer to classification using Gaussian processes described in the section 6.4.5 and 6.4.6 of the textbook. Make your own choice for a kernel (e.g. the one in (6.63)). Compare the classification result using Gaussian process with your previous classification results. </a:t>
            </a:r>
          </a:p>
        </p:txBody>
      </p:sp>
      <p:pic>
        <p:nvPicPr>
          <p:cNvPr id="4" name="그림 3">
            <a:extLst>
              <a:ext uri="{FF2B5EF4-FFF2-40B4-BE49-F238E27FC236}">
                <a16:creationId xmlns:a16="http://schemas.microsoft.com/office/drawing/2014/main" id="{D6BAA9BA-3EDE-1945-ADB4-303C4D4CD3DD}"/>
              </a:ext>
            </a:extLst>
          </p:cNvPr>
          <p:cNvPicPr>
            <a:picLocks noChangeAspect="1"/>
          </p:cNvPicPr>
          <p:nvPr/>
        </p:nvPicPr>
        <p:blipFill>
          <a:blip r:embed="rId3"/>
          <a:stretch>
            <a:fillRect/>
          </a:stretch>
        </p:blipFill>
        <p:spPr>
          <a:xfrm>
            <a:off x="344454" y="1263739"/>
            <a:ext cx="5567360" cy="2529950"/>
          </a:xfrm>
          <a:prstGeom prst="rect">
            <a:avLst/>
          </a:prstGeom>
        </p:spPr>
      </p:pic>
      <p:pic>
        <p:nvPicPr>
          <p:cNvPr id="4102" name="Picture 6">
            <a:extLst>
              <a:ext uri="{FF2B5EF4-FFF2-40B4-BE49-F238E27FC236}">
                <a16:creationId xmlns:a16="http://schemas.microsoft.com/office/drawing/2014/main" id="{DC7CE9D2-F395-434C-86B1-08BE019A7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1394" y="1263740"/>
            <a:ext cx="2915673" cy="2813051"/>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3DD77721-3887-2541-A0F1-946FDE47839B}"/>
              </a:ext>
            </a:extLst>
          </p:cNvPr>
          <p:cNvPicPr>
            <a:picLocks noChangeAspect="1"/>
          </p:cNvPicPr>
          <p:nvPr/>
        </p:nvPicPr>
        <p:blipFill>
          <a:blip r:embed="rId5"/>
          <a:stretch>
            <a:fillRect/>
          </a:stretch>
        </p:blipFill>
        <p:spPr>
          <a:xfrm>
            <a:off x="357352" y="3793689"/>
            <a:ext cx="1943396" cy="356289"/>
          </a:xfrm>
          <a:prstGeom prst="rect">
            <a:avLst/>
          </a:prstGeom>
        </p:spPr>
      </p:pic>
      <p:sp>
        <p:nvSpPr>
          <p:cNvPr id="10" name="TextBox 9">
            <a:extLst>
              <a:ext uri="{FF2B5EF4-FFF2-40B4-BE49-F238E27FC236}">
                <a16:creationId xmlns:a16="http://schemas.microsoft.com/office/drawing/2014/main" id="{2C0B3157-238A-CA40-92F7-79B273F17775}"/>
              </a:ext>
            </a:extLst>
          </p:cNvPr>
          <p:cNvSpPr txBox="1"/>
          <p:nvPr/>
        </p:nvSpPr>
        <p:spPr>
          <a:xfrm>
            <a:off x="386848" y="4149978"/>
            <a:ext cx="2895600" cy="954107"/>
          </a:xfrm>
          <a:prstGeom prst="rect">
            <a:avLst/>
          </a:prstGeom>
          <a:noFill/>
        </p:spPr>
        <p:txBody>
          <a:bodyPr wrap="square" rtlCol="0">
            <a:spAutoFit/>
          </a:bodyPr>
          <a:lstStyle/>
          <a:p>
            <a:r>
              <a:rPr kumimoji="1" lang="en-US" altLang="ko-Kore-KR" sz="1400" dirty="0"/>
              <a:t>Fisher: 0.79</a:t>
            </a:r>
          </a:p>
          <a:p>
            <a:r>
              <a:rPr kumimoji="1" lang="en-US" altLang="ko-Kore-KR" sz="1400" dirty="0"/>
              <a:t>Generative (shared S): 0.795 </a:t>
            </a:r>
          </a:p>
          <a:p>
            <a:r>
              <a:rPr kumimoji="1" lang="en-US" altLang="ko-Kore-KR" sz="1400" dirty="0"/>
              <a:t>Generative (S1, S2): 0.78 </a:t>
            </a:r>
          </a:p>
          <a:p>
            <a:r>
              <a:rPr kumimoji="1" lang="en-US" altLang="ko-Kore-KR" sz="1400" dirty="0"/>
              <a:t>Logistic regression: 0.795</a:t>
            </a:r>
            <a:endParaRPr kumimoji="1" lang="ko-Kore-KR" altLang="en-US" sz="1400" dirty="0"/>
          </a:p>
        </p:txBody>
      </p:sp>
      <p:sp>
        <p:nvSpPr>
          <p:cNvPr id="7" name="TextBox 6">
            <a:extLst>
              <a:ext uri="{FF2B5EF4-FFF2-40B4-BE49-F238E27FC236}">
                <a16:creationId xmlns:a16="http://schemas.microsoft.com/office/drawing/2014/main" id="{2A632809-E151-2349-9031-9C99DF4CAE09}"/>
              </a:ext>
            </a:extLst>
          </p:cNvPr>
          <p:cNvSpPr txBox="1"/>
          <p:nvPr/>
        </p:nvSpPr>
        <p:spPr>
          <a:xfrm>
            <a:off x="6105832" y="986741"/>
            <a:ext cx="2726079" cy="276999"/>
          </a:xfrm>
          <a:prstGeom prst="rect">
            <a:avLst/>
          </a:prstGeom>
          <a:noFill/>
        </p:spPr>
        <p:txBody>
          <a:bodyPr wrap="square" rtlCol="0">
            <a:spAutoFit/>
          </a:bodyPr>
          <a:lstStyle/>
          <a:p>
            <a:pPr algn="ctr"/>
            <a:r>
              <a:rPr kumimoji="1" lang="en-US" altLang="ko-Kore-KR" sz="1200" dirty="0"/>
              <a:t>Test</a:t>
            </a:r>
            <a:r>
              <a:rPr kumimoji="1" lang="ko-Kore-KR" altLang="en-US" sz="1200" dirty="0"/>
              <a:t> </a:t>
            </a:r>
            <a:r>
              <a:rPr kumimoji="1" lang="en-US" altLang="ko-Kore-KR" sz="1200" dirty="0"/>
              <a:t>d</a:t>
            </a:r>
            <a:r>
              <a:rPr kumimoji="1" lang="en-US" altLang="ko-KR" sz="1200" dirty="0"/>
              <a:t>ata</a:t>
            </a:r>
            <a:endParaRPr kumimoji="1" lang="ko-Kore-KR" altLang="en-US" sz="1200" dirty="0"/>
          </a:p>
        </p:txBody>
      </p:sp>
      <p:sp>
        <p:nvSpPr>
          <p:cNvPr id="12" name="TextBox 11">
            <a:extLst>
              <a:ext uri="{FF2B5EF4-FFF2-40B4-BE49-F238E27FC236}">
                <a16:creationId xmlns:a16="http://schemas.microsoft.com/office/drawing/2014/main" id="{6943019B-4525-2F4B-9458-64CDEE0D17DC}"/>
              </a:ext>
            </a:extLst>
          </p:cNvPr>
          <p:cNvSpPr txBox="1"/>
          <p:nvPr/>
        </p:nvSpPr>
        <p:spPr>
          <a:xfrm>
            <a:off x="9166190" y="986740"/>
            <a:ext cx="2726079" cy="276999"/>
          </a:xfrm>
          <a:prstGeom prst="rect">
            <a:avLst/>
          </a:prstGeom>
          <a:noFill/>
        </p:spPr>
        <p:txBody>
          <a:bodyPr wrap="square" rtlCol="0">
            <a:spAutoFit/>
          </a:bodyPr>
          <a:lstStyle/>
          <a:p>
            <a:pPr algn="ctr"/>
            <a:r>
              <a:rPr kumimoji="1" lang="en-US" altLang="ko-Kore-KR" sz="1200" dirty="0"/>
              <a:t>GP classification (sigma=0.013)</a:t>
            </a:r>
            <a:endParaRPr kumimoji="1" lang="ko-Kore-KR" altLang="en-US" sz="1200" dirty="0"/>
          </a:p>
        </p:txBody>
      </p:sp>
    </p:spTree>
    <p:extLst>
      <p:ext uri="{BB962C8B-B14F-4D97-AF65-F5344CB8AC3E}">
        <p14:creationId xmlns:p14="http://schemas.microsoft.com/office/powerpoint/2010/main" val="240248710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2414</TotalTime>
  <Words>426</Words>
  <Application>Microsoft Macintosh PowerPoint</Application>
  <PresentationFormat>와이드스크린</PresentationFormat>
  <Paragraphs>39</Paragraphs>
  <Slides>6</Slides>
  <Notes>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6</vt:i4>
      </vt:variant>
    </vt:vector>
  </HeadingPairs>
  <TitlesOfParts>
    <vt:vector size="11" baseType="lpstr">
      <vt:lpstr>Arial</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(대학원생) 김휘연 (컴퓨터공학과(정보바이오융합대학))</dc:creator>
  <cp:lastModifiedBy>(대학원생) 김휘연 (컴퓨터공학과(정보바이오융합대학))</cp:lastModifiedBy>
  <cp:revision>30</cp:revision>
  <dcterms:created xsi:type="dcterms:W3CDTF">2020-11-18T02:31:18Z</dcterms:created>
  <dcterms:modified xsi:type="dcterms:W3CDTF">2020-11-23T02:46:54Z</dcterms:modified>
</cp:coreProperties>
</file>