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56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55"/>
    <p:restoredTop sz="88912"/>
  </p:normalViewPr>
  <p:slideViewPr>
    <p:cSldViewPr snapToGrid="0" snapToObjects="1">
      <p:cViewPr>
        <p:scale>
          <a:sx n="170" d="100"/>
          <a:sy n="170" d="100"/>
        </p:scale>
        <p:origin x="292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2125D-189C-FF4A-A010-C78304C195CA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29280-3103-8240-911C-EEDE1E15A5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437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7896-A219-C84E-8D58-D67F80A6D22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543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DA2F3-FDC2-2C43-8FC7-BD094F2D4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DC5F2-EE9B-E049-BD08-EE10BC50F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F213-FD61-B145-B01A-88248D1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11E1F-C4D8-3245-BDC5-66FD0B68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57E8D-B7C3-1647-BC0A-79D2F33E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41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34FF2-134A-3C4C-95C8-3ED53D5E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6D621-97EB-9B4C-8B7C-34FBB6B0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FEFA2-43C3-D142-8B78-82B16D0E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8B287-EA22-BE4F-B1A0-4894AD32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FD8C3-6911-524A-AA3E-01C27A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231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F376A2-7F58-2F44-A160-A813E464D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5F627C-3004-F740-92A8-E20D75122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66046-A7D1-294C-8485-FA4CB361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0826B-E5C8-3148-A2C0-A573EB90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49C6B-68CF-5447-BEBB-5D391326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77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29D87-BCFE-3541-BD21-CEA8289D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ABD18-B2C1-6445-B136-3D094477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473B1-9115-5B48-8426-8DC53E30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C51DB-3484-4744-A241-35BD9BF6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15D8A-792F-A146-9191-F647C998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4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817C6-6C6E-7A40-AC81-98BC9EBF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C1149-BAAA-E140-8B9A-9A6A1CF6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14579-03E4-3444-B99D-19A7A8A5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BE251-57B0-0D4F-BC0D-AEC43E23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FB604-A3A5-1444-A4DE-C6D38FF1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25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2842F-A8E4-3745-934D-7C1BA2AB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80E90-28FB-774A-8E92-5269F871B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04D5F-4A91-8340-94BE-7D851EA3B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6E095E-4E1E-BB4C-BFB5-F3372A2D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7F606-8DA0-5540-A843-6841B38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07551-A52B-994B-AA8B-D0FDEA03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492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5055C-07CF-7740-8C9D-638642D4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E3A9B-7E82-D544-A08F-900738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CA1F8E-7561-6D44-B87C-6932C3975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5CD9BE-EAD6-4D43-BAEF-E6E0A354F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3BD7E-2F6B-704C-A3B4-143D3288B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9BF3BA-885E-BB4E-BFD0-03CA01E7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A543FD-C3EF-2842-901F-4FDC9D2A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681C68-843A-F846-B38B-2CD460B6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050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3778D-29F0-9A45-A75E-7AF8D501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E172D8-3AC8-4146-8D51-F56D1F2A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741B04-055F-A54A-ABB2-EBE44763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DCDB9-D884-5C4F-B3F7-3AC2A103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305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EB71F-D240-2C45-BD6D-6DEF8C84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C59E6D-4B4C-3548-8EB2-6D435343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0B7818-6383-DF43-81EC-B3586A7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74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FA7E1-8808-2147-BE0B-63329EA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DC997-44D0-044B-BC0D-F6CFE2C5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FB2C1-C30D-3042-AE7B-A5AD67C2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180B8-E48E-1040-8C4B-165A7946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A6561-E02D-F849-9A54-4F287735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D017F-55C4-D740-8E2F-08BA1C1F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305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BB4F7-DAA0-9E40-BD66-88EAE8CE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A9DA5D-63BC-3C49-ADDB-E0F74E839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D3D46-3562-584B-8682-E3A4B9073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18499-341C-A54E-8E97-C02C450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BB6BC-CD37-244F-A7E4-EB441A02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A26BA-6205-A54E-ADFD-82BDF579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91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F8BA0F-BB13-DA43-B42C-06FAFBD1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ECDBA-B2E0-584F-9902-96BBBA4F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7B1B4-9CE6-9C4A-AA92-5CB1A0016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D71F-0FA8-E945-80CC-062D9F8FBB35}" type="datetimeFigureOut">
              <a:rPr kumimoji="1" lang="ko-Kore-KR" altLang="en-US" smtClean="0"/>
              <a:t>2020. 12. 7.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0CF02-6490-0148-8ED0-41E0536CC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EDE16-0246-5745-8527-2FA0490D0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4E68-1EAC-1D4B-B83A-4DBED94524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243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hi.pro/ko/python-eseo-k-pyeong-gyun-keulleoseuteoling-mich-juseongbun-bunseog-eul-sayonghan-imiji-abchug-150907224231445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8DBAC-7F0B-5C4C-A025-0A6D17990AFE}"/>
              </a:ext>
            </a:extLst>
          </p:cNvPr>
          <p:cNvSpPr txBox="1"/>
          <p:nvPr/>
        </p:nvSpPr>
        <p:spPr>
          <a:xfrm>
            <a:off x="438912" y="2130552"/>
            <a:ext cx="52029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1400" dirty="0"/>
              <a:t>2020 Fall </a:t>
            </a:r>
          </a:p>
          <a:p>
            <a:r>
              <a:rPr kumimoji="1" lang="en" altLang="ko-KR" sz="1600" dirty="0"/>
              <a:t>HFE74201: Special Topics in HFE 3</a:t>
            </a:r>
          </a:p>
          <a:p>
            <a:r>
              <a:rPr kumimoji="1" lang="en" altLang="ko-KR" sz="1600" dirty="0"/>
              <a:t>(Machine Learning Methods)</a:t>
            </a:r>
          </a:p>
          <a:p>
            <a:endParaRPr kumimoji="1" lang="en" altLang="ko-KR" dirty="0"/>
          </a:p>
          <a:p>
            <a:r>
              <a:rPr kumimoji="1" lang="en" altLang="ko-KR" sz="2800" b="1" dirty="0"/>
              <a:t>Homework </a:t>
            </a:r>
            <a:r>
              <a:rPr kumimoji="1" lang="en-US" altLang="ko-KR" sz="2800" b="1" dirty="0"/>
              <a:t>6</a:t>
            </a:r>
            <a:endParaRPr kumimoji="1" lang="en" altLang="ko-KR" sz="2800" b="1" dirty="0"/>
          </a:p>
          <a:p>
            <a:endParaRPr kumimoji="1" lang="en" altLang="ko-KR" dirty="0"/>
          </a:p>
          <a:p>
            <a:r>
              <a:rPr kumimoji="1" lang="en" altLang="ko-KR" dirty="0"/>
              <a:t>Hwiyeon Kim</a:t>
            </a:r>
          </a:p>
          <a:p>
            <a:r>
              <a:rPr kumimoji="1" lang="en" altLang="ko-KR" dirty="0"/>
              <a:t>20195073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42B8E7-F3CC-594D-99E4-6D1CF7F7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A73D-A92E-7445-909B-8EA88B43F735}" type="slidenum">
              <a:rPr kumimoji="1" lang="ko-Kore-KR" altLang="en-US" smtClean="0"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4769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B6577-BB1F-7345-9802-2F45ADE0EEE8}"/>
              </a:ext>
            </a:extLst>
          </p:cNvPr>
          <p:cNvSpPr txBox="1"/>
          <p:nvPr/>
        </p:nvSpPr>
        <p:spPr>
          <a:xfrm>
            <a:off x="211961" y="205229"/>
            <a:ext cx="1171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" altLang="ko-Kore-KR" sz="1200" dirty="0"/>
              <a:t>Generate 50 samples from each of the three 2D multivariate normal distributions whose mean vectors are: [1 2]</a:t>
            </a:r>
            <a:r>
              <a:rPr lang="en" altLang="ko-Kore-KR" sz="1200" i="1" dirty="0"/>
              <a:t>T</a:t>
            </a:r>
            <a:r>
              <a:rPr lang="en" altLang="ko-Kore-KR" sz="1200" dirty="0"/>
              <a:t>, [-1 1]</a:t>
            </a:r>
            <a:r>
              <a:rPr lang="en" altLang="ko-Kore-KR" sz="1200" i="1" dirty="0"/>
              <a:t>T</a:t>
            </a:r>
            <a:r>
              <a:rPr lang="en" altLang="ko-Kore-KR" sz="1200" dirty="0"/>
              <a:t>, and [-1 4]</a:t>
            </a:r>
            <a:r>
              <a:rPr lang="en" altLang="ko-Kore-KR" sz="1200" i="1" dirty="0"/>
              <a:t>T</a:t>
            </a:r>
            <a:r>
              <a:rPr lang="en" altLang="ko-Kore-KR" sz="1200" dirty="0"/>
              <a:t>, respectively. </a:t>
            </a:r>
          </a:p>
          <a:p>
            <a:r>
              <a:rPr lang="en" altLang="ko-Kore-KR" sz="1200" dirty="0"/>
              <a:t>The covariance matrix of all these normal distributions are equal, given by: </a:t>
            </a:r>
          </a:p>
          <a:p>
            <a:r>
              <a:rPr lang="en" altLang="ko-Kore-KR" sz="1200" dirty="0"/>
              <a:t>We want to cluster these 150 samples into </a:t>
            </a:r>
            <a:r>
              <a:rPr lang="en" altLang="ko-Kore-KR" sz="1200" i="1" dirty="0"/>
              <a:t>K </a:t>
            </a:r>
            <a:r>
              <a:rPr lang="en" altLang="ko-Kore-KR" sz="1200" dirty="0"/>
              <a:t>= 3 clusters using the k-means algorithm. </a:t>
            </a:r>
          </a:p>
          <a:p>
            <a:pPr marL="171450" indent="-171450">
              <a:buFontTx/>
              <a:buChar char="-"/>
            </a:pPr>
            <a:r>
              <a:rPr lang="en" altLang="ko-Kore-KR" sz="1200" dirty="0"/>
              <a:t>Initialize </a:t>
            </a:r>
            <a:r>
              <a:rPr lang="en" altLang="ko-Kore-KR" sz="1200" i="1" dirty="0"/>
              <a:t>K </a:t>
            </a:r>
            <a:r>
              <a:rPr lang="en" altLang="ko-Kore-KR" sz="1200" dirty="0"/>
              <a:t>centers randomly.</a:t>
            </a:r>
          </a:p>
          <a:p>
            <a:pPr marL="171450" indent="-171450">
              <a:buFontTx/>
              <a:buChar char="-"/>
            </a:pPr>
            <a:r>
              <a:rPr lang="en" altLang="ko-Kore-KR" sz="1200" dirty="0"/>
              <a:t>Run the k-means algorithm and show how the E-step and M-step work at each iteration (refer to Fig. 9.1 in the text). Determine by yourself how many iterations to go over.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0E255A-BC34-B941-AE23-C42A167C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9231"/>
            <a:ext cx="3766056" cy="27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814729-6B7A-714B-91F5-7F4E9833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112" y="2428945"/>
            <a:ext cx="4510783" cy="242454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3EB0ED-556B-5C4A-8F85-8D0E666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56" y="2339231"/>
            <a:ext cx="3766056" cy="27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E3D991-5F8E-704A-AAFD-4D06591AE913}"/>
              </a:ext>
            </a:extLst>
          </p:cNvPr>
          <p:cNvSpPr txBox="1"/>
          <p:nvPr/>
        </p:nvSpPr>
        <p:spPr>
          <a:xfrm>
            <a:off x="215342" y="2031454"/>
            <a:ext cx="200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Original data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19E9E-4DD9-A843-9BA9-82BD07453DDE}"/>
              </a:ext>
            </a:extLst>
          </p:cNvPr>
          <p:cNvSpPr txBox="1"/>
          <p:nvPr/>
        </p:nvSpPr>
        <p:spPr>
          <a:xfrm>
            <a:off x="3981398" y="2031453"/>
            <a:ext cx="200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Initialized centers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5400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6D6AE1E-5FF5-774E-9704-715DC8EA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492" y="2002747"/>
            <a:ext cx="2244670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3391527-5B2F-3B4B-9142-85D251E7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82" y="2002747"/>
            <a:ext cx="2244670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266B03F-907B-DD4C-BFCC-D14A8002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672" y="2002747"/>
            <a:ext cx="2244670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47BDA5A-AFA2-3145-96AE-D916D8FC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492" y="3840784"/>
            <a:ext cx="2189433" cy="16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178AAF7-F602-9645-81FE-EC01C4B4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49" y="3840784"/>
            <a:ext cx="2189433" cy="16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FE58ADD-8432-1A4B-99B7-962B9CE91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406" y="3840784"/>
            <a:ext cx="2244670" cy="16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F8A685-807A-214C-AD2A-26861D48D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523" y="3314591"/>
            <a:ext cx="4409069" cy="2600085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1D0247B0-8A5A-7E4A-81EB-CEDF2314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3" y="1198265"/>
            <a:ext cx="2703859" cy="200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071885-67CC-C442-9542-FF579A186156}"/>
              </a:ext>
            </a:extLst>
          </p:cNvPr>
          <p:cNvSpPr txBox="1"/>
          <p:nvPr/>
        </p:nvSpPr>
        <p:spPr>
          <a:xfrm>
            <a:off x="385523" y="890488"/>
            <a:ext cx="200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Initialized centers</a:t>
            </a:r>
            <a:endParaRPr kumimoji="1" lang="ko-Kore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4EDEE-08FA-7B44-8B8A-ED2EF87063A1}"/>
              </a:ext>
            </a:extLst>
          </p:cNvPr>
          <p:cNvSpPr txBox="1"/>
          <p:nvPr/>
        </p:nvSpPr>
        <p:spPr>
          <a:xfrm>
            <a:off x="5261201" y="1641289"/>
            <a:ext cx="200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Iterations</a:t>
            </a:r>
            <a:endParaRPr kumimoji="1" lang="ko-Kore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35F60-9CF8-AE4E-9F3F-3B4B81F78513}"/>
              </a:ext>
            </a:extLst>
          </p:cNvPr>
          <p:cNvSpPr txBox="1"/>
          <p:nvPr/>
        </p:nvSpPr>
        <p:spPr>
          <a:xfrm>
            <a:off x="385523" y="231006"/>
            <a:ext cx="11530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" altLang="ko-Kore-KR" sz="1400" dirty="0"/>
              <a:t>Show the change of the distortion measure over iterations. (refer to Fig. 9.2 in the text)</a:t>
            </a:r>
          </a:p>
          <a:p>
            <a:pPr marL="171450" indent="-171450">
              <a:buFontTx/>
              <a:buChar char="-"/>
            </a:pPr>
            <a:r>
              <a:rPr lang="en" altLang="ko-Kore-KR" sz="1400" dirty="0"/>
              <a:t>Find how many samples are assigned to a wrong cluster, different from their original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26907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B1E7C-31B8-0C42-8E95-C6C0289E167C}"/>
              </a:ext>
            </a:extLst>
          </p:cNvPr>
          <p:cNvSpPr txBox="1"/>
          <p:nvPr/>
        </p:nvSpPr>
        <p:spPr>
          <a:xfrm>
            <a:off x="249382" y="249382"/>
            <a:ext cx="11554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" altLang="ko-Kore-KR" sz="1200" dirty="0"/>
              <a:t>From the data you generated in the problem 1 above, now we want to estimate the density of the data using a mixture of Gaussians with </a:t>
            </a:r>
            <a:r>
              <a:rPr lang="en" altLang="ko-Kore-KR" sz="1200" i="1" dirty="0"/>
              <a:t>K </a:t>
            </a:r>
            <a:r>
              <a:rPr lang="en" altLang="ko-Kore-KR" sz="1200" dirty="0"/>
              <a:t>= 3.</a:t>
            </a:r>
            <a:br>
              <a:rPr lang="en" altLang="ko-Kore-KR" sz="1200" dirty="0"/>
            </a:br>
            <a:r>
              <a:rPr lang="en" altLang="ko-Kore-KR" sz="1200" dirty="0"/>
              <a:t>- Run the EM algorithm and show how the E-step and M-step work at each iteration (refer to Fig. 9.8 in the text). Determine by yourself how many iterations to go over. Compare it with the case of the k-means algorithm.</a:t>
            </a:r>
            <a:br>
              <a:rPr lang="en" altLang="ko-Kore-KR" sz="1200" dirty="0"/>
            </a:br>
            <a:r>
              <a:rPr lang="en" altLang="ko-Kore-KR" sz="1200" dirty="0"/>
              <a:t>- Show the change of the log-likelihood over iterations.</a:t>
            </a:r>
            <a:br>
              <a:rPr lang="en" altLang="ko-Kore-KR" sz="1200" dirty="0"/>
            </a:br>
            <a:r>
              <a:rPr lang="en" altLang="ko-Kore-KR" sz="1200" dirty="0"/>
              <a:t>- Find how many samples are assigned to a wrong cluster, different from their original distributions. Compare it with the case of the k-means algorithm.</a:t>
            </a:r>
            <a:br>
              <a:rPr lang="en" altLang="ko-Kore-KR" sz="1200" dirty="0"/>
            </a:br>
            <a:r>
              <a:rPr lang="en" altLang="ko-Kore-KR" sz="1200" dirty="0"/>
              <a:t>- Repeat the EM algorithm above with random initialization. Discuss how different initialization affects the resulting mixture of Gaussians.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725A29-F318-9745-A6F7-7E3764B0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94" y="1753848"/>
            <a:ext cx="3627621" cy="268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990CF75-1A40-BE41-BC37-6F93BFD7E6B9}"/>
              </a:ext>
            </a:extLst>
          </p:cNvPr>
          <p:cNvGrpSpPr/>
          <p:nvPr/>
        </p:nvGrpSpPr>
        <p:grpSpPr>
          <a:xfrm>
            <a:off x="363922" y="1753848"/>
            <a:ext cx="5219913" cy="4948621"/>
            <a:chOff x="363923" y="1753848"/>
            <a:chExt cx="4852654" cy="46004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E09E8BD-1413-784E-9E02-F248AA5B3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23" y="3157809"/>
              <a:ext cx="4800188" cy="31964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2F27030-862F-B343-B9F3-E6A17E22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923" y="1753848"/>
              <a:ext cx="4852654" cy="1339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89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72C40-32D3-2C4E-B0BB-B4C13A997A92}"/>
              </a:ext>
            </a:extLst>
          </p:cNvPr>
          <p:cNvSpPr txBox="1"/>
          <p:nvPr/>
        </p:nvSpPr>
        <p:spPr>
          <a:xfrm>
            <a:off x="221673" y="221673"/>
            <a:ext cx="115408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</a:t>
            </a:r>
            <a:r>
              <a:rPr lang="ko-KR" altLang="en-US" sz="1400" dirty="0"/>
              <a:t> </a:t>
            </a:r>
            <a:r>
              <a:rPr lang="en" altLang="ko-Kore-KR" sz="1400" dirty="0"/>
              <a:t>Pick any picture file as you want. Load that file using </a:t>
            </a:r>
            <a:r>
              <a:rPr lang="en" altLang="ko-Kore-KR" sz="1400" dirty="0" err="1"/>
              <a:t>imread</a:t>
            </a:r>
            <a:r>
              <a:rPr lang="en" altLang="ko-Kore-KR" sz="1400" dirty="0"/>
              <a:t>( ), which will read the RGB values of the image. For instance, if the image has p x q pixels, the reading will generate p x q x 3 data, where the last dimension contains the RGB values of each pixel. In general, a RGB value ranges from 0 to 255 in integer. Then, we want to apply the k-means clustering to the image such that we can segment the image into </a:t>
            </a:r>
            <a:r>
              <a:rPr lang="en" altLang="ko-Kore-KR" sz="1400" i="1" dirty="0"/>
              <a:t>K </a:t>
            </a:r>
            <a:r>
              <a:rPr lang="en" altLang="ko-Kore-KR" sz="1400" dirty="0"/>
              <a:t>clusters based on colors. </a:t>
            </a:r>
          </a:p>
          <a:p>
            <a:r>
              <a:rPr lang="en" altLang="ko-Kore-KR" sz="1400" dirty="0"/>
              <a:t>- Cluster each pixel into one of the </a:t>
            </a:r>
            <a:r>
              <a:rPr lang="en" altLang="ko-Kore-KR" sz="1400" i="1" dirty="0"/>
              <a:t>K </a:t>
            </a:r>
            <a:r>
              <a:rPr lang="en" altLang="ko-Kore-KR" sz="1400" dirty="0"/>
              <a:t>clusters using the k-means algorithm. Show how the image segmentation changes over iterations. Also, show the change of the distortion measure over iterations.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887211-A0AA-3948-A172-182FB625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6" y="1938451"/>
            <a:ext cx="3109567" cy="24706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645EC0-8103-6843-BC06-75E238F45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15"/>
          <a:stretch/>
        </p:blipFill>
        <p:spPr>
          <a:xfrm>
            <a:off x="345106" y="4466267"/>
            <a:ext cx="3547818" cy="616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525CBC-652A-E846-B381-5716CE791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23" y="2497743"/>
            <a:ext cx="3874792" cy="2955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DA976-7000-704A-8F22-D315387C1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833" y="1910483"/>
            <a:ext cx="3537150" cy="2498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EB6EB-2F23-6F4F-ABC9-5C2E7385E11B}"/>
              </a:ext>
            </a:extLst>
          </p:cNvPr>
          <p:cNvSpPr txBox="1"/>
          <p:nvPr/>
        </p:nvSpPr>
        <p:spPr>
          <a:xfrm>
            <a:off x="345106" y="6497827"/>
            <a:ext cx="11232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/>
              <a:t>Reference: </a:t>
            </a:r>
            <a:r>
              <a:rPr kumimoji="1" lang="en" altLang="ko-Kore-KR" sz="1200" dirty="0">
                <a:hlinkClick r:id="rId6"/>
              </a:rPr>
              <a:t>https://ichi.pro/ko/python-eseo-k-pyeong-gyun-keulleoseuteoling-mich-juseongbun-bunseog-eul-sayonghan-imiji-abchug-150907224231445</a:t>
            </a:r>
            <a:endParaRPr kumimoji="1" lang="en" altLang="ko-Kore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F5AF1-0106-6544-8947-EFE42923C398}"/>
              </a:ext>
            </a:extLst>
          </p:cNvPr>
          <p:cNvSpPr txBox="1"/>
          <p:nvPr/>
        </p:nvSpPr>
        <p:spPr>
          <a:xfrm>
            <a:off x="345106" y="1630674"/>
            <a:ext cx="235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1. Import an image</a:t>
            </a:r>
            <a:endParaRPr kumimoji="1" lang="ko-Kore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18DB-80CA-224E-88F7-FA05C89AD629}"/>
              </a:ext>
            </a:extLst>
          </p:cNvPr>
          <p:cNvSpPr txBox="1"/>
          <p:nvPr/>
        </p:nvSpPr>
        <p:spPr>
          <a:xfrm>
            <a:off x="4478534" y="1605533"/>
            <a:ext cx="235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2. K-means clustering</a:t>
            </a:r>
            <a:endParaRPr kumimoji="1" lang="ko-Kore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9A1604-FFB4-F741-933F-2853B54BF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38"/>
          <a:stretch/>
        </p:blipFill>
        <p:spPr>
          <a:xfrm>
            <a:off x="4549323" y="1938451"/>
            <a:ext cx="3547818" cy="4375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7B2E2B-2201-5048-9313-B2ADAD0D91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303" y="2844985"/>
            <a:ext cx="1282700" cy="127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FBAEB7-32B0-E140-BB43-AA1DCA8A2A8D}"/>
              </a:ext>
            </a:extLst>
          </p:cNvPr>
          <p:cNvSpPr txBox="1"/>
          <p:nvPr/>
        </p:nvSpPr>
        <p:spPr>
          <a:xfrm>
            <a:off x="6478184" y="4112993"/>
            <a:ext cx="235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3. Check clusters’ </a:t>
            </a:r>
            <a:br>
              <a:rPr kumimoji="1" lang="en-US" altLang="ko-Kore-KR" sz="1400" b="1" dirty="0"/>
            </a:br>
            <a:r>
              <a:rPr kumimoji="1" lang="en-US" altLang="ko-Kore-KR" sz="1400" b="1" dirty="0"/>
              <a:t>color names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DAC56-09F9-FC4F-8741-41DF487710D9}"/>
              </a:ext>
            </a:extLst>
          </p:cNvPr>
          <p:cNvSpPr txBox="1"/>
          <p:nvPr/>
        </p:nvSpPr>
        <p:spPr>
          <a:xfrm>
            <a:off x="4619065" y="5575185"/>
            <a:ext cx="385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4. Replace a cluster’s each pixel value with a centroid</a:t>
            </a:r>
            <a:endParaRPr kumimoji="1" lang="ko-Kore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BF123-7E17-844C-AAE4-F11F006AD4A0}"/>
              </a:ext>
            </a:extLst>
          </p:cNvPr>
          <p:cNvSpPr txBox="1"/>
          <p:nvPr/>
        </p:nvSpPr>
        <p:spPr>
          <a:xfrm>
            <a:off x="8477833" y="1605532"/>
            <a:ext cx="169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5. Plot the image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5419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08BD16-63C6-CB4D-8C83-4B19A5D5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5" y="1830807"/>
            <a:ext cx="2520000" cy="14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487B29-3700-0940-B594-322CA963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91" y="1830807"/>
            <a:ext cx="2520000" cy="14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AC9295F-329F-FF44-B33C-69440364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547" y="1830807"/>
            <a:ext cx="2520000" cy="14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8A1531C-850A-7B4E-A3F9-E914C666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04" y="1830807"/>
            <a:ext cx="2520000" cy="14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4FC883-DBD2-CE4D-BC8D-9AC99139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" y="3776313"/>
            <a:ext cx="2520000" cy="14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A03AA02-2655-0549-B1C4-BED5B97B3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08" y="3776313"/>
            <a:ext cx="2520000" cy="14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7BC3910-1B91-014B-829A-B0FD0EBC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06" y="3776313"/>
            <a:ext cx="2520000" cy="14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7BD3651-5D15-2B44-8125-1D6DDC39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04" y="3776313"/>
            <a:ext cx="2520000" cy="14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511DB9-73DB-E649-ADF2-FD08F2C63071}"/>
              </a:ext>
            </a:extLst>
          </p:cNvPr>
          <p:cNvSpPr txBox="1"/>
          <p:nvPr/>
        </p:nvSpPr>
        <p:spPr>
          <a:xfrm>
            <a:off x="1396555" y="1461475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A723A-CA54-B84D-B4EA-D18240D8B7CF}"/>
              </a:ext>
            </a:extLst>
          </p:cNvPr>
          <p:cNvSpPr txBox="1"/>
          <p:nvPr/>
        </p:nvSpPr>
        <p:spPr>
          <a:xfrm>
            <a:off x="4042911" y="1461475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2214D1-5EE8-A34A-AC51-EAF480BB8F85}"/>
              </a:ext>
            </a:extLst>
          </p:cNvPr>
          <p:cNvSpPr txBox="1"/>
          <p:nvPr/>
        </p:nvSpPr>
        <p:spPr>
          <a:xfrm>
            <a:off x="6689267" y="1461475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1F482-9D84-7D44-A943-9495399F503C}"/>
              </a:ext>
            </a:extLst>
          </p:cNvPr>
          <p:cNvSpPr txBox="1"/>
          <p:nvPr/>
        </p:nvSpPr>
        <p:spPr>
          <a:xfrm>
            <a:off x="9335623" y="1461475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9692E-F698-1741-94A7-E677D178AEB0}"/>
              </a:ext>
            </a:extLst>
          </p:cNvPr>
          <p:cNvSpPr txBox="1"/>
          <p:nvPr/>
        </p:nvSpPr>
        <p:spPr>
          <a:xfrm>
            <a:off x="1347456" y="3406981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54632-55A1-D040-856B-9D3D76961406}"/>
              </a:ext>
            </a:extLst>
          </p:cNvPr>
          <p:cNvSpPr txBox="1"/>
          <p:nvPr/>
        </p:nvSpPr>
        <p:spPr>
          <a:xfrm>
            <a:off x="3993812" y="3406981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8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689082-C370-0146-B5C5-68600F83EEEF}"/>
              </a:ext>
            </a:extLst>
          </p:cNvPr>
          <p:cNvSpPr txBox="1"/>
          <p:nvPr/>
        </p:nvSpPr>
        <p:spPr>
          <a:xfrm>
            <a:off x="6640168" y="3406981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9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29783-5C67-3D4C-BB81-FE31728273DF}"/>
              </a:ext>
            </a:extLst>
          </p:cNvPr>
          <p:cNvSpPr txBox="1"/>
          <p:nvPr/>
        </p:nvSpPr>
        <p:spPr>
          <a:xfrm>
            <a:off x="9286524" y="3406981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E3B87-454E-2943-BEFE-91CFCD784A32}"/>
              </a:ext>
            </a:extLst>
          </p:cNvPr>
          <p:cNvSpPr txBox="1"/>
          <p:nvPr/>
        </p:nvSpPr>
        <p:spPr>
          <a:xfrm>
            <a:off x="235324" y="262218"/>
            <a:ext cx="1186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400" dirty="0"/>
              <a:t>-  Vary </a:t>
            </a:r>
            <a:r>
              <a:rPr lang="en" altLang="ko-Kore-KR" sz="1400" i="1" dirty="0"/>
              <a:t>K </a:t>
            </a:r>
            <a:r>
              <a:rPr lang="en" altLang="ko-Kore-KR" sz="1400" dirty="0"/>
              <a:t>from 2 to 10 and observe how image segmentation changes. Compare your results along with the original image. (refer to Fig. 9.3 in the text) </a:t>
            </a:r>
          </a:p>
          <a:p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171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541</Words>
  <Application>Microsoft Macintosh PowerPoint</Application>
  <PresentationFormat>와이드스크린</PresentationFormat>
  <Paragraphs>39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hwiyeon kim</dc:creator>
  <cp:lastModifiedBy>(대학원생) 김휘연 (컴퓨터공학과(정보바이오융합대학))</cp:lastModifiedBy>
  <cp:revision>59</cp:revision>
  <dcterms:created xsi:type="dcterms:W3CDTF">2020-12-04T10:41:58Z</dcterms:created>
  <dcterms:modified xsi:type="dcterms:W3CDTF">2020-12-07T03:55:19Z</dcterms:modified>
</cp:coreProperties>
</file>