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4"/>
  </p:sldMasterIdLst>
  <p:notesMasterIdLst>
    <p:notesMasterId r:id="rId22"/>
  </p:notesMasterIdLst>
  <p:sldIdLst>
    <p:sldId id="256" r:id="rId5"/>
    <p:sldId id="258" r:id="rId6"/>
    <p:sldId id="263" r:id="rId7"/>
    <p:sldId id="264" r:id="rId8"/>
    <p:sldId id="265" r:id="rId9"/>
    <p:sldId id="266" r:id="rId10"/>
    <p:sldId id="267" r:id="rId11"/>
    <p:sldId id="268" r:id="rId12"/>
    <p:sldId id="269" r:id="rId13"/>
    <p:sldId id="274" r:id="rId14"/>
    <p:sldId id="275" r:id="rId15"/>
    <p:sldId id="271" r:id="rId16"/>
    <p:sldId id="272" r:id="rId17"/>
    <p:sldId id="270" r:id="rId18"/>
    <p:sldId id="273" r:id="rId19"/>
    <p:sldId id="278" r:id="rId20"/>
    <p:sldId id="276" r:id="rId2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897" autoAdjust="0"/>
    <p:restoredTop sz="93657"/>
  </p:normalViewPr>
  <p:slideViewPr>
    <p:cSldViewPr snapToGrid="0">
      <p:cViewPr varScale="1">
        <p:scale>
          <a:sx n="179" d="100"/>
          <a:sy n="179" d="100"/>
        </p:scale>
        <p:origin x="240"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CDE12E-AA48-CC4A-98B1-EE586CF57193}" type="datetimeFigureOut">
              <a:rPr kumimoji="1" lang="ko-KR" altLang="en-US" smtClean="0"/>
              <a:t>2020. 12. 14.</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DF7175-84EB-3C41-B9AB-7C4836C261EB}" type="slidenum">
              <a:rPr kumimoji="1" lang="ko-KR" altLang="en-US" smtClean="0"/>
              <a:t>‹#›</a:t>
            </a:fld>
            <a:endParaRPr kumimoji="1" lang="ko-KR" altLang="en-US"/>
          </a:p>
        </p:txBody>
      </p:sp>
    </p:spTree>
    <p:extLst>
      <p:ext uri="{BB962C8B-B14F-4D97-AF65-F5344CB8AC3E}">
        <p14:creationId xmlns:p14="http://schemas.microsoft.com/office/powerpoint/2010/main" val="154356425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Firstly, I will describe the dataset that I used for this project.</a:t>
            </a:r>
          </a:p>
          <a:p>
            <a:r>
              <a:rPr kumimoji="1" lang="en-US" altLang="ko-Kore-KR" dirty="0"/>
              <a:t>Secondly, I will briefly review the method that we have learn and report some results.</a:t>
            </a:r>
          </a:p>
          <a:p>
            <a:r>
              <a:rPr kumimoji="1" lang="en-US" altLang="ko-Kore-KR" dirty="0"/>
              <a:t>Then, I will compare all the results.</a:t>
            </a:r>
          </a:p>
          <a:p>
            <a:endParaRPr kumimoji="1" lang="en-US" altLang="ko-Kore-KR" dirty="0"/>
          </a:p>
        </p:txBody>
      </p:sp>
      <p:sp>
        <p:nvSpPr>
          <p:cNvPr id="4" name="슬라이드 번호 개체 틀 3"/>
          <p:cNvSpPr>
            <a:spLocks noGrp="1"/>
          </p:cNvSpPr>
          <p:nvPr>
            <p:ph type="sldNum" sz="quarter" idx="5"/>
          </p:nvPr>
        </p:nvSpPr>
        <p:spPr/>
        <p:txBody>
          <a:bodyPr/>
          <a:lstStyle/>
          <a:p>
            <a:fld id="{76DF7175-84EB-3C41-B9AB-7C4836C261EB}" type="slidenum">
              <a:rPr kumimoji="1" lang="ko-KR" altLang="en-US" smtClean="0"/>
              <a:t>1</a:t>
            </a:fld>
            <a:endParaRPr kumimoji="1" lang="ko-KR" altLang="en-US"/>
          </a:p>
        </p:txBody>
      </p:sp>
    </p:spTree>
    <p:extLst>
      <p:ext uri="{BB962C8B-B14F-4D97-AF65-F5344CB8AC3E}">
        <p14:creationId xmlns:p14="http://schemas.microsoft.com/office/powerpoint/2010/main" val="3687458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Compared to the one without any kernels, polynomial and RBF kernel show high accuracy.</a:t>
            </a:r>
          </a:p>
          <a:p>
            <a:r>
              <a:rPr kumimoji="1" lang="en-US" altLang="ko-Kore-KR" dirty="0"/>
              <a:t>Especially, I found that decision boundary using RBF kernel fit to the shape of the original data.</a:t>
            </a:r>
          </a:p>
          <a:p>
            <a:endParaRPr kumimoji="1" lang="ko-Kore-KR" altLang="en-US" dirty="0"/>
          </a:p>
        </p:txBody>
      </p:sp>
      <p:sp>
        <p:nvSpPr>
          <p:cNvPr id="4" name="슬라이드 번호 개체 틀 3"/>
          <p:cNvSpPr>
            <a:spLocks noGrp="1"/>
          </p:cNvSpPr>
          <p:nvPr>
            <p:ph type="sldNum" sz="quarter" idx="5"/>
          </p:nvPr>
        </p:nvSpPr>
        <p:spPr/>
        <p:txBody>
          <a:bodyPr/>
          <a:lstStyle/>
          <a:p>
            <a:fld id="{76DF7175-84EB-3C41-B9AB-7C4836C261EB}" type="slidenum">
              <a:rPr kumimoji="1" lang="ko-KR" altLang="en-US" smtClean="0"/>
              <a:t>10</a:t>
            </a:fld>
            <a:endParaRPr kumimoji="1" lang="ko-KR" altLang="en-US"/>
          </a:p>
        </p:txBody>
      </p:sp>
    </p:spTree>
    <p:extLst>
      <p:ext uri="{BB962C8B-B14F-4D97-AF65-F5344CB8AC3E}">
        <p14:creationId xmlns:p14="http://schemas.microsoft.com/office/powerpoint/2010/main" val="1108244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Next, I classified the data with the Gaussian Process.</a:t>
            </a:r>
          </a:p>
          <a:p>
            <a:r>
              <a:rPr kumimoji="1" lang="en-US" altLang="ko-Kore-KR" dirty="0"/>
              <a:t>As I did in the last homework, I build a gaussian kernel function. Then I calculate the formula one by one. Here, I calculated CN with putting the train data to the kernel, calculated k with train and test data, and product km CN and t.</a:t>
            </a:r>
          </a:p>
          <a:p>
            <a:r>
              <a:rPr kumimoji="1" lang="en-US" altLang="ko-Kore-KR" dirty="0"/>
              <a:t>Then I got the prediction that predict labels of the test data by putting the previous result in the sigmoid function</a:t>
            </a:r>
          </a:p>
        </p:txBody>
      </p:sp>
      <p:sp>
        <p:nvSpPr>
          <p:cNvPr id="4" name="슬라이드 번호 개체 틀 3"/>
          <p:cNvSpPr>
            <a:spLocks noGrp="1"/>
          </p:cNvSpPr>
          <p:nvPr>
            <p:ph type="sldNum" sz="quarter" idx="5"/>
          </p:nvPr>
        </p:nvSpPr>
        <p:spPr/>
        <p:txBody>
          <a:bodyPr/>
          <a:lstStyle/>
          <a:p>
            <a:fld id="{76DF7175-84EB-3C41-B9AB-7C4836C261EB}" type="slidenum">
              <a:rPr kumimoji="1" lang="ko-KR" altLang="en-US" smtClean="0"/>
              <a:t>11</a:t>
            </a:fld>
            <a:endParaRPr kumimoji="1" lang="ko-KR" altLang="en-US"/>
          </a:p>
        </p:txBody>
      </p:sp>
    </p:spTree>
    <p:extLst>
      <p:ext uri="{BB962C8B-B14F-4D97-AF65-F5344CB8AC3E}">
        <p14:creationId xmlns:p14="http://schemas.microsoft.com/office/powerpoint/2010/main" val="3109601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ore-KR" dirty="0"/>
              <a:t>It's a pity that I'm not sure if the current accuracy is really the best since I found the sigma by putting in numbers by my hand.</a:t>
            </a:r>
          </a:p>
          <a:p>
            <a:r>
              <a:rPr lang="en" altLang="ko-Kore-KR" dirty="0"/>
              <a:t>In addition,</a:t>
            </a:r>
            <a:r>
              <a:rPr lang="ko-KR" altLang="en-US" dirty="0"/>
              <a:t> </a:t>
            </a:r>
            <a:r>
              <a:rPr lang="en-US" altLang="ko-KR" dirty="0"/>
              <a:t>I</a:t>
            </a:r>
            <a:r>
              <a:rPr lang="ko-KR" altLang="en-US" dirty="0"/>
              <a:t> </a:t>
            </a:r>
            <a:r>
              <a:rPr lang="en-US" altLang="ko-KR" dirty="0"/>
              <a:t>could</a:t>
            </a:r>
            <a:r>
              <a:rPr lang="ko-KR" altLang="en-US" dirty="0"/>
              <a:t> </a:t>
            </a:r>
            <a:r>
              <a:rPr lang="en-US" altLang="ko-KR" dirty="0"/>
              <a:t>see</a:t>
            </a:r>
            <a:r>
              <a:rPr lang="ko-KR" altLang="en-US" dirty="0"/>
              <a:t> </a:t>
            </a:r>
            <a:r>
              <a:rPr lang="en-US" altLang="ko-KR" dirty="0"/>
              <a:t>some</a:t>
            </a:r>
            <a:r>
              <a:rPr lang="ko-KR" altLang="en-US" dirty="0"/>
              <a:t> </a:t>
            </a:r>
            <a:r>
              <a:rPr lang="en-US" altLang="ko-KR" dirty="0"/>
              <a:t>boundary</a:t>
            </a:r>
            <a:r>
              <a:rPr lang="ko-KR" altLang="en-US" dirty="0"/>
              <a:t> </a:t>
            </a:r>
            <a:r>
              <a:rPr lang="en-US" altLang="ko-KR" dirty="0"/>
              <a:t>that classified without any points or misclassified points.</a:t>
            </a:r>
          </a:p>
          <a:p>
            <a:r>
              <a:rPr lang="en" altLang="ko-Kore-KR" sz="1200" b="0" i="0" kern="1200" dirty="0">
                <a:solidFill>
                  <a:schemeClr val="tx1"/>
                </a:solidFill>
                <a:effectLst/>
                <a:latin typeface="+mn-lt"/>
                <a:ea typeface="+mn-ea"/>
                <a:cs typeface="+mn-cs"/>
              </a:rPr>
              <a:t>Nevertheless, it is the method showing the highest accuracy so far.</a:t>
            </a:r>
            <a:endParaRPr kumimoji="1" lang="ko-Kore-KR" altLang="en-US" dirty="0"/>
          </a:p>
        </p:txBody>
      </p:sp>
      <p:sp>
        <p:nvSpPr>
          <p:cNvPr id="4" name="슬라이드 번호 개체 틀 3"/>
          <p:cNvSpPr>
            <a:spLocks noGrp="1"/>
          </p:cNvSpPr>
          <p:nvPr>
            <p:ph type="sldNum" sz="quarter" idx="5"/>
          </p:nvPr>
        </p:nvSpPr>
        <p:spPr/>
        <p:txBody>
          <a:bodyPr/>
          <a:lstStyle/>
          <a:p>
            <a:fld id="{76DF7175-84EB-3C41-B9AB-7C4836C261EB}" type="slidenum">
              <a:rPr kumimoji="1" lang="ko-KR" altLang="en-US" smtClean="0"/>
              <a:t>12</a:t>
            </a:fld>
            <a:endParaRPr kumimoji="1" lang="ko-KR" altLang="en-US"/>
          </a:p>
        </p:txBody>
      </p:sp>
    </p:spTree>
    <p:extLst>
      <p:ext uri="{BB962C8B-B14F-4D97-AF65-F5344CB8AC3E}">
        <p14:creationId xmlns:p14="http://schemas.microsoft.com/office/powerpoint/2010/main" val="2704145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Final method was k-means clustering. This is one of the unsupervised learning method.</a:t>
            </a:r>
          </a:p>
          <a:p>
            <a:r>
              <a:rPr kumimoji="1" lang="en-US" altLang="ko-Kore-KR" dirty="0"/>
              <a:t>I used EM algorithm for optimizing centroids of two clusters. For e step, the code calculate the shortest distance among the fixed centroids. </a:t>
            </a:r>
          </a:p>
          <a:p>
            <a:r>
              <a:rPr kumimoji="1" lang="en-US" altLang="ko-Kore-KR" dirty="0"/>
              <a:t>For m step, the code update the centroids with the fixed points. I stopped the loop with comparison of the prior centroids of the first cluster for </a:t>
            </a:r>
            <a:r>
              <a:rPr kumimoji="1" lang="en-US" altLang="ko-Kore-KR" dirty="0" err="1"/>
              <a:t>convinience</a:t>
            </a:r>
            <a:endParaRPr kumimoji="1" lang="en-US" altLang="ko-Kore-KR" dirty="0"/>
          </a:p>
          <a:p>
            <a:r>
              <a:rPr kumimoji="1" lang="en-US" altLang="ko-Kore-KR" dirty="0"/>
              <a:t>As you can see, the top figure shows initialized random centroids, and the bottom one shows updated centroids after the EM algorithm,</a:t>
            </a:r>
          </a:p>
        </p:txBody>
      </p:sp>
      <p:sp>
        <p:nvSpPr>
          <p:cNvPr id="4" name="슬라이드 번호 개체 틀 3"/>
          <p:cNvSpPr>
            <a:spLocks noGrp="1"/>
          </p:cNvSpPr>
          <p:nvPr>
            <p:ph type="sldNum" sz="quarter" idx="5"/>
          </p:nvPr>
        </p:nvSpPr>
        <p:spPr/>
        <p:txBody>
          <a:bodyPr/>
          <a:lstStyle/>
          <a:p>
            <a:fld id="{76DF7175-84EB-3C41-B9AB-7C4836C261EB}" type="slidenum">
              <a:rPr kumimoji="1" lang="ko-KR" altLang="en-US" smtClean="0"/>
              <a:t>13</a:t>
            </a:fld>
            <a:endParaRPr kumimoji="1" lang="ko-KR" altLang="en-US"/>
          </a:p>
        </p:txBody>
      </p:sp>
    </p:spTree>
    <p:extLst>
      <p:ext uri="{BB962C8B-B14F-4D97-AF65-F5344CB8AC3E}">
        <p14:creationId xmlns:p14="http://schemas.microsoft.com/office/powerpoint/2010/main" val="3203302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Compared to the original data, I could see the K-means clustering was not that right method for classify my data. There are many misclassified points and it seems like assuming gaussian distribution.</a:t>
            </a:r>
          </a:p>
          <a:p>
            <a:r>
              <a:rPr kumimoji="1" lang="en-US" altLang="ko-Kore-KR" dirty="0"/>
              <a:t>After I run the code with 2 clusters, I thought that it might be better with the number of four clusters, but the result seems worse.</a:t>
            </a:r>
            <a:endParaRPr kumimoji="1" lang="ko-Kore-KR" altLang="en-US" dirty="0"/>
          </a:p>
        </p:txBody>
      </p:sp>
      <p:sp>
        <p:nvSpPr>
          <p:cNvPr id="4" name="슬라이드 번호 개체 틀 3"/>
          <p:cNvSpPr>
            <a:spLocks noGrp="1"/>
          </p:cNvSpPr>
          <p:nvPr>
            <p:ph type="sldNum" sz="quarter" idx="5"/>
          </p:nvPr>
        </p:nvSpPr>
        <p:spPr/>
        <p:txBody>
          <a:bodyPr/>
          <a:lstStyle/>
          <a:p>
            <a:fld id="{76DF7175-84EB-3C41-B9AB-7C4836C261EB}" type="slidenum">
              <a:rPr kumimoji="1" lang="ko-KR" altLang="en-US" smtClean="0"/>
              <a:t>14</a:t>
            </a:fld>
            <a:endParaRPr kumimoji="1" lang="ko-KR" altLang="en-US"/>
          </a:p>
        </p:txBody>
      </p:sp>
    </p:spTree>
    <p:extLst>
      <p:ext uri="{BB962C8B-B14F-4D97-AF65-F5344CB8AC3E}">
        <p14:creationId xmlns:p14="http://schemas.microsoft.com/office/powerpoint/2010/main" val="3057468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To get better clustering result, I searched some new method called Density-based Spatial clustering of applications with noise.</a:t>
            </a:r>
          </a:p>
          <a:p>
            <a:r>
              <a:rPr kumimoji="1" lang="en-US" altLang="ko-Kore-KR" dirty="0"/>
              <a:t>According to the reference site that I found, the moon dataset are not successfully classified with K-means clustering and Agglomerative Clustering. So my previous classification was some expected result.</a:t>
            </a:r>
          </a:p>
          <a:p>
            <a:r>
              <a:rPr kumimoji="1" lang="en-US" altLang="ko-Kore-KR" dirty="0"/>
              <a:t>So the method is unsupervised density-based clustering algorithm, and this algorithm focuses on each point. That is to say, it calculates the distances between each point and neighbors.</a:t>
            </a:r>
          </a:p>
          <a:p>
            <a:r>
              <a:rPr kumimoji="1" lang="en-US" altLang="ko-Kore-KR" dirty="0"/>
              <a:t>Interesting thing is that you don’t have to set the number of clusters, rather, it determines estimated number of clusters.</a:t>
            </a:r>
          </a:p>
          <a:p>
            <a:r>
              <a:rPr kumimoji="1" lang="en-US" altLang="ko-Kore-KR" dirty="0"/>
              <a:t>Luckily, I found some references to utilize this new clustering method, and the bottom figure shows the clustering result which is more successful than previous ones. There are still misclassified black points, but it seems that the method best fits for the dataset.</a:t>
            </a:r>
            <a:endParaRPr kumimoji="1" lang="ko-Kore-KR" altLang="en-US" dirty="0"/>
          </a:p>
        </p:txBody>
      </p:sp>
      <p:sp>
        <p:nvSpPr>
          <p:cNvPr id="4" name="슬라이드 번호 개체 틀 3"/>
          <p:cNvSpPr>
            <a:spLocks noGrp="1"/>
          </p:cNvSpPr>
          <p:nvPr>
            <p:ph type="sldNum" sz="quarter" idx="5"/>
          </p:nvPr>
        </p:nvSpPr>
        <p:spPr/>
        <p:txBody>
          <a:bodyPr/>
          <a:lstStyle/>
          <a:p>
            <a:fld id="{76DF7175-84EB-3C41-B9AB-7C4836C261EB}" type="slidenum">
              <a:rPr kumimoji="1" lang="ko-KR" altLang="en-US" smtClean="0"/>
              <a:t>15</a:t>
            </a:fld>
            <a:endParaRPr kumimoji="1" lang="ko-KR" altLang="en-US"/>
          </a:p>
        </p:txBody>
      </p:sp>
    </p:spTree>
    <p:extLst>
      <p:ext uri="{BB962C8B-B14F-4D97-AF65-F5344CB8AC3E}">
        <p14:creationId xmlns:p14="http://schemas.microsoft.com/office/powerpoint/2010/main" val="103717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In summary, SVM with RBF kernel and Gaussian Process showed the best performance, with the highest accuracy 0.93.</a:t>
            </a:r>
          </a:p>
          <a:p>
            <a:r>
              <a:rPr kumimoji="1" lang="en-US" altLang="ko-Kore-KR" dirty="0"/>
              <a:t>SVM with polynomial kernel was the second best.</a:t>
            </a:r>
          </a:p>
          <a:p>
            <a:r>
              <a:rPr kumimoji="1" lang="en-US" altLang="ko-Kore-KR" dirty="0"/>
              <a:t>As expected, linear models including FDA, Generative and Logistic regression showed the worst performance among the method that I tested. </a:t>
            </a:r>
          </a:p>
          <a:p>
            <a:r>
              <a:rPr kumimoji="1" lang="en-US" altLang="ko-Kore-KR" dirty="0"/>
              <a:t>I think for this dataset, SVM, Gaussian process, and density based clustering that I tried previously would be the best approach.</a:t>
            </a:r>
          </a:p>
          <a:p>
            <a:r>
              <a:rPr lang="en" altLang="ko-Kore-KR" dirty="0"/>
              <a:t>I think the reason for this result is that linear classification is difficult due to the nature of the data shape, and a technique to classify data into different dimensions using a Gaussian kernel was used.</a:t>
            </a:r>
          </a:p>
          <a:p>
            <a:endParaRPr kumimoji="1" lang="en-US" altLang="ko-Kore-KR" dirty="0"/>
          </a:p>
          <a:p>
            <a:r>
              <a:rPr kumimoji="1" lang="en-US" altLang="ko-Kore-KR" dirty="0"/>
              <a:t>Thorough the class, I think I have good chances to build my own functions.</a:t>
            </a:r>
          </a:p>
          <a:p>
            <a:r>
              <a:rPr kumimoji="1" lang="en-US" altLang="ko-Kore-KR" dirty="0"/>
              <a:t>After this class, my final goal is updating my code and building my own library, and finally, publishing as </a:t>
            </a:r>
            <a:r>
              <a:rPr kumimoji="1" lang="en-US" altLang="ko-Kore-KR" dirty="0" err="1"/>
              <a:t>github</a:t>
            </a:r>
            <a:r>
              <a:rPr kumimoji="1" lang="en-US" altLang="ko-Kore-KR" dirty="0"/>
              <a:t> codes.</a:t>
            </a:r>
          </a:p>
          <a:p>
            <a:r>
              <a:rPr kumimoji="1" lang="en-US" altLang="ko-Kore-KR" dirty="0"/>
              <a:t>Thank you for listening.</a:t>
            </a:r>
          </a:p>
        </p:txBody>
      </p:sp>
      <p:sp>
        <p:nvSpPr>
          <p:cNvPr id="4" name="슬라이드 번호 개체 틀 3"/>
          <p:cNvSpPr>
            <a:spLocks noGrp="1"/>
          </p:cNvSpPr>
          <p:nvPr>
            <p:ph type="sldNum" sz="quarter" idx="5"/>
          </p:nvPr>
        </p:nvSpPr>
        <p:spPr/>
        <p:txBody>
          <a:bodyPr/>
          <a:lstStyle/>
          <a:p>
            <a:fld id="{76DF7175-84EB-3C41-B9AB-7C4836C261EB}" type="slidenum">
              <a:rPr kumimoji="1" lang="ko-KR" altLang="en-US" smtClean="0"/>
              <a:t>16</a:t>
            </a:fld>
            <a:endParaRPr kumimoji="1" lang="ko-KR" altLang="en-US"/>
          </a:p>
        </p:txBody>
      </p:sp>
    </p:spTree>
    <p:extLst>
      <p:ext uri="{BB962C8B-B14F-4D97-AF65-F5344CB8AC3E}">
        <p14:creationId xmlns:p14="http://schemas.microsoft.com/office/powerpoint/2010/main" val="1613272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Since my research is mainly about qualitative analysis with texts, I could not utilize my research data for this project.</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ore-KR" dirty="0"/>
              <a:t>Through the whole class, I can try basic machine learning methods almost without any libraries but there are some errors in my code.</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ore-KR" dirty="0"/>
              <a:t>Therefore, I decided to review &amp; revise my codes and make some sparse codes as functions that people can u</a:t>
            </a:r>
            <a:r>
              <a:rPr kumimoji="1" lang="en-US" altLang="ko-KR" dirty="0"/>
              <a:t>tilize it.</a:t>
            </a:r>
          </a:p>
          <a:p>
            <a:r>
              <a:rPr kumimoji="1" lang="en-US" altLang="ko-KR" dirty="0"/>
              <a:t>I choose </a:t>
            </a:r>
            <a:r>
              <a:rPr kumimoji="1" lang="en-US" altLang="ko-Kore-KR" dirty="0"/>
              <a:t>he moon dataset. This dataset is famous for classification and clustering problem, </a:t>
            </a:r>
            <a:r>
              <a:rPr kumimoji="1" lang="en-US" altLang="ko-KR" dirty="0"/>
              <a:t>which consists of two interleaving half circles. </a:t>
            </a:r>
          </a:p>
          <a:p>
            <a:r>
              <a:rPr kumimoji="1" lang="en-US" altLang="ko-KR" dirty="0"/>
              <a:t>I firstly thought that this data would be hard for linear classification, instead, using some kernel would be efficient.</a:t>
            </a:r>
          </a:p>
          <a:p>
            <a:r>
              <a:rPr kumimoji="1" lang="en-US" altLang="ko-KR" dirty="0"/>
              <a:t>For this project, I generated the 300 data with some noise and split it into the train and test dataset.</a:t>
            </a:r>
          </a:p>
        </p:txBody>
      </p:sp>
      <p:sp>
        <p:nvSpPr>
          <p:cNvPr id="4" name="슬라이드 번호 개체 틀 3"/>
          <p:cNvSpPr>
            <a:spLocks noGrp="1"/>
          </p:cNvSpPr>
          <p:nvPr>
            <p:ph type="sldNum" sz="quarter" idx="5"/>
          </p:nvPr>
        </p:nvSpPr>
        <p:spPr/>
        <p:txBody>
          <a:bodyPr/>
          <a:lstStyle/>
          <a:p>
            <a:fld id="{76DF7175-84EB-3C41-B9AB-7C4836C261EB}" type="slidenum">
              <a:rPr kumimoji="1" lang="ko-KR" altLang="en-US" smtClean="0"/>
              <a:t>2</a:t>
            </a:fld>
            <a:endParaRPr kumimoji="1" lang="ko-KR" altLang="en-US"/>
          </a:p>
        </p:txBody>
      </p:sp>
    </p:spTree>
    <p:extLst>
      <p:ext uri="{BB962C8B-B14F-4D97-AF65-F5344CB8AC3E}">
        <p14:creationId xmlns:p14="http://schemas.microsoft.com/office/powerpoint/2010/main" val="3718273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F</a:t>
            </a:r>
            <a:r>
              <a:rPr kumimoji="1" lang="en-US" altLang="ko-KR" dirty="0"/>
              <a:t>isher</a:t>
            </a:r>
            <a:r>
              <a:rPr kumimoji="1" lang="ko-KR" altLang="en-US" dirty="0"/>
              <a:t> </a:t>
            </a:r>
            <a:r>
              <a:rPr kumimoji="1" lang="en-US" altLang="ko-KR" dirty="0"/>
              <a:t>Discriminant</a:t>
            </a:r>
            <a:r>
              <a:rPr kumimoji="1" lang="ko-KR" altLang="en-US" dirty="0"/>
              <a:t> </a:t>
            </a:r>
            <a:r>
              <a:rPr kumimoji="1" lang="en-US" altLang="ko-KR" dirty="0"/>
              <a:t>Analysis</a:t>
            </a:r>
            <a:r>
              <a:rPr kumimoji="1" lang="ko-KR" altLang="en-US" dirty="0"/>
              <a:t> </a:t>
            </a:r>
            <a:r>
              <a:rPr kumimoji="1" lang="en-US" altLang="ko-KR" dirty="0"/>
              <a:t>is</a:t>
            </a:r>
            <a:r>
              <a:rPr kumimoji="1" lang="ko-KR" altLang="en-US" dirty="0"/>
              <a:t> </a:t>
            </a:r>
            <a:r>
              <a:rPr kumimoji="1" lang="en-US" altLang="ko-KR" dirty="0"/>
              <a:t>a</a:t>
            </a:r>
            <a:r>
              <a:rPr kumimoji="1" lang="ko-KR" altLang="en-US" dirty="0"/>
              <a:t> </a:t>
            </a:r>
            <a:r>
              <a:rPr kumimoji="1" lang="en-US" altLang="ko-KR" dirty="0"/>
              <a:t>method</a:t>
            </a:r>
            <a:r>
              <a:rPr kumimoji="1" lang="ko-KR" altLang="en-US" dirty="0"/>
              <a:t> </a:t>
            </a:r>
            <a:r>
              <a:rPr lang="en" altLang="ko-Kore-KR" dirty="0"/>
              <a:t>of finding an axis where elements within the same class (within class) are grouped, and the distance between the groups (between class) is further apart.</a:t>
            </a:r>
            <a:endParaRPr kumimoji="1" lang="en-US" altLang="ko-KR" dirty="0"/>
          </a:p>
          <a:p>
            <a:r>
              <a:rPr kumimoji="1" lang="en-US" altLang="ko-KR" dirty="0"/>
              <a:t>To</a:t>
            </a:r>
            <a:r>
              <a:rPr kumimoji="1" lang="ko-KR" altLang="en-US" dirty="0"/>
              <a:t> </a:t>
            </a:r>
            <a:r>
              <a:rPr kumimoji="1" lang="en-US" altLang="ko-KR" dirty="0"/>
              <a:t>get</a:t>
            </a:r>
            <a:r>
              <a:rPr kumimoji="1" lang="ko-KR" altLang="en-US" dirty="0"/>
              <a:t> </a:t>
            </a:r>
            <a:r>
              <a:rPr kumimoji="1" lang="en-US" altLang="ko-KR" dirty="0"/>
              <a:t>the</a:t>
            </a:r>
            <a:r>
              <a:rPr kumimoji="1" lang="ko-KR" altLang="en-US" dirty="0"/>
              <a:t> </a:t>
            </a:r>
            <a:r>
              <a:rPr kumimoji="1" lang="en-US" altLang="ko-KR" dirty="0"/>
              <a:t>weight</a:t>
            </a:r>
            <a:r>
              <a:rPr kumimoji="1" lang="ko-KR" altLang="en-US" dirty="0"/>
              <a:t> </a:t>
            </a:r>
            <a:r>
              <a:rPr kumimoji="1" lang="en-US" altLang="ko-KR" dirty="0"/>
              <a:t>vector,</a:t>
            </a:r>
            <a:r>
              <a:rPr kumimoji="1" lang="ko-KR" altLang="en-US" dirty="0"/>
              <a:t> </a:t>
            </a:r>
            <a:r>
              <a:rPr kumimoji="1" lang="en-US" altLang="ko-KR" dirty="0"/>
              <a:t>I</a:t>
            </a:r>
            <a:r>
              <a:rPr kumimoji="1" lang="ko-KR" altLang="en-US" dirty="0"/>
              <a:t> </a:t>
            </a:r>
            <a:r>
              <a:rPr kumimoji="1" lang="en-US" altLang="ko-KR" dirty="0"/>
              <a:t>calculated</a:t>
            </a:r>
            <a:r>
              <a:rPr kumimoji="1" lang="ko-KR" altLang="en-US" dirty="0"/>
              <a:t> </a:t>
            </a:r>
            <a:r>
              <a:rPr kumimoji="1" lang="en-US" altLang="ko-KR" dirty="0"/>
              <a:t>Fisher criterion, especially S within.</a:t>
            </a:r>
          </a:p>
          <a:p>
            <a:endParaRPr kumimoji="1" lang="ko-Kore-KR" altLang="en-US" dirty="0"/>
          </a:p>
        </p:txBody>
      </p:sp>
      <p:sp>
        <p:nvSpPr>
          <p:cNvPr id="4" name="슬라이드 번호 개체 틀 3"/>
          <p:cNvSpPr>
            <a:spLocks noGrp="1"/>
          </p:cNvSpPr>
          <p:nvPr>
            <p:ph type="sldNum" sz="quarter" idx="5"/>
          </p:nvPr>
        </p:nvSpPr>
        <p:spPr/>
        <p:txBody>
          <a:bodyPr/>
          <a:lstStyle/>
          <a:p>
            <a:fld id="{76DF7175-84EB-3C41-B9AB-7C4836C261EB}" type="slidenum">
              <a:rPr kumimoji="1" lang="ko-KR" altLang="en-US" smtClean="0"/>
              <a:t>3</a:t>
            </a:fld>
            <a:endParaRPr kumimoji="1" lang="ko-KR" altLang="en-US"/>
          </a:p>
        </p:txBody>
      </p:sp>
    </p:spTree>
    <p:extLst>
      <p:ext uri="{BB962C8B-B14F-4D97-AF65-F5344CB8AC3E}">
        <p14:creationId xmlns:p14="http://schemas.microsoft.com/office/powerpoint/2010/main" val="865776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ore-KR" sz="1200" b="0" i="0" kern="1200" dirty="0">
                <a:solidFill>
                  <a:schemeClr val="tx1"/>
                </a:solidFill>
                <a:effectLst/>
                <a:latin typeface="+mn-lt"/>
                <a:ea typeface="+mn-ea"/>
                <a:cs typeface="+mn-cs"/>
              </a:rPr>
              <a:t>Since the data set was composed of two semicircles, I found that there are several misclassified points. </a:t>
            </a:r>
          </a:p>
          <a:p>
            <a:r>
              <a:rPr kumimoji="1" lang="en" altLang="ko-Kore-KR" sz="1200" b="0" i="0" kern="1200" dirty="0">
                <a:solidFill>
                  <a:schemeClr val="tx1"/>
                </a:solidFill>
                <a:effectLst/>
                <a:latin typeface="+mn-lt"/>
                <a:ea typeface="+mn-ea"/>
                <a:cs typeface="+mn-cs"/>
              </a:rPr>
              <a:t>The accuracy of FDA is 0.85.</a:t>
            </a:r>
            <a:endParaRPr kumimoji="1" lang="ko-Kore-KR" altLang="en-US" dirty="0"/>
          </a:p>
        </p:txBody>
      </p:sp>
      <p:sp>
        <p:nvSpPr>
          <p:cNvPr id="4" name="슬라이드 번호 개체 틀 3"/>
          <p:cNvSpPr>
            <a:spLocks noGrp="1"/>
          </p:cNvSpPr>
          <p:nvPr>
            <p:ph type="sldNum" sz="quarter" idx="5"/>
          </p:nvPr>
        </p:nvSpPr>
        <p:spPr/>
        <p:txBody>
          <a:bodyPr/>
          <a:lstStyle/>
          <a:p>
            <a:fld id="{76DF7175-84EB-3C41-B9AB-7C4836C261EB}" type="slidenum">
              <a:rPr kumimoji="1" lang="ko-KR" altLang="en-US" smtClean="0"/>
              <a:t>4</a:t>
            </a:fld>
            <a:endParaRPr kumimoji="1" lang="ko-KR" altLang="en-US"/>
          </a:p>
        </p:txBody>
      </p:sp>
    </p:spTree>
    <p:extLst>
      <p:ext uri="{BB962C8B-B14F-4D97-AF65-F5344CB8AC3E}">
        <p14:creationId xmlns:p14="http://schemas.microsoft.com/office/powerpoint/2010/main" val="1792052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Secondly, I applied a generative model with gaussian assumption to the dataset.</a:t>
            </a:r>
          </a:p>
          <a:p>
            <a:r>
              <a:rPr kumimoji="1" lang="en-US" altLang="ko-Kore-KR" dirty="0"/>
              <a:t>To draw the decision boundary, I calculated a common covariance matrix with the equation.</a:t>
            </a:r>
          </a:p>
          <a:p>
            <a:r>
              <a:rPr kumimoji="1" lang="en-US" altLang="ko-Kore-KR" dirty="0"/>
              <a:t>For this time, I calculated the weight vector a</a:t>
            </a:r>
            <a:r>
              <a:rPr kumimoji="1" lang="en-US" altLang="ko-Kore-KR" b="1" dirty="0"/>
              <a:t>nd bias </a:t>
            </a:r>
            <a:r>
              <a:rPr kumimoji="1" lang="en-US" altLang="ko-Kore-KR" dirty="0"/>
              <a:t>with these equations.</a:t>
            </a:r>
            <a:endParaRPr kumimoji="1" lang="ko-Kore-KR" altLang="en-US" dirty="0"/>
          </a:p>
        </p:txBody>
      </p:sp>
      <p:sp>
        <p:nvSpPr>
          <p:cNvPr id="4" name="슬라이드 번호 개체 틀 3"/>
          <p:cNvSpPr>
            <a:spLocks noGrp="1"/>
          </p:cNvSpPr>
          <p:nvPr>
            <p:ph type="sldNum" sz="quarter" idx="5"/>
          </p:nvPr>
        </p:nvSpPr>
        <p:spPr/>
        <p:txBody>
          <a:bodyPr/>
          <a:lstStyle/>
          <a:p>
            <a:fld id="{76DF7175-84EB-3C41-B9AB-7C4836C261EB}" type="slidenum">
              <a:rPr kumimoji="1" lang="ko-KR" altLang="en-US" smtClean="0"/>
              <a:t>5</a:t>
            </a:fld>
            <a:endParaRPr kumimoji="1" lang="ko-KR" altLang="en-US"/>
          </a:p>
        </p:txBody>
      </p:sp>
    </p:spTree>
    <p:extLst>
      <p:ext uri="{BB962C8B-B14F-4D97-AF65-F5344CB8AC3E}">
        <p14:creationId xmlns:p14="http://schemas.microsoft.com/office/powerpoint/2010/main" val="932115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In result, the accuracy is 0.85, no big changes compared with Fisher Discriminant Analysis.</a:t>
            </a:r>
          </a:p>
          <a:p>
            <a:r>
              <a:rPr kumimoji="1" lang="en-US" altLang="ko-Kore-KR" dirty="0"/>
              <a:t>The decision boundary slightly moved since I added some bias for this time. However, the misclassified points still remained.</a:t>
            </a:r>
            <a:endParaRPr kumimoji="1" lang="ko-Kore-KR" altLang="en-US" dirty="0"/>
          </a:p>
        </p:txBody>
      </p:sp>
      <p:sp>
        <p:nvSpPr>
          <p:cNvPr id="4" name="슬라이드 번호 개체 틀 3"/>
          <p:cNvSpPr>
            <a:spLocks noGrp="1"/>
          </p:cNvSpPr>
          <p:nvPr>
            <p:ph type="sldNum" sz="quarter" idx="5"/>
          </p:nvPr>
        </p:nvSpPr>
        <p:spPr/>
        <p:txBody>
          <a:bodyPr/>
          <a:lstStyle/>
          <a:p>
            <a:fld id="{76DF7175-84EB-3C41-B9AB-7C4836C261EB}" type="slidenum">
              <a:rPr kumimoji="1" lang="ko-KR" altLang="en-US" smtClean="0"/>
              <a:t>6</a:t>
            </a:fld>
            <a:endParaRPr kumimoji="1" lang="ko-KR" altLang="en-US"/>
          </a:p>
        </p:txBody>
      </p:sp>
    </p:spTree>
    <p:extLst>
      <p:ext uri="{BB962C8B-B14F-4D97-AF65-F5344CB8AC3E}">
        <p14:creationId xmlns:p14="http://schemas.microsoft.com/office/powerpoint/2010/main" val="829998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The third method that I utilized was Logistic Regression.</a:t>
            </a:r>
          </a:p>
          <a:p>
            <a:r>
              <a:rPr kumimoji="1" lang="en-US" altLang="ko-Kore-KR" dirty="0"/>
              <a:t>For this time, I build a sigmoid function and a function that updates weight with Newton-Raphson method.</a:t>
            </a:r>
          </a:p>
          <a:p>
            <a:r>
              <a:rPr kumimoji="1" lang="en-US" altLang="ko-Kore-KR" dirty="0"/>
              <a:t>This function consists of </a:t>
            </a:r>
            <a:r>
              <a:rPr kumimoji="1" lang="en-US" altLang="ko-Kore-KR" dirty="0" err="1"/>
              <a:t>yn</a:t>
            </a:r>
            <a:r>
              <a:rPr kumimoji="1" lang="en-US" altLang="ko-Kore-KR" dirty="0"/>
              <a:t>, A derivative of E(w), R and Hessian matrix. At the end of this function, the weight is updated. When the updated weight is not much different from the previous one, the loop stops.</a:t>
            </a:r>
          </a:p>
          <a:p>
            <a:r>
              <a:rPr kumimoji="1" lang="en-US" altLang="ko-Kore-KR" dirty="0"/>
              <a:t>With the updated weight vector and bias, I plot the decision boundary and checked the accuracy with misclassified points.</a:t>
            </a:r>
          </a:p>
        </p:txBody>
      </p:sp>
      <p:sp>
        <p:nvSpPr>
          <p:cNvPr id="4" name="슬라이드 번호 개체 틀 3"/>
          <p:cNvSpPr>
            <a:spLocks noGrp="1"/>
          </p:cNvSpPr>
          <p:nvPr>
            <p:ph type="sldNum" sz="quarter" idx="5"/>
          </p:nvPr>
        </p:nvSpPr>
        <p:spPr/>
        <p:txBody>
          <a:bodyPr/>
          <a:lstStyle/>
          <a:p>
            <a:fld id="{76DF7175-84EB-3C41-B9AB-7C4836C261EB}" type="slidenum">
              <a:rPr kumimoji="1" lang="ko-KR" altLang="en-US" smtClean="0"/>
              <a:t>7</a:t>
            </a:fld>
            <a:endParaRPr kumimoji="1" lang="ko-KR" altLang="en-US"/>
          </a:p>
        </p:txBody>
      </p:sp>
    </p:spTree>
    <p:extLst>
      <p:ext uri="{BB962C8B-B14F-4D97-AF65-F5344CB8AC3E}">
        <p14:creationId xmlns:p14="http://schemas.microsoft.com/office/powerpoint/2010/main" val="1275285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The accuracy of logistic regression was same with the previous ones. The slope was slightly changed compared to generative model and fisher discriminant analysis.</a:t>
            </a:r>
          </a:p>
          <a:p>
            <a:r>
              <a:rPr kumimoji="1" lang="en-US" altLang="ko-Kore-KR" dirty="0"/>
              <a:t>However, as same as previous methods, linear discriminant analysis seems to be hard to successfully classify the data.</a:t>
            </a:r>
            <a:endParaRPr kumimoji="1" lang="ko-Kore-KR" altLang="en-US" dirty="0"/>
          </a:p>
        </p:txBody>
      </p:sp>
      <p:sp>
        <p:nvSpPr>
          <p:cNvPr id="4" name="슬라이드 번호 개체 틀 3"/>
          <p:cNvSpPr>
            <a:spLocks noGrp="1"/>
          </p:cNvSpPr>
          <p:nvPr>
            <p:ph type="sldNum" sz="quarter" idx="5"/>
          </p:nvPr>
        </p:nvSpPr>
        <p:spPr/>
        <p:txBody>
          <a:bodyPr/>
          <a:lstStyle/>
          <a:p>
            <a:fld id="{76DF7175-84EB-3C41-B9AB-7C4836C261EB}" type="slidenum">
              <a:rPr kumimoji="1" lang="ko-KR" altLang="en-US" smtClean="0"/>
              <a:t>8</a:t>
            </a:fld>
            <a:endParaRPr kumimoji="1" lang="ko-KR" altLang="en-US"/>
          </a:p>
        </p:txBody>
      </p:sp>
    </p:spTree>
    <p:extLst>
      <p:ext uri="{BB962C8B-B14F-4D97-AF65-F5344CB8AC3E}">
        <p14:creationId xmlns:p14="http://schemas.microsoft.com/office/powerpoint/2010/main" val="2626588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 altLang="ko-Kore-KR" dirty="0"/>
              <a:t>The main idea of support vector machine is maximizing the margins of the decision boundary. </a:t>
            </a:r>
          </a:p>
          <a:p>
            <a:pPr marL="0" marR="0" lvl="0" indent="0" algn="l" defTabSz="914400" rtl="0" eaLnBrk="1" fontAlgn="auto" latinLnBrk="1" hangingPunct="1">
              <a:lnSpc>
                <a:spcPct val="100000"/>
              </a:lnSpc>
              <a:spcBef>
                <a:spcPts val="0"/>
              </a:spcBef>
              <a:spcAft>
                <a:spcPts val="0"/>
              </a:spcAft>
              <a:buClrTx/>
              <a:buSzTx/>
              <a:buFontTx/>
              <a:buNone/>
              <a:tabLst/>
              <a:defRPr/>
            </a:pPr>
            <a:r>
              <a:rPr lang="en" altLang="ko-Kore-KR" sz="1200" b="0" i="0" kern="1200" dirty="0">
                <a:solidFill>
                  <a:schemeClr val="tx1"/>
                </a:solidFill>
                <a:effectLst/>
                <a:latin typeface="+mn-lt"/>
                <a:ea typeface="+mn-ea"/>
                <a:cs typeface="+mn-cs"/>
              </a:rPr>
              <a:t>I couldn't implement SVM by directly using math expressions, </a:t>
            </a:r>
            <a:r>
              <a:rPr lang="en-US" altLang="ko-Kore-KR" sz="1200" b="0" i="0" kern="1200" dirty="0">
                <a:solidFill>
                  <a:schemeClr val="tx1"/>
                </a:solidFill>
                <a:effectLst/>
                <a:latin typeface="+mn-lt"/>
                <a:ea typeface="+mn-ea"/>
                <a:cs typeface="+mn-cs"/>
              </a:rPr>
              <a:t>so</a:t>
            </a:r>
            <a:r>
              <a:rPr lang="en" altLang="ko-Kore-KR" sz="1200" b="0" i="0" kern="1200" dirty="0">
                <a:solidFill>
                  <a:schemeClr val="tx1"/>
                </a:solidFill>
                <a:effectLst/>
                <a:latin typeface="+mn-lt"/>
                <a:ea typeface="+mn-ea"/>
                <a:cs typeface="+mn-cs"/>
              </a:rPr>
              <a:t> I used the Scikit-learn package. </a:t>
            </a:r>
            <a:r>
              <a:rPr lang="en" altLang="ko-Kore-KR" dirty="0"/>
              <a:t>Instead, I tried applying three different kernels to see how the results were different.</a:t>
            </a:r>
          </a:p>
          <a:p>
            <a:endParaRPr kumimoji="1" lang="ko-Kore-KR" altLang="en-US" dirty="0"/>
          </a:p>
        </p:txBody>
      </p:sp>
      <p:sp>
        <p:nvSpPr>
          <p:cNvPr id="4" name="슬라이드 번호 개체 틀 3"/>
          <p:cNvSpPr>
            <a:spLocks noGrp="1"/>
          </p:cNvSpPr>
          <p:nvPr>
            <p:ph type="sldNum" sz="quarter" idx="5"/>
          </p:nvPr>
        </p:nvSpPr>
        <p:spPr/>
        <p:txBody>
          <a:bodyPr/>
          <a:lstStyle/>
          <a:p>
            <a:fld id="{76DF7175-84EB-3C41-B9AB-7C4836C261EB}" type="slidenum">
              <a:rPr kumimoji="1" lang="ko-KR" altLang="en-US" smtClean="0"/>
              <a:t>9</a:t>
            </a:fld>
            <a:endParaRPr kumimoji="1" lang="ko-KR" altLang="en-US"/>
          </a:p>
        </p:txBody>
      </p:sp>
    </p:spTree>
    <p:extLst>
      <p:ext uri="{BB962C8B-B14F-4D97-AF65-F5344CB8AC3E}">
        <p14:creationId xmlns:p14="http://schemas.microsoft.com/office/powerpoint/2010/main" val="39590334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5B46BFF-0DAF-452C-A431-7F042B2CB7CB}"/>
              </a:ext>
            </a:extLst>
          </p:cNvPr>
          <p:cNvSpPr>
            <a:spLocks noGrp="1"/>
          </p:cNvSpPr>
          <p:nvPr>
            <p:ph type="ctrTitle" hasCustomPrompt="1"/>
          </p:nvPr>
        </p:nvSpPr>
        <p:spPr>
          <a:xfrm>
            <a:off x="395111" y="2519539"/>
            <a:ext cx="9144000" cy="1006475"/>
          </a:xfrm>
        </p:spPr>
        <p:txBody>
          <a:bodyPr anchor="b"/>
          <a:lstStyle>
            <a:lvl1pPr algn="l">
              <a:defRPr sz="6000" b="1"/>
            </a:lvl1pPr>
          </a:lstStyle>
          <a:p>
            <a:r>
              <a:rPr lang="en-US" altLang="ko-KR" dirty="0"/>
              <a:t>Your title here</a:t>
            </a:r>
            <a:endParaRPr lang="ko-KR" altLang="en-US" dirty="0"/>
          </a:p>
        </p:txBody>
      </p:sp>
      <p:sp>
        <p:nvSpPr>
          <p:cNvPr id="3" name="부제목 2">
            <a:extLst>
              <a:ext uri="{FF2B5EF4-FFF2-40B4-BE49-F238E27FC236}">
                <a16:creationId xmlns:a16="http://schemas.microsoft.com/office/drawing/2014/main" id="{CFDDBA47-6DD5-49F2-954F-E6388B406C4B}"/>
              </a:ext>
            </a:extLst>
          </p:cNvPr>
          <p:cNvSpPr>
            <a:spLocks noGrp="1"/>
          </p:cNvSpPr>
          <p:nvPr>
            <p:ph type="subTitle" idx="1" hasCustomPrompt="1"/>
          </p:nvPr>
        </p:nvSpPr>
        <p:spPr>
          <a:xfrm>
            <a:off x="395111" y="3624615"/>
            <a:ext cx="9144000" cy="55227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dirty="0"/>
              <a:t>Presenter name</a:t>
            </a:r>
            <a:endParaRPr lang="ko-KR" altLang="en-US" dirty="0"/>
          </a:p>
        </p:txBody>
      </p:sp>
      <p:grpSp>
        <p:nvGrpSpPr>
          <p:cNvPr id="12" name="그룹 11">
            <a:extLst>
              <a:ext uri="{FF2B5EF4-FFF2-40B4-BE49-F238E27FC236}">
                <a16:creationId xmlns:a16="http://schemas.microsoft.com/office/drawing/2014/main" id="{A6CDD29E-40C5-1149-A5DB-4D0503BE627D}"/>
              </a:ext>
            </a:extLst>
          </p:cNvPr>
          <p:cNvGrpSpPr/>
          <p:nvPr userDrawn="1"/>
        </p:nvGrpSpPr>
        <p:grpSpPr>
          <a:xfrm>
            <a:off x="182528" y="6166816"/>
            <a:ext cx="1955615" cy="627399"/>
            <a:chOff x="182528" y="6166816"/>
            <a:chExt cx="1955615" cy="627399"/>
          </a:xfrm>
        </p:grpSpPr>
        <p:sp>
          <p:nvSpPr>
            <p:cNvPr id="11" name="직사각형 10">
              <a:extLst>
                <a:ext uri="{FF2B5EF4-FFF2-40B4-BE49-F238E27FC236}">
                  <a16:creationId xmlns:a16="http://schemas.microsoft.com/office/drawing/2014/main" id="{0B8F8319-A406-B249-BA8F-93593F30962A}"/>
                </a:ext>
              </a:extLst>
            </p:cNvPr>
            <p:cNvSpPr/>
            <p:nvPr userDrawn="1"/>
          </p:nvSpPr>
          <p:spPr>
            <a:xfrm>
              <a:off x="182528" y="6166816"/>
              <a:ext cx="1955615" cy="627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10" name="그림 9" descr="그리기이(가) 표시된 사진&#10;&#10;자동 생성된 설명">
              <a:extLst>
                <a:ext uri="{FF2B5EF4-FFF2-40B4-BE49-F238E27FC236}">
                  <a16:creationId xmlns:a16="http://schemas.microsoft.com/office/drawing/2014/main" id="{2085F68F-00B9-0942-B91D-F3F1B86DC25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4916" y="6345466"/>
              <a:ext cx="1203441" cy="377825"/>
            </a:xfrm>
            <a:prstGeom prst="rect">
              <a:avLst/>
            </a:prstGeom>
          </p:spPr>
        </p:pic>
      </p:grpSp>
    </p:spTree>
    <p:extLst>
      <p:ext uri="{BB962C8B-B14F-4D97-AF65-F5344CB8AC3E}">
        <p14:creationId xmlns:p14="http://schemas.microsoft.com/office/powerpoint/2010/main" val="2333076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84015D-5435-44E3-ADA7-524D4CA66220}"/>
              </a:ext>
            </a:extLst>
          </p:cNvPr>
          <p:cNvSpPr>
            <a:spLocks noGrp="1"/>
          </p:cNvSpPr>
          <p:nvPr>
            <p:ph type="title" hasCustomPrompt="1"/>
          </p:nvPr>
        </p:nvSpPr>
        <p:spPr>
          <a:xfrm>
            <a:off x="1285462" y="824706"/>
            <a:ext cx="9657521" cy="911225"/>
          </a:xfrm>
        </p:spPr>
        <p:txBody>
          <a:bodyPr/>
          <a:lstStyle>
            <a:lvl1pPr>
              <a:defRPr b="1"/>
            </a:lvl1pPr>
          </a:lstStyle>
          <a:p>
            <a:r>
              <a:rPr lang="en-US" altLang="ko-KR" dirty="0"/>
              <a:t>Contents</a:t>
            </a:r>
            <a:endParaRPr lang="ko-KR" altLang="en-US" dirty="0"/>
          </a:p>
        </p:txBody>
      </p:sp>
      <p:sp>
        <p:nvSpPr>
          <p:cNvPr id="3" name="내용 개체 틀 2">
            <a:extLst>
              <a:ext uri="{FF2B5EF4-FFF2-40B4-BE49-F238E27FC236}">
                <a16:creationId xmlns:a16="http://schemas.microsoft.com/office/drawing/2014/main" id="{8EC68AD0-4E15-415D-B453-C942B3233909}"/>
              </a:ext>
            </a:extLst>
          </p:cNvPr>
          <p:cNvSpPr>
            <a:spLocks noGrp="1"/>
          </p:cNvSpPr>
          <p:nvPr>
            <p:ph idx="1" hasCustomPrompt="1"/>
          </p:nvPr>
        </p:nvSpPr>
        <p:spPr>
          <a:xfrm>
            <a:off x="1285462" y="1847418"/>
            <a:ext cx="9657521" cy="4351338"/>
          </a:xfrm>
        </p:spPr>
        <p:txBody>
          <a:bodyPr/>
          <a:lstStyle>
            <a:lvl1pPr>
              <a:defRPr b="1"/>
            </a:lvl1pPr>
            <a:lvl2pPr marL="685800" indent="-228600">
              <a:buFont typeface="Wingdings" pitchFamily="2" charset="2"/>
              <a:buChar char="§"/>
              <a:defRPr/>
            </a:lvl2pPr>
          </a:lstStyle>
          <a:p>
            <a:pPr lvl="0"/>
            <a:r>
              <a:rPr lang="en-US" altLang="ko-KR" dirty="0"/>
              <a:t>First topic</a:t>
            </a:r>
          </a:p>
          <a:p>
            <a:pPr lvl="1"/>
            <a:r>
              <a:rPr lang="en-US" altLang="ko-KR" dirty="0"/>
              <a:t>Subtopic 1</a:t>
            </a:r>
          </a:p>
          <a:p>
            <a:pPr lvl="1"/>
            <a:r>
              <a:rPr lang="en-US" altLang="ko-KR" dirty="0"/>
              <a:t>Subtopic 2</a:t>
            </a:r>
          </a:p>
          <a:p>
            <a:pPr lvl="0"/>
            <a:r>
              <a:rPr lang="en-US" altLang="ko-KR" dirty="0"/>
              <a:t>Second topic</a:t>
            </a:r>
          </a:p>
          <a:p>
            <a:pPr lvl="1"/>
            <a:r>
              <a:rPr lang="en-US" altLang="ko-KR" dirty="0"/>
              <a:t>Subtopic 1</a:t>
            </a:r>
          </a:p>
          <a:p>
            <a:pPr lvl="1"/>
            <a:r>
              <a:rPr lang="en-US" altLang="ko-KR" dirty="0"/>
              <a:t>Subtopic 2</a:t>
            </a:r>
          </a:p>
          <a:p>
            <a:pPr lvl="1"/>
            <a:endParaRPr lang="ko-KR" altLang="en-US" dirty="0"/>
          </a:p>
        </p:txBody>
      </p:sp>
      <p:grpSp>
        <p:nvGrpSpPr>
          <p:cNvPr id="4" name="그룹 3">
            <a:extLst>
              <a:ext uri="{FF2B5EF4-FFF2-40B4-BE49-F238E27FC236}">
                <a16:creationId xmlns:a16="http://schemas.microsoft.com/office/drawing/2014/main" id="{93D73917-6A03-1A47-B218-C580F1A9512D}"/>
              </a:ext>
            </a:extLst>
          </p:cNvPr>
          <p:cNvGrpSpPr/>
          <p:nvPr userDrawn="1"/>
        </p:nvGrpSpPr>
        <p:grpSpPr>
          <a:xfrm>
            <a:off x="10322259" y="200231"/>
            <a:ext cx="1731803" cy="459013"/>
            <a:chOff x="1517419" y="6281228"/>
            <a:chExt cx="1731803" cy="459013"/>
          </a:xfrm>
        </p:grpSpPr>
        <p:sp>
          <p:nvSpPr>
            <p:cNvPr id="5" name="직사각형 4">
              <a:extLst>
                <a:ext uri="{FF2B5EF4-FFF2-40B4-BE49-F238E27FC236}">
                  <a16:creationId xmlns:a16="http://schemas.microsoft.com/office/drawing/2014/main" id="{1A8EC68A-7BB0-864B-8741-9AA66A652A3B}"/>
                </a:ext>
              </a:extLst>
            </p:cNvPr>
            <p:cNvSpPr/>
            <p:nvPr userDrawn="1"/>
          </p:nvSpPr>
          <p:spPr>
            <a:xfrm>
              <a:off x="1517419" y="6281229"/>
              <a:ext cx="1731803" cy="4590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6" name="그림 5" descr="그리기이(가) 표시된 사진&#10;&#10;자동 생성된 설명">
              <a:extLst>
                <a:ext uri="{FF2B5EF4-FFF2-40B4-BE49-F238E27FC236}">
                  <a16:creationId xmlns:a16="http://schemas.microsoft.com/office/drawing/2014/main" id="{A83CBD03-E1D9-E64B-B39C-A02D737FD6F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95181" y="6281228"/>
              <a:ext cx="1203441" cy="377825"/>
            </a:xfrm>
            <a:prstGeom prst="rect">
              <a:avLst/>
            </a:prstGeom>
          </p:spPr>
        </p:pic>
      </p:grpSp>
    </p:spTree>
    <p:extLst>
      <p:ext uri="{BB962C8B-B14F-4D97-AF65-F5344CB8AC3E}">
        <p14:creationId xmlns:p14="http://schemas.microsoft.com/office/powerpoint/2010/main" val="102560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비교">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제목 1">
            <a:extLst>
              <a:ext uri="{FF2B5EF4-FFF2-40B4-BE49-F238E27FC236}">
                <a16:creationId xmlns:a16="http://schemas.microsoft.com/office/drawing/2014/main" id="{5646C0CB-75F7-478B-B228-9ECFA8D1248D}"/>
              </a:ext>
            </a:extLst>
          </p:cNvPr>
          <p:cNvSpPr>
            <a:spLocks noGrp="1"/>
          </p:cNvSpPr>
          <p:nvPr>
            <p:ph type="ctrTitle" hasCustomPrompt="1"/>
          </p:nvPr>
        </p:nvSpPr>
        <p:spPr>
          <a:xfrm>
            <a:off x="395111" y="2519539"/>
            <a:ext cx="9144000" cy="1006475"/>
          </a:xfrm>
        </p:spPr>
        <p:txBody>
          <a:bodyPr anchor="b"/>
          <a:lstStyle>
            <a:lvl1pPr algn="l">
              <a:defRPr sz="6000" b="1"/>
            </a:lvl1pPr>
          </a:lstStyle>
          <a:p>
            <a:r>
              <a:rPr lang="en-US" altLang="ko-KR" dirty="0"/>
              <a:t>Your title here</a:t>
            </a:r>
            <a:endParaRPr lang="ko-KR" altLang="en-US" dirty="0"/>
          </a:p>
        </p:txBody>
      </p:sp>
      <p:sp>
        <p:nvSpPr>
          <p:cNvPr id="12" name="부제목 2">
            <a:extLst>
              <a:ext uri="{FF2B5EF4-FFF2-40B4-BE49-F238E27FC236}">
                <a16:creationId xmlns:a16="http://schemas.microsoft.com/office/drawing/2014/main" id="{4ACAC04E-B199-431D-A880-347ED310532B}"/>
              </a:ext>
            </a:extLst>
          </p:cNvPr>
          <p:cNvSpPr>
            <a:spLocks noGrp="1"/>
          </p:cNvSpPr>
          <p:nvPr>
            <p:ph type="subTitle" idx="1" hasCustomPrompt="1"/>
          </p:nvPr>
        </p:nvSpPr>
        <p:spPr>
          <a:xfrm>
            <a:off x="395111" y="3624615"/>
            <a:ext cx="9144000" cy="55227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dirty="0"/>
              <a:t>Presenter name</a:t>
            </a:r>
            <a:endParaRPr lang="ko-KR" altLang="en-US" dirty="0"/>
          </a:p>
        </p:txBody>
      </p:sp>
      <p:grpSp>
        <p:nvGrpSpPr>
          <p:cNvPr id="4" name="그룹 3">
            <a:extLst>
              <a:ext uri="{FF2B5EF4-FFF2-40B4-BE49-F238E27FC236}">
                <a16:creationId xmlns:a16="http://schemas.microsoft.com/office/drawing/2014/main" id="{5690E579-BB90-5F44-B336-1F2663F084CB}"/>
              </a:ext>
            </a:extLst>
          </p:cNvPr>
          <p:cNvGrpSpPr/>
          <p:nvPr userDrawn="1"/>
        </p:nvGrpSpPr>
        <p:grpSpPr>
          <a:xfrm>
            <a:off x="282645" y="5919861"/>
            <a:ext cx="1955615" cy="627399"/>
            <a:chOff x="182528" y="6166816"/>
            <a:chExt cx="1955615" cy="627399"/>
          </a:xfrm>
        </p:grpSpPr>
        <p:sp>
          <p:nvSpPr>
            <p:cNvPr id="5" name="직사각형 4">
              <a:extLst>
                <a:ext uri="{FF2B5EF4-FFF2-40B4-BE49-F238E27FC236}">
                  <a16:creationId xmlns:a16="http://schemas.microsoft.com/office/drawing/2014/main" id="{1769311F-595B-7E45-AC35-CD9036D9783E}"/>
                </a:ext>
              </a:extLst>
            </p:cNvPr>
            <p:cNvSpPr/>
            <p:nvPr userDrawn="1"/>
          </p:nvSpPr>
          <p:spPr>
            <a:xfrm>
              <a:off x="182528" y="6166816"/>
              <a:ext cx="1955615" cy="627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6" name="그림 5" descr="그리기이(가) 표시된 사진&#10;&#10;자동 생성된 설명">
              <a:extLst>
                <a:ext uri="{FF2B5EF4-FFF2-40B4-BE49-F238E27FC236}">
                  <a16:creationId xmlns:a16="http://schemas.microsoft.com/office/drawing/2014/main" id="{E2B70F43-2DF6-D947-BCC5-3601BC31E97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4916" y="6345466"/>
              <a:ext cx="1203441" cy="377825"/>
            </a:xfrm>
            <a:prstGeom prst="rect">
              <a:avLst/>
            </a:prstGeom>
          </p:spPr>
        </p:pic>
      </p:grpSp>
    </p:spTree>
    <p:extLst>
      <p:ext uri="{BB962C8B-B14F-4D97-AF65-F5344CB8AC3E}">
        <p14:creationId xmlns:p14="http://schemas.microsoft.com/office/powerpoint/2010/main" val="204347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콘텐츠 2개">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id="{0DB309A0-0259-9543-B7C4-4D2E394B0997}"/>
              </a:ext>
            </a:extLst>
          </p:cNvPr>
          <p:cNvGrpSpPr/>
          <p:nvPr userDrawn="1"/>
        </p:nvGrpSpPr>
        <p:grpSpPr>
          <a:xfrm>
            <a:off x="10322259" y="200231"/>
            <a:ext cx="1731803" cy="459013"/>
            <a:chOff x="1517419" y="6281228"/>
            <a:chExt cx="1731803" cy="459013"/>
          </a:xfrm>
        </p:grpSpPr>
        <p:sp>
          <p:nvSpPr>
            <p:cNvPr id="10" name="직사각형 9">
              <a:extLst>
                <a:ext uri="{FF2B5EF4-FFF2-40B4-BE49-F238E27FC236}">
                  <a16:creationId xmlns:a16="http://schemas.microsoft.com/office/drawing/2014/main" id="{789560D9-C652-B741-B16E-2B6F3C6DB7EF}"/>
                </a:ext>
              </a:extLst>
            </p:cNvPr>
            <p:cNvSpPr/>
            <p:nvPr userDrawn="1"/>
          </p:nvSpPr>
          <p:spPr>
            <a:xfrm>
              <a:off x="1517419" y="6281229"/>
              <a:ext cx="1731803" cy="4590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11" name="그림 10" descr="그리기이(가) 표시된 사진&#10;&#10;자동 생성된 설명">
              <a:extLst>
                <a:ext uri="{FF2B5EF4-FFF2-40B4-BE49-F238E27FC236}">
                  <a16:creationId xmlns:a16="http://schemas.microsoft.com/office/drawing/2014/main" id="{95DB8484-FA5A-A848-A7F8-CFEED0EDB75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95181" y="6281228"/>
              <a:ext cx="1203441" cy="377825"/>
            </a:xfrm>
            <a:prstGeom prst="rect">
              <a:avLst/>
            </a:prstGeom>
          </p:spPr>
        </p:pic>
      </p:grpSp>
      <p:sp>
        <p:nvSpPr>
          <p:cNvPr id="5" name="날짜 개체 틀 4">
            <a:extLst>
              <a:ext uri="{FF2B5EF4-FFF2-40B4-BE49-F238E27FC236}">
                <a16:creationId xmlns:a16="http://schemas.microsoft.com/office/drawing/2014/main" id="{8CB173CD-204C-4A4C-A73F-49C256C4DD01}"/>
              </a:ext>
            </a:extLst>
          </p:cNvPr>
          <p:cNvSpPr>
            <a:spLocks noGrp="1"/>
          </p:cNvSpPr>
          <p:nvPr>
            <p:ph type="dt" sz="half" idx="10"/>
          </p:nvPr>
        </p:nvSpPr>
        <p:spPr>
          <a:xfrm>
            <a:off x="228600" y="6356350"/>
            <a:ext cx="2743200" cy="365125"/>
          </a:xfrm>
        </p:spPr>
        <p:txBody>
          <a:bodyPr/>
          <a:lstStyle/>
          <a:p>
            <a:fld id="{AB58EC69-3363-634C-8FAE-0AFABCB17754}" type="datetime1">
              <a:rPr lang="ko-KR" altLang="en-US" smtClean="0"/>
              <a:t>2020. 12. 14.</a:t>
            </a:fld>
            <a:endParaRPr lang="ko-KR" altLang="en-US"/>
          </a:p>
        </p:txBody>
      </p:sp>
      <p:sp>
        <p:nvSpPr>
          <p:cNvPr id="7" name="슬라이드 번호 개체 틀 6">
            <a:extLst>
              <a:ext uri="{FF2B5EF4-FFF2-40B4-BE49-F238E27FC236}">
                <a16:creationId xmlns:a16="http://schemas.microsoft.com/office/drawing/2014/main" id="{EE6DB59A-F9AA-4562-9F1B-41CE953ABDEA}"/>
              </a:ext>
            </a:extLst>
          </p:cNvPr>
          <p:cNvSpPr>
            <a:spLocks noGrp="1"/>
          </p:cNvSpPr>
          <p:nvPr>
            <p:ph type="sldNum" sz="quarter" idx="12"/>
          </p:nvPr>
        </p:nvSpPr>
        <p:spPr>
          <a:xfrm>
            <a:off x="11436351" y="6356349"/>
            <a:ext cx="583494" cy="365125"/>
          </a:xfrm>
        </p:spPr>
        <p:txBody>
          <a:bodyPr/>
          <a:lstStyle>
            <a:lvl1pPr>
              <a:defRPr b="1"/>
            </a:lvl1pPr>
          </a:lstStyle>
          <a:p>
            <a:fld id="{BD019F20-4947-436A-B85E-F0B6FC02889D}" type="slidenum">
              <a:rPr lang="ko-KR" altLang="en-US" smtClean="0"/>
              <a:pPr/>
              <a:t>‹#›</a:t>
            </a:fld>
            <a:endParaRPr lang="ko-KR" altLang="en-US" dirty="0"/>
          </a:p>
        </p:txBody>
      </p:sp>
      <p:sp>
        <p:nvSpPr>
          <p:cNvPr id="8" name="제목 1">
            <a:extLst>
              <a:ext uri="{FF2B5EF4-FFF2-40B4-BE49-F238E27FC236}">
                <a16:creationId xmlns:a16="http://schemas.microsoft.com/office/drawing/2014/main" id="{D7FF07FE-F8C2-4727-9F22-DDFDE3080543}"/>
              </a:ext>
            </a:extLst>
          </p:cNvPr>
          <p:cNvSpPr>
            <a:spLocks noGrp="1"/>
          </p:cNvSpPr>
          <p:nvPr>
            <p:ph type="title" hasCustomPrompt="1"/>
          </p:nvPr>
        </p:nvSpPr>
        <p:spPr>
          <a:xfrm>
            <a:off x="228600" y="136525"/>
            <a:ext cx="10515600" cy="876653"/>
          </a:xfrm>
        </p:spPr>
        <p:txBody>
          <a:bodyPr/>
          <a:lstStyle>
            <a:lvl1pPr>
              <a:defRPr b="1"/>
            </a:lvl1pPr>
          </a:lstStyle>
          <a:p>
            <a:r>
              <a:rPr lang="en-US" altLang="ko-KR" dirty="0"/>
              <a:t>Basic template #2</a:t>
            </a:r>
            <a:endParaRPr lang="ko-KR" altLang="en-US" dirty="0"/>
          </a:p>
        </p:txBody>
      </p:sp>
      <p:sp>
        <p:nvSpPr>
          <p:cNvPr id="9" name="내용 개체 틀 2">
            <a:extLst>
              <a:ext uri="{FF2B5EF4-FFF2-40B4-BE49-F238E27FC236}">
                <a16:creationId xmlns:a16="http://schemas.microsoft.com/office/drawing/2014/main" id="{B95BA453-F6ED-46C0-874C-8990DA0351D4}"/>
              </a:ext>
            </a:extLst>
          </p:cNvPr>
          <p:cNvSpPr>
            <a:spLocks noGrp="1"/>
          </p:cNvSpPr>
          <p:nvPr>
            <p:ph idx="1" hasCustomPrompt="1"/>
          </p:nvPr>
        </p:nvSpPr>
        <p:spPr>
          <a:xfrm>
            <a:off x="228600" y="1309511"/>
            <a:ext cx="11125200" cy="4867452"/>
          </a:xfrm>
        </p:spPr>
        <p:txBody>
          <a:bodyPr/>
          <a:lstStyle>
            <a:lvl1pPr>
              <a:defRPr b="1"/>
            </a:lvl1pPr>
            <a:lvl2pPr marL="685800" indent="-228600">
              <a:buFont typeface="Wingdings" pitchFamily="2" charset="2"/>
              <a:buChar char="§"/>
              <a:defRPr/>
            </a:lvl2pPr>
          </a:lstStyle>
          <a:p>
            <a:pPr lvl="0"/>
            <a:r>
              <a:rPr lang="en-US" altLang="ko-KR" dirty="0"/>
              <a:t>First topic</a:t>
            </a:r>
          </a:p>
          <a:p>
            <a:pPr lvl="1"/>
            <a:r>
              <a:rPr lang="en-US" altLang="ko-KR" dirty="0"/>
              <a:t>Subtopic 1</a:t>
            </a:r>
          </a:p>
          <a:p>
            <a:pPr lvl="1"/>
            <a:r>
              <a:rPr lang="en-US" altLang="ko-KR" dirty="0"/>
              <a:t>Subtopic 2</a:t>
            </a:r>
          </a:p>
          <a:p>
            <a:pPr lvl="0"/>
            <a:r>
              <a:rPr lang="en-US" altLang="ko-KR" dirty="0"/>
              <a:t>Second topic</a:t>
            </a:r>
          </a:p>
          <a:p>
            <a:pPr lvl="1"/>
            <a:r>
              <a:rPr lang="en-US" altLang="ko-KR" dirty="0"/>
              <a:t>Subtopic 1</a:t>
            </a:r>
          </a:p>
          <a:p>
            <a:pPr lvl="1"/>
            <a:r>
              <a:rPr lang="en-US" altLang="ko-KR" dirty="0"/>
              <a:t>Subtopic 2</a:t>
            </a:r>
          </a:p>
          <a:p>
            <a:pPr lvl="1"/>
            <a:endParaRPr lang="ko-KR" altLang="en-US" dirty="0"/>
          </a:p>
        </p:txBody>
      </p:sp>
    </p:spTree>
    <p:extLst>
      <p:ext uri="{BB962C8B-B14F-4D97-AF65-F5344CB8AC3E}">
        <p14:creationId xmlns:p14="http://schemas.microsoft.com/office/powerpoint/2010/main" val="198561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구역 머리글">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9" name="그룹 8">
            <a:extLst>
              <a:ext uri="{FF2B5EF4-FFF2-40B4-BE49-F238E27FC236}">
                <a16:creationId xmlns:a16="http://schemas.microsoft.com/office/drawing/2014/main" id="{E36FB4B7-5A7E-F747-AB68-A5A723C46F60}"/>
              </a:ext>
            </a:extLst>
          </p:cNvPr>
          <p:cNvGrpSpPr/>
          <p:nvPr userDrawn="1"/>
        </p:nvGrpSpPr>
        <p:grpSpPr>
          <a:xfrm>
            <a:off x="10322259" y="200231"/>
            <a:ext cx="1731803" cy="459013"/>
            <a:chOff x="1517419" y="6281228"/>
            <a:chExt cx="1731803" cy="459013"/>
          </a:xfrm>
        </p:grpSpPr>
        <p:sp>
          <p:nvSpPr>
            <p:cNvPr id="10" name="직사각형 9">
              <a:extLst>
                <a:ext uri="{FF2B5EF4-FFF2-40B4-BE49-F238E27FC236}">
                  <a16:creationId xmlns:a16="http://schemas.microsoft.com/office/drawing/2014/main" id="{442AC16A-5D7B-EF4E-A143-75917B3D0BA6}"/>
                </a:ext>
              </a:extLst>
            </p:cNvPr>
            <p:cNvSpPr/>
            <p:nvPr userDrawn="1"/>
          </p:nvSpPr>
          <p:spPr>
            <a:xfrm>
              <a:off x="1517419" y="6281229"/>
              <a:ext cx="1731803" cy="4590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11" name="그림 10" descr="그리기이(가) 표시된 사진&#10;&#10;자동 생성된 설명">
              <a:extLst>
                <a:ext uri="{FF2B5EF4-FFF2-40B4-BE49-F238E27FC236}">
                  <a16:creationId xmlns:a16="http://schemas.microsoft.com/office/drawing/2014/main" id="{257F316D-5B39-B942-A28C-F5927618462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95181" y="6281228"/>
              <a:ext cx="1203441" cy="377825"/>
            </a:xfrm>
            <a:prstGeom prst="rect">
              <a:avLst/>
            </a:prstGeom>
          </p:spPr>
        </p:pic>
      </p:grpSp>
      <p:sp>
        <p:nvSpPr>
          <p:cNvPr id="4" name="날짜 개체 틀 3">
            <a:extLst>
              <a:ext uri="{FF2B5EF4-FFF2-40B4-BE49-F238E27FC236}">
                <a16:creationId xmlns:a16="http://schemas.microsoft.com/office/drawing/2014/main" id="{4C16676C-76C8-4E3B-A6B1-D17C17FDCAF3}"/>
              </a:ext>
            </a:extLst>
          </p:cNvPr>
          <p:cNvSpPr>
            <a:spLocks noGrp="1"/>
          </p:cNvSpPr>
          <p:nvPr>
            <p:ph type="dt" sz="half" idx="10"/>
          </p:nvPr>
        </p:nvSpPr>
        <p:spPr>
          <a:xfrm>
            <a:off x="324956" y="6356350"/>
            <a:ext cx="2743200" cy="365125"/>
          </a:xfrm>
        </p:spPr>
        <p:txBody>
          <a:bodyPr/>
          <a:lstStyle/>
          <a:p>
            <a:fld id="{2ED82B0F-DED6-CA49-A770-29437770D1A3}" type="datetime1">
              <a:rPr lang="ko-KR" altLang="en-US" smtClean="0"/>
              <a:t>2020. 12. 14.</a:t>
            </a:fld>
            <a:endParaRPr lang="ko-KR" altLang="en-US"/>
          </a:p>
        </p:txBody>
      </p:sp>
      <p:sp>
        <p:nvSpPr>
          <p:cNvPr id="6" name="슬라이드 번호 개체 틀 5">
            <a:extLst>
              <a:ext uri="{FF2B5EF4-FFF2-40B4-BE49-F238E27FC236}">
                <a16:creationId xmlns:a16="http://schemas.microsoft.com/office/drawing/2014/main" id="{5CF0497D-0FEF-4643-A3F1-82D5231EC072}"/>
              </a:ext>
            </a:extLst>
          </p:cNvPr>
          <p:cNvSpPr>
            <a:spLocks noGrp="1"/>
          </p:cNvSpPr>
          <p:nvPr>
            <p:ph type="sldNum" sz="quarter" idx="12"/>
          </p:nvPr>
        </p:nvSpPr>
        <p:spPr>
          <a:xfrm>
            <a:off x="11446932" y="6356350"/>
            <a:ext cx="618067" cy="365125"/>
          </a:xfrm>
        </p:spPr>
        <p:txBody>
          <a:bodyPr/>
          <a:lstStyle>
            <a:lvl1pPr>
              <a:defRPr b="1"/>
            </a:lvl1pPr>
          </a:lstStyle>
          <a:p>
            <a:fld id="{BD019F20-4947-436A-B85E-F0B6FC02889D}" type="slidenum">
              <a:rPr lang="ko-KR" altLang="en-US" smtClean="0"/>
              <a:pPr/>
              <a:t>‹#›</a:t>
            </a:fld>
            <a:endParaRPr lang="ko-KR" altLang="en-US" dirty="0"/>
          </a:p>
        </p:txBody>
      </p:sp>
      <p:sp>
        <p:nvSpPr>
          <p:cNvPr id="7" name="제목 1">
            <a:extLst>
              <a:ext uri="{FF2B5EF4-FFF2-40B4-BE49-F238E27FC236}">
                <a16:creationId xmlns:a16="http://schemas.microsoft.com/office/drawing/2014/main" id="{778FA88A-C3E9-4F2C-90DB-7F6EA9CEA3E3}"/>
              </a:ext>
            </a:extLst>
          </p:cNvPr>
          <p:cNvSpPr>
            <a:spLocks noGrp="1"/>
          </p:cNvSpPr>
          <p:nvPr>
            <p:ph type="title" hasCustomPrompt="1"/>
          </p:nvPr>
        </p:nvSpPr>
        <p:spPr>
          <a:xfrm>
            <a:off x="324956" y="136526"/>
            <a:ext cx="10515600" cy="695284"/>
          </a:xfrm>
        </p:spPr>
        <p:txBody>
          <a:bodyPr/>
          <a:lstStyle>
            <a:lvl1pPr>
              <a:defRPr b="1"/>
            </a:lvl1pPr>
          </a:lstStyle>
          <a:p>
            <a:r>
              <a:rPr lang="en-US" altLang="ko-KR" dirty="0"/>
              <a:t>Basic template #1</a:t>
            </a:r>
            <a:endParaRPr lang="ko-KR" altLang="en-US" dirty="0"/>
          </a:p>
        </p:txBody>
      </p:sp>
      <p:sp>
        <p:nvSpPr>
          <p:cNvPr id="8" name="내용 개체 틀 2">
            <a:extLst>
              <a:ext uri="{FF2B5EF4-FFF2-40B4-BE49-F238E27FC236}">
                <a16:creationId xmlns:a16="http://schemas.microsoft.com/office/drawing/2014/main" id="{589400EC-BF5F-4DAC-8956-78689DB4815F}"/>
              </a:ext>
            </a:extLst>
          </p:cNvPr>
          <p:cNvSpPr>
            <a:spLocks noGrp="1"/>
          </p:cNvSpPr>
          <p:nvPr>
            <p:ph idx="1" hasCustomPrompt="1"/>
          </p:nvPr>
        </p:nvSpPr>
        <p:spPr>
          <a:xfrm>
            <a:off x="324956" y="973394"/>
            <a:ext cx="11284974" cy="5256325"/>
          </a:xfrm>
        </p:spPr>
        <p:txBody>
          <a:bodyPr/>
          <a:lstStyle>
            <a:lvl1pPr>
              <a:defRPr b="1"/>
            </a:lvl1pPr>
            <a:lvl2pPr marL="685800" indent="-228600">
              <a:buFont typeface="Wingdings" pitchFamily="2" charset="2"/>
              <a:buChar char="§"/>
              <a:defRPr/>
            </a:lvl2pPr>
          </a:lstStyle>
          <a:p>
            <a:pPr lvl="0"/>
            <a:r>
              <a:rPr lang="en-US" altLang="ko-KR" dirty="0"/>
              <a:t>First topic</a:t>
            </a:r>
          </a:p>
          <a:p>
            <a:pPr lvl="1"/>
            <a:r>
              <a:rPr lang="en-US" altLang="ko-KR" dirty="0"/>
              <a:t>Subtopic1</a:t>
            </a:r>
          </a:p>
          <a:p>
            <a:pPr lvl="2"/>
            <a:r>
              <a:rPr lang="en-US" altLang="ko-KR" dirty="0"/>
              <a:t>subsubtopic1</a:t>
            </a:r>
          </a:p>
          <a:p>
            <a:pPr lvl="0"/>
            <a:endParaRPr lang="ko-KR" altLang="en-US" dirty="0"/>
          </a:p>
        </p:txBody>
      </p:sp>
    </p:spTree>
    <p:extLst>
      <p:ext uri="{BB962C8B-B14F-4D97-AF65-F5344CB8AC3E}">
        <p14:creationId xmlns:p14="http://schemas.microsoft.com/office/powerpoint/2010/main" val="3395857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비교">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1" name="제목 1">
            <a:extLst>
              <a:ext uri="{FF2B5EF4-FFF2-40B4-BE49-F238E27FC236}">
                <a16:creationId xmlns:a16="http://schemas.microsoft.com/office/drawing/2014/main" id="{5646C0CB-75F7-478B-B228-9ECFA8D1248D}"/>
              </a:ext>
            </a:extLst>
          </p:cNvPr>
          <p:cNvSpPr>
            <a:spLocks noGrp="1"/>
          </p:cNvSpPr>
          <p:nvPr>
            <p:ph type="ctrTitle" hasCustomPrompt="1"/>
          </p:nvPr>
        </p:nvSpPr>
        <p:spPr>
          <a:xfrm>
            <a:off x="395111" y="2519539"/>
            <a:ext cx="9144000" cy="1006475"/>
          </a:xfrm>
        </p:spPr>
        <p:txBody>
          <a:bodyPr anchor="b"/>
          <a:lstStyle>
            <a:lvl1pPr algn="l">
              <a:defRPr sz="6000" b="1">
                <a:sym typeface="Wingdings" panose="05000000000000000000" pitchFamily="2" charset="2"/>
              </a:defRPr>
            </a:lvl1pPr>
          </a:lstStyle>
          <a:p>
            <a:r>
              <a:rPr lang="en-US" altLang="ko-KR" dirty="0"/>
              <a:t>Thank you </a:t>
            </a:r>
            <a:endParaRPr lang="ko-KR" altLang="en-US" dirty="0"/>
          </a:p>
        </p:txBody>
      </p:sp>
      <p:sp>
        <p:nvSpPr>
          <p:cNvPr id="12" name="부제목 2">
            <a:extLst>
              <a:ext uri="{FF2B5EF4-FFF2-40B4-BE49-F238E27FC236}">
                <a16:creationId xmlns:a16="http://schemas.microsoft.com/office/drawing/2014/main" id="{4ACAC04E-B199-431D-A880-347ED310532B}"/>
              </a:ext>
            </a:extLst>
          </p:cNvPr>
          <p:cNvSpPr>
            <a:spLocks noGrp="1"/>
          </p:cNvSpPr>
          <p:nvPr>
            <p:ph type="subTitle" idx="1" hasCustomPrompt="1"/>
          </p:nvPr>
        </p:nvSpPr>
        <p:spPr>
          <a:xfrm>
            <a:off x="395111" y="3624615"/>
            <a:ext cx="9144000" cy="55227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dirty="0"/>
              <a:t>Any questions?</a:t>
            </a:r>
            <a:endParaRPr lang="ko-KR" altLang="en-US" dirty="0"/>
          </a:p>
        </p:txBody>
      </p:sp>
      <p:grpSp>
        <p:nvGrpSpPr>
          <p:cNvPr id="4" name="그룹 3">
            <a:extLst>
              <a:ext uri="{FF2B5EF4-FFF2-40B4-BE49-F238E27FC236}">
                <a16:creationId xmlns:a16="http://schemas.microsoft.com/office/drawing/2014/main" id="{B436AC32-41A8-D14C-8C68-1419ADFB7C7D}"/>
              </a:ext>
            </a:extLst>
          </p:cNvPr>
          <p:cNvGrpSpPr/>
          <p:nvPr userDrawn="1"/>
        </p:nvGrpSpPr>
        <p:grpSpPr>
          <a:xfrm>
            <a:off x="4320688" y="4689188"/>
            <a:ext cx="7871312" cy="2168812"/>
            <a:chOff x="182528" y="6104172"/>
            <a:chExt cx="7871312" cy="2168812"/>
          </a:xfrm>
        </p:grpSpPr>
        <p:sp>
          <p:nvSpPr>
            <p:cNvPr id="5" name="직사각형 4">
              <a:extLst>
                <a:ext uri="{FF2B5EF4-FFF2-40B4-BE49-F238E27FC236}">
                  <a16:creationId xmlns:a16="http://schemas.microsoft.com/office/drawing/2014/main" id="{3E7DDA3A-67F1-EB46-8C6D-D4F0EAB7D843}"/>
                </a:ext>
              </a:extLst>
            </p:cNvPr>
            <p:cNvSpPr/>
            <p:nvPr userDrawn="1"/>
          </p:nvSpPr>
          <p:spPr>
            <a:xfrm>
              <a:off x="182528" y="6166816"/>
              <a:ext cx="7871312" cy="2106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6" name="그림 5" descr="그리기이(가) 표시된 사진&#10;&#10;자동 생성된 설명">
              <a:extLst>
                <a:ext uri="{FF2B5EF4-FFF2-40B4-BE49-F238E27FC236}">
                  <a16:creationId xmlns:a16="http://schemas.microsoft.com/office/drawing/2014/main" id="{7F20F157-4876-6347-AD70-ED2FFC797E0B}"/>
                </a:ext>
              </a:extLst>
            </p:cNvPr>
            <p:cNvPicPr>
              <a:picLocks noChangeAspect="1"/>
            </p:cNvPicPr>
            <p:nvPr userDrawn="1"/>
          </p:nvPicPr>
          <p:blipFill>
            <a:blip r:embed="rId3">
              <a:alphaModFix amt="70000"/>
              <a:extLst>
                <a:ext uri="{28A0092B-C50C-407E-A947-70E740481C1C}">
                  <a14:useLocalDpi xmlns:a14="http://schemas.microsoft.com/office/drawing/2010/main" val="0"/>
                </a:ext>
              </a:extLst>
            </a:blip>
            <a:stretch>
              <a:fillRect/>
            </a:stretch>
          </p:blipFill>
          <p:spPr>
            <a:xfrm>
              <a:off x="1145782" y="6104172"/>
              <a:ext cx="6908058" cy="2168812"/>
            </a:xfrm>
            <a:prstGeom prst="rect">
              <a:avLst/>
            </a:prstGeom>
          </p:spPr>
        </p:pic>
      </p:grpSp>
    </p:spTree>
    <p:extLst>
      <p:ext uri="{BB962C8B-B14F-4D97-AF65-F5344CB8AC3E}">
        <p14:creationId xmlns:p14="http://schemas.microsoft.com/office/powerpoint/2010/main" val="9150926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FDFB002-73BD-4E98-BCFF-216FC70AC7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a:extLst>
              <a:ext uri="{FF2B5EF4-FFF2-40B4-BE49-F238E27FC236}">
                <a16:creationId xmlns:a16="http://schemas.microsoft.com/office/drawing/2014/main" id="{DB4DBA43-9E56-4035-BC51-4EA1FC76F6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AFE3142-ED8D-40D0-8CAD-311724BBEB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DD4D3-74E0-0740-977E-A0CBE959205B}" type="datetime1">
              <a:rPr lang="ko-KR" altLang="en-US" smtClean="0"/>
              <a:t>2020. 12. 14.</a:t>
            </a:fld>
            <a:endParaRPr lang="ko-KR" altLang="en-US"/>
          </a:p>
        </p:txBody>
      </p:sp>
      <p:sp>
        <p:nvSpPr>
          <p:cNvPr id="5" name="바닥글 개체 틀 4">
            <a:extLst>
              <a:ext uri="{FF2B5EF4-FFF2-40B4-BE49-F238E27FC236}">
                <a16:creationId xmlns:a16="http://schemas.microsoft.com/office/drawing/2014/main" id="{8D01C679-F17F-45CB-9B84-F5A28A04D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35F59E54-3945-4B55-963B-09E8120C2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000" b="1">
                <a:solidFill>
                  <a:schemeClr val="tx1"/>
                </a:solidFill>
              </a:defRPr>
            </a:lvl1pPr>
          </a:lstStyle>
          <a:p>
            <a:fld id="{BD019F20-4947-436A-B85E-F0B6FC02889D}" type="slidenum">
              <a:rPr lang="ko-KR" altLang="en-US" smtClean="0"/>
              <a:pPr/>
              <a:t>‹#›</a:t>
            </a:fld>
            <a:endParaRPr lang="ko-KR" altLang="en-US" dirty="0"/>
          </a:p>
        </p:txBody>
      </p:sp>
    </p:spTree>
    <p:extLst>
      <p:ext uri="{BB962C8B-B14F-4D97-AF65-F5344CB8AC3E}">
        <p14:creationId xmlns:p14="http://schemas.microsoft.com/office/powerpoint/2010/main" val="1142008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2" r:id="rId4"/>
    <p:sldLayoutId id="2147483651" r:id="rId5"/>
    <p:sldLayoutId id="2147483660" r:id="rId6"/>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4.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31.png"/><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52.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55.png"/><Relationship Id="rId5" Type="http://schemas.openxmlformats.org/officeDocument/2006/relationships/hyperlink" Target="https://www.cellstrat.com/2018/08/20/clustering-for-half-moons-dataset/" TargetMode="External"/><Relationship Id="rId4" Type="http://schemas.openxmlformats.org/officeDocument/2006/relationships/image" Target="../media/image54.png"/></Relationships>
</file>

<file path=ppt/slides/_rels/slide1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10.tiff"/><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E23814-BB63-4F6A-8106-DDC65C198F11}"/>
              </a:ext>
            </a:extLst>
          </p:cNvPr>
          <p:cNvSpPr>
            <a:spLocks noGrp="1"/>
          </p:cNvSpPr>
          <p:nvPr>
            <p:ph type="ctrTitle"/>
          </p:nvPr>
        </p:nvSpPr>
        <p:spPr/>
        <p:txBody>
          <a:bodyPr>
            <a:noAutofit/>
          </a:bodyPr>
          <a:lstStyle/>
          <a:p>
            <a:r>
              <a:rPr lang="en" altLang="ko-KR" sz="3200" dirty="0"/>
              <a:t>Machine Learning Method</a:t>
            </a:r>
            <a:br>
              <a:rPr lang="en" altLang="ko-KR" sz="3200" dirty="0"/>
            </a:br>
            <a:r>
              <a:rPr lang="en" altLang="ko-KR" sz="3200" dirty="0"/>
              <a:t>Final Project Presentation</a:t>
            </a:r>
          </a:p>
        </p:txBody>
      </p:sp>
      <p:sp>
        <p:nvSpPr>
          <p:cNvPr id="3" name="부제목 2">
            <a:extLst>
              <a:ext uri="{FF2B5EF4-FFF2-40B4-BE49-F238E27FC236}">
                <a16:creationId xmlns:a16="http://schemas.microsoft.com/office/drawing/2014/main" id="{719D709A-E2DF-4830-B975-2C79FDD3642E}"/>
              </a:ext>
            </a:extLst>
          </p:cNvPr>
          <p:cNvSpPr>
            <a:spLocks noGrp="1"/>
          </p:cNvSpPr>
          <p:nvPr>
            <p:ph type="subTitle" idx="1"/>
          </p:nvPr>
        </p:nvSpPr>
        <p:spPr>
          <a:xfrm>
            <a:off x="395111" y="3624615"/>
            <a:ext cx="6223965" cy="552274"/>
          </a:xfrm>
        </p:spPr>
        <p:txBody>
          <a:bodyPr>
            <a:normAutofit/>
          </a:bodyPr>
          <a:lstStyle/>
          <a:p>
            <a:r>
              <a:rPr lang="en-US" altLang="ko-KR" dirty="0"/>
              <a:t>Hwiyeon Kim</a:t>
            </a:r>
            <a:r>
              <a:rPr lang="en" altLang="ko-KR" dirty="0"/>
              <a:t>, 20195073</a:t>
            </a:r>
            <a:endParaRPr lang="en-US" altLang="ko-KR" dirty="0"/>
          </a:p>
        </p:txBody>
      </p:sp>
      <p:sp>
        <p:nvSpPr>
          <p:cNvPr id="4" name="TextBox 3">
            <a:extLst>
              <a:ext uri="{FF2B5EF4-FFF2-40B4-BE49-F238E27FC236}">
                <a16:creationId xmlns:a16="http://schemas.microsoft.com/office/drawing/2014/main" id="{825D9750-E845-9047-B6E0-5BBE2D3E8CBA}"/>
              </a:ext>
            </a:extLst>
          </p:cNvPr>
          <p:cNvSpPr txBox="1"/>
          <p:nvPr/>
        </p:nvSpPr>
        <p:spPr>
          <a:xfrm>
            <a:off x="395111" y="1974662"/>
            <a:ext cx="4533090" cy="615553"/>
          </a:xfrm>
          <a:prstGeom prst="rect">
            <a:avLst/>
          </a:prstGeom>
          <a:noFill/>
        </p:spPr>
        <p:txBody>
          <a:bodyPr wrap="square" rtlCol="0">
            <a:spAutoFit/>
          </a:bodyPr>
          <a:lstStyle/>
          <a:p>
            <a:r>
              <a:rPr kumimoji="1" lang="en" altLang="ko-KR" sz="1600" dirty="0"/>
              <a:t>2020 Fall </a:t>
            </a:r>
          </a:p>
          <a:p>
            <a:r>
              <a:rPr kumimoji="1" lang="en" altLang="ko-KR" dirty="0"/>
              <a:t>HFE74201: Special Topics in HFE 3</a:t>
            </a:r>
          </a:p>
        </p:txBody>
      </p:sp>
    </p:spTree>
    <p:extLst>
      <p:ext uri="{BB962C8B-B14F-4D97-AF65-F5344CB8AC3E}">
        <p14:creationId xmlns:p14="http://schemas.microsoft.com/office/powerpoint/2010/main" val="317194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331D803A-1AE4-2145-97CF-1E8922DEF6CA}"/>
              </a:ext>
            </a:extLst>
          </p:cNvPr>
          <p:cNvSpPr>
            <a:spLocks noGrp="1"/>
          </p:cNvSpPr>
          <p:nvPr>
            <p:ph type="sldNum" sz="quarter" idx="12"/>
          </p:nvPr>
        </p:nvSpPr>
        <p:spPr/>
        <p:txBody>
          <a:bodyPr/>
          <a:lstStyle/>
          <a:p>
            <a:fld id="{BD019F20-4947-436A-B85E-F0B6FC02889D}" type="slidenum">
              <a:rPr lang="ko-KR" altLang="en-US" smtClean="0"/>
              <a:pPr/>
              <a:t>9</a:t>
            </a:fld>
            <a:endParaRPr lang="ko-KR" altLang="en-US" dirty="0"/>
          </a:p>
        </p:txBody>
      </p:sp>
      <p:sp>
        <p:nvSpPr>
          <p:cNvPr id="3" name="제목 2">
            <a:extLst>
              <a:ext uri="{FF2B5EF4-FFF2-40B4-BE49-F238E27FC236}">
                <a16:creationId xmlns:a16="http://schemas.microsoft.com/office/drawing/2014/main" id="{CF4EA66B-2A3D-B248-A277-A05B27C98D9E}"/>
              </a:ext>
            </a:extLst>
          </p:cNvPr>
          <p:cNvSpPr>
            <a:spLocks noGrp="1"/>
          </p:cNvSpPr>
          <p:nvPr>
            <p:ph type="title"/>
          </p:nvPr>
        </p:nvSpPr>
        <p:spPr/>
        <p:txBody>
          <a:bodyPr/>
          <a:lstStyle/>
          <a:p>
            <a:r>
              <a:rPr kumimoji="1" lang="en-US" altLang="ko-Kore-KR" dirty="0"/>
              <a:t>Support Vector Machine</a:t>
            </a:r>
            <a:endParaRPr kumimoji="1" lang="ko-Kore-KR" altLang="en-US" dirty="0"/>
          </a:p>
        </p:txBody>
      </p:sp>
      <p:sp>
        <p:nvSpPr>
          <p:cNvPr id="4" name="내용 개체 틀 3">
            <a:extLst>
              <a:ext uri="{FF2B5EF4-FFF2-40B4-BE49-F238E27FC236}">
                <a16:creationId xmlns:a16="http://schemas.microsoft.com/office/drawing/2014/main" id="{911B30FA-CFB1-E440-9555-B281D51C1D4F}"/>
              </a:ext>
            </a:extLst>
          </p:cNvPr>
          <p:cNvSpPr>
            <a:spLocks noGrp="1"/>
          </p:cNvSpPr>
          <p:nvPr>
            <p:ph idx="1"/>
          </p:nvPr>
        </p:nvSpPr>
        <p:spPr>
          <a:xfrm>
            <a:off x="324956" y="973394"/>
            <a:ext cx="11284974" cy="1280708"/>
          </a:xfrm>
        </p:spPr>
        <p:txBody>
          <a:bodyPr>
            <a:normAutofit/>
          </a:bodyPr>
          <a:lstStyle/>
          <a:p>
            <a:r>
              <a:rPr kumimoji="1" lang="en-US" altLang="ko-Kore-KR" dirty="0"/>
              <a:t>Method</a:t>
            </a:r>
          </a:p>
          <a:p>
            <a:pPr lvl="1"/>
            <a:r>
              <a:rPr kumimoji="1" lang="en-US" altLang="ko-Kore-KR" dirty="0"/>
              <a:t>Maximize the ‘margins’</a:t>
            </a:r>
          </a:p>
          <a:p>
            <a:pPr lvl="1"/>
            <a:r>
              <a:rPr kumimoji="1" lang="en-US" altLang="ko-Kore-KR" dirty="0" err="1"/>
              <a:t>Skicit</a:t>
            </a:r>
            <a:r>
              <a:rPr kumimoji="1" lang="en-US" altLang="ko-Kore-KR" dirty="0"/>
              <a:t>-learn package with three different kernel (linear, polynomial, and RBF)</a:t>
            </a:r>
          </a:p>
        </p:txBody>
      </p:sp>
      <p:pic>
        <p:nvPicPr>
          <p:cNvPr id="6" name="그림 5">
            <a:extLst>
              <a:ext uri="{FF2B5EF4-FFF2-40B4-BE49-F238E27FC236}">
                <a16:creationId xmlns:a16="http://schemas.microsoft.com/office/drawing/2014/main" id="{2B20DB1E-BE17-C746-8396-DED1C2C51817}"/>
              </a:ext>
            </a:extLst>
          </p:cNvPr>
          <p:cNvPicPr>
            <a:picLocks noChangeAspect="1"/>
          </p:cNvPicPr>
          <p:nvPr/>
        </p:nvPicPr>
        <p:blipFill>
          <a:blip r:embed="rId3"/>
          <a:stretch>
            <a:fillRect/>
          </a:stretch>
        </p:blipFill>
        <p:spPr>
          <a:xfrm>
            <a:off x="582070" y="2395686"/>
            <a:ext cx="7258199" cy="2791615"/>
          </a:xfrm>
          <a:prstGeom prst="rect">
            <a:avLst/>
          </a:prstGeom>
        </p:spPr>
      </p:pic>
      <p:pic>
        <p:nvPicPr>
          <p:cNvPr id="10" name="그림 9">
            <a:extLst>
              <a:ext uri="{FF2B5EF4-FFF2-40B4-BE49-F238E27FC236}">
                <a16:creationId xmlns:a16="http://schemas.microsoft.com/office/drawing/2014/main" id="{B713D050-BE6F-344D-8334-076814679E46}"/>
              </a:ext>
            </a:extLst>
          </p:cNvPr>
          <p:cNvPicPr>
            <a:picLocks noChangeAspect="1"/>
          </p:cNvPicPr>
          <p:nvPr/>
        </p:nvPicPr>
        <p:blipFill>
          <a:blip r:embed="rId4"/>
          <a:stretch>
            <a:fillRect/>
          </a:stretch>
        </p:blipFill>
        <p:spPr>
          <a:xfrm>
            <a:off x="8288226" y="2867449"/>
            <a:ext cx="1739900" cy="457200"/>
          </a:xfrm>
          <a:prstGeom prst="rect">
            <a:avLst/>
          </a:prstGeom>
        </p:spPr>
      </p:pic>
      <p:pic>
        <p:nvPicPr>
          <p:cNvPr id="11" name="그림 10">
            <a:extLst>
              <a:ext uri="{FF2B5EF4-FFF2-40B4-BE49-F238E27FC236}">
                <a16:creationId xmlns:a16="http://schemas.microsoft.com/office/drawing/2014/main" id="{A3192005-3BF0-514C-A744-F460C29A17FC}"/>
              </a:ext>
            </a:extLst>
          </p:cNvPr>
          <p:cNvPicPr>
            <a:picLocks noChangeAspect="1"/>
          </p:cNvPicPr>
          <p:nvPr/>
        </p:nvPicPr>
        <p:blipFill>
          <a:blip r:embed="rId5"/>
          <a:stretch>
            <a:fillRect/>
          </a:stretch>
        </p:blipFill>
        <p:spPr>
          <a:xfrm>
            <a:off x="8261264" y="3703426"/>
            <a:ext cx="3327400" cy="355600"/>
          </a:xfrm>
          <a:prstGeom prst="rect">
            <a:avLst/>
          </a:prstGeom>
        </p:spPr>
      </p:pic>
      <p:pic>
        <p:nvPicPr>
          <p:cNvPr id="12" name="그림 11">
            <a:extLst>
              <a:ext uri="{FF2B5EF4-FFF2-40B4-BE49-F238E27FC236}">
                <a16:creationId xmlns:a16="http://schemas.microsoft.com/office/drawing/2014/main" id="{F51336E7-F2D5-E04A-8ED4-BDE7B6E14EA3}"/>
              </a:ext>
            </a:extLst>
          </p:cNvPr>
          <p:cNvPicPr>
            <a:picLocks noChangeAspect="1"/>
          </p:cNvPicPr>
          <p:nvPr/>
        </p:nvPicPr>
        <p:blipFill>
          <a:blip r:embed="rId6"/>
          <a:stretch>
            <a:fillRect/>
          </a:stretch>
        </p:blipFill>
        <p:spPr>
          <a:xfrm>
            <a:off x="8288226" y="4606304"/>
            <a:ext cx="2997200" cy="304800"/>
          </a:xfrm>
          <a:prstGeom prst="rect">
            <a:avLst/>
          </a:prstGeom>
        </p:spPr>
      </p:pic>
      <p:sp>
        <p:nvSpPr>
          <p:cNvPr id="13" name="TextBox 12">
            <a:extLst>
              <a:ext uri="{FF2B5EF4-FFF2-40B4-BE49-F238E27FC236}">
                <a16:creationId xmlns:a16="http://schemas.microsoft.com/office/drawing/2014/main" id="{2A31D5F9-06FC-A24B-9069-3D560699EACA}"/>
              </a:ext>
            </a:extLst>
          </p:cNvPr>
          <p:cNvSpPr txBox="1"/>
          <p:nvPr/>
        </p:nvSpPr>
        <p:spPr>
          <a:xfrm>
            <a:off x="8261264" y="2550428"/>
            <a:ext cx="2381927"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b="1" dirty="0"/>
              <a:t>Linear</a:t>
            </a:r>
            <a:endParaRPr kumimoji="1" lang="ko-Kore-KR" altLang="en-US" b="1" dirty="0"/>
          </a:p>
        </p:txBody>
      </p:sp>
      <p:sp>
        <p:nvSpPr>
          <p:cNvPr id="14" name="TextBox 13">
            <a:extLst>
              <a:ext uri="{FF2B5EF4-FFF2-40B4-BE49-F238E27FC236}">
                <a16:creationId xmlns:a16="http://schemas.microsoft.com/office/drawing/2014/main" id="{D718AB05-B5A4-D641-8174-B5D64D610E09}"/>
              </a:ext>
            </a:extLst>
          </p:cNvPr>
          <p:cNvSpPr txBox="1"/>
          <p:nvPr/>
        </p:nvSpPr>
        <p:spPr>
          <a:xfrm>
            <a:off x="8250568" y="3375681"/>
            <a:ext cx="2381927"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b="1" dirty="0"/>
              <a:t>Polynomial</a:t>
            </a:r>
            <a:endParaRPr kumimoji="1" lang="ko-Kore-KR" altLang="en-US" b="1" dirty="0"/>
          </a:p>
        </p:txBody>
      </p:sp>
      <p:sp>
        <p:nvSpPr>
          <p:cNvPr id="15" name="TextBox 14">
            <a:extLst>
              <a:ext uri="{FF2B5EF4-FFF2-40B4-BE49-F238E27FC236}">
                <a16:creationId xmlns:a16="http://schemas.microsoft.com/office/drawing/2014/main" id="{00231392-D20F-BF4D-8C9B-D798CF6A24EC}"/>
              </a:ext>
            </a:extLst>
          </p:cNvPr>
          <p:cNvSpPr txBox="1"/>
          <p:nvPr/>
        </p:nvSpPr>
        <p:spPr>
          <a:xfrm>
            <a:off x="8288226" y="4236972"/>
            <a:ext cx="3158706"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b="1" dirty="0"/>
              <a:t>Radial-Basis Function</a:t>
            </a:r>
            <a:endParaRPr kumimoji="1" lang="ko-Kore-KR" altLang="en-US" b="1" dirty="0"/>
          </a:p>
        </p:txBody>
      </p:sp>
    </p:spTree>
    <p:extLst>
      <p:ext uri="{BB962C8B-B14F-4D97-AF65-F5344CB8AC3E}">
        <p14:creationId xmlns:p14="http://schemas.microsoft.com/office/powerpoint/2010/main" val="2631329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FD592CD7-DAD1-5A45-8875-6B7E1B6E4643}"/>
              </a:ext>
            </a:extLst>
          </p:cNvPr>
          <p:cNvSpPr>
            <a:spLocks noGrp="1"/>
          </p:cNvSpPr>
          <p:nvPr>
            <p:ph type="sldNum" sz="quarter" idx="12"/>
          </p:nvPr>
        </p:nvSpPr>
        <p:spPr/>
        <p:txBody>
          <a:bodyPr/>
          <a:lstStyle/>
          <a:p>
            <a:fld id="{BD019F20-4947-436A-B85E-F0B6FC02889D}" type="slidenum">
              <a:rPr lang="ko-KR" altLang="en-US" smtClean="0"/>
              <a:pPr/>
              <a:t>10</a:t>
            </a:fld>
            <a:endParaRPr lang="ko-KR" altLang="en-US" dirty="0"/>
          </a:p>
        </p:txBody>
      </p:sp>
      <p:sp>
        <p:nvSpPr>
          <p:cNvPr id="3" name="제목 2">
            <a:extLst>
              <a:ext uri="{FF2B5EF4-FFF2-40B4-BE49-F238E27FC236}">
                <a16:creationId xmlns:a16="http://schemas.microsoft.com/office/drawing/2014/main" id="{1FEB5897-830B-F644-A04C-FDBD9F5FECB5}"/>
              </a:ext>
            </a:extLst>
          </p:cNvPr>
          <p:cNvSpPr>
            <a:spLocks noGrp="1"/>
          </p:cNvSpPr>
          <p:nvPr>
            <p:ph type="title"/>
          </p:nvPr>
        </p:nvSpPr>
        <p:spPr/>
        <p:txBody>
          <a:bodyPr/>
          <a:lstStyle/>
          <a:p>
            <a:r>
              <a:rPr kumimoji="1" lang="en-US" altLang="ko-Kore-KR" dirty="0"/>
              <a:t>Support Vector Machine</a:t>
            </a:r>
            <a:endParaRPr kumimoji="1" lang="ko-Kore-KR" altLang="en-US" dirty="0"/>
          </a:p>
        </p:txBody>
      </p:sp>
      <p:sp>
        <p:nvSpPr>
          <p:cNvPr id="4" name="내용 개체 틀 3">
            <a:extLst>
              <a:ext uri="{FF2B5EF4-FFF2-40B4-BE49-F238E27FC236}">
                <a16:creationId xmlns:a16="http://schemas.microsoft.com/office/drawing/2014/main" id="{7AB23C05-68E2-B344-8BBE-BAA7CFE7B902}"/>
              </a:ext>
            </a:extLst>
          </p:cNvPr>
          <p:cNvSpPr>
            <a:spLocks noGrp="1"/>
          </p:cNvSpPr>
          <p:nvPr>
            <p:ph idx="1"/>
          </p:nvPr>
        </p:nvSpPr>
        <p:spPr/>
        <p:txBody>
          <a:bodyPr/>
          <a:lstStyle/>
          <a:p>
            <a:r>
              <a:rPr kumimoji="1" lang="en-US" altLang="ko-Kore-KR" dirty="0"/>
              <a:t>Results</a:t>
            </a:r>
            <a:endParaRPr kumimoji="1" lang="ko-Kore-KR" altLang="en-US" dirty="0"/>
          </a:p>
        </p:txBody>
      </p:sp>
      <p:pic>
        <p:nvPicPr>
          <p:cNvPr id="5" name="그림 4">
            <a:extLst>
              <a:ext uri="{FF2B5EF4-FFF2-40B4-BE49-F238E27FC236}">
                <a16:creationId xmlns:a16="http://schemas.microsoft.com/office/drawing/2014/main" id="{793DF0D6-52A9-A449-B357-0F2EDDA4992B}"/>
              </a:ext>
            </a:extLst>
          </p:cNvPr>
          <p:cNvPicPr>
            <a:picLocks noChangeAspect="1"/>
          </p:cNvPicPr>
          <p:nvPr/>
        </p:nvPicPr>
        <p:blipFill>
          <a:blip r:embed="rId3"/>
          <a:stretch>
            <a:fillRect/>
          </a:stretch>
        </p:blipFill>
        <p:spPr>
          <a:xfrm>
            <a:off x="7983300" y="2303167"/>
            <a:ext cx="3378761" cy="2596777"/>
          </a:xfrm>
          <a:prstGeom prst="rect">
            <a:avLst/>
          </a:prstGeom>
        </p:spPr>
      </p:pic>
      <p:pic>
        <p:nvPicPr>
          <p:cNvPr id="6" name="그림 5">
            <a:extLst>
              <a:ext uri="{FF2B5EF4-FFF2-40B4-BE49-F238E27FC236}">
                <a16:creationId xmlns:a16="http://schemas.microsoft.com/office/drawing/2014/main" id="{CBCD4229-AA5D-E74A-94AC-DC4099471E3C}"/>
              </a:ext>
            </a:extLst>
          </p:cNvPr>
          <p:cNvPicPr>
            <a:picLocks noChangeAspect="1"/>
          </p:cNvPicPr>
          <p:nvPr/>
        </p:nvPicPr>
        <p:blipFill>
          <a:blip r:embed="rId4"/>
          <a:stretch>
            <a:fillRect/>
          </a:stretch>
        </p:blipFill>
        <p:spPr>
          <a:xfrm>
            <a:off x="4444768" y="2303168"/>
            <a:ext cx="3442584" cy="2596777"/>
          </a:xfrm>
          <a:prstGeom prst="rect">
            <a:avLst/>
          </a:prstGeom>
        </p:spPr>
      </p:pic>
      <p:pic>
        <p:nvPicPr>
          <p:cNvPr id="7" name="그림 6">
            <a:extLst>
              <a:ext uri="{FF2B5EF4-FFF2-40B4-BE49-F238E27FC236}">
                <a16:creationId xmlns:a16="http://schemas.microsoft.com/office/drawing/2014/main" id="{955A90F4-28B1-3641-B5FB-0C922F6037E6}"/>
              </a:ext>
            </a:extLst>
          </p:cNvPr>
          <p:cNvPicPr>
            <a:picLocks noChangeAspect="1"/>
          </p:cNvPicPr>
          <p:nvPr/>
        </p:nvPicPr>
        <p:blipFill>
          <a:blip r:embed="rId5"/>
          <a:stretch>
            <a:fillRect/>
          </a:stretch>
        </p:blipFill>
        <p:spPr>
          <a:xfrm>
            <a:off x="911679" y="2303168"/>
            <a:ext cx="3437141" cy="2653232"/>
          </a:xfrm>
          <a:prstGeom prst="rect">
            <a:avLst/>
          </a:prstGeom>
        </p:spPr>
      </p:pic>
      <p:sp>
        <p:nvSpPr>
          <p:cNvPr id="8" name="TextBox 7">
            <a:extLst>
              <a:ext uri="{FF2B5EF4-FFF2-40B4-BE49-F238E27FC236}">
                <a16:creationId xmlns:a16="http://schemas.microsoft.com/office/drawing/2014/main" id="{FDD163D9-6CC0-F544-AB9E-2DFCB7F9CE9B}"/>
              </a:ext>
            </a:extLst>
          </p:cNvPr>
          <p:cNvSpPr txBox="1"/>
          <p:nvPr/>
        </p:nvSpPr>
        <p:spPr>
          <a:xfrm>
            <a:off x="8281519" y="1513391"/>
            <a:ext cx="2994972" cy="646331"/>
          </a:xfrm>
          <a:prstGeom prst="rect">
            <a:avLst/>
          </a:prstGeom>
          <a:solidFill>
            <a:schemeClr val="bg1"/>
          </a:solidFill>
          <a:ln>
            <a:solidFill>
              <a:schemeClr val="bg2"/>
            </a:solidFill>
          </a:ln>
          <a:effectLst>
            <a:outerShdw blurRad="50800" dist="38100" dir="2700000" algn="tl" rotWithShape="0">
              <a:prstClr val="black">
                <a:alpha val="13000"/>
              </a:prstClr>
            </a:outerShdw>
          </a:effectLst>
        </p:spPr>
        <p:txBody>
          <a:bodyPr wrap="square" rtlCol="0">
            <a:spAutoFit/>
          </a:bodyPr>
          <a:lstStyle/>
          <a:p>
            <a:pPr algn="ctr"/>
            <a:r>
              <a:rPr kumimoji="1" lang="en-US" altLang="ko-Kore-KR" i="1" dirty="0"/>
              <a:t>RBF kernel</a:t>
            </a:r>
          </a:p>
          <a:p>
            <a:pPr algn="ctr"/>
            <a:r>
              <a:rPr kumimoji="1" lang="en-US" altLang="ko-Kore-KR" i="1" dirty="0"/>
              <a:t>(accuracy = 0.93)</a:t>
            </a:r>
            <a:endParaRPr kumimoji="1" lang="ko-Kore-KR" altLang="en-US" i="1" dirty="0"/>
          </a:p>
        </p:txBody>
      </p:sp>
      <p:sp>
        <p:nvSpPr>
          <p:cNvPr id="9" name="TextBox 8">
            <a:extLst>
              <a:ext uri="{FF2B5EF4-FFF2-40B4-BE49-F238E27FC236}">
                <a16:creationId xmlns:a16="http://schemas.microsoft.com/office/drawing/2014/main" id="{DA92FD98-4B2A-314C-B956-9DE009F09203}"/>
              </a:ext>
            </a:extLst>
          </p:cNvPr>
          <p:cNvSpPr txBox="1"/>
          <p:nvPr/>
        </p:nvSpPr>
        <p:spPr>
          <a:xfrm>
            <a:off x="4759152" y="1528421"/>
            <a:ext cx="2994972" cy="646331"/>
          </a:xfrm>
          <a:prstGeom prst="rect">
            <a:avLst/>
          </a:prstGeom>
          <a:solidFill>
            <a:schemeClr val="bg1"/>
          </a:solidFill>
          <a:ln>
            <a:solidFill>
              <a:schemeClr val="bg2"/>
            </a:solidFill>
          </a:ln>
          <a:effectLst>
            <a:outerShdw blurRad="50800" dist="38100" dir="2700000" algn="tl" rotWithShape="0">
              <a:prstClr val="black">
                <a:alpha val="13000"/>
              </a:prstClr>
            </a:outerShdw>
          </a:effectLst>
        </p:spPr>
        <p:txBody>
          <a:bodyPr wrap="square" rtlCol="0">
            <a:spAutoFit/>
          </a:bodyPr>
          <a:lstStyle/>
          <a:p>
            <a:pPr algn="ctr"/>
            <a:r>
              <a:rPr kumimoji="1" lang="en-US" altLang="ko-Kore-KR" i="1" dirty="0"/>
              <a:t>Polynomial kernel</a:t>
            </a:r>
          </a:p>
          <a:p>
            <a:pPr algn="ctr"/>
            <a:r>
              <a:rPr kumimoji="1" lang="en-US" altLang="ko-Kore-KR" i="1" dirty="0"/>
              <a:t>(accuracy = 0.88)</a:t>
            </a:r>
            <a:endParaRPr kumimoji="1" lang="ko-Kore-KR" altLang="en-US" i="1" dirty="0"/>
          </a:p>
        </p:txBody>
      </p:sp>
      <p:sp>
        <p:nvSpPr>
          <p:cNvPr id="10" name="TextBox 9">
            <a:extLst>
              <a:ext uri="{FF2B5EF4-FFF2-40B4-BE49-F238E27FC236}">
                <a16:creationId xmlns:a16="http://schemas.microsoft.com/office/drawing/2014/main" id="{8DA867C5-2279-DD4E-B28D-CC35D4DD15CF}"/>
              </a:ext>
            </a:extLst>
          </p:cNvPr>
          <p:cNvSpPr txBox="1"/>
          <p:nvPr/>
        </p:nvSpPr>
        <p:spPr>
          <a:xfrm>
            <a:off x="1141546" y="1528421"/>
            <a:ext cx="3090212" cy="646331"/>
          </a:xfrm>
          <a:prstGeom prst="rect">
            <a:avLst/>
          </a:prstGeom>
          <a:solidFill>
            <a:schemeClr val="bg1"/>
          </a:solidFill>
          <a:ln>
            <a:solidFill>
              <a:schemeClr val="bg2"/>
            </a:solidFill>
          </a:ln>
          <a:effectLst>
            <a:outerShdw blurRad="50800" dist="38100" dir="2700000" algn="tl" rotWithShape="0">
              <a:prstClr val="black">
                <a:alpha val="13000"/>
              </a:prstClr>
            </a:outerShdw>
          </a:effectLst>
        </p:spPr>
        <p:txBody>
          <a:bodyPr wrap="square" rtlCol="0">
            <a:spAutoFit/>
          </a:bodyPr>
          <a:lstStyle/>
          <a:p>
            <a:pPr algn="ctr"/>
            <a:r>
              <a:rPr kumimoji="1" lang="en-US" altLang="ko-Kore-KR" i="1" dirty="0"/>
              <a:t>Linear kernel</a:t>
            </a:r>
          </a:p>
          <a:p>
            <a:pPr algn="ctr"/>
            <a:r>
              <a:rPr kumimoji="1" lang="en-US" altLang="ko-Kore-KR" i="1" dirty="0"/>
              <a:t>(accuracy = 0.85)</a:t>
            </a:r>
            <a:endParaRPr kumimoji="1" lang="ko-Kore-KR" altLang="en-US" i="1" dirty="0"/>
          </a:p>
        </p:txBody>
      </p:sp>
      <p:pic>
        <p:nvPicPr>
          <p:cNvPr id="11" name="그림 10">
            <a:extLst>
              <a:ext uri="{FF2B5EF4-FFF2-40B4-BE49-F238E27FC236}">
                <a16:creationId xmlns:a16="http://schemas.microsoft.com/office/drawing/2014/main" id="{F15BF89F-0F88-6F4C-B68C-908ADEAFD309}"/>
              </a:ext>
            </a:extLst>
          </p:cNvPr>
          <p:cNvPicPr>
            <a:picLocks noChangeAspect="1"/>
          </p:cNvPicPr>
          <p:nvPr/>
        </p:nvPicPr>
        <p:blipFill>
          <a:blip r:embed="rId6"/>
          <a:stretch>
            <a:fillRect/>
          </a:stretch>
        </p:blipFill>
        <p:spPr>
          <a:xfrm>
            <a:off x="1141546" y="5100979"/>
            <a:ext cx="1739900" cy="457200"/>
          </a:xfrm>
          <a:prstGeom prst="rect">
            <a:avLst/>
          </a:prstGeom>
        </p:spPr>
      </p:pic>
      <p:pic>
        <p:nvPicPr>
          <p:cNvPr id="12" name="그림 11">
            <a:extLst>
              <a:ext uri="{FF2B5EF4-FFF2-40B4-BE49-F238E27FC236}">
                <a16:creationId xmlns:a16="http://schemas.microsoft.com/office/drawing/2014/main" id="{D4016E30-96DA-EA45-A477-70013E6B4665}"/>
              </a:ext>
            </a:extLst>
          </p:cNvPr>
          <p:cNvPicPr>
            <a:picLocks noChangeAspect="1"/>
          </p:cNvPicPr>
          <p:nvPr/>
        </p:nvPicPr>
        <p:blipFill>
          <a:blip r:embed="rId7"/>
          <a:stretch>
            <a:fillRect/>
          </a:stretch>
        </p:blipFill>
        <p:spPr>
          <a:xfrm>
            <a:off x="4668574" y="5151779"/>
            <a:ext cx="2994972" cy="320073"/>
          </a:xfrm>
          <a:prstGeom prst="rect">
            <a:avLst/>
          </a:prstGeom>
        </p:spPr>
      </p:pic>
      <p:pic>
        <p:nvPicPr>
          <p:cNvPr id="13" name="그림 12">
            <a:extLst>
              <a:ext uri="{FF2B5EF4-FFF2-40B4-BE49-F238E27FC236}">
                <a16:creationId xmlns:a16="http://schemas.microsoft.com/office/drawing/2014/main" id="{5BD6256D-F7D0-D54B-8045-976FC30761D1}"/>
              </a:ext>
            </a:extLst>
          </p:cNvPr>
          <p:cNvPicPr>
            <a:picLocks noChangeAspect="1"/>
          </p:cNvPicPr>
          <p:nvPr/>
        </p:nvPicPr>
        <p:blipFill>
          <a:blip r:embed="rId8"/>
          <a:stretch>
            <a:fillRect/>
          </a:stretch>
        </p:blipFill>
        <p:spPr>
          <a:xfrm>
            <a:off x="8279291" y="5167052"/>
            <a:ext cx="2997200" cy="304800"/>
          </a:xfrm>
          <a:prstGeom prst="rect">
            <a:avLst/>
          </a:prstGeom>
        </p:spPr>
      </p:pic>
    </p:spTree>
    <p:extLst>
      <p:ext uri="{BB962C8B-B14F-4D97-AF65-F5344CB8AC3E}">
        <p14:creationId xmlns:p14="http://schemas.microsoft.com/office/powerpoint/2010/main" val="2261392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그림 17">
            <a:extLst>
              <a:ext uri="{FF2B5EF4-FFF2-40B4-BE49-F238E27FC236}">
                <a16:creationId xmlns:a16="http://schemas.microsoft.com/office/drawing/2014/main" id="{574193D4-AD60-784C-AD6E-4923DF8AA484}"/>
              </a:ext>
            </a:extLst>
          </p:cNvPr>
          <p:cNvPicPr>
            <a:picLocks noChangeAspect="1"/>
          </p:cNvPicPr>
          <p:nvPr/>
        </p:nvPicPr>
        <p:blipFill rotWithShape="1">
          <a:blip r:embed="rId3"/>
          <a:srcRect b="56874"/>
          <a:stretch/>
        </p:blipFill>
        <p:spPr>
          <a:xfrm>
            <a:off x="548840" y="3194958"/>
            <a:ext cx="5732046" cy="501573"/>
          </a:xfrm>
          <a:prstGeom prst="rect">
            <a:avLst/>
          </a:prstGeom>
        </p:spPr>
      </p:pic>
      <p:sp>
        <p:nvSpPr>
          <p:cNvPr id="2" name="슬라이드 번호 개체 틀 1">
            <a:extLst>
              <a:ext uri="{FF2B5EF4-FFF2-40B4-BE49-F238E27FC236}">
                <a16:creationId xmlns:a16="http://schemas.microsoft.com/office/drawing/2014/main" id="{80DB8DF3-8839-104E-9392-8867ED469937}"/>
              </a:ext>
            </a:extLst>
          </p:cNvPr>
          <p:cNvSpPr>
            <a:spLocks noGrp="1"/>
          </p:cNvSpPr>
          <p:nvPr>
            <p:ph type="sldNum" sz="quarter" idx="12"/>
          </p:nvPr>
        </p:nvSpPr>
        <p:spPr/>
        <p:txBody>
          <a:bodyPr/>
          <a:lstStyle/>
          <a:p>
            <a:fld id="{BD019F20-4947-436A-B85E-F0B6FC02889D}" type="slidenum">
              <a:rPr lang="ko-KR" altLang="en-US" smtClean="0"/>
              <a:pPr/>
              <a:t>11</a:t>
            </a:fld>
            <a:endParaRPr lang="ko-KR" altLang="en-US" dirty="0"/>
          </a:p>
        </p:txBody>
      </p:sp>
      <p:sp>
        <p:nvSpPr>
          <p:cNvPr id="3" name="제목 2">
            <a:extLst>
              <a:ext uri="{FF2B5EF4-FFF2-40B4-BE49-F238E27FC236}">
                <a16:creationId xmlns:a16="http://schemas.microsoft.com/office/drawing/2014/main" id="{4DFEBA52-CABB-E240-A909-2337790B5D32}"/>
              </a:ext>
            </a:extLst>
          </p:cNvPr>
          <p:cNvSpPr>
            <a:spLocks noGrp="1"/>
          </p:cNvSpPr>
          <p:nvPr>
            <p:ph type="title"/>
          </p:nvPr>
        </p:nvSpPr>
        <p:spPr/>
        <p:txBody>
          <a:bodyPr/>
          <a:lstStyle/>
          <a:p>
            <a:r>
              <a:rPr kumimoji="1" lang="en-US" altLang="ko-Kore-KR" dirty="0"/>
              <a:t>Gaussian Process</a:t>
            </a:r>
            <a:endParaRPr kumimoji="1" lang="ko-Kore-KR" altLang="en-US" dirty="0"/>
          </a:p>
        </p:txBody>
      </p:sp>
      <p:sp>
        <p:nvSpPr>
          <p:cNvPr id="4" name="내용 개체 틀 3">
            <a:extLst>
              <a:ext uri="{FF2B5EF4-FFF2-40B4-BE49-F238E27FC236}">
                <a16:creationId xmlns:a16="http://schemas.microsoft.com/office/drawing/2014/main" id="{76368ECB-8834-FF4C-B973-403DD5BA0492}"/>
              </a:ext>
            </a:extLst>
          </p:cNvPr>
          <p:cNvSpPr>
            <a:spLocks noGrp="1"/>
          </p:cNvSpPr>
          <p:nvPr>
            <p:ph idx="1"/>
          </p:nvPr>
        </p:nvSpPr>
        <p:spPr/>
        <p:txBody>
          <a:bodyPr/>
          <a:lstStyle/>
          <a:p>
            <a:r>
              <a:rPr kumimoji="1" lang="en-US" altLang="ko-Kore-KR" dirty="0"/>
              <a:t>Method</a:t>
            </a:r>
            <a:endParaRPr kumimoji="1" lang="ko-Kore-KR" altLang="en-US" dirty="0"/>
          </a:p>
        </p:txBody>
      </p:sp>
      <p:pic>
        <p:nvPicPr>
          <p:cNvPr id="6" name="그림 5">
            <a:extLst>
              <a:ext uri="{FF2B5EF4-FFF2-40B4-BE49-F238E27FC236}">
                <a16:creationId xmlns:a16="http://schemas.microsoft.com/office/drawing/2014/main" id="{767E8DA2-A263-1848-9DA5-0D483E807784}"/>
              </a:ext>
            </a:extLst>
          </p:cNvPr>
          <p:cNvPicPr>
            <a:picLocks noChangeAspect="1"/>
          </p:cNvPicPr>
          <p:nvPr/>
        </p:nvPicPr>
        <p:blipFill rotWithShape="1">
          <a:blip r:embed="rId4"/>
          <a:srcRect t="43888"/>
          <a:stretch/>
        </p:blipFill>
        <p:spPr>
          <a:xfrm>
            <a:off x="6850679" y="1732116"/>
            <a:ext cx="5264225" cy="2408294"/>
          </a:xfrm>
          <a:prstGeom prst="rect">
            <a:avLst/>
          </a:prstGeom>
        </p:spPr>
      </p:pic>
      <p:sp>
        <p:nvSpPr>
          <p:cNvPr id="7" name="TextBox 6">
            <a:extLst>
              <a:ext uri="{FF2B5EF4-FFF2-40B4-BE49-F238E27FC236}">
                <a16:creationId xmlns:a16="http://schemas.microsoft.com/office/drawing/2014/main" id="{71494AC9-9C30-C54B-B463-602690D7B031}"/>
              </a:ext>
            </a:extLst>
          </p:cNvPr>
          <p:cNvSpPr txBox="1"/>
          <p:nvPr/>
        </p:nvSpPr>
        <p:spPr>
          <a:xfrm>
            <a:off x="447261" y="1439450"/>
            <a:ext cx="5648739" cy="369332"/>
          </a:xfrm>
          <a:prstGeom prst="rect">
            <a:avLst/>
          </a:prstGeom>
          <a:noFill/>
        </p:spPr>
        <p:txBody>
          <a:bodyPr wrap="square" rtlCol="0">
            <a:spAutoFit/>
          </a:bodyPr>
          <a:lstStyle/>
          <a:p>
            <a:r>
              <a:rPr kumimoji="1" lang="en-US" altLang="ko-Kore-KR" i="1" dirty="0"/>
              <a:t>1. Build a Gaussian kernel function</a:t>
            </a:r>
            <a:endParaRPr kumimoji="1" lang="ko-Kore-KR" altLang="en-US" i="1" dirty="0"/>
          </a:p>
        </p:txBody>
      </p:sp>
      <p:pic>
        <p:nvPicPr>
          <p:cNvPr id="8" name="그림 7">
            <a:extLst>
              <a:ext uri="{FF2B5EF4-FFF2-40B4-BE49-F238E27FC236}">
                <a16:creationId xmlns:a16="http://schemas.microsoft.com/office/drawing/2014/main" id="{352AB512-C7E5-CA45-B8FD-2296B7368914}"/>
              </a:ext>
            </a:extLst>
          </p:cNvPr>
          <p:cNvPicPr>
            <a:picLocks noChangeAspect="1"/>
          </p:cNvPicPr>
          <p:nvPr/>
        </p:nvPicPr>
        <p:blipFill rotWithShape="1">
          <a:blip r:embed="rId4"/>
          <a:srcRect r="11393" b="83854"/>
          <a:stretch/>
        </p:blipFill>
        <p:spPr>
          <a:xfrm>
            <a:off x="466249" y="1808782"/>
            <a:ext cx="5814637" cy="863869"/>
          </a:xfrm>
          <a:prstGeom prst="rect">
            <a:avLst/>
          </a:prstGeom>
        </p:spPr>
      </p:pic>
      <p:sp>
        <p:nvSpPr>
          <p:cNvPr id="9" name="TextBox 8">
            <a:extLst>
              <a:ext uri="{FF2B5EF4-FFF2-40B4-BE49-F238E27FC236}">
                <a16:creationId xmlns:a16="http://schemas.microsoft.com/office/drawing/2014/main" id="{FFFAE25E-2233-4648-B9B8-5A985368E6EB}"/>
              </a:ext>
            </a:extLst>
          </p:cNvPr>
          <p:cNvSpPr txBox="1"/>
          <p:nvPr/>
        </p:nvSpPr>
        <p:spPr>
          <a:xfrm>
            <a:off x="466249" y="2783308"/>
            <a:ext cx="5814637" cy="369332"/>
          </a:xfrm>
          <a:prstGeom prst="rect">
            <a:avLst/>
          </a:prstGeom>
          <a:noFill/>
        </p:spPr>
        <p:txBody>
          <a:bodyPr wrap="square" rtlCol="0">
            <a:spAutoFit/>
          </a:bodyPr>
          <a:lstStyle/>
          <a:p>
            <a:r>
              <a:rPr kumimoji="1" lang="en-US" altLang="ko-Kore-KR" i="1" dirty="0"/>
              <a:t>2. Calculate C</a:t>
            </a:r>
            <a:r>
              <a:rPr kumimoji="1" lang="en-US" altLang="ko-Kore-KR" i="1" baseline="-25000" dirty="0"/>
              <a:t>N, </a:t>
            </a:r>
            <a:r>
              <a:rPr kumimoji="1" lang="en-US" altLang="ko-Kore-KR" i="1" dirty="0"/>
              <a:t>K, and t</a:t>
            </a:r>
            <a:endParaRPr kumimoji="1" lang="ko-Kore-KR" altLang="en-US" i="1" dirty="0"/>
          </a:p>
        </p:txBody>
      </p:sp>
      <p:pic>
        <p:nvPicPr>
          <p:cNvPr id="12" name="그림 11">
            <a:extLst>
              <a:ext uri="{FF2B5EF4-FFF2-40B4-BE49-F238E27FC236}">
                <a16:creationId xmlns:a16="http://schemas.microsoft.com/office/drawing/2014/main" id="{3660B150-2C5D-6B4F-A0C1-67B2458EB8A5}"/>
              </a:ext>
            </a:extLst>
          </p:cNvPr>
          <p:cNvPicPr>
            <a:picLocks noChangeAspect="1"/>
          </p:cNvPicPr>
          <p:nvPr/>
        </p:nvPicPr>
        <p:blipFill>
          <a:blip r:embed="rId5"/>
          <a:stretch>
            <a:fillRect/>
          </a:stretch>
        </p:blipFill>
        <p:spPr>
          <a:xfrm>
            <a:off x="4054040" y="1708995"/>
            <a:ext cx="2314058" cy="481448"/>
          </a:xfrm>
          <a:prstGeom prst="rect">
            <a:avLst/>
          </a:prstGeom>
          <a:ln>
            <a:solidFill>
              <a:schemeClr val="bg2"/>
            </a:solidFill>
          </a:ln>
          <a:effectLst>
            <a:outerShdw blurRad="50800" dist="38100" dir="2700000" algn="tl" rotWithShape="0">
              <a:prstClr val="black">
                <a:alpha val="24000"/>
              </a:prstClr>
            </a:outerShdw>
          </a:effectLst>
        </p:spPr>
      </p:pic>
      <p:pic>
        <p:nvPicPr>
          <p:cNvPr id="13" name="그림 12">
            <a:extLst>
              <a:ext uri="{FF2B5EF4-FFF2-40B4-BE49-F238E27FC236}">
                <a16:creationId xmlns:a16="http://schemas.microsoft.com/office/drawing/2014/main" id="{C89F7D5D-1DD0-C149-9184-AFE1FE359946}"/>
              </a:ext>
            </a:extLst>
          </p:cNvPr>
          <p:cNvPicPr>
            <a:picLocks noChangeAspect="1"/>
          </p:cNvPicPr>
          <p:nvPr/>
        </p:nvPicPr>
        <p:blipFill>
          <a:blip r:embed="rId6"/>
          <a:stretch>
            <a:fillRect/>
          </a:stretch>
        </p:blipFill>
        <p:spPr>
          <a:xfrm>
            <a:off x="4208067" y="2783308"/>
            <a:ext cx="2160031" cy="504287"/>
          </a:xfrm>
          <a:prstGeom prst="rect">
            <a:avLst/>
          </a:prstGeom>
          <a:ln>
            <a:solidFill>
              <a:schemeClr val="bg2"/>
            </a:solidFill>
          </a:ln>
          <a:effectLst>
            <a:outerShdw blurRad="50800" dist="38100" dir="2700000" algn="tl" rotWithShape="0">
              <a:prstClr val="black">
                <a:alpha val="29000"/>
              </a:prstClr>
            </a:outerShdw>
          </a:effectLst>
        </p:spPr>
      </p:pic>
      <p:pic>
        <p:nvPicPr>
          <p:cNvPr id="15" name="그림 14">
            <a:extLst>
              <a:ext uri="{FF2B5EF4-FFF2-40B4-BE49-F238E27FC236}">
                <a16:creationId xmlns:a16="http://schemas.microsoft.com/office/drawing/2014/main" id="{B269B7B2-14BA-6745-9BB0-E1E2E1A58BA7}"/>
              </a:ext>
            </a:extLst>
          </p:cNvPr>
          <p:cNvPicPr>
            <a:picLocks noChangeAspect="1"/>
          </p:cNvPicPr>
          <p:nvPr/>
        </p:nvPicPr>
        <p:blipFill>
          <a:blip r:embed="rId7"/>
          <a:stretch>
            <a:fillRect/>
          </a:stretch>
        </p:blipFill>
        <p:spPr>
          <a:xfrm>
            <a:off x="4376392" y="4279890"/>
            <a:ext cx="1991706" cy="440378"/>
          </a:xfrm>
          <a:prstGeom prst="rect">
            <a:avLst/>
          </a:prstGeom>
          <a:ln>
            <a:solidFill>
              <a:schemeClr val="bg2"/>
            </a:solidFill>
          </a:ln>
          <a:effectLst>
            <a:outerShdw blurRad="50800" dist="38100" dir="2700000" algn="tl" rotWithShape="0">
              <a:prstClr val="black">
                <a:alpha val="40000"/>
              </a:prstClr>
            </a:outerShdw>
          </a:effectLst>
        </p:spPr>
      </p:pic>
      <p:pic>
        <p:nvPicPr>
          <p:cNvPr id="16" name="그림 15">
            <a:extLst>
              <a:ext uri="{FF2B5EF4-FFF2-40B4-BE49-F238E27FC236}">
                <a16:creationId xmlns:a16="http://schemas.microsoft.com/office/drawing/2014/main" id="{542178FF-AE75-D94B-A91B-4667C48CA1F5}"/>
              </a:ext>
            </a:extLst>
          </p:cNvPr>
          <p:cNvPicPr>
            <a:picLocks noChangeAspect="1"/>
          </p:cNvPicPr>
          <p:nvPr/>
        </p:nvPicPr>
        <p:blipFill>
          <a:blip r:embed="rId8"/>
          <a:stretch>
            <a:fillRect/>
          </a:stretch>
        </p:blipFill>
        <p:spPr>
          <a:xfrm>
            <a:off x="1041134" y="3707181"/>
            <a:ext cx="1265835" cy="1066715"/>
          </a:xfrm>
          <a:prstGeom prst="rect">
            <a:avLst/>
          </a:prstGeom>
        </p:spPr>
      </p:pic>
      <p:pic>
        <p:nvPicPr>
          <p:cNvPr id="17" name="그림 16">
            <a:extLst>
              <a:ext uri="{FF2B5EF4-FFF2-40B4-BE49-F238E27FC236}">
                <a16:creationId xmlns:a16="http://schemas.microsoft.com/office/drawing/2014/main" id="{00944DE6-ABEB-4F46-9CF2-15029A3F1C38}"/>
              </a:ext>
            </a:extLst>
          </p:cNvPr>
          <p:cNvPicPr>
            <a:picLocks noChangeAspect="1"/>
          </p:cNvPicPr>
          <p:nvPr/>
        </p:nvPicPr>
        <p:blipFill>
          <a:blip r:embed="rId9"/>
          <a:stretch>
            <a:fillRect/>
          </a:stretch>
        </p:blipFill>
        <p:spPr>
          <a:xfrm>
            <a:off x="3497382" y="5269262"/>
            <a:ext cx="3009255" cy="440379"/>
          </a:xfrm>
          <a:prstGeom prst="rect">
            <a:avLst/>
          </a:prstGeom>
          <a:ln>
            <a:solidFill>
              <a:schemeClr val="bg2"/>
            </a:solidFill>
          </a:ln>
          <a:effectLst>
            <a:outerShdw blurRad="50800" dist="38100" dir="2700000" algn="tl" rotWithShape="0">
              <a:prstClr val="black">
                <a:alpha val="40000"/>
              </a:prstClr>
            </a:outerShdw>
          </a:effectLst>
        </p:spPr>
      </p:pic>
      <p:pic>
        <p:nvPicPr>
          <p:cNvPr id="19" name="그림 18">
            <a:extLst>
              <a:ext uri="{FF2B5EF4-FFF2-40B4-BE49-F238E27FC236}">
                <a16:creationId xmlns:a16="http://schemas.microsoft.com/office/drawing/2014/main" id="{98E48F08-58CB-8C49-9AA4-4BFA0759B2B8}"/>
              </a:ext>
            </a:extLst>
          </p:cNvPr>
          <p:cNvPicPr>
            <a:picLocks noChangeAspect="1"/>
          </p:cNvPicPr>
          <p:nvPr/>
        </p:nvPicPr>
        <p:blipFill rotWithShape="1">
          <a:blip r:embed="rId3"/>
          <a:srcRect t="42190" r="60138"/>
          <a:stretch/>
        </p:blipFill>
        <p:spPr>
          <a:xfrm>
            <a:off x="548840" y="5284516"/>
            <a:ext cx="2284919" cy="672346"/>
          </a:xfrm>
          <a:prstGeom prst="rect">
            <a:avLst/>
          </a:prstGeom>
        </p:spPr>
      </p:pic>
      <p:sp>
        <p:nvSpPr>
          <p:cNvPr id="20" name="TextBox 19">
            <a:extLst>
              <a:ext uri="{FF2B5EF4-FFF2-40B4-BE49-F238E27FC236}">
                <a16:creationId xmlns:a16="http://schemas.microsoft.com/office/drawing/2014/main" id="{10282250-8BF9-BC4B-ACF7-4EC377C9ACC0}"/>
              </a:ext>
            </a:extLst>
          </p:cNvPr>
          <p:cNvSpPr txBox="1"/>
          <p:nvPr/>
        </p:nvSpPr>
        <p:spPr>
          <a:xfrm>
            <a:off x="466248" y="4731061"/>
            <a:ext cx="5814637" cy="369332"/>
          </a:xfrm>
          <a:prstGeom prst="rect">
            <a:avLst/>
          </a:prstGeom>
          <a:noFill/>
        </p:spPr>
        <p:txBody>
          <a:bodyPr wrap="square" rtlCol="0">
            <a:spAutoFit/>
          </a:bodyPr>
          <a:lstStyle/>
          <a:p>
            <a:r>
              <a:rPr kumimoji="1" lang="en-US" altLang="ko-Kore-KR" i="1" dirty="0"/>
              <a:t>3. Calculate p(</a:t>
            </a:r>
            <a:r>
              <a:rPr kumimoji="1" lang="en-US" altLang="ko-Kore-KR" i="1" dirty="0" err="1"/>
              <a:t>t|a</a:t>
            </a:r>
            <a:r>
              <a:rPr kumimoji="1" lang="en-US" altLang="ko-Kore-KR" i="1" dirty="0"/>
              <a:t>) and get prediction </a:t>
            </a:r>
            <a:endParaRPr kumimoji="1" lang="ko-Kore-KR" altLang="en-US" i="1" dirty="0"/>
          </a:p>
        </p:txBody>
      </p:sp>
      <p:sp>
        <p:nvSpPr>
          <p:cNvPr id="21" name="TextBox 20">
            <a:extLst>
              <a:ext uri="{FF2B5EF4-FFF2-40B4-BE49-F238E27FC236}">
                <a16:creationId xmlns:a16="http://schemas.microsoft.com/office/drawing/2014/main" id="{F5860897-0C93-9D45-8B18-E96703116172}"/>
              </a:ext>
            </a:extLst>
          </p:cNvPr>
          <p:cNvSpPr txBox="1"/>
          <p:nvPr/>
        </p:nvSpPr>
        <p:spPr>
          <a:xfrm>
            <a:off x="548840" y="5947667"/>
            <a:ext cx="2561232" cy="338554"/>
          </a:xfrm>
          <a:prstGeom prst="rect">
            <a:avLst/>
          </a:prstGeom>
          <a:noFill/>
        </p:spPr>
        <p:txBody>
          <a:bodyPr wrap="square" rtlCol="0">
            <a:spAutoFit/>
          </a:bodyPr>
          <a:lstStyle/>
          <a:p>
            <a:r>
              <a:rPr kumimoji="1" lang="en-US" altLang="ko-Kore-KR" sz="1600" i="1" dirty="0"/>
              <a:t>Predict classification</a:t>
            </a:r>
            <a:endParaRPr kumimoji="1" lang="ko-Kore-KR" altLang="en-US" sz="1600" i="1" dirty="0"/>
          </a:p>
        </p:txBody>
      </p:sp>
      <p:cxnSp>
        <p:nvCxnSpPr>
          <p:cNvPr id="22" name="직선 연결선[R] 21">
            <a:extLst>
              <a:ext uri="{FF2B5EF4-FFF2-40B4-BE49-F238E27FC236}">
                <a16:creationId xmlns:a16="http://schemas.microsoft.com/office/drawing/2014/main" id="{602833EC-148C-B64D-BD4A-9AD56834D135}"/>
              </a:ext>
            </a:extLst>
          </p:cNvPr>
          <p:cNvCxnSpPr>
            <a:cxnSpLocks/>
            <a:endCxn id="12" idx="1"/>
          </p:cNvCxnSpPr>
          <p:nvPr/>
        </p:nvCxnSpPr>
        <p:spPr>
          <a:xfrm flipV="1">
            <a:off x="2967709" y="1949719"/>
            <a:ext cx="1086331" cy="28552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23" name="타원 22">
            <a:extLst>
              <a:ext uri="{FF2B5EF4-FFF2-40B4-BE49-F238E27FC236}">
                <a16:creationId xmlns:a16="http://schemas.microsoft.com/office/drawing/2014/main" id="{51C22EDB-5FC4-204E-87D6-BED9CF3F3063}"/>
              </a:ext>
            </a:extLst>
          </p:cNvPr>
          <p:cNvSpPr/>
          <p:nvPr/>
        </p:nvSpPr>
        <p:spPr>
          <a:xfrm>
            <a:off x="2928109" y="2195638"/>
            <a:ext cx="79200" cy="792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25" name="직선 연결선[R] 24">
            <a:extLst>
              <a:ext uri="{FF2B5EF4-FFF2-40B4-BE49-F238E27FC236}">
                <a16:creationId xmlns:a16="http://schemas.microsoft.com/office/drawing/2014/main" id="{B7673B91-304C-1845-860F-DB54C6A2EA1E}"/>
              </a:ext>
            </a:extLst>
          </p:cNvPr>
          <p:cNvCxnSpPr>
            <a:cxnSpLocks/>
            <a:stCxn id="26" idx="2"/>
            <a:endCxn id="13" idx="1"/>
          </p:cNvCxnSpPr>
          <p:nvPr/>
        </p:nvCxnSpPr>
        <p:spPr>
          <a:xfrm flipV="1">
            <a:off x="3705227" y="3035452"/>
            <a:ext cx="502840" cy="36933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26" name="타원 25">
            <a:extLst>
              <a:ext uri="{FF2B5EF4-FFF2-40B4-BE49-F238E27FC236}">
                <a16:creationId xmlns:a16="http://schemas.microsoft.com/office/drawing/2014/main" id="{6157A45C-E4B7-5E41-ABB1-81B3145DD2FD}"/>
              </a:ext>
            </a:extLst>
          </p:cNvPr>
          <p:cNvSpPr/>
          <p:nvPr/>
        </p:nvSpPr>
        <p:spPr>
          <a:xfrm>
            <a:off x="3705227" y="3365183"/>
            <a:ext cx="79200" cy="792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30" name="직선 연결선[R] 29">
            <a:extLst>
              <a:ext uri="{FF2B5EF4-FFF2-40B4-BE49-F238E27FC236}">
                <a16:creationId xmlns:a16="http://schemas.microsoft.com/office/drawing/2014/main" id="{57F66EEC-78F9-3849-942B-3BFE26A32DA8}"/>
              </a:ext>
            </a:extLst>
          </p:cNvPr>
          <p:cNvCxnSpPr>
            <a:cxnSpLocks/>
          </p:cNvCxnSpPr>
          <p:nvPr/>
        </p:nvCxnSpPr>
        <p:spPr>
          <a:xfrm>
            <a:off x="1323198" y="3691836"/>
            <a:ext cx="2461229"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6" name="직선 연결선[R] 35">
            <a:extLst>
              <a:ext uri="{FF2B5EF4-FFF2-40B4-BE49-F238E27FC236}">
                <a16:creationId xmlns:a16="http://schemas.microsoft.com/office/drawing/2014/main" id="{EFB768CD-EF36-7649-9CBB-0FC1B65C4E7B}"/>
              </a:ext>
            </a:extLst>
          </p:cNvPr>
          <p:cNvCxnSpPr>
            <a:cxnSpLocks/>
          </p:cNvCxnSpPr>
          <p:nvPr/>
        </p:nvCxnSpPr>
        <p:spPr>
          <a:xfrm>
            <a:off x="4149213" y="3691836"/>
            <a:ext cx="1376516"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9" name="직선 연결선[R] 38">
            <a:extLst>
              <a:ext uri="{FF2B5EF4-FFF2-40B4-BE49-F238E27FC236}">
                <a16:creationId xmlns:a16="http://schemas.microsoft.com/office/drawing/2014/main" id="{DC9CB1F7-CD85-0A4F-9F76-D5E70E687354}"/>
              </a:ext>
            </a:extLst>
          </p:cNvPr>
          <p:cNvCxnSpPr>
            <a:cxnSpLocks/>
          </p:cNvCxnSpPr>
          <p:nvPr/>
        </p:nvCxnSpPr>
        <p:spPr>
          <a:xfrm>
            <a:off x="5628967" y="3707181"/>
            <a:ext cx="565356"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12DC30E-0611-E048-8AE6-86684A13F908}"/>
              </a:ext>
            </a:extLst>
          </p:cNvPr>
          <p:cNvSpPr txBox="1"/>
          <p:nvPr/>
        </p:nvSpPr>
        <p:spPr>
          <a:xfrm>
            <a:off x="4369247" y="3682526"/>
            <a:ext cx="701573" cy="369332"/>
          </a:xfrm>
          <a:prstGeom prst="rect">
            <a:avLst/>
          </a:prstGeom>
          <a:noFill/>
        </p:spPr>
        <p:txBody>
          <a:bodyPr wrap="square" rtlCol="0">
            <a:spAutoFit/>
          </a:bodyPr>
          <a:lstStyle/>
          <a:p>
            <a:pPr algn="ctr"/>
            <a:r>
              <a:rPr kumimoji="1" lang="en-US" altLang="ko-Kore-KR" i="1" dirty="0"/>
              <a:t>C</a:t>
            </a:r>
            <a:r>
              <a:rPr kumimoji="1" lang="en-US" altLang="ko-Kore-KR" i="1" baseline="-25000" dirty="0"/>
              <a:t>N</a:t>
            </a:r>
            <a:r>
              <a:rPr kumimoji="1" lang="en-US" altLang="ko-Kore-KR" i="1" baseline="30000" dirty="0"/>
              <a:t>-1</a:t>
            </a:r>
            <a:endParaRPr kumimoji="1" lang="ko-Kore-KR" altLang="en-US" i="1" baseline="30000" dirty="0"/>
          </a:p>
        </p:txBody>
      </p:sp>
      <p:sp>
        <p:nvSpPr>
          <p:cNvPr id="44" name="TextBox 43">
            <a:extLst>
              <a:ext uri="{FF2B5EF4-FFF2-40B4-BE49-F238E27FC236}">
                <a16:creationId xmlns:a16="http://schemas.microsoft.com/office/drawing/2014/main" id="{7638A22C-FAC6-924F-B48E-717E65EB24A7}"/>
              </a:ext>
            </a:extLst>
          </p:cNvPr>
          <p:cNvSpPr txBox="1"/>
          <p:nvPr/>
        </p:nvSpPr>
        <p:spPr>
          <a:xfrm>
            <a:off x="5554816" y="3707110"/>
            <a:ext cx="701573" cy="369332"/>
          </a:xfrm>
          <a:prstGeom prst="rect">
            <a:avLst/>
          </a:prstGeom>
          <a:noFill/>
        </p:spPr>
        <p:txBody>
          <a:bodyPr wrap="square" rtlCol="0">
            <a:spAutoFit/>
          </a:bodyPr>
          <a:lstStyle/>
          <a:p>
            <a:pPr algn="ctr"/>
            <a:r>
              <a:rPr kumimoji="1" lang="en-US" altLang="ko-Kore-KR" i="1" dirty="0"/>
              <a:t>t</a:t>
            </a:r>
            <a:endParaRPr kumimoji="1" lang="ko-Kore-KR" altLang="en-US" i="1" baseline="30000" dirty="0"/>
          </a:p>
        </p:txBody>
      </p:sp>
      <p:sp>
        <p:nvSpPr>
          <p:cNvPr id="45" name="TextBox 44">
            <a:extLst>
              <a:ext uri="{FF2B5EF4-FFF2-40B4-BE49-F238E27FC236}">
                <a16:creationId xmlns:a16="http://schemas.microsoft.com/office/drawing/2014/main" id="{72528A44-059A-A540-9481-62C8D717B6B5}"/>
              </a:ext>
            </a:extLst>
          </p:cNvPr>
          <p:cNvSpPr txBox="1"/>
          <p:nvPr/>
        </p:nvSpPr>
        <p:spPr>
          <a:xfrm>
            <a:off x="2322327" y="3896014"/>
            <a:ext cx="1401149" cy="523220"/>
          </a:xfrm>
          <a:prstGeom prst="rect">
            <a:avLst/>
          </a:prstGeom>
          <a:noFill/>
        </p:spPr>
        <p:txBody>
          <a:bodyPr wrap="square" rtlCol="0">
            <a:spAutoFit/>
          </a:bodyPr>
          <a:lstStyle/>
          <a:p>
            <a:r>
              <a:rPr kumimoji="1" lang="en-US" altLang="ko-Kore-KR" sz="1400" i="1" dirty="0"/>
              <a:t>X</a:t>
            </a:r>
            <a:r>
              <a:rPr kumimoji="1" lang="en-US" altLang="ko-Kore-KR" sz="1400" i="1" baseline="-25000" dirty="0"/>
              <a:t>i</a:t>
            </a:r>
            <a:r>
              <a:rPr kumimoji="1" lang="en-US" altLang="ko-Kore-KR" sz="1400" i="1" dirty="0"/>
              <a:t> = </a:t>
            </a:r>
            <a:r>
              <a:rPr kumimoji="1" lang="en-US" altLang="ko-Kore-KR" sz="1400" i="1" dirty="0" err="1"/>
              <a:t>x_train</a:t>
            </a:r>
            <a:endParaRPr kumimoji="1" lang="en-US" altLang="ko-Kore-KR" sz="1400" i="1" dirty="0"/>
          </a:p>
          <a:p>
            <a:r>
              <a:rPr kumimoji="1" lang="en-US" altLang="ko-Kore-KR" sz="1400" i="1" dirty="0"/>
              <a:t>X</a:t>
            </a:r>
            <a:r>
              <a:rPr kumimoji="1" lang="en-US" altLang="ko-Kore-KR" sz="1400" i="1" baseline="-25000" dirty="0"/>
              <a:t>N+1</a:t>
            </a:r>
            <a:r>
              <a:rPr kumimoji="1" lang="en-US" altLang="ko-Kore-KR" sz="1400" i="1" dirty="0"/>
              <a:t> = </a:t>
            </a:r>
            <a:r>
              <a:rPr kumimoji="1" lang="en-US" altLang="ko-Kore-KR" sz="1400" i="1" dirty="0" err="1"/>
              <a:t>x_valid</a:t>
            </a:r>
            <a:endParaRPr kumimoji="1" lang="ko-Kore-KR" altLang="en-US" sz="1400" i="1" dirty="0"/>
          </a:p>
        </p:txBody>
      </p:sp>
      <p:cxnSp>
        <p:nvCxnSpPr>
          <p:cNvPr id="46" name="직선 연결선[R] 45">
            <a:extLst>
              <a:ext uri="{FF2B5EF4-FFF2-40B4-BE49-F238E27FC236}">
                <a16:creationId xmlns:a16="http://schemas.microsoft.com/office/drawing/2014/main" id="{F0B35D9B-FF95-B74B-8A2C-1BC91FBC2A01}"/>
              </a:ext>
            </a:extLst>
          </p:cNvPr>
          <p:cNvCxnSpPr>
            <a:cxnSpLocks/>
            <a:stCxn id="47" idx="4"/>
            <a:endCxn id="15" idx="1"/>
          </p:cNvCxnSpPr>
          <p:nvPr/>
        </p:nvCxnSpPr>
        <p:spPr>
          <a:xfrm>
            <a:off x="3986825" y="3780742"/>
            <a:ext cx="389567" cy="7193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47" name="타원 46">
            <a:extLst>
              <a:ext uri="{FF2B5EF4-FFF2-40B4-BE49-F238E27FC236}">
                <a16:creationId xmlns:a16="http://schemas.microsoft.com/office/drawing/2014/main" id="{D46DB8D6-6E8F-024D-9D8B-5E50051AFDBB}"/>
              </a:ext>
            </a:extLst>
          </p:cNvPr>
          <p:cNvSpPr/>
          <p:nvPr/>
        </p:nvSpPr>
        <p:spPr>
          <a:xfrm>
            <a:off x="3947225" y="3701542"/>
            <a:ext cx="79200" cy="792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3" name="TextBox 52">
            <a:extLst>
              <a:ext uri="{FF2B5EF4-FFF2-40B4-BE49-F238E27FC236}">
                <a16:creationId xmlns:a16="http://schemas.microsoft.com/office/drawing/2014/main" id="{B6C15329-9B50-FF4E-A16F-9DDA64707901}"/>
              </a:ext>
            </a:extLst>
          </p:cNvPr>
          <p:cNvSpPr txBox="1"/>
          <p:nvPr/>
        </p:nvSpPr>
        <p:spPr>
          <a:xfrm>
            <a:off x="6852440" y="1389317"/>
            <a:ext cx="5814637" cy="369332"/>
          </a:xfrm>
          <a:prstGeom prst="rect">
            <a:avLst/>
          </a:prstGeom>
          <a:noFill/>
        </p:spPr>
        <p:txBody>
          <a:bodyPr wrap="square" rtlCol="0">
            <a:spAutoFit/>
          </a:bodyPr>
          <a:lstStyle/>
          <a:p>
            <a:r>
              <a:rPr kumimoji="1" lang="en-US" altLang="ko-Kore-KR" i="1" dirty="0"/>
              <a:t>4. Draw the decision boundary &amp; Calculate the accuracy</a:t>
            </a:r>
            <a:endParaRPr kumimoji="1" lang="ko-Kore-KR" altLang="en-US" i="1" dirty="0"/>
          </a:p>
        </p:txBody>
      </p:sp>
      <p:cxnSp>
        <p:nvCxnSpPr>
          <p:cNvPr id="54" name="직선 연결선[R] 53">
            <a:extLst>
              <a:ext uri="{FF2B5EF4-FFF2-40B4-BE49-F238E27FC236}">
                <a16:creationId xmlns:a16="http://schemas.microsoft.com/office/drawing/2014/main" id="{218359E0-50AF-5F49-9652-2A98F9AD6FE0}"/>
              </a:ext>
            </a:extLst>
          </p:cNvPr>
          <p:cNvCxnSpPr>
            <a:cxnSpLocks/>
            <a:stCxn id="55" idx="2"/>
            <a:endCxn id="17" idx="1"/>
          </p:cNvCxnSpPr>
          <p:nvPr/>
        </p:nvCxnSpPr>
        <p:spPr>
          <a:xfrm flipV="1">
            <a:off x="2789027" y="5489452"/>
            <a:ext cx="708355" cy="599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55" name="타원 54">
            <a:extLst>
              <a:ext uri="{FF2B5EF4-FFF2-40B4-BE49-F238E27FC236}">
                <a16:creationId xmlns:a16="http://schemas.microsoft.com/office/drawing/2014/main" id="{B19F04E0-08F7-AD4E-845A-BFD700490E64}"/>
              </a:ext>
            </a:extLst>
          </p:cNvPr>
          <p:cNvSpPr/>
          <p:nvPr/>
        </p:nvSpPr>
        <p:spPr>
          <a:xfrm>
            <a:off x="2789027" y="5455845"/>
            <a:ext cx="79200" cy="792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3978642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D47CF6AD-CF90-0946-BA2D-15F83A2A3E0D}"/>
              </a:ext>
            </a:extLst>
          </p:cNvPr>
          <p:cNvSpPr>
            <a:spLocks noGrp="1"/>
          </p:cNvSpPr>
          <p:nvPr>
            <p:ph type="sldNum" sz="quarter" idx="12"/>
          </p:nvPr>
        </p:nvSpPr>
        <p:spPr/>
        <p:txBody>
          <a:bodyPr/>
          <a:lstStyle/>
          <a:p>
            <a:fld id="{BD019F20-4947-436A-B85E-F0B6FC02889D}" type="slidenum">
              <a:rPr lang="ko-KR" altLang="en-US" smtClean="0"/>
              <a:pPr/>
              <a:t>12</a:t>
            </a:fld>
            <a:endParaRPr lang="ko-KR" altLang="en-US" dirty="0"/>
          </a:p>
        </p:txBody>
      </p:sp>
      <p:sp>
        <p:nvSpPr>
          <p:cNvPr id="3" name="제목 2">
            <a:extLst>
              <a:ext uri="{FF2B5EF4-FFF2-40B4-BE49-F238E27FC236}">
                <a16:creationId xmlns:a16="http://schemas.microsoft.com/office/drawing/2014/main" id="{AB1D3DB8-A1D7-CA4B-9CD3-BBAB3AB875A8}"/>
              </a:ext>
            </a:extLst>
          </p:cNvPr>
          <p:cNvSpPr>
            <a:spLocks noGrp="1"/>
          </p:cNvSpPr>
          <p:nvPr>
            <p:ph type="title"/>
          </p:nvPr>
        </p:nvSpPr>
        <p:spPr/>
        <p:txBody>
          <a:bodyPr/>
          <a:lstStyle/>
          <a:p>
            <a:r>
              <a:rPr kumimoji="1" lang="en-US" altLang="ko-Kore-KR" dirty="0"/>
              <a:t>Gaussian Process</a:t>
            </a:r>
            <a:endParaRPr kumimoji="1" lang="ko-Kore-KR" altLang="en-US" dirty="0"/>
          </a:p>
        </p:txBody>
      </p:sp>
      <p:sp>
        <p:nvSpPr>
          <p:cNvPr id="4" name="내용 개체 틀 3">
            <a:extLst>
              <a:ext uri="{FF2B5EF4-FFF2-40B4-BE49-F238E27FC236}">
                <a16:creationId xmlns:a16="http://schemas.microsoft.com/office/drawing/2014/main" id="{90A01417-E9B4-C549-BBE6-DDAC9DE60DEF}"/>
              </a:ext>
            </a:extLst>
          </p:cNvPr>
          <p:cNvSpPr>
            <a:spLocks noGrp="1"/>
          </p:cNvSpPr>
          <p:nvPr>
            <p:ph idx="1"/>
          </p:nvPr>
        </p:nvSpPr>
        <p:spPr/>
        <p:txBody>
          <a:bodyPr/>
          <a:lstStyle/>
          <a:p>
            <a:r>
              <a:rPr kumimoji="1" lang="en-US" altLang="ko-Kore-KR" dirty="0"/>
              <a:t>Results</a:t>
            </a:r>
            <a:endParaRPr kumimoji="1" lang="ko-Kore-KR" altLang="en-US" dirty="0"/>
          </a:p>
        </p:txBody>
      </p:sp>
      <p:pic>
        <p:nvPicPr>
          <p:cNvPr id="5" name="그림 4">
            <a:extLst>
              <a:ext uri="{FF2B5EF4-FFF2-40B4-BE49-F238E27FC236}">
                <a16:creationId xmlns:a16="http://schemas.microsoft.com/office/drawing/2014/main" id="{6072E7FB-2D3D-434B-B2DD-219D10243907}"/>
              </a:ext>
            </a:extLst>
          </p:cNvPr>
          <p:cNvPicPr>
            <a:picLocks noChangeAspect="1"/>
          </p:cNvPicPr>
          <p:nvPr/>
        </p:nvPicPr>
        <p:blipFill>
          <a:blip r:embed="rId3"/>
          <a:stretch>
            <a:fillRect/>
          </a:stretch>
        </p:blipFill>
        <p:spPr>
          <a:xfrm>
            <a:off x="582069" y="1630429"/>
            <a:ext cx="5415269" cy="4087791"/>
          </a:xfrm>
          <a:prstGeom prst="rect">
            <a:avLst/>
          </a:prstGeom>
        </p:spPr>
      </p:pic>
      <p:sp>
        <p:nvSpPr>
          <p:cNvPr id="6" name="TextBox 5">
            <a:extLst>
              <a:ext uri="{FF2B5EF4-FFF2-40B4-BE49-F238E27FC236}">
                <a16:creationId xmlns:a16="http://schemas.microsoft.com/office/drawing/2014/main" id="{6DA9697C-1544-914E-952E-FFAACC792465}"/>
              </a:ext>
            </a:extLst>
          </p:cNvPr>
          <p:cNvSpPr txBox="1"/>
          <p:nvPr/>
        </p:nvSpPr>
        <p:spPr>
          <a:xfrm>
            <a:off x="6558116" y="1651447"/>
            <a:ext cx="5051814" cy="1631216"/>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sz="2000" dirty="0"/>
              <a:t>Accuracy = 0.93</a:t>
            </a:r>
          </a:p>
          <a:p>
            <a:pPr marL="285750" indent="-285750">
              <a:buFont typeface="Arial" panose="020B0604020202020204" pitchFamily="34" charset="0"/>
              <a:buChar char="•"/>
            </a:pPr>
            <a:r>
              <a:rPr kumimoji="1" lang="en-US" altLang="ko-Kore-KR" sz="2000" dirty="0"/>
              <a:t>Fitted shape with the moon dataset </a:t>
            </a:r>
            <a:br>
              <a:rPr kumimoji="1" lang="en-US" altLang="ko-Kore-KR" sz="2000" dirty="0"/>
            </a:br>
            <a:r>
              <a:rPr kumimoji="1" lang="en-US" altLang="ko-Kore-KR" sz="2000" dirty="0"/>
              <a:t>(two interleaving circles)</a:t>
            </a:r>
          </a:p>
          <a:p>
            <a:pPr marL="285750" indent="-285750">
              <a:buFont typeface="Arial" panose="020B0604020202020204" pitchFamily="34" charset="0"/>
              <a:buChar char="•"/>
            </a:pPr>
            <a:r>
              <a:rPr kumimoji="1" lang="en-US" altLang="ko-Kore-KR" sz="2000" dirty="0"/>
              <a:t>Shows the best result, same with </a:t>
            </a:r>
            <a:br>
              <a:rPr kumimoji="1" lang="en-US" altLang="ko-Kore-KR" sz="2000" dirty="0"/>
            </a:br>
            <a:r>
              <a:rPr kumimoji="1" lang="en-US" altLang="ko-Kore-KR" sz="2000" dirty="0"/>
              <a:t>support vector machine result &amp; RBF kernel</a:t>
            </a:r>
          </a:p>
        </p:txBody>
      </p:sp>
    </p:spTree>
    <p:extLst>
      <p:ext uri="{BB962C8B-B14F-4D97-AF65-F5344CB8AC3E}">
        <p14:creationId xmlns:p14="http://schemas.microsoft.com/office/powerpoint/2010/main" val="3121062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420DDB3D-78BB-2C4E-BB20-5272AFC6E147}"/>
              </a:ext>
            </a:extLst>
          </p:cNvPr>
          <p:cNvSpPr>
            <a:spLocks noGrp="1"/>
          </p:cNvSpPr>
          <p:nvPr>
            <p:ph type="sldNum" sz="quarter" idx="12"/>
          </p:nvPr>
        </p:nvSpPr>
        <p:spPr/>
        <p:txBody>
          <a:bodyPr/>
          <a:lstStyle/>
          <a:p>
            <a:fld id="{BD019F20-4947-436A-B85E-F0B6FC02889D}" type="slidenum">
              <a:rPr lang="ko-KR" altLang="en-US" smtClean="0"/>
              <a:pPr/>
              <a:t>13</a:t>
            </a:fld>
            <a:endParaRPr lang="ko-KR" altLang="en-US" dirty="0"/>
          </a:p>
        </p:txBody>
      </p:sp>
      <p:sp>
        <p:nvSpPr>
          <p:cNvPr id="3" name="제목 2">
            <a:extLst>
              <a:ext uri="{FF2B5EF4-FFF2-40B4-BE49-F238E27FC236}">
                <a16:creationId xmlns:a16="http://schemas.microsoft.com/office/drawing/2014/main" id="{4C72D08C-F5FB-4245-BCF8-C2C86EF769C1}"/>
              </a:ext>
            </a:extLst>
          </p:cNvPr>
          <p:cNvSpPr>
            <a:spLocks noGrp="1"/>
          </p:cNvSpPr>
          <p:nvPr>
            <p:ph type="title"/>
          </p:nvPr>
        </p:nvSpPr>
        <p:spPr/>
        <p:txBody>
          <a:bodyPr/>
          <a:lstStyle/>
          <a:p>
            <a:r>
              <a:rPr kumimoji="1" lang="en-US" altLang="ko-Kore-KR" dirty="0"/>
              <a:t>K-means Clustering</a:t>
            </a:r>
            <a:endParaRPr kumimoji="1" lang="ko-Kore-KR" altLang="en-US" dirty="0"/>
          </a:p>
        </p:txBody>
      </p:sp>
      <p:sp>
        <p:nvSpPr>
          <p:cNvPr id="4" name="내용 개체 틀 3">
            <a:extLst>
              <a:ext uri="{FF2B5EF4-FFF2-40B4-BE49-F238E27FC236}">
                <a16:creationId xmlns:a16="http://schemas.microsoft.com/office/drawing/2014/main" id="{0C82C5A2-F973-0C46-9672-CDFE0D68180F}"/>
              </a:ext>
            </a:extLst>
          </p:cNvPr>
          <p:cNvSpPr>
            <a:spLocks noGrp="1"/>
          </p:cNvSpPr>
          <p:nvPr>
            <p:ph idx="1"/>
          </p:nvPr>
        </p:nvSpPr>
        <p:spPr/>
        <p:txBody>
          <a:bodyPr/>
          <a:lstStyle/>
          <a:p>
            <a:r>
              <a:rPr kumimoji="1" lang="en-US" altLang="ko-Kore-KR" dirty="0"/>
              <a:t>Method</a:t>
            </a:r>
            <a:endParaRPr kumimoji="1" lang="ko-Kore-KR" altLang="en-US" dirty="0"/>
          </a:p>
        </p:txBody>
      </p:sp>
      <p:pic>
        <p:nvPicPr>
          <p:cNvPr id="5" name="그림 4">
            <a:extLst>
              <a:ext uri="{FF2B5EF4-FFF2-40B4-BE49-F238E27FC236}">
                <a16:creationId xmlns:a16="http://schemas.microsoft.com/office/drawing/2014/main" id="{EB5D4B54-378B-A64C-A767-D7C6DF47CA97}"/>
              </a:ext>
            </a:extLst>
          </p:cNvPr>
          <p:cNvPicPr>
            <a:picLocks noChangeAspect="1"/>
          </p:cNvPicPr>
          <p:nvPr/>
        </p:nvPicPr>
        <p:blipFill rotWithShape="1">
          <a:blip r:embed="rId3"/>
          <a:srcRect b="77764"/>
          <a:stretch/>
        </p:blipFill>
        <p:spPr>
          <a:xfrm>
            <a:off x="582070" y="1808783"/>
            <a:ext cx="3820033" cy="983056"/>
          </a:xfrm>
          <a:prstGeom prst="rect">
            <a:avLst/>
          </a:prstGeom>
        </p:spPr>
      </p:pic>
      <p:pic>
        <p:nvPicPr>
          <p:cNvPr id="7" name="그림 6">
            <a:extLst>
              <a:ext uri="{FF2B5EF4-FFF2-40B4-BE49-F238E27FC236}">
                <a16:creationId xmlns:a16="http://schemas.microsoft.com/office/drawing/2014/main" id="{C8A982D4-0A35-1F4D-A141-1EBB3BDD4EFD}"/>
              </a:ext>
            </a:extLst>
          </p:cNvPr>
          <p:cNvPicPr>
            <a:picLocks noChangeAspect="1"/>
          </p:cNvPicPr>
          <p:nvPr/>
        </p:nvPicPr>
        <p:blipFill rotWithShape="1">
          <a:blip r:embed="rId4"/>
          <a:srcRect l="746" r="-1" b="57296"/>
          <a:stretch/>
        </p:blipFill>
        <p:spPr>
          <a:xfrm>
            <a:off x="582070" y="2972335"/>
            <a:ext cx="6047065" cy="2843559"/>
          </a:xfrm>
          <a:prstGeom prst="rect">
            <a:avLst/>
          </a:prstGeom>
        </p:spPr>
      </p:pic>
      <p:sp>
        <p:nvSpPr>
          <p:cNvPr id="8" name="TextBox 7">
            <a:extLst>
              <a:ext uri="{FF2B5EF4-FFF2-40B4-BE49-F238E27FC236}">
                <a16:creationId xmlns:a16="http://schemas.microsoft.com/office/drawing/2014/main" id="{FC2B9EA1-A080-3541-96BD-E8842E9E3070}"/>
              </a:ext>
            </a:extLst>
          </p:cNvPr>
          <p:cNvSpPr txBox="1"/>
          <p:nvPr/>
        </p:nvSpPr>
        <p:spPr>
          <a:xfrm>
            <a:off x="447261" y="1439450"/>
            <a:ext cx="4640305" cy="369332"/>
          </a:xfrm>
          <a:prstGeom prst="rect">
            <a:avLst/>
          </a:prstGeom>
          <a:noFill/>
        </p:spPr>
        <p:txBody>
          <a:bodyPr wrap="square" rtlCol="0">
            <a:spAutoFit/>
          </a:bodyPr>
          <a:lstStyle/>
          <a:p>
            <a:r>
              <a:rPr kumimoji="1" lang="en-US" altLang="ko-Kore-KR" i="1" dirty="0"/>
              <a:t>1. Initialize a center of each cluster (randomly)</a:t>
            </a:r>
            <a:endParaRPr kumimoji="1" lang="ko-Kore-KR" altLang="en-US" i="1" dirty="0"/>
          </a:p>
        </p:txBody>
      </p:sp>
      <p:sp>
        <p:nvSpPr>
          <p:cNvPr id="9" name="TextBox 8">
            <a:extLst>
              <a:ext uri="{FF2B5EF4-FFF2-40B4-BE49-F238E27FC236}">
                <a16:creationId xmlns:a16="http://schemas.microsoft.com/office/drawing/2014/main" id="{435CE49B-E322-2C49-9695-41B4821ECDA2}"/>
              </a:ext>
            </a:extLst>
          </p:cNvPr>
          <p:cNvSpPr txBox="1"/>
          <p:nvPr/>
        </p:nvSpPr>
        <p:spPr>
          <a:xfrm>
            <a:off x="5004400" y="3265658"/>
            <a:ext cx="3677266" cy="646331"/>
          </a:xfrm>
          <a:prstGeom prst="rect">
            <a:avLst/>
          </a:prstGeom>
          <a:noFill/>
        </p:spPr>
        <p:txBody>
          <a:bodyPr wrap="square" rtlCol="0">
            <a:spAutoFit/>
          </a:bodyPr>
          <a:lstStyle/>
          <a:p>
            <a:r>
              <a:rPr kumimoji="1" lang="en-US" altLang="ko-Kore-KR" i="1" dirty="0"/>
              <a:t>2. E-step: fix </a:t>
            </a:r>
            <a:r>
              <a:rPr kumimoji="1" lang="en-US" altLang="ko-Kore-KR" i="1" dirty="0" err="1"/>
              <a:t>m</a:t>
            </a:r>
            <a:r>
              <a:rPr kumimoji="1" lang="en-US" altLang="ko-Kore-KR" i="1" baseline="-25000" dirty="0" err="1"/>
              <a:t>k</a:t>
            </a:r>
            <a:r>
              <a:rPr kumimoji="1" lang="en-US" altLang="ko-Kore-KR" i="1" dirty="0"/>
              <a:t>,</a:t>
            </a:r>
            <a:br>
              <a:rPr kumimoji="1" lang="en-US" altLang="ko-Kore-KR" i="1" dirty="0"/>
            </a:br>
            <a:r>
              <a:rPr kumimoji="1" lang="en-US" altLang="ko-Kore-KR" i="1" dirty="0"/>
              <a:t>minimize J </a:t>
            </a:r>
            <a:r>
              <a:rPr kumimoji="1" lang="en-US" altLang="ko-Kore-KR" i="1" dirty="0" err="1"/>
              <a:t>w.r.t</a:t>
            </a:r>
            <a:r>
              <a:rPr kumimoji="1" lang="en-US" altLang="ko-Kore-KR" i="1" dirty="0"/>
              <a:t> </a:t>
            </a:r>
            <a:r>
              <a:rPr kumimoji="1" lang="en-US" altLang="ko-Kore-KR" i="1" dirty="0" err="1"/>
              <a:t>r</a:t>
            </a:r>
            <a:r>
              <a:rPr kumimoji="1" lang="en-US" altLang="ko-Kore-KR" i="1" baseline="-25000" dirty="0" err="1"/>
              <a:t>nk</a:t>
            </a:r>
            <a:r>
              <a:rPr kumimoji="1" lang="en-US" altLang="ko-Kore-KR" i="1" dirty="0"/>
              <a:t> </a:t>
            </a:r>
            <a:endParaRPr kumimoji="1" lang="ko-Kore-KR" altLang="en-US" i="1" dirty="0"/>
          </a:p>
        </p:txBody>
      </p:sp>
      <p:sp>
        <p:nvSpPr>
          <p:cNvPr id="10" name="TextBox 9">
            <a:extLst>
              <a:ext uri="{FF2B5EF4-FFF2-40B4-BE49-F238E27FC236}">
                <a16:creationId xmlns:a16="http://schemas.microsoft.com/office/drawing/2014/main" id="{31408D16-2E47-AF41-A243-A09F3B4D6BF6}"/>
              </a:ext>
            </a:extLst>
          </p:cNvPr>
          <p:cNvSpPr txBox="1"/>
          <p:nvPr/>
        </p:nvSpPr>
        <p:spPr>
          <a:xfrm>
            <a:off x="5004399" y="4497139"/>
            <a:ext cx="3518689" cy="646331"/>
          </a:xfrm>
          <a:prstGeom prst="rect">
            <a:avLst/>
          </a:prstGeom>
          <a:noFill/>
        </p:spPr>
        <p:txBody>
          <a:bodyPr wrap="square" rtlCol="0">
            <a:spAutoFit/>
          </a:bodyPr>
          <a:lstStyle/>
          <a:p>
            <a:r>
              <a:rPr kumimoji="1" lang="en-US" altLang="ko-Kore-KR" i="1" dirty="0"/>
              <a:t>3. M-step: fix </a:t>
            </a:r>
            <a:r>
              <a:rPr kumimoji="1" lang="en-US" altLang="ko-Kore-KR" i="1" dirty="0" err="1"/>
              <a:t>r</a:t>
            </a:r>
            <a:r>
              <a:rPr kumimoji="1" lang="en-US" altLang="ko-Kore-KR" i="1" baseline="-25000" dirty="0" err="1"/>
              <a:t>nk</a:t>
            </a:r>
            <a:r>
              <a:rPr kumimoji="1" lang="en-US" altLang="ko-Kore-KR" i="1" dirty="0"/>
              <a:t>, </a:t>
            </a:r>
            <a:br>
              <a:rPr kumimoji="1" lang="en-US" altLang="ko-Kore-KR" i="1" dirty="0"/>
            </a:br>
            <a:r>
              <a:rPr kumimoji="1" lang="en-US" altLang="ko-Kore-KR" i="1" dirty="0"/>
              <a:t>minimize J </a:t>
            </a:r>
            <a:r>
              <a:rPr kumimoji="1" lang="en-US" altLang="ko-Kore-KR" i="1" dirty="0" err="1"/>
              <a:t>w.r.t</a:t>
            </a:r>
            <a:r>
              <a:rPr kumimoji="1" lang="en-US" altLang="ko-Kore-KR" i="1" dirty="0"/>
              <a:t> </a:t>
            </a:r>
            <a:r>
              <a:rPr kumimoji="1" lang="en-US" altLang="ko-Kore-KR" i="1" dirty="0" err="1"/>
              <a:t>m</a:t>
            </a:r>
            <a:r>
              <a:rPr kumimoji="1" lang="en-US" altLang="ko-Kore-KR" i="1" baseline="-25000" dirty="0" err="1"/>
              <a:t>k</a:t>
            </a:r>
            <a:endParaRPr kumimoji="1" lang="ko-Kore-KR" altLang="en-US" i="1" dirty="0"/>
          </a:p>
        </p:txBody>
      </p:sp>
      <p:sp>
        <p:nvSpPr>
          <p:cNvPr id="11" name="TextBox 10">
            <a:extLst>
              <a:ext uri="{FF2B5EF4-FFF2-40B4-BE49-F238E27FC236}">
                <a16:creationId xmlns:a16="http://schemas.microsoft.com/office/drawing/2014/main" id="{BA8B0E6F-1611-F64D-80FF-F672D692D49A}"/>
              </a:ext>
            </a:extLst>
          </p:cNvPr>
          <p:cNvSpPr txBox="1"/>
          <p:nvPr/>
        </p:nvSpPr>
        <p:spPr>
          <a:xfrm>
            <a:off x="582070" y="5847239"/>
            <a:ext cx="4640305" cy="369332"/>
          </a:xfrm>
          <a:prstGeom prst="rect">
            <a:avLst/>
          </a:prstGeom>
          <a:noFill/>
        </p:spPr>
        <p:txBody>
          <a:bodyPr wrap="square" rtlCol="0">
            <a:spAutoFit/>
          </a:bodyPr>
          <a:lstStyle/>
          <a:p>
            <a:r>
              <a:rPr kumimoji="1" lang="en-US" altLang="ko-Kore-KR" i="1" dirty="0"/>
              <a:t>4. Stop the loop at the convergence</a:t>
            </a:r>
            <a:endParaRPr kumimoji="1" lang="ko-Kore-KR" altLang="en-US" i="1" dirty="0"/>
          </a:p>
        </p:txBody>
      </p:sp>
      <p:cxnSp>
        <p:nvCxnSpPr>
          <p:cNvPr id="12" name="직선 연결선[R] 11">
            <a:extLst>
              <a:ext uri="{FF2B5EF4-FFF2-40B4-BE49-F238E27FC236}">
                <a16:creationId xmlns:a16="http://schemas.microsoft.com/office/drawing/2014/main" id="{85D38E29-330E-514F-B1AD-86129B4B2461}"/>
              </a:ext>
            </a:extLst>
          </p:cNvPr>
          <p:cNvCxnSpPr>
            <a:cxnSpLocks/>
            <a:stCxn id="13" idx="2"/>
          </p:cNvCxnSpPr>
          <p:nvPr/>
        </p:nvCxnSpPr>
        <p:spPr>
          <a:xfrm>
            <a:off x="4178368" y="3588824"/>
            <a:ext cx="811921"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타원 12">
            <a:extLst>
              <a:ext uri="{FF2B5EF4-FFF2-40B4-BE49-F238E27FC236}">
                <a16:creationId xmlns:a16="http://schemas.microsoft.com/office/drawing/2014/main" id="{81BC0679-8B4C-464B-85C6-CE7350AB993F}"/>
              </a:ext>
            </a:extLst>
          </p:cNvPr>
          <p:cNvSpPr/>
          <p:nvPr/>
        </p:nvSpPr>
        <p:spPr>
          <a:xfrm>
            <a:off x="4178368" y="3549224"/>
            <a:ext cx="79200" cy="792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15" name="직선 연결선[R] 14">
            <a:extLst>
              <a:ext uri="{FF2B5EF4-FFF2-40B4-BE49-F238E27FC236}">
                <a16:creationId xmlns:a16="http://schemas.microsoft.com/office/drawing/2014/main" id="{373DA650-8B40-DE4A-AE5F-8D1FF3564DFA}"/>
              </a:ext>
            </a:extLst>
          </p:cNvPr>
          <p:cNvCxnSpPr>
            <a:cxnSpLocks/>
            <a:stCxn id="16" idx="2"/>
          </p:cNvCxnSpPr>
          <p:nvPr/>
        </p:nvCxnSpPr>
        <p:spPr>
          <a:xfrm>
            <a:off x="4178368" y="4859905"/>
            <a:ext cx="811921"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6" name="타원 15">
            <a:extLst>
              <a:ext uri="{FF2B5EF4-FFF2-40B4-BE49-F238E27FC236}">
                <a16:creationId xmlns:a16="http://schemas.microsoft.com/office/drawing/2014/main" id="{561F334A-2BC2-8B4F-A350-0340CD639681}"/>
              </a:ext>
            </a:extLst>
          </p:cNvPr>
          <p:cNvSpPr/>
          <p:nvPr/>
        </p:nvSpPr>
        <p:spPr>
          <a:xfrm>
            <a:off x="4178368" y="4820305"/>
            <a:ext cx="79200" cy="792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17" name="그림 16">
            <a:extLst>
              <a:ext uri="{FF2B5EF4-FFF2-40B4-BE49-F238E27FC236}">
                <a16:creationId xmlns:a16="http://schemas.microsoft.com/office/drawing/2014/main" id="{184BDC8D-677F-604D-9636-719AE7A39C71}"/>
              </a:ext>
            </a:extLst>
          </p:cNvPr>
          <p:cNvPicPr>
            <a:picLocks noChangeAspect="1"/>
          </p:cNvPicPr>
          <p:nvPr/>
        </p:nvPicPr>
        <p:blipFill>
          <a:blip r:embed="rId5"/>
          <a:stretch>
            <a:fillRect/>
          </a:stretch>
        </p:blipFill>
        <p:spPr>
          <a:xfrm>
            <a:off x="4536912" y="2180933"/>
            <a:ext cx="1728551" cy="566500"/>
          </a:xfrm>
          <a:prstGeom prst="rect">
            <a:avLst/>
          </a:prstGeom>
          <a:effectLst>
            <a:outerShdw blurRad="50800" dist="38100" dir="2700000" algn="tl" rotWithShape="0">
              <a:prstClr val="black">
                <a:alpha val="40000"/>
              </a:prstClr>
            </a:outerShdw>
          </a:effectLst>
        </p:spPr>
      </p:pic>
      <p:pic>
        <p:nvPicPr>
          <p:cNvPr id="9218" name="Picture 2">
            <a:extLst>
              <a:ext uri="{FF2B5EF4-FFF2-40B4-BE49-F238E27FC236}">
                <a16:creationId xmlns:a16="http://schemas.microsoft.com/office/drawing/2014/main" id="{4E026404-3AB8-5A44-8434-894D97D56C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5778" y="1255095"/>
            <a:ext cx="3070316" cy="220100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073A6172-63AF-144D-9C45-715B1436DA91}"/>
              </a:ext>
            </a:extLst>
          </p:cNvPr>
          <p:cNvSpPr txBox="1"/>
          <p:nvPr/>
        </p:nvSpPr>
        <p:spPr>
          <a:xfrm>
            <a:off x="7533301" y="898750"/>
            <a:ext cx="3032793" cy="307777"/>
          </a:xfrm>
          <a:prstGeom prst="rect">
            <a:avLst/>
          </a:prstGeom>
          <a:solidFill>
            <a:schemeClr val="bg1"/>
          </a:solidFill>
          <a:ln>
            <a:solidFill>
              <a:schemeClr val="bg2"/>
            </a:solidFill>
          </a:ln>
          <a:effectLst>
            <a:outerShdw blurRad="50800" dist="38100" dir="2700000" algn="tl" rotWithShape="0">
              <a:prstClr val="black">
                <a:alpha val="13000"/>
              </a:prstClr>
            </a:outerShdw>
          </a:effectLst>
        </p:spPr>
        <p:txBody>
          <a:bodyPr wrap="square" rtlCol="0">
            <a:spAutoFit/>
          </a:bodyPr>
          <a:lstStyle/>
          <a:p>
            <a:pPr algn="ctr"/>
            <a:r>
              <a:rPr kumimoji="1" lang="en-US" altLang="ko-Kore-KR" sz="1400" i="1" dirty="0"/>
              <a:t>Initialized Centers (yellow &amp; blue dots)</a:t>
            </a:r>
            <a:endParaRPr kumimoji="1" lang="ko-Kore-KR" altLang="en-US" sz="1400" i="1" dirty="0"/>
          </a:p>
        </p:txBody>
      </p:sp>
      <p:sp>
        <p:nvSpPr>
          <p:cNvPr id="22" name="TextBox 21">
            <a:extLst>
              <a:ext uri="{FF2B5EF4-FFF2-40B4-BE49-F238E27FC236}">
                <a16:creationId xmlns:a16="http://schemas.microsoft.com/office/drawing/2014/main" id="{C751A20E-27E5-974C-9796-CD30128C3596}"/>
              </a:ext>
            </a:extLst>
          </p:cNvPr>
          <p:cNvSpPr txBox="1"/>
          <p:nvPr/>
        </p:nvSpPr>
        <p:spPr>
          <a:xfrm>
            <a:off x="7618158" y="3601441"/>
            <a:ext cx="3032793" cy="307777"/>
          </a:xfrm>
          <a:prstGeom prst="rect">
            <a:avLst/>
          </a:prstGeom>
          <a:solidFill>
            <a:schemeClr val="bg1"/>
          </a:solidFill>
          <a:ln>
            <a:solidFill>
              <a:schemeClr val="bg2"/>
            </a:solidFill>
          </a:ln>
          <a:effectLst>
            <a:outerShdw blurRad="50800" dist="38100" dir="2700000" algn="tl" rotWithShape="0">
              <a:prstClr val="black">
                <a:alpha val="13000"/>
              </a:prstClr>
            </a:outerShdw>
          </a:effectLst>
        </p:spPr>
        <p:txBody>
          <a:bodyPr wrap="square" rtlCol="0">
            <a:spAutoFit/>
          </a:bodyPr>
          <a:lstStyle/>
          <a:p>
            <a:pPr algn="ctr"/>
            <a:r>
              <a:rPr kumimoji="1" lang="en-US" altLang="ko-Kore-KR" sz="1400" i="1" dirty="0"/>
              <a:t>Updated Centers (yellow &amp; blue dots)</a:t>
            </a:r>
            <a:endParaRPr kumimoji="1" lang="ko-Kore-KR" altLang="en-US" sz="1400" i="1" dirty="0"/>
          </a:p>
        </p:txBody>
      </p:sp>
      <p:pic>
        <p:nvPicPr>
          <p:cNvPr id="9220" name="Picture 4">
            <a:extLst>
              <a:ext uri="{FF2B5EF4-FFF2-40B4-BE49-F238E27FC236}">
                <a16:creationId xmlns:a16="http://schemas.microsoft.com/office/drawing/2014/main" id="{A9B7565F-17A3-C64B-BE73-02B35345AD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18158" y="4026669"/>
            <a:ext cx="2928762" cy="2099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641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548554A5-4791-A947-89BB-C7858812BB54}"/>
              </a:ext>
            </a:extLst>
          </p:cNvPr>
          <p:cNvSpPr>
            <a:spLocks noGrp="1"/>
          </p:cNvSpPr>
          <p:nvPr>
            <p:ph type="sldNum" sz="quarter" idx="12"/>
          </p:nvPr>
        </p:nvSpPr>
        <p:spPr/>
        <p:txBody>
          <a:bodyPr/>
          <a:lstStyle/>
          <a:p>
            <a:fld id="{BD019F20-4947-436A-B85E-F0B6FC02889D}" type="slidenum">
              <a:rPr lang="ko-KR" altLang="en-US" smtClean="0"/>
              <a:pPr/>
              <a:t>14</a:t>
            </a:fld>
            <a:endParaRPr lang="ko-KR" altLang="en-US" dirty="0"/>
          </a:p>
        </p:txBody>
      </p:sp>
      <p:sp>
        <p:nvSpPr>
          <p:cNvPr id="3" name="제목 2">
            <a:extLst>
              <a:ext uri="{FF2B5EF4-FFF2-40B4-BE49-F238E27FC236}">
                <a16:creationId xmlns:a16="http://schemas.microsoft.com/office/drawing/2014/main" id="{BEA4705A-5F89-7143-B064-A37C2C06AD3A}"/>
              </a:ext>
            </a:extLst>
          </p:cNvPr>
          <p:cNvSpPr>
            <a:spLocks noGrp="1"/>
          </p:cNvSpPr>
          <p:nvPr>
            <p:ph type="title"/>
          </p:nvPr>
        </p:nvSpPr>
        <p:spPr/>
        <p:txBody>
          <a:bodyPr/>
          <a:lstStyle/>
          <a:p>
            <a:r>
              <a:rPr kumimoji="1" lang="en-US" altLang="ko-Kore-KR" dirty="0"/>
              <a:t>K-means Clustering</a:t>
            </a:r>
            <a:endParaRPr kumimoji="1" lang="ko-Kore-KR" altLang="en-US" dirty="0"/>
          </a:p>
        </p:txBody>
      </p:sp>
      <p:sp>
        <p:nvSpPr>
          <p:cNvPr id="4" name="내용 개체 틀 3">
            <a:extLst>
              <a:ext uri="{FF2B5EF4-FFF2-40B4-BE49-F238E27FC236}">
                <a16:creationId xmlns:a16="http://schemas.microsoft.com/office/drawing/2014/main" id="{58754A5A-63D9-774E-985C-E61D3CA20D1F}"/>
              </a:ext>
            </a:extLst>
          </p:cNvPr>
          <p:cNvSpPr>
            <a:spLocks noGrp="1"/>
          </p:cNvSpPr>
          <p:nvPr>
            <p:ph idx="1"/>
          </p:nvPr>
        </p:nvSpPr>
        <p:spPr/>
        <p:txBody>
          <a:bodyPr/>
          <a:lstStyle/>
          <a:p>
            <a:r>
              <a:rPr kumimoji="1" lang="en-US" altLang="ko-Kore-KR" dirty="0"/>
              <a:t>Results</a:t>
            </a:r>
            <a:endParaRPr kumimoji="1" lang="ko-Kore-KR" altLang="en-US" dirty="0"/>
          </a:p>
        </p:txBody>
      </p:sp>
      <p:pic>
        <p:nvPicPr>
          <p:cNvPr id="5" name="그림 4">
            <a:extLst>
              <a:ext uri="{FF2B5EF4-FFF2-40B4-BE49-F238E27FC236}">
                <a16:creationId xmlns:a16="http://schemas.microsoft.com/office/drawing/2014/main" id="{BC69C532-F91E-154F-87D2-7374CCAC476E}"/>
              </a:ext>
            </a:extLst>
          </p:cNvPr>
          <p:cNvPicPr>
            <a:picLocks noChangeAspect="1"/>
          </p:cNvPicPr>
          <p:nvPr/>
        </p:nvPicPr>
        <p:blipFill rotWithShape="1">
          <a:blip r:embed="rId3"/>
          <a:srcRect t="27928" r="14928"/>
          <a:stretch/>
        </p:blipFill>
        <p:spPr>
          <a:xfrm>
            <a:off x="4244265" y="2148326"/>
            <a:ext cx="4001756" cy="2816914"/>
          </a:xfrm>
          <a:prstGeom prst="rect">
            <a:avLst/>
          </a:prstGeom>
        </p:spPr>
      </p:pic>
      <p:pic>
        <p:nvPicPr>
          <p:cNvPr id="3074" name="Picture 2">
            <a:extLst>
              <a:ext uri="{FF2B5EF4-FFF2-40B4-BE49-F238E27FC236}">
                <a16:creationId xmlns:a16="http://schemas.microsoft.com/office/drawing/2014/main" id="{82FEACC1-B3CE-704F-8846-0B128E7CBD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9612" y="2177012"/>
            <a:ext cx="3889460" cy="278822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CD0DA69-F3A4-9B42-87E3-FCB955BD9562}"/>
              </a:ext>
            </a:extLst>
          </p:cNvPr>
          <p:cNvSpPr txBox="1"/>
          <p:nvPr/>
        </p:nvSpPr>
        <p:spPr>
          <a:xfrm>
            <a:off x="8500622" y="1637410"/>
            <a:ext cx="3469495" cy="369332"/>
          </a:xfrm>
          <a:prstGeom prst="rect">
            <a:avLst/>
          </a:prstGeom>
          <a:solidFill>
            <a:schemeClr val="bg1"/>
          </a:solidFill>
          <a:ln>
            <a:solidFill>
              <a:schemeClr val="bg2"/>
            </a:solidFill>
          </a:ln>
          <a:effectLst>
            <a:outerShdw blurRad="50800" dist="38100" dir="2700000" algn="tl" rotWithShape="0">
              <a:prstClr val="black">
                <a:alpha val="13000"/>
              </a:prstClr>
            </a:outerShdw>
          </a:effectLst>
        </p:spPr>
        <p:txBody>
          <a:bodyPr wrap="square" rtlCol="0">
            <a:spAutoFit/>
          </a:bodyPr>
          <a:lstStyle/>
          <a:p>
            <a:pPr algn="ctr"/>
            <a:r>
              <a:rPr kumimoji="1" lang="en-US" altLang="ko-Kore-KR" i="1" dirty="0"/>
              <a:t>K = 4</a:t>
            </a:r>
            <a:endParaRPr kumimoji="1" lang="ko-Kore-KR" altLang="en-US" i="1" dirty="0"/>
          </a:p>
        </p:txBody>
      </p:sp>
      <p:sp>
        <p:nvSpPr>
          <p:cNvPr id="10" name="TextBox 9">
            <a:extLst>
              <a:ext uri="{FF2B5EF4-FFF2-40B4-BE49-F238E27FC236}">
                <a16:creationId xmlns:a16="http://schemas.microsoft.com/office/drawing/2014/main" id="{ACE9EABB-7B9F-DB44-89DA-0756B2A8B71F}"/>
              </a:ext>
            </a:extLst>
          </p:cNvPr>
          <p:cNvSpPr txBox="1"/>
          <p:nvPr/>
        </p:nvSpPr>
        <p:spPr>
          <a:xfrm>
            <a:off x="4599633" y="1637410"/>
            <a:ext cx="3469495" cy="369332"/>
          </a:xfrm>
          <a:prstGeom prst="rect">
            <a:avLst/>
          </a:prstGeom>
          <a:solidFill>
            <a:schemeClr val="bg1"/>
          </a:solidFill>
          <a:ln>
            <a:solidFill>
              <a:schemeClr val="bg2"/>
            </a:solidFill>
          </a:ln>
          <a:effectLst>
            <a:outerShdw blurRad="50800" dist="38100" dir="2700000" algn="tl" rotWithShape="0">
              <a:prstClr val="black">
                <a:alpha val="13000"/>
              </a:prstClr>
            </a:outerShdw>
          </a:effectLst>
        </p:spPr>
        <p:txBody>
          <a:bodyPr wrap="square" rtlCol="0">
            <a:spAutoFit/>
          </a:bodyPr>
          <a:lstStyle/>
          <a:p>
            <a:pPr algn="ctr"/>
            <a:r>
              <a:rPr kumimoji="1" lang="en-US" altLang="ko-Kore-KR" i="1" dirty="0"/>
              <a:t>K = 2</a:t>
            </a:r>
            <a:endParaRPr kumimoji="1" lang="ko-Kore-KR" altLang="en-US" i="1" dirty="0"/>
          </a:p>
        </p:txBody>
      </p:sp>
      <p:pic>
        <p:nvPicPr>
          <p:cNvPr id="3076" name="Picture 4">
            <a:extLst>
              <a:ext uri="{FF2B5EF4-FFF2-40B4-BE49-F238E27FC236}">
                <a16:creationId xmlns:a16="http://schemas.microsoft.com/office/drawing/2014/main" id="{27221206-D2DA-E144-BD35-A831598CF2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036" y="2148326"/>
            <a:ext cx="3803229" cy="281691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776B5F0-327B-594B-8BE7-8FFB0432DDB4}"/>
              </a:ext>
            </a:extLst>
          </p:cNvPr>
          <p:cNvSpPr txBox="1"/>
          <p:nvPr/>
        </p:nvSpPr>
        <p:spPr>
          <a:xfrm>
            <a:off x="698644" y="1652363"/>
            <a:ext cx="3469495" cy="369332"/>
          </a:xfrm>
          <a:prstGeom prst="rect">
            <a:avLst/>
          </a:prstGeom>
          <a:solidFill>
            <a:schemeClr val="bg1"/>
          </a:solidFill>
          <a:ln>
            <a:solidFill>
              <a:schemeClr val="bg2"/>
            </a:solidFill>
          </a:ln>
          <a:effectLst>
            <a:outerShdw blurRad="50800" dist="38100" dir="2700000" algn="tl" rotWithShape="0">
              <a:prstClr val="black">
                <a:alpha val="13000"/>
              </a:prstClr>
            </a:outerShdw>
          </a:effectLst>
        </p:spPr>
        <p:txBody>
          <a:bodyPr wrap="square" rtlCol="0">
            <a:spAutoFit/>
          </a:bodyPr>
          <a:lstStyle/>
          <a:p>
            <a:pPr algn="ctr"/>
            <a:r>
              <a:rPr kumimoji="1" lang="en-US" altLang="ko-Kore-KR" i="1" dirty="0"/>
              <a:t>Original Data</a:t>
            </a:r>
            <a:endParaRPr kumimoji="1" lang="ko-Kore-KR" altLang="en-US" i="1" dirty="0"/>
          </a:p>
        </p:txBody>
      </p:sp>
      <p:sp>
        <p:nvSpPr>
          <p:cNvPr id="14" name="타원 13">
            <a:extLst>
              <a:ext uri="{FF2B5EF4-FFF2-40B4-BE49-F238E27FC236}">
                <a16:creationId xmlns:a16="http://schemas.microsoft.com/office/drawing/2014/main" id="{03FCBF05-83D6-C647-990D-7BC2EF28DA2A}"/>
              </a:ext>
            </a:extLst>
          </p:cNvPr>
          <p:cNvSpPr/>
          <p:nvPr/>
        </p:nvSpPr>
        <p:spPr>
          <a:xfrm>
            <a:off x="5674931" y="3429000"/>
            <a:ext cx="842137" cy="817123"/>
          </a:xfrm>
          <a:prstGeom prst="ellipse">
            <a:avLst/>
          </a:prstGeom>
          <a:solidFill>
            <a:srgbClr val="C00000">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5" name="타원 14">
            <a:extLst>
              <a:ext uri="{FF2B5EF4-FFF2-40B4-BE49-F238E27FC236}">
                <a16:creationId xmlns:a16="http://schemas.microsoft.com/office/drawing/2014/main" id="{05E874F7-FC84-6946-B313-DB16B272FEE0}"/>
              </a:ext>
            </a:extLst>
          </p:cNvPr>
          <p:cNvSpPr/>
          <p:nvPr/>
        </p:nvSpPr>
        <p:spPr>
          <a:xfrm>
            <a:off x="6410991" y="2773112"/>
            <a:ext cx="842137" cy="1234684"/>
          </a:xfrm>
          <a:prstGeom prst="ellipse">
            <a:avLst/>
          </a:prstGeom>
          <a:solidFill>
            <a:srgbClr val="C00000">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6" name="타원 15">
            <a:extLst>
              <a:ext uri="{FF2B5EF4-FFF2-40B4-BE49-F238E27FC236}">
                <a16:creationId xmlns:a16="http://schemas.microsoft.com/office/drawing/2014/main" id="{8D044800-BFB2-5241-8E4A-670373AE545B}"/>
              </a:ext>
            </a:extLst>
          </p:cNvPr>
          <p:cNvSpPr/>
          <p:nvPr/>
        </p:nvSpPr>
        <p:spPr>
          <a:xfrm rot="790103">
            <a:off x="9608593" y="3425082"/>
            <a:ext cx="383167" cy="685800"/>
          </a:xfrm>
          <a:prstGeom prst="ellipse">
            <a:avLst/>
          </a:prstGeom>
          <a:solidFill>
            <a:srgbClr val="C00000">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8" name="TextBox 7">
            <a:extLst>
              <a:ext uri="{FF2B5EF4-FFF2-40B4-BE49-F238E27FC236}">
                <a16:creationId xmlns:a16="http://schemas.microsoft.com/office/drawing/2014/main" id="{D21EE5BB-D15C-CD45-8D6A-C2D38A632FFC}"/>
              </a:ext>
            </a:extLst>
          </p:cNvPr>
          <p:cNvSpPr txBox="1"/>
          <p:nvPr/>
        </p:nvSpPr>
        <p:spPr>
          <a:xfrm>
            <a:off x="4599633" y="5145932"/>
            <a:ext cx="3609979" cy="923330"/>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dirty="0"/>
              <a:t>Misclassified points</a:t>
            </a:r>
          </a:p>
          <a:p>
            <a:pPr marL="285750" indent="-285750">
              <a:buFont typeface="Arial" panose="020B0604020202020204" pitchFamily="34" charset="0"/>
              <a:buChar char="•"/>
            </a:pPr>
            <a:r>
              <a:rPr kumimoji="1" lang="en-US" altLang="ko-Kore-KR" dirty="0"/>
              <a:t>Seems not fitted to the half-circle shapes (Gaussian)</a:t>
            </a:r>
          </a:p>
        </p:txBody>
      </p:sp>
      <p:sp>
        <p:nvSpPr>
          <p:cNvPr id="19" name="TextBox 18">
            <a:extLst>
              <a:ext uri="{FF2B5EF4-FFF2-40B4-BE49-F238E27FC236}">
                <a16:creationId xmlns:a16="http://schemas.microsoft.com/office/drawing/2014/main" id="{561614ED-34EE-A848-844E-2E99125FC118}"/>
              </a:ext>
            </a:extLst>
          </p:cNvPr>
          <p:cNvSpPr txBox="1"/>
          <p:nvPr/>
        </p:nvSpPr>
        <p:spPr>
          <a:xfrm>
            <a:off x="8430379" y="5145932"/>
            <a:ext cx="3609979"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dirty="0"/>
              <a:t>Confusing intersection exists</a:t>
            </a:r>
          </a:p>
        </p:txBody>
      </p:sp>
    </p:spTree>
    <p:extLst>
      <p:ext uri="{BB962C8B-B14F-4D97-AF65-F5344CB8AC3E}">
        <p14:creationId xmlns:p14="http://schemas.microsoft.com/office/powerpoint/2010/main" val="1897679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5E88C5AB-CAEE-164B-A5B3-90875BE4A576}"/>
              </a:ext>
            </a:extLst>
          </p:cNvPr>
          <p:cNvPicPr>
            <a:picLocks noChangeAspect="1"/>
          </p:cNvPicPr>
          <p:nvPr/>
        </p:nvPicPr>
        <p:blipFill>
          <a:blip r:embed="rId3"/>
          <a:stretch>
            <a:fillRect/>
          </a:stretch>
        </p:blipFill>
        <p:spPr>
          <a:xfrm>
            <a:off x="7665396" y="343740"/>
            <a:ext cx="4399603" cy="6375274"/>
          </a:xfrm>
          <a:prstGeom prst="rect">
            <a:avLst/>
          </a:prstGeom>
        </p:spPr>
      </p:pic>
      <p:sp>
        <p:nvSpPr>
          <p:cNvPr id="2" name="슬라이드 번호 개체 틀 1">
            <a:extLst>
              <a:ext uri="{FF2B5EF4-FFF2-40B4-BE49-F238E27FC236}">
                <a16:creationId xmlns:a16="http://schemas.microsoft.com/office/drawing/2014/main" id="{BB69E169-AD57-3E4F-93ED-5B368C77CAE3}"/>
              </a:ext>
            </a:extLst>
          </p:cNvPr>
          <p:cNvSpPr>
            <a:spLocks noGrp="1"/>
          </p:cNvSpPr>
          <p:nvPr>
            <p:ph type="sldNum" sz="quarter" idx="12"/>
          </p:nvPr>
        </p:nvSpPr>
        <p:spPr/>
        <p:txBody>
          <a:bodyPr/>
          <a:lstStyle/>
          <a:p>
            <a:fld id="{BD019F20-4947-436A-B85E-F0B6FC02889D}" type="slidenum">
              <a:rPr lang="ko-KR" altLang="en-US" smtClean="0"/>
              <a:pPr/>
              <a:t>15</a:t>
            </a:fld>
            <a:endParaRPr lang="ko-KR" altLang="en-US" dirty="0"/>
          </a:p>
        </p:txBody>
      </p:sp>
      <p:sp>
        <p:nvSpPr>
          <p:cNvPr id="3" name="제목 2">
            <a:extLst>
              <a:ext uri="{FF2B5EF4-FFF2-40B4-BE49-F238E27FC236}">
                <a16:creationId xmlns:a16="http://schemas.microsoft.com/office/drawing/2014/main" id="{9B8CE185-0546-6B47-88AC-B9497444109D}"/>
              </a:ext>
            </a:extLst>
          </p:cNvPr>
          <p:cNvSpPr>
            <a:spLocks noGrp="1"/>
          </p:cNvSpPr>
          <p:nvPr>
            <p:ph type="title"/>
          </p:nvPr>
        </p:nvSpPr>
        <p:spPr>
          <a:xfrm>
            <a:off x="324956" y="247737"/>
            <a:ext cx="7340440" cy="695284"/>
          </a:xfrm>
        </p:spPr>
        <p:txBody>
          <a:bodyPr>
            <a:noAutofit/>
          </a:bodyPr>
          <a:lstStyle/>
          <a:p>
            <a:r>
              <a:rPr kumimoji="1" lang="en-US" altLang="ko-Kore-KR" sz="2800" dirty="0"/>
              <a:t>Density-based Spatial Clustering of Applications with noise (DBSCAN)</a:t>
            </a:r>
            <a:endParaRPr kumimoji="1" lang="ko-Kore-KR" altLang="en-US" sz="2800" dirty="0"/>
          </a:p>
        </p:txBody>
      </p:sp>
      <p:sp>
        <p:nvSpPr>
          <p:cNvPr id="4" name="내용 개체 틀 3">
            <a:extLst>
              <a:ext uri="{FF2B5EF4-FFF2-40B4-BE49-F238E27FC236}">
                <a16:creationId xmlns:a16="http://schemas.microsoft.com/office/drawing/2014/main" id="{58EB7800-35EF-AF4D-89BA-188230013F3C}"/>
              </a:ext>
            </a:extLst>
          </p:cNvPr>
          <p:cNvSpPr>
            <a:spLocks noGrp="1"/>
          </p:cNvSpPr>
          <p:nvPr>
            <p:ph idx="1"/>
          </p:nvPr>
        </p:nvSpPr>
        <p:spPr>
          <a:xfrm>
            <a:off x="3599393" y="3959038"/>
            <a:ext cx="3696352" cy="1791136"/>
          </a:xfrm>
        </p:spPr>
        <p:txBody>
          <a:bodyPr>
            <a:normAutofit/>
          </a:bodyPr>
          <a:lstStyle/>
          <a:p>
            <a:r>
              <a:rPr lang="en" altLang="ko-Kore-KR" sz="1600" b="0" dirty="0"/>
              <a:t>Unsupervised density-based clustering algorithm</a:t>
            </a:r>
          </a:p>
          <a:p>
            <a:r>
              <a:rPr lang="en" altLang="ko-Kore-KR" sz="1600" b="0" dirty="0"/>
              <a:t>Density-based means that the algorithm focuses on the distance between each point and it’s neighbors instead of the distance to a centroid like K-Means.</a:t>
            </a:r>
            <a:endParaRPr kumimoji="1" lang="ko-Kore-KR" altLang="en-US" sz="1600" dirty="0"/>
          </a:p>
        </p:txBody>
      </p:sp>
      <p:pic>
        <p:nvPicPr>
          <p:cNvPr id="8" name="Picture 2" descr="Clustering on Half Moons dataset">
            <a:extLst>
              <a:ext uri="{FF2B5EF4-FFF2-40B4-BE49-F238E27FC236}">
                <a16:creationId xmlns:a16="http://schemas.microsoft.com/office/drawing/2014/main" id="{7F77B839-6DC7-474A-8BEB-97AD8D13C16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7591" b="10979"/>
          <a:stretch/>
        </p:blipFill>
        <p:spPr bwMode="auto">
          <a:xfrm>
            <a:off x="324956" y="1323833"/>
            <a:ext cx="6464950" cy="22075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D372497-8881-B745-997C-3B25FB35D4AD}"/>
              </a:ext>
            </a:extLst>
          </p:cNvPr>
          <p:cNvSpPr txBox="1"/>
          <p:nvPr/>
        </p:nvSpPr>
        <p:spPr>
          <a:xfrm>
            <a:off x="508539" y="6511799"/>
            <a:ext cx="5753691" cy="307777"/>
          </a:xfrm>
          <a:prstGeom prst="rect">
            <a:avLst/>
          </a:prstGeom>
          <a:noFill/>
        </p:spPr>
        <p:txBody>
          <a:bodyPr wrap="square" rtlCol="0">
            <a:spAutoFit/>
          </a:bodyPr>
          <a:lstStyle/>
          <a:p>
            <a:r>
              <a:rPr kumimoji="1" lang="en" altLang="ko-Kore-KR" sz="1400" dirty="0">
                <a:hlinkClick r:id="rId5"/>
              </a:rPr>
              <a:t>https://www.cellstrat.com/2018/08/20/clustering-for-half-moons-dataset/</a:t>
            </a:r>
            <a:endParaRPr kumimoji="1" lang="en" altLang="ko-Kore-KR" sz="1400" dirty="0"/>
          </a:p>
        </p:txBody>
      </p:sp>
      <p:pic>
        <p:nvPicPr>
          <p:cNvPr id="10" name="Picture 4">
            <a:extLst>
              <a:ext uri="{FF2B5EF4-FFF2-40B4-BE49-F238E27FC236}">
                <a16:creationId xmlns:a16="http://schemas.microsoft.com/office/drawing/2014/main" id="{E8F2BC7B-A652-1D43-AEC5-0F7D26CBCD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71" y="3812232"/>
            <a:ext cx="3123801" cy="2207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206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8D165261-2E8D-9D43-A558-CBD8B708182D}"/>
              </a:ext>
            </a:extLst>
          </p:cNvPr>
          <p:cNvSpPr>
            <a:spLocks noGrp="1"/>
          </p:cNvSpPr>
          <p:nvPr>
            <p:ph type="sldNum" sz="quarter" idx="12"/>
          </p:nvPr>
        </p:nvSpPr>
        <p:spPr/>
        <p:txBody>
          <a:bodyPr/>
          <a:lstStyle/>
          <a:p>
            <a:fld id="{BD019F20-4947-436A-B85E-F0B6FC02889D}" type="slidenum">
              <a:rPr lang="ko-KR" altLang="en-US" smtClean="0"/>
              <a:pPr/>
              <a:t>16</a:t>
            </a:fld>
            <a:endParaRPr lang="ko-KR" altLang="en-US" dirty="0"/>
          </a:p>
        </p:txBody>
      </p:sp>
      <p:sp>
        <p:nvSpPr>
          <p:cNvPr id="3" name="제목 2">
            <a:extLst>
              <a:ext uri="{FF2B5EF4-FFF2-40B4-BE49-F238E27FC236}">
                <a16:creationId xmlns:a16="http://schemas.microsoft.com/office/drawing/2014/main" id="{FB765F83-021A-2C4E-AAE2-879807527D41}"/>
              </a:ext>
            </a:extLst>
          </p:cNvPr>
          <p:cNvSpPr>
            <a:spLocks noGrp="1"/>
          </p:cNvSpPr>
          <p:nvPr>
            <p:ph type="title"/>
          </p:nvPr>
        </p:nvSpPr>
        <p:spPr/>
        <p:txBody>
          <a:bodyPr/>
          <a:lstStyle/>
          <a:p>
            <a:r>
              <a:rPr kumimoji="1" lang="en-US" altLang="ko-Kore-KR" dirty="0"/>
              <a:t>Summary</a:t>
            </a:r>
            <a:endParaRPr kumimoji="1" lang="ko-Kore-KR" altLang="en-US" dirty="0"/>
          </a:p>
        </p:txBody>
      </p:sp>
      <p:pic>
        <p:nvPicPr>
          <p:cNvPr id="6146" name="Picture 2">
            <a:extLst>
              <a:ext uri="{FF2B5EF4-FFF2-40B4-BE49-F238E27FC236}">
                <a16:creationId xmlns:a16="http://schemas.microsoft.com/office/drawing/2014/main" id="{8D936C5B-1690-4647-B036-63C90AC48B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0175" y="1837902"/>
            <a:ext cx="2510925" cy="1800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3555F628-41A3-214F-B806-B93872DEAB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2756" y="1837902"/>
            <a:ext cx="2510925" cy="18000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03383F68-AEA0-E641-BF95-6EA8199257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340" y="1837902"/>
            <a:ext cx="2510924" cy="180000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930C992F-F7C6-3A4C-B21F-A74161BDDF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5264" y="3710645"/>
            <a:ext cx="2480673" cy="180000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81325CEC-BD45-904A-B51F-B272146450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700" y="3710645"/>
            <a:ext cx="2480672" cy="1800000"/>
          </a:xfrm>
          <a:prstGeom prst="rect">
            <a:avLst/>
          </a:prstGeom>
          <a:noFill/>
          <a:extLst>
            <a:ext uri="{909E8E84-426E-40DD-AFC4-6F175D3DCCD1}">
              <a14:hiddenFill xmlns:a14="http://schemas.microsoft.com/office/drawing/2010/main">
                <a:solidFill>
                  <a:srgbClr val="FFFFFF"/>
                </a:solidFill>
              </a14:hiddenFill>
            </a:ext>
          </a:extLst>
        </p:spPr>
      </p:pic>
      <p:sp>
        <p:nvSpPr>
          <p:cNvPr id="7" name="내용 개체 틀 6">
            <a:extLst>
              <a:ext uri="{FF2B5EF4-FFF2-40B4-BE49-F238E27FC236}">
                <a16:creationId xmlns:a16="http://schemas.microsoft.com/office/drawing/2014/main" id="{4A2A9DFF-D257-1F48-A8D0-6DC768F04E43}"/>
              </a:ext>
            </a:extLst>
          </p:cNvPr>
          <p:cNvSpPr>
            <a:spLocks noGrp="1"/>
          </p:cNvSpPr>
          <p:nvPr>
            <p:ph idx="1"/>
          </p:nvPr>
        </p:nvSpPr>
        <p:spPr>
          <a:xfrm>
            <a:off x="8280611" y="1118829"/>
            <a:ext cx="3509311" cy="5110890"/>
          </a:xfrm>
        </p:spPr>
        <p:txBody>
          <a:bodyPr/>
          <a:lstStyle/>
          <a:p>
            <a:r>
              <a:rPr lang="en-US" altLang="ko-Kore-KR" dirty="0"/>
              <a:t>Best result (0.93)</a:t>
            </a:r>
          </a:p>
          <a:p>
            <a:pPr lvl="1"/>
            <a:r>
              <a:rPr lang="en-US" altLang="ko-Kore-KR" dirty="0"/>
              <a:t>Gaussian process</a:t>
            </a:r>
          </a:p>
          <a:p>
            <a:pPr lvl="1"/>
            <a:r>
              <a:rPr lang="en-US" altLang="ko-Kore-KR" dirty="0"/>
              <a:t>SVM with RBF kernel</a:t>
            </a:r>
          </a:p>
          <a:p>
            <a:r>
              <a:rPr lang="en-US" altLang="ko-Kore-KR" dirty="0"/>
              <a:t>Second best (0.88)</a:t>
            </a:r>
          </a:p>
          <a:p>
            <a:pPr lvl="1"/>
            <a:r>
              <a:rPr lang="en-US" altLang="ko-Kore-KR" dirty="0"/>
              <a:t>SVM with polynomial kernel</a:t>
            </a:r>
          </a:p>
          <a:p>
            <a:r>
              <a:rPr lang="en-US" altLang="ko-Kore-KR" dirty="0"/>
              <a:t>Worst (0.85)</a:t>
            </a:r>
          </a:p>
          <a:p>
            <a:pPr lvl="1"/>
            <a:r>
              <a:rPr lang="en-US" altLang="ko-Kore-KR" dirty="0"/>
              <a:t>FDA</a:t>
            </a:r>
          </a:p>
          <a:p>
            <a:pPr lvl="1"/>
            <a:r>
              <a:rPr lang="en-US" altLang="ko-Kore-KR" dirty="0"/>
              <a:t>Generative model (Gaussian assumption)</a:t>
            </a:r>
          </a:p>
          <a:p>
            <a:pPr lvl="1"/>
            <a:r>
              <a:rPr lang="en-US" altLang="ko-Kore-KR" dirty="0"/>
              <a:t>Logistic Regression</a:t>
            </a:r>
          </a:p>
        </p:txBody>
      </p:sp>
      <p:pic>
        <p:nvPicPr>
          <p:cNvPr id="16" name="그림 15">
            <a:extLst>
              <a:ext uri="{FF2B5EF4-FFF2-40B4-BE49-F238E27FC236}">
                <a16:creationId xmlns:a16="http://schemas.microsoft.com/office/drawing/2014/main" id="{48BF3217-2E2E-C649-AB55-EAF09F1511FC}"/>
              </a:ext>
            </a:extLst>
          </p:cNvPr>
          <p:cNvPicPr>
            <a:picLocks noChangeAspect="1"/>
          </p:cNvPicPr>
          <p:nvPr/>
        </p:nvPicPr>
        <p:blipFill rotWithShape="1">
          <a:blip r:embed="rId8"/>
          <a:srcRect l="3797" t="27786" r="15104" b="1600"/>
          <a:stretch/>
        </p:blipFill>
        <p:spPr>
          <a:xfrm>
            <a:off x="5605608" y="3710645"/>
            <a:ext cx="2488073" cy="1800000"/>
          </a:xfrm>
          <a:prstGeom prst="rect">
            <a:avLst/>
          </a:prstGeom>
        </p:spPr>
      </p:pic>
      <p:sp>
        <p:nvSpPr>
          <p:cNvPr id="17" name="TextBox 16">
            <a:extLst>
              <a:ext uri="{FF2B5EF4-FFF2-40B4-BE49-F238E27FC236}">
                <a16:creationId xmlns:a16="http://schemas.microsoft.com/office/drawing/2014/main" id="{D1070A45-7B0B-274A-8A6C-C90F88CAEE76}"/>
              </a:ext>
            </a:extLst>
          </p:cNvPr>
          <p:cNvSpPr txBox="1"/>
          <p:nvPr/>
        </p:nvSpPr>
        <p:spPr>
          <a:xfrm>
            <a:off x="640605" y="5583388"/>
            <a:ext cx="2326767" cy="646331"/>
          </a:xfrm>
          <a:prstGeom prst="rect">
            <a:avLst/>
          </a:prstGeom>
          <a:solidFill>
            <a:schemeClr val="bg1"/>
          </a:solidFill>
          <a:ln>
            <a:solidFill>
              <a:schemeClr val="bg2"/>
            </a:solidFill>
          </a:ln>
          <a:effectLst>
            <a:outerShdw blurRad="50800" dist="38100" dir="2700000" algn="tl" rotWithShape="0">
              <a:prstClr val="black">
                <a:alpha val="13000"/>
              </a:prstClr>
            </a:outerShdw>
          </a:effectLst>
        </p:spPr>
        <p:txBody>
          <a:bodyPr wrap="square" rtlCol="0">
            <a:spAutoFit/>
          </a:bodyPr>
          <a:lstStyle/>
          <a:p>
            <a:pPr algn="ctr"/>
            <a:r>
              <a:rPr kumimoji="1" lang="en-US" altLang="ko-Kore-KR" i="1" dirty="0"/>
              <a:t>SVM with RBF kernel</a:t>
            </a:r>
          </a:p>
          <a:p>
            <a:pPr algn="ctr"/>
            <a:r>
              <a:rPr kumimoji="1" lang="en-US" altLang="ko-Kore-KR" i="1" dirty="0"/>
              <a:t>(accuracy = 0.93)</a:t>
            </a:r>
            <a:endParaRPr kumimoji="1" lang="ko-Kore-KR" altLang="en-US" i="1" dirty="0"/>
          </a:p>
        </p:txBody>
      </p:sp>
      <p:sp>
        <p:nvSpPr>
          <p:cNvPr id="18" name="TextBox 17">
            <a:extLst>
              <a:ext uri="{FF2B5EF4-FFF2-40B4-BE49-F238E27FC236}">
                <a16:creationId xmlns:a16="http://schemas.microsoft.com/office/drawing/2014/main" id="{C9DEF038-D7AF-8E4A-9DEC-5B784F32D7C6}"/>
              </a:ext>
            </a:extLst>
          </p:cNvPr>
          <p:cNvSpPr txBox="1"/>
          <p:nvPr/>
        </p:nvSpPr>
        <p:spPr>
          <a:xfrm>
            <a:off x="3159170" y="5583387"/>
            <a:ext cx="2326767" cy="646331"/>
          </a:xfrm>
          <a:prstGeom prst="rect">
            <a:avLst/>
          </a:prstGeom>
          <a:solidFill>
            <a:schemeClr val="bg1"/>
          </a:solidFill>
          <a:ln>
            <a:solidFill>
              <a:schemeClr val="bg2"/>
            </a:solidFill>
          </a:ln>
          <a:effectLst>
            <a:outerShdw blurRad="50800" dist="38100" dir="2700000" algn="tl" rotWithShape="0">
              <a:prstClr val="black">
                <a:alpha val="13000"/>
              </a:prstClr>
            </a:outerShdw>
          </a:effectLst>
        </p:spPr>
        <p:txBody>
          <a:bodyPr wrap="square" rtlCol="0">
            <a:spAutoFit/>
          </a:bodyPr>
          <a:lstStyle/>
          <a:p>
            <a:pPr algn="ctr"/>
            <a:r>
              <a:rPr kumimoji="1" lang="en-US" altLang="ko-Kore-KR" i="1" dirty="0"/>
              <a:t>Gaussian Process</a:t>
            </a:r>
          </a:p>
          <a:p>
            <a:pPr algn="ctr"/>
            <a:r>
              <a:rPr kumimoji="1" lang="en-US" altLang="ko-Kore-KR" i="1" dirty="0"/>
              <a:t>(accuracy = 0.93)</a:t>
            </a:r>
            <a:endParaRPr kumimoji="1" lang="ko-Kore-KR" altLang="en-US" i="1" dirty="0"/>
          </a:p>
        </p:txBody>
      </p:sp>
      <p:sp>
        <p:nvSpPr>
          <p:cNvPr id="19" name="TextBox 18">
            <a:extLst>
              <a:ext uri="{FF2B5EF4-FFF2-40B4-BE49-F238E27FC236}">
                <a16:creationId xmlns:a16="http://schemas.microsoft.com/office/drawing/2014/main" id="{D3676E64-8836-0044-9E12-59EB9DAEA9A8}"/>
              </a:ext>
            </a:extLst>
          </p:cNvPr>
          <p:cNvSpPr txBox="1"/>
          <p:nvPr/>
        </p:nvSpPr>
        <p:spPr>
          <a:xfrm>
            <a:off x="5674834" y="5583387"/>
            <a:ext cx="2326767" cy="646331"/>
          </a:xfrm>
          <a:prstGeom prst="rect">
            <a:avLst/>
          </a:prstGeom>
          <a:solidFill>
            <a:schemeClr val="bg1"/>
          </a:solidFill>
          <a:ln>
            <a:solidFill>
              <a:schemeClr val="bg2"/>
            </a:solidFill>
          </a:ln>
          <a:effectLst>
            <a:outerShdw blurRad="50800" dist="38100" dir="2700000" algn="tl" rotWithShape="0">
              <a:prstClr val="black">
                <a:alpha val="13000"/>
              </a:prstClr>
            </a:outerShdw>
          </a:effectLst>
        </p:spPr>
        <p:txBody>
          <a:bodyPr wrap="square" rtlCol="0">
            <a:spAutoFit/>
          </a:bodyPr>
          <a:lstStyle/>
          <a:p>
            <a:pPr algn="ctr"/>
            <a:r>
              <a:rPr kumimoji="1" lang="en-US" altLang="ko-Kore-KR" i="1" dirty="0"/>
              <a:t>K-means</a:t>
            </a:r>
          </a:p>
          <a:p>
            <a:pPr algn="ctr"/>
            <a:r>
              <a:rPr kumimoji="1" lang="en-US" altLang="ko-Kore-KR" i="1" dirty="0"/>
              <a:t>Clustering</a:t>
            </a:r>
            <a:endParaRPr kumimoji="1" lang="ko-Kore-KR" altLang="en-US" i="1" dirty="0"/>
          </a:p>
        </p:txBody>
      </p:sp>
      <p:sp>
        <p:nvSpPr>
          <p:cNvPr id="20" name="TextBox 19">
            <a:extLst>
              <a:ext uri="{FF2B5EF4-FFF2-40B4-BE49-F238E27FC236}">
                <a16:creationId xmlns:a16="http://schemas.microsoft.com/office/drawing/2014/main" id="{F6A29CA3-076E-614E-BCB4-1397548902BA}"/>
              </a:ext>
            </a:extLst>
          </p:cNvPr>
          <p:cNvSpPr txBox="1"/>
          <p:nvPr/>
        </p:nvSpPr>
        <p:spPr>
          <a:xfrm>
            <a:off x="5766914" y="1118828"/>
            <a:ext cx="2248678" cy="646331"/>
          </a:xfrm>
          <a:prstGeom prst="rect">
            <a:avLst/>
          </a:prstGeom>
          <a:solidFill>
            <a:schemeClr val="bg1"/>
          </a:solidFill>
          <a:ln>
            <a:solidFill>
              <a:schemeClr val="bg2"/>
            </a:solidFill>
          </a:ln>
          <a:effectLst>
            <a:outerShdw blurRad="50800" dist="38100" dir="2700000" algn="tl" rotWithShape="0">
              <a:prstClr val="black">
                <a:alpha val="13000"/>
              </a:prstClr>
            </a:outerShdw>
          </a:effectLst>
        </p:spPr>
        <p:txBody>
          <a:bodyPr wrap="square" rtlCol="0">
            <a:spAutoFit/>
          </a:bodyPr>
          <a:lstStyle/>
          <a:p>
            <a:pPr algn="ctr"/>
            <a:r>
              <a:rPr kumimoji="1" lang="en-US" altLang="ko-Kore-KR" i="1" dirty="0"/>
              <a:t>Logistic Regression</a:t>
            </a:r>
          </a:p>
          <a:p>
            <a:pPr algn="ctr"/>
            <a:r>
              <a:rPr kumimoji="1" lang="en-US" altLang="ko-Kore-KR" i="1" dirty="0"/>
              <a:t>(accuracy = 0.85)</a:t>
            </a:r>
            <a:endParaRPr kumimoji="1" lang="ko-Kore-KR" altLang="en-US" i="1" dirty="0"/>
          </a:p>
        </p:txBody>
      </p:sp>
      <p:sp>
        <p:nvSpPr>
          <p:cNvPr id="21" name="TextBox 20">
            <a:extLst>
              <a:ext uri="{FF2B5EF4-FFF2-40B4-BE49-F238E27FC236}">
                <a16:creationId xmlns:a16="http://schemas.microsoft.com/office/drawing/2014/main" id="{B135504F-DFAB-EE42-88C0-EDCB30309D51}"/>
              </a:ext>
            </a:extLst>
          </p:cNvPr>
          <p:cNvSpPr txBox="1"/>
          <p:nvPr/>
        </p:nvSpPr>
        <p:spPr>
          <a:xfrm>
            <a:off x="3237259" y="1138187"/>
            <a:ext cx="2248678" cy="646331"/>
          </a:xfrm>
          <a:prstGeom prst="rect">
            <a:avLst/>
          </a:prstGeom>
          <a:solidFill>
            <a:schemeClr val="bg1"/>
          </a:solidFill>
          <a:ln>
            <a:solidFill>
              <a:schemeClr val="bg2"/>
            </a:solidFill>
          </a:ln>
          <a:effectLst>
            <a:outerShdw blurRad="50800" dist="38100" dir="2700000" algn="tl" rotWithShape="0">
              <a:prstClr val="black">
                <a:alpha val="13000"/>
              </a:prstClr>
            </a:outerShdw>
          </a:effectLst>
        </p:spPr>
        <p:txBody>
          <a:bodyPr wrap="square" rtlCol="0">
            <a:spAutoFit/>
          </a:bodyPr>
          <a:lstStyle/>
          <a:p>
            <a:pPr algn="ctr"/>
            <a:r>
              <a:rPr kumimoji="1" lang="en-US" altLang="ko-Kore-KR" i="1" dirty="0"/>
              <a:t>Generative </a:t>
            </a:r>
          </a:p>
          <a:p>
            <a:pPr algn="ctr"/>
            <a:r>
              <a:rPr kumimoji="1" lang="en-US" altLang="ko-Kore-KR" i="1" dirty="0"/>
              <a:t>(accuracy = 0.85)</a:t>
            </a:r>
            <a:endParaRPr kumimoji="1" lang="ko-Kore-KR" altLang="en-US" i="1" dirty="0"/>
          </a:p>
        </p:txBody>
      </p:sp>
      <p:sp>
        <p:nvSpPr>
          <p:cNvPr id="23" name="TextBox 22">
            <a:extLst>
              <a:ext uri="{FF2B5EF4-FFF2-40B4-BE49-F238E27FC236}">
                <a16:creationId xmlns:a16="http://schemas.microsoft.com/office/drawing/2014/main" id="{E3BD9A14-A61E-F444-8AFE-BC7235AB0542}"/>
              </a:ext>
            </a:extLst>
          </p:cNvPr>
          <p:cNvSpPr txBox="1"/>
          <p:nvPr/>
        </p:nvSpPr>
        <p:spPr>
          <a:xfrm>
            <a:off x="640605" y="1155199"/>
            <a:ext cx="2248678" cy="646331"/>
          </a:xfrm>
          <a:prstGeom prst="rect">
            <a:avLst/>
          </a:prstGeom>
          <a:solidFill>
            <a:schemeClr val="bg1"/>
          </a:solidFill>
          <a:ln>
            <a:solidFill>
              <a:schemeClr val="bg2"/>
            </a:solidFill>
          </a:ln>
          <a:effectLst>
            <a:outerShdw blurRad="50800" dist="38100" dir="2700000" algn="tl" rotWithShape="0">
              <a:prstClr val="black">
                <a:alpha val="13000"/>
              </a:prstClr>
            </a:outerShdw>
          </a:effectLst>
        </p:spPr>
        <p:txBody>
          <a:bodyPr wrap="square" rtlCol="0">
            <a:spAutoFit/>
          </a:bodyPr>
          <a:lstStyle/>
          <a:p>
            <a:pPr algn="ctr"/>
            <a:r>
              <a:rPr kumimoji="1" lang="en-US" altLang="ko-Kore-KR" i="1" dirty="0"/>
              <a:t>FDA</a:t>
            </a:r>
          </a:p>
          <a:p>
            <a:pPr algn="ctr"/>
            <a:r>
              <a:rPr kumimoji="1" lang="en-US" altLang="ko-Kore-KR" i="1" dirty="0"/>
              <a:t>(accuracy = 0.85)</a:t>
            </a:r>
            <a:endParaRPr kumimoji="1" lang="ko-Kore-KR" altLang="en-US" i="1" dirty="0"/>
          </a:p>
        </p:txBody>
      </p:sp>
    </p:spTree>
    <p:extLst>
      <p:ext uri="{BB962C8B-B14F-4D97-AF65-F5344CB8AC3E}">
        <p14:creationId xmlns:p14="http://schemas.microsoft.com/office/powerpoint/2010/main" val="560624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6D889A-6E8E-49E0-B3E4-BF4A7625987B}"/>
              </a:ext>
            </a:extLst>
          </p:cNvPr>
          <p:cNvSpPr>
            <a:spLocks noGrp="1"/>
          </p:cNvSpPr>
          <p:nvPr>
            <p:ph type="title"/>
          </p:nvPr>
        </p:nvSpPr>
        <p:spPr/>
        <p:txBody>
          <a:bodyPr/>
          <a:lstStyle/>
          <a:p>
            <a:r>
              <a:rPr lang="en-US" altLang="ko-KR" dirty="0"/>
              <a:t>Overview</a:t>
            </a:r>
            <a:endParaRPr lang="ko-KR" altLang="en-US" dirty="0"/>
          </a:p>
        </p:txBody>
      </p:sp>
      <p:sp>
        <p:nvSpPr>
          <p:cNvPr id="3" name="내용 개체 틀 2">
            <a:extLst>
              <a:ext uri="{FF2B5EF4-FFF2-40B4-BE49-F238E27FC236}">
                <a16:creationId xmlns:a16="http://schemas.microsoft.com/office/drawing/2014/main" id="{AE5BBBAD-6250-40C7-BA4A-AEECAA6CA06F}"/>
              </a:ext>
            </a:extLst>
          </p:cNvPr>
          <p:cNvSpPr>
            <a:spLocks noGrp="1"/>
          </p:cNvSpPr>
          <p:nvPr>
            <p:ph idx="1"/>
          </p:nvPr>
        </p:nvSpPr>
        <p:spPr/>
        <p:txBody>
          <a:bodyPr>
            <a:normAutofit/>
          </a:bodyPr>
          <a:lstStyle/>
          <a:p>
            <a:r>
              <a:rPr lang="en-US" altLang="ko-KR" dirty="0"/>
              <a:t>Data to be used</a:t>
            </a:r>
          </a:p>
          <a:p>
            <a:pPr lvl="1"/>
            <a:r>
              <a:rPr lang="en-US" altLang="ko-KR" dirty="0"/>
              <a:t>Description, Reason of selection </a:t>
            </a:r>
          </a:p>
          <a:p>
            <a:r>
              <a:rPr lang="en-US" altLang="ko-KR" dirty="0"/>
              <a:t>Result &amp; Analysis</a:t>
            </a:r>
          </a:p>
          <a:p>
            <a:pPr lvl="1"/>
            <a:r>
              <a:rPr lang="en-US" altLang="ko-KR" dirty="0"/>
              <a:t>Fisher Discriminant Analysis</a:t>
            </a:r>
          </a:p>
          <a:p>
            <a:pPr lvl="1"/>
            <a:r>
              <a:rPr lang="en-US" altLang="ko-KR" dirty="0"/>
              <a:t>Generative model (with Gaussian likelihoods)</a:t>
            </a:r>
          </a:p>
          <a:p>
            <a:pPr lvl="1"/>
            <a:r>
              <a:rPr lang="en-US" altLang="ko-KR" dirty="0"/>
              <a:t>Logistic Regression</a:t>
            </a:r>
          </a:p>
          <a:p>
            <a:pPr lvl="1"/>
            <a:r>
              <a:rPr lang="en-US" altLang="ko-KR" dirty="0"/>
              <a:t>Support Vector Machine</a:t>
            </a:r>
          </a:p>
          <a:p>
            <a:pPr lvl="1"/>
            <a:r>
              <a:rPr lang="en-US" altLang="ko-KR" dirty="0"/>
              <a:t>Gaussian Process</a:t>
            </a:r>
          </a:p>
          <a:p>
            <a:pPr lvl="1"/>
            <a:r>
              <a:rPr lang="en-US" altLang="ko-KR" dirty="0"/>
              <a:t>K-means Clustering (EM algorithm)</a:t>
            </a:r>
          </a:p>
          <a:p>
            <a:r>
              <a:rPr lang="en-US" altLang="ko-KR" dirty="0"/>
              <a:t>Summary</a:t>
            </a:r>
          </a:p>
        </p:txBody>
      </p:sp>
    </p:spTree>
    <p:extLst>
      <p:ext uri="{BB962C8B-B14F-4D97-AF65-F5344CB8AC3E}">
        <p14:creationId xmlns:p14="http://schemas.microsoft.com/office/powerpoint/2010/main" val="29134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DE0567E2-4B2D-D04F-83BE-E6D98C269607}"/>
              </a:ext>
            </a:extLst>
          </p:cNvPr>
          <p:cNvSpPr>
            <a:spLocks noGrp="1"/>
          </p:cNvSpPr>
          <p:nvPr>
            <p:ph type="sldNum" sz="quarter" idx="12"/>
          </p:nvPr>
        </p:nvSpPr>
        <p:spPr>
          <a:xfrm>
            <a:off x="11436351" y="6356349"/>
            <a:ext cx="583494" cy="365125"/>
          </a:xfrm>
        </p:spPr>
        <p:txBody>
          <a:bodyPr/>
          <a:lstStyle/>
          <a:p>
            <a:fld id="{BD019F20-4947-436A-B85E-F0B6FC02889D}" type="slidenum">
              <a:rPr lang="ko-KR" altLang="en-US" smtClean="0"/>
              <a:pPr/>
              <a:t>2</a:t>
            </a:fld>
            <a:endParaRPr lang="ko-KR" altLang="en-US" dirty="0"/>
          </a:p>
        </p:txBody>
      </p:sp>
      <p:sp>
        <p:nvSpPr>
          <p:cNvPr id="3" name="제목 2">
            <a:extLst>
              <a:ext uri="{FF2B5EF4-FFF2-40B4-BE49-F238E27FC236}">
                <a16:creationId xmlns:a16="http://schemas.microsoft.com/office/drawing/2014/main" id="{E3EFF523-D5C8-2744-80CF-6A9A971BD4E6}"/>
              </a:ext>
            </a:extLst>
          </p:cNvPr>
          <p:cNvSpPr>
            <a:spLocks noGrp="1"/>
          </p:cNvSpPr>
          <p:nvPr>
            <p:ph type="title"/>
          </p:nvPr>
        </p:nvSpPr>
        <p:spPr>
          <a:xfrm>
            <a:off x="228600" y="136525"/>
            <a:ext cx="10515600" cy="876653"/>
          </a:xfrm>
        </p:spPr>
        <p:txBody>
          <a:bodyPr/>
          <a:lstStyle/>
          <a:p>
            <a:r>
              <a:rPr lang="en-US" altLang="ko-Kore-KR" dirty="0"/>
              <a:t>Data to be used</a:t>
            </a:r>
            <a:endParaRPr lang="ko-Kore-KR" altLang="en-US" dirty="0"/>
          </a:p>
        </p:txBody>
      </p:sp>
      <p:sp>
        <p:nvSpPr>
          <p:cNvPr id="13" name="내용 개체 틀 12">
            <a:extLst>
              <a:ext uri="{FF2B5EF4-FFF2-40B4-BE49-F238E27FC236}">
                <a16:creationId xmlns:a16="http://schemas.microsoft.com/office/drawing/2014/main" id="{4355BC39-93D2-0749-A88E-D393F32634CA}"/>
              </a:ext>
            </a:extLst>
          </p:cNvPr>
          <p:cNvSpPr>
            <a:spLocks noGrp="1"/>
          </p:cNvSpPr>
          <p:nvPr>
            <p:ph idx="1"/>
          </p:nvPr>
        </p:nvSpPr>
        <p:spPr>
          <a:xfrm>
            <a:off x="228599" y="1309511"/>
            <a:ext cx="5690419" cy="5411964"/>
          </a:xfrm>
        </p:spPr>
        <p:txBody>
          <a:bodyPr>
            <a:normAutofit/>
          </a:bodyPr>
          <a:lstStyle/>
          <a:p>
            <a:r>
              <a:rPr lang="en-US" altLang="ko-Kore-KR" dirty="0"/>
              <a:t>Moon dataset</a:t>
            </a:r>
          </a:p>
          <a:p>
            <a:pPr lvl="1"/>
            <a:r>
              <a:rPr lang="en-US" altLang="ko-Kore-KR" dirty="0"/>
              <a:t>Two interleaving half circles</a:t>
            </a:r>
          </a:p>
          <a:p>
            <a:pPr lvl="1"/>
            <a:r>
              <a:rPr lang="en-US" altLang="ko-Kore-KR" dirty="0"/>
              <a:t>A simple toy dataset to visualize </a:t>
            </a:r>
            <a:br>
              <a:rPr lang="en-US" altLang="ko-Kore-KR" dirty="0"/>
            </a:br>
            <a:r>
              <a:rPr lang="en-US" altLang="ko-Kore-KR" dirty="0"/>
              <a:t>clustering and classification algorithms</a:t>
            </a:r>
          </a:p>
          <a:p>
            <a:pPr lvl="1"/>
            <a:r>
              <a:rPr lang="en-US" altLang="ko-Kore-KR" dirty="0"/>
              <a:t>Due to its shape &amp; popularity </a:t>
            </a:r>
          </a:p>
          <a:p>
            <a:pPr lvl="2"/>
            <a:r>
              <a:rPr lang="en-US" altLang="ko-Kore-KR" dirty="0"/>
              <a:t>Seems hard to classify with linear </a:t>
            </a:r>
            <a:br>
              <a:rPr lang="en-US" altLang="ko-Kore-KR" dirty="0"/>
            </a:br>
            <a:r>
              <a:rPr lang="en-US" altLang="ko-Kore-KR" dirty="0"/>
              <a:t>classification</a:t>
            </a:r>
          </a:p>
          <a:p>
            <a:r>
              <a:rPr lang="en-US" altLang="ko-Kore-KR" dirty="0"/>
              <a:t>For this project..</a:t>
            </a:r>
          </a:p>
          <a:p>
            <a:pPr lvl="1"/>
            <a:r>
              <a:rPr lang="en-US" altLang="ko-Kore-KR" dirty="0"/>
              <a:t>Number of samples = 300</a:t>
            </a:r>
          </a:p>
          <a:p>
            <a:pPr lvl="2"/>
            <a:r>
              <a:rPr lang="en-US" altLang="ko-Kore-KR" dirty="0"/>
              <a:t>each 150 samples</a:t>
            </a:r>
          </a:p>
          <a:p>
            <a:pPr lvl="1"/>
            <a:r>
              <a:rPr lang="en-US" altLang="ko-Kore-KR" dirty="0"/>
              <a:t>Noise = 0.2</a:t>
            </a:r>
          </a:p>
          <a:p>
            <a:pPr lvl="1"/>
            <a:r>
              <a:rPr lang="en-US" altLang="ko-Kore-KR" dirty="0"/>
              <a:t>Split the train data &amp; test data </a:t>
            </a:r>
          </a:p>
          <a:p>
            <a:pPr lvl="2"/>
            <a:r>
              <a:rPr lang="en-US" altLang="ko-Kore-KR" dirty="0"/>
              <a:t>Train : Test = 8 : 2</a:t>
            </a:r>
          </a:p>
        </p:txBody>
      </p:sp>
      <p:pic>
        <p:nvPicPr>
          <p:cNvPr id="6" name="그림 5">
            <a:extLst>
              <a:ext uri="{FF2B5EF4-FFF2-40B4-BE49-F238E27FC236}">
                <a16:creationId xmlns:a16="http://schemas.microsoft.com/office/drawing/2014/main" id="{E1D2DC24-CAB8-2849-858D-D0BAF2276F9F}"/>
              </a:ext>
            </a:extLst>
          </p:cNvPr>
          <p:cNvPicPr>
            <a:picLocks noChangeAspect="1"/>
          </p:cNvPicPr>
          <p:nvPr/>
        </p:nvPicPr>
        <p:blipFill>
          <a:blip r:embed="rId3"/>
          <a:stretch>
            <a:fillRect/>
          </a:stretch>
        </p:blipFill>
        <p:spPr>
          <a:xfrm>
            <a:off x="5936370" y="1317875"/>
            <a:ext cx="6097059" cy="804991"/>
          </a:xfrm>
          <a:prstGeom prst="rect">
            <a:avLst/>
          </a:prstGeom>
        </p:spPr>
      </p:pic>
      <p:pic>
        <p:nvPicPr>
          <p:cNvPr id="9" name="그림 8">
            <a:extLst>
              <a:ext uri="{FF2B5EF4-FFF2-40B4-BE49-F238E27FC236}">
                <a16:creationId xmlns:a16="http://schemas.microsoft.com/office/drawing/2014/main" id="{95A71DAA-9424-F241-9283-A091483AE895}"/>
              </a:ext>
            </a:extLst>
          </p:cNvPr>
          <p:cNvPicPr>
            <a:picLocks noChangeAspect="1"/>
          </p:cNvPicPr>
          <p:nvPr/>
        </p:nvPicPr>
        <p:blipFill>
          <a:blip r:embed="rId4"/>
          <a:stretch>
            <a:fillRect/>
          </a:stretch>
        </p:blipFill>
        <p:spPr>
          <a:xfrm>
            <a:off x="5923495" y="2194528"/>
            <a:ext cx="6097055" cy="3990799"/>
          </a:xfrm>
          <a:prstGeom prst="rect">
            <a:avLst/>
          </a:prstGeom>
        </p:spPr>
      </p:pic>
      <p:pic>
        <p:nvPicPr>
          <p:cNvPr id="5" name="그림 4">
            <a:extLst>
              <a:ext uri="{FF2B5EF4-FFF2-40B4-BE49-F238E27FC236}">
                <a16:creationId xmlns:a16="http://schemas.microsoft.com/office/drawing/2014/main" id="{4C3A9A2A-6371-3A4C-83D6-0A25B8F4A0A7}"/>
              </a:ext>
            </a:extLst>
          </p:cNvPr>
          <p:cNvPicPr>
            <a:picLocks noChangeAspect="1"/>
          </p:cNvPicPr>
          <p:nvPr/>
        </p:nvPicPr>
        <p:blipFill>
          <a:blip r:embed="rId5"/>
          <a:stretch>
            <a:fillRect/>
          </a:stretch>
        </p:blipFill>
        <p:spPr>
          <a:xfrm>
            <a:off x="10008829" y="4577581"/>
            <a:ext cx="1923729" cy="1390600"/>
          </a:xfrm>
          <a:prstGeom prst="rect">
            <a:avLst/>
          </a:prstGeom>
        </p:spPr>
      </p:pic>
      <p:sp>
        <p:nvSpPr>
          <p:cNvPr id="14" name="TextBox 13">
            <a:extLst>
              <a:ext uri="{FF2B5EF4-FFF2-40B4-BE49-F238E27FC236}">
                <a16:creationId xmlns:a16="http://schemas.microsoft.com/office/drawing/2014/main" id="{75CD6162-5B20-194C-84F3-B192E09F49B7}"/>
              </a:ext>
            </a:extLst>
          </p:cNvPr>
          <p:cNvSpPr txBox="1"/>
          <p:nvPr/>
        </p:nvSpPr>
        <p:spPr>
          <a:xfrm>
            <a:off x="10068598" y="4199802"/>
            <a:ext cx="1995948" cy="338554"/>
          </a:xfrm>
          <a:prstGeom prst="rect">
            <a:avLst/>
          </a:prstGeom>
          <a:noFill/>
        </p:spPr>
        <p:txBody>
          <a:bodyPr wrap="square" rtlCol="0">
            <a:spAutoFit/>
          </a:bodyPr>
          <a:lstStyle/>
          <a:p>
            <a:pPr algn="ctr"/>
            <a:r>
              <a:rPr kumimoji="1" lang="en-US" altLang="ko-Kore-KR" sz="1600" dirty="0"/>
              <a:t>&lt;Without any noise&gt;</a:t>
            </a:r>
            <a:endParaRPr kumimoji="1" lang="ko-Kore-KR" altLang="en-US" sz="1600" dirty="0"/>
          </a:p>
        </p:txBody>
      </p:sp>
    </p:spTree>
    <p:extLst>
      <p:ext uri="{BB962C8B-B14F-4D97-AF65-F5344CB8AC3E}">
        <p14:creationId xmlns:p14="http://schemas.microsoft.com/office/powerpoint/2010/main" val="169095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5C573C38-2CCE-5542-B7E8-94F8504AFCE7}"/>
              </a:ext>
            </a:extLst>
          </p:cNvPr>
          <p:cNvSpPr>
            <a:spLocks noGrp="1"/>
          </p:cNvSpPr>
          <p:nvPr>
            <p:ph type="sldNum" sz="quarter" idx="12"/>
          </p:nvPr>
        </p:nvSpPr>
        <p:spPr/>
        <p:txBody>
          <a:bodyPr/>
          <a:lstStyle/>
          <a:p>
            <a:fld id="{BD019F20-4947-436A-B85E-F0B6FC02889D}" type="slidenum">
              <a:rPr lang="ko-KR" altLang="en-US" smtClean="0"/>
              <a:pPr/>
              <a:t>3</a:t>
            </a:fld>
            <a:endParaRPr lang="ko-KR" altLang="en-US" dirty="0"/>
          </a:p>
        </p:txBody>
      </p:sp>
      <p:sp>
        <p:nvSpPr>
          <p:cNvPr id="3" name="제목 2">
            <a:extLst>
              <a:ext uri="{FF2B5EF4-FFF2-40B4-BE49-F238E27FC236}">
                <a16:creationId xmlns:a16="http://schemas.microsoft.com/office/drawing/2014/main" id="{6A0D7076-7984-854E-8982-FB201111374F}"/>
              </a:ext>
            </a:extLst>
          </p:cNvPr>
          <p:cNvSpPr>
            <a:spLocks noGrp="1"/>
          </p:cNvSpPr>
          <p:nvPr>
            <p:ph type="title"/>
          </p:nvPr>
        </p:nvSpPr>
        <p:spPr/>
        <p:txBody>
          <a:bodyPr/>
          <a:lstStyle/>
          <a:p>
            <a:r>
              <a:rPr kumimoji="1" lang="en-US" altLang="ko-Kore-KR" dirty="0"/>
              <a:t>Fisher Discriminant Analysis</a:t>
            </a:r>
            <a:endParaRPr kumimoji="1" lang="ko-Kore-KR" altLang="en-US" dirty="0"/>
          </a:p>
        </p:txBody>
      </p:sp>
      <p:sp>
        <p:nvSpPr>
          <p:cNvPr id="5" name="내용 개체 틀 4">
            <a:extLst>
              <a:ext uri="{FF2B5EF4-FFF2-40B4-BE49-F238E27FC236}">
                <a16:creationId xmlns:a16="http://schemas.microsoft.com/office/drawing/2014/main" id="{3CAD71BD-F618-3F4E-9A91-94FC7DD6D8B5}"/>
              </a:ext>
            </a:extLst>
          </p:cNvPr>
          <p:cNvSpPr>
            <a:spLocks noGrp="1"/>
          </p:cNvSpPr>
          <p:nvPr>
            <p:ph idx="1"/>
          </p:nvPr>
        </p:nvSpPr>
        <p:spPr>
          <a:xfrm>
            <a:off x="324956" y="973395"/>
            <a:ext cx="11740043" cy="462116"/>
          </a:xfrm>
        </p:spPr>
        <p:txBody>
          <a:bodyPr>
            <a:normAutofit lnSpcReduction="10000"/>
          </a:bodyPr>
          <a:lstStyle/>
          <a:p>
            <a:r>
              <a:rPr lang="en-US" altLang="ko-Kore-KR" dirty="0"/>
              <a:t>Method</a:t>
            </a:r>
            <a:endParaRPr lang="ko-Kore-KR" altLang="en-US" dirty="0"/>
          </a:p>
        </p:txBody>
      </p:sp>
      <p:pic>
        <p:nvPicPr>
          <p:cNvPr id="6" name="그림 5">
            <a:extLst>
              <a:ext uri="{FF2B5EF4-FFF2-40B4-BE49-F238E27FC236}">
                <a16:creationId xmlns:a16="http://schemas.microsoft.com/office/drawing/2014/main" id="{746EA63C-94AE-3149-8998-0720DE3B74E3}"/>
              </a:ext>
            </a:extLst>
          </p:cNvPr>
          <p:cNvPicPr>
            <a:picLocks noChangeAspect="1"/>
          </p:cNvPicPr>
          <p:nvPr/>
        </p:nvPicPr>
        <p:blipFill rotWithShape="1">
          <a:blip r:embed="rId3"/>
          <a:srcRect l="1619"/>
          <a:stretch/>
        </p:blipFill>
        <p:spPr>
          <a:xfrm>
            <a:off x="632021" y="1863304"/>
            <a:ext cx="4048134" cy="1440968"/>
          </a:xfrm>
          <a:prstGeom prst="rect">
            <a:avLst/>
          </a:prstGeom>
        </p:spPr>
      </p:pic>
      <p:pic>
        <p:nvPicPr>
          <p:cNvPr id="7" name="그림 6">
            <a:extLst>
              <a:ext uri="{FF2B5EF4-FFF2-40B4-BE49-F238E27FC236}">
                <a16:creationId xmlns:a16="http://schemas.microsoft.com/office/drawing/2014/main" id="{35D8868A-9E3C-254A-B060-6D184CAA1757}"/>
              </a:ext>
            </a:extLst>
          </p:cNvPr>
          <p:cNvPicPr>
            <a:picLocks noChangeAspect="1"/>
          </p:cNvPicPr>
          <p:nvPr/>
        </p:nvPicPr>
        <p:blipFill rotWithShape="1">
          <a:blip r:embed="rId4"/>
          <a:srcRect t="41693" b="-311"/>
          <a:stretch/>
        </p:blipFill>
        <p:spPr>
          <a:xfrm>
            <a:off x="6818548" y="1804843"/>
            <a:ext cx="5225911" cy="2562190"/>
          </a:xfrm>
          <a:prstGeom prst="rect">
            <a:avLst/>
          </a:prstGeom>
        </p:spPr>
      </p:pic>
      <p:sp>
        <p:nvSpPr>
          <p:cNvPr id="8" name="TextBox 7">
            <a:extLst>
              <a:ext uri="{FF2B5EF4-FFF2-40B4-BE49-F238E27FC236}">
                <a16:creationId xmlns:a16="http://schemas.microsoft.com/office/drawing/2014/main" id="{9CFD7D56-1E77-6C45-8D1D-67E728E7E9F2}"/>
              </a:ext>
            </a:extLst>
          </p:cNvPr>
          <p:cNvSpPr txBox="1"/>
          <p:nvPr/>
        </p:nvSpPr>
        <p:spPr>
          <a:xfrm>
            <a:off x="450123" y="1435511"/>
            <a:ext cx="5350909" cy="369332"/>
          </a:xfrm>
          <a:prstGeom prst="rect">
            <a:avLst/>
          </a:prstGeom>
          <a:noFill/>
        </p:spPr>
        <p:txBody>
          <a:bodyPr wrap="square" rtlCol="0">
            <a:spAutoFit/>
          </a:bodyPr>
          <a:lstStyle/>
          <a:p>
            <a:r>
              <a:rPr kumimoji="1" lang="en-US" altLang="ko-Kore-KR" i="1" dirty="0"/>
              <a:t>1. Mean vector &amp; Covariance matrix of each class </a:t>
            </a:r>
            <a:endParaRPr kumimoji="1" lang="ko-Kore-KR" altLang="en-US" i="1" dirty="0"/>
          </a:p>
        </p:txBody>
      </p:sp>
      <p:pic>
        <p:nvPicPr>
          <p:cNvPr id="10" name="그림 9">
            <a:extLst>
              <a:ext uri="{FF2B5EF4-FFF2-40B4-BE49-F238E27FC236}">
                <a16:creationId xmlns:a16="http://schemas.microsoft.com/office/drawing/2014/main" id="{DD548380-BB38-1C46-9CBC-5446D9D33C48}"/>
              </a:ext>
            </a:extLst>
          </p:cNvPr>
          <p:cNvPicPr>
            <a:picLocks noChangeAspect="1"/>
          </p:cNvPicPr>
          <p:nvPr/>
        </p:nvPicPr>
        <p:blipFill rotWithShape="1">
          <a:blip r:embed="rId4"/>
          <a:srcRect r="48971" b="74134"/>
          <a:stretch/>
        </p:blipFill>
        <p:spPr>
          <a:xfrm>
            <a:off x="632021" y="4170188"/>
            <a:ext cx="3781482" cy="1603259"/>
          </a:xfrm>
          <a:prstGeom prst="rect">
            <a:avLst/>
          </a:prstGeom>
        </p:spPr>
      </p:pic>
      <p:sp>
        <p:nvSpPr>
          <p:cNvPr id="11" name="TextBox 10">
            <a:extLst>
              <a:ext uri="{FF2B5EF4-FFF2-40B4-BE49-F238E27FC236}">
                <a16:creationId xmlns:a16="http://schemas.microsoft.com/office/drawing/2014/main" id="{C22B665A-B803-424A-8C6E-05D631BFA777}"/>
              </a:ext>
            </a:extLst>
          </p:cNvPr>
          <p:cNvSpPr txBox="1"/>
          <p:nvPr/>
        </p:nvSpPr>
        <p:spPr>
          <a:xfrm>
            <a:off x="450122" y="3682360"/>
            <a:ext cx="5350909" cy="369332"/>
          </a:xfrm>
          <a:prstGeom prst="rect">
            <a:avLst/>
          </a:prstGeom>
          <a:noFill/>
        </p:spPr>
        <p:txBody>
          <a:bodyPr wrap="square" rtlCol="0">
            <a:spAutoFit/>
          </a:bodyPr>
          <a:lstStyle/>
          <a:p>
            <a:r>
              <a:rPr kumimoji="1" lang="en-US" altLang="ko-Kore-KR" i="1" dirty="0"/>
              <a:t>2. Calculate S</a:t>
            </a:r>
            <a:r>
              <a:rPr kumimoji="1" lang="en-US" altLang="ko-Kore-KR" i="1" baseline="-25000" dirty="0"/>
              <a:t>W</a:t>
            </a:r>
            <a:endParaRPr kumimoji="1" lang="ko-Kore-KR" altLang="en-US" i="1" baseline="-25000" dirty="0"/>
          </a:p>
        </p:txBody>
      </p:sp>
      <p:pic>
        <p:nvPicPr>
          <p:cNvPr id="12" name="그림 11">
            <a:extLst>
              <a:ext uri="{FF2B5EF4-FFF2-40B4-BE49-F238E27FC236}">
                <a16:creationId xmlns:a16="http://schemas.microsoft.com/office/drawing/2014/main" id="{6A6292BB-907B-3C4C-821C-4DBC53C6C6C7}"/>
              </a:ext>
            </a:extLst>
          </p:cNvPr>
          <p:cNvPicPr>
            <a:picLocks noChangeAspect="1"/>
          </p:cNvPicPr>
          <p:nvPr/>
        </p:nvPicPr>
        <p:blipFill>
          <a:blip r:embed="rId5"/>
          <a:stretch>
            <a:fillRect/>
          </a:stretch>
        </p:blipFill>
        <p:spPr>
          <a:xfrm>
            <a:off x="3715856" y="5113549"/>
            <a:ext cx="1866900" cy="444500"/>
          </a:xfrm>
          <a:prstGeom prst="rect">
            <a:avLst/>
          </a:prstGeom>
          <a:ln>
            <a:solidFill>
              <a:schemeClr val="bg2">
                <a:lumMod val="90000"/>
              </a:schemeClr>
            </a:solidFill>
          </a:ln>
          <a:effectLst>
            <a:outerShdw blurRad="50800" dist="38100" dir="2700000" algn="tl" rotWithShape="0">
              <a:prstClr val="black">
                <a:alpha val="40000"/>
              </a:prstClr>
            </a:outerShdw>
          </a:effectLst>
        </p:spPr>
      </p:pic>
      <p:pic>
        <p:nvPicPr>
          <p:cNvPr id="13" name="그림 12">
            <a:extLst>
              <a:ext uri="{FF2B5EF4-FFF2-40B4-BE49-F238E27FC236}">
                <a16:creationId xmlns:a16="http://schemas.microsoft.com/office/drawing/2014/main" id="{5980E73A-2BE7-8045-87EF-3BC872523563}"/>
              </a:ext>
            </a:extLst>
          </p:cNvPr>
          <p:cNvPicPr>
            <a:picLocks noChangeAspect="1"/>
          </p:cNvPicPr>
          <p:nvPr/>
        </p:nvPicPr>
        <p:blipFill>
          <a:blip r:embed="rId6"/>
          <a:stretch>
            <a:fillRect/>
          </a:stretch>
        </p:blipFill>
        <p:spPr>
          <a:xfrm>
            <a:off x="632022" y="5837055"/>
            <a:ext cx="4421760" cy="558959"/>
          </a:xfrm>
          <a:prstGeom prst="rect">
            <a:avLst/>
          </a:prstGeom>
          <a:ln>
            <a:solidFill>
              <a:schemeClr val="bg2">
                <a:lumMod val="90000"/>
              </a:schemeClr>
            </a:solidFill>
          </a:ln>
          <a:effectLst>
            <a:outerShdw blurRad="50800" dist="38100" dir="2700000" algn="tl" rotWithShape="0">
              <a:prstClr val="black">
                <a:alpha val="40000"/>
              </a:prstClr>
            </a:outerShdw>
          </a:effectLst>
        </p:spPr>
      </p:pic>
      <p:pic>
        <p:nvPicPr>
          <p:cNvPr id="14" name="그림 13">
            <a:extLst>
              <a:ext uri="{FF2B5EF4-FFF2-40B4-BE49-F238E27FC236}">
                <a16:creationId xmlns:a16="http://schemas.microsoft.com/office/drawing/2014/main" id="{2D96E30F-2617-5647-A428-3B923841C976}"/>
              </a:ext>
            </a:extLst>
          </p:cNvPr>
          <p:cNvPicPr>
            <a:picLocks noChangeAspect="1"/>
          </p:cNvPicPr>
          <p:nvPr/>
        </p:nvPicPr>
        <p:blipFill>
          <a:blip r:embed="rId7"/>
          <a:stretch>
            <a:fillRect/>
          </a:stretch>
        </p:blipFill>
        <p:spPr>
          <a:xfrm>
            <a:off x="3550786" y="2688537"/>
            <a:ext cx="2770769" cy="527340"/>
          </a:xfrm>
          <a:prstGeom prst="rect">
            <a:avLst/>
          </a:prstGeom>
          <a:ln>
            <a:solidFill>
              <a:schemeClr val="bg2">
                <a:lumMod val="90000"/>
              </a:schemeClr>
            </a:solidFill>
          </a:ln>
          <a:effectLst>
            <a:outerShdw blurRad="50800" dist="38100" dir="2700000" algn="tl" rotWithShape="0">
              <a:prstClr val="black">
                <a:alpha val="40000"/>
              </a:prstClr>
            </a:outerShdw>
          </a:effectLst>
        </p:spPr>
      </p:pic>
      <p:sp>
        <p:nvSpPr>
          <p:cNvPr id="15" name="TextBox 14">
            <a:extLst>
              <a:ext uri="{FF2B5EF4-FFF2-40B4-BE49-F238E27FC236}">
                <a16:creationId xmlns:a16="http://schemas.microsoft.com/office/drawing/2014/main" id="{E409470A-6275-8D49-A83F-E5890DEDFAFC}"/>
              </a:ext>
            </a:extLst>
          </p:cNvPr>
          <p:cNvSpPr txBox="1"/>
          <p:nvPr/>
        </p:nvSpPr>
        <p:spPr>
          <a:xfrm>
            <a:off x="6818548" y="1379321"/>
            <a:ext cx="5350909" cy="369332"/>
          </a:xfrm>
          <a:prstGeom prst="rect">
            <a:avLst/>
          </a:prstGeom>
          <a:noFill/>
        </p:spPr>
        <p:txBody>
          <a:bodyPr wrap="square" rtlCol="0">
            <a:spAutoFit/>
          </a:bodyPr>
          <a:lstStyle/>
          <a:p>
            <a:r>
              <a:rPr kumimoji="1" lang="en-US" altLang="ko-Kore-KR" i="1" dirty="0"/>
              <a:t>3. Draw the decision boundary &amp; Calculate the accuracy</a:t>
            </a:r>
            <a:endParaRPr kumimoji="1" lang="ko-Kore-KR" altLang="en-US" i="1" baseline="-25000" dirty="0"/>
          </a:p>
        </p:txBody>
      </p:sp>
      <p:pic>
        <p:nvPicPr>
          <p:cNvPr id="16" name="그림 15">
            <a:extLst>
              <a:ext uri="{FF2B5EF4-FFF2-40B4-BE49-F238E27FC236}">
                <a16:creationId xmlns:a16="http://schemas.microsoft.com/office/drawing/2014/main" id="{0CC3922B-66E9-CE44-A8D4-78A327754E6B}"/>
              </a:ext>
            </a:extLst>
          </p:cNvPr>
          <p:cNvPicPr>
            <a:picLocks noChangeAspect="1"/>
          </p:cNvPicPr>
          <p:nvPr/>
        </p:nvPicPr>
        <p:blipFill>
          <a:blip r:embed="rId8"/>
          <a:stretch>
            <a:fillRect/>
          </a:stretch>
        </p:blipFill>
        <p:spPr>
          <a:xfrm>
            <a:off x="3550786" y="3334373"/>
            <a:ext cx="2717800" cy="457200"/>
          </a:xfrm>
          <a:prstGeom prst="rect">
            <a:avLst/>
          </a:prstGeom>
          <a:ln>
            <a:solidFill>
              <a:schemeClr val="bg2">
                <a:lumMod val="9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98706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929AFB7F-CFFA-D14D-AA39-EAA6140A43CE}"/>
              </a:ext>
            </a:extLst>
          </p:cNvPr>
          <p:cNvSpPr>
            <a:spLocks noGrp="1"/>
          </p:cNvSpPr>
          <p:nvPr>
            <p:ph type="sldNum" sz="quarter" idx="12"/>
          </p:nvPr>
        </p:nvSpPr>
        <p:spPr/>
        <p:txBody>
          <a:bodyPr/>
          <a:lstStyle/>
          <a:p>
            <a:fld id="{BD019F20-4947-436A-B85E-F0B6FC02889D}" type="slidenum">
              <a:rPr lang="ko-KR" altLang="en-US" smtClean="0"/>
              <a:pPr/>
              <a:t>4</a:t>
            </a:fld>
            <a:endParaRPr lang="ko-KR" altLang="en-US" dirty="0"/>
          </a:p>
        </p:txBody>
      </p:sp>
      <p:sp>
        <p:nvSpPr>
          <p:cNvPr id="3" name="제목 2">
            <a:extLst>
              <a:ext uri="{FF2B5EF4-FFF2-40B4-BE49-F238E27FC236}">
                <a16:creationId xmlns:a16="http://schemas.microsoft.com/office/drawing/2014/main" id="{7212C7BA-D6AB-244A-AC3E-26F108694602}"/>
              </a:ext>
            </a:extLst>
          </p:cNvPr>
          <p:cNvSpPr>
            <a:spLocks noGrp="1"/>
          </p:cNvSpPr>
          <p:nvPr>
            <p:ph type="title"/>
          </p:nvPr>
        </p:nvSpPr>
        <p:spPr/>
        <p:txBody>
          <a:bodyPr/>
          <a:lstStyle/>
          <a:p>
            <a:r>
              <a:rPr kumimoji="1" lang="en-US" altLang="ko-Kore-KR" dirty="0"/>
              <a:t>Fisher Discriminant Analysis</a:t>
            </a:r>
            <a:endParaRPr kumimoji="1" lang="ko-Kore-KR" altLang="en-US" dirty="0"/>
          </a:p>
        </p:txBody>
      </p:sp>
      <p:sp>
        <p:nvSpPr>
          <p:cNvPr id="4" name="내용 개체 틀 3">
            <a:extLst>
              <a:ext uri="{FF2B5EF4-FFF2-40B4-BE49-F238E27FC236}">
                <a16:creationId xmlns:a16="http://schemas.microsoft.com/office/drawing/2014/main" id="{358526C6-DB1D-B34C-B81B-793CEA720E7B}"/>
              </a:ext>
            </a:extLst>
          </p:cNvPr>
          <p:cNvSpPr>
            <a:spLocks noGrp="1"/>
          </p:cNvSpPr>
          <p:nvPr>
            <p:ph idx="1"/>
          </p:nvPr>
        </p:nvSpPr>
        <p:spPr/>
        <p:txBody>
          <a:bodyPr/>
          <a:lstStyle/>
          <a:p>
            <a:r>
              <a:rPr kumimoji="1" lang="en-US" altLang="ko-Kore-KR" dirty="0"/>
              <a:t>Results</a:t>
            </a:r>
            <a:endParaRPr kumimoji="1" lang="ko-Kore-KR" altLang="en-US" dirty="0"/>
          </a:p>
        </p:txBody>
      </p:sp>
      <p:pic>
        <p:nvPicPr>
          <p:cNvPr id="6" name="그림 5">
            <a:extLst>
              <a:ext uri="{FF2B5EF4-FFF2-40B4-BE49-F238E27FC236}">
                <a16:creationId xmlns:a16="http://schemas.microsoft.com/office/drawing/2014/main" id="{985E5906-91CE-7447-8024-CE14EA80C088}"/>
              </a:ext>
            </a:extLst>
          </p:cNvPr>
          <p:cNvPicPr>
            <a:picLocks noChangeAspect="1"/>
          </p:cNvPicPr>
          <p:nvPr/>
        </p:nvPicPr>
        <p:blipFill>
          <a:blip r:embed="rId3"/>
          <a:stretch>
            <a:fillRect/>
          </a:stretch>
        </p:blipFill>
        <p:spPr>
          <a:xfrm>
            <a:off x="380764" y="1651447"/>
            <a:ext cx="5650532" cy="4719856"/>
          </a:xfrm>
          <a:prstGeom prst="rect">
            <a:avLst/>
          </a:prstGeom>
        </p:spPr>
      </p:pic>
      <p:sp>
        <p:nvSpPr>
          <p:cNvPr id="7" name="TextBox 6">
            <a:extLst>
              <a:ext uri="{FF2B5EF4-FFF2-40B4-BE49-F238E27FC236}">
                <a16:creationId xmlns:a16="http://schemas.microsoft.com/office/drawing/2014/main" id="{6F123F01-2D88-B346-990C-AC2A590BB6DB}"/>
              </a:ext>
            </a:extLst>
          </p:cNvPr>
          <p:cNvSpPr txBox="1"/>
          <p:nvPr/>
        </p:nvSpPr>
        <p:spPr>
          <a:xfrm>
            <a:off x="6558116" y="1651447"/>
            <a:ext cx="5051814" cy="1323439"/>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sz="2000" dirty="0"/>
              <a:t>Accuracy = 0.85</a:t>
            </a:r>
          </a:p>
          <a:p>
            <a:pPr marL="285750" indent="-285750">
              <a:buFont typeface="Arial" panose="020B0604020202020204" pitchFamily="34" charset="0"/>
              <a:buChar char="•"/>
            </a:pPr>
            <a:r>
              <a:rPr kumimoji="1" lang="en-US" altLang="ko-Kore-KR" sz="2000" dirty="0"/>
              <a:t>Misclassified points:</a:t>
            </a:r>
          </a:p>
          <a:p>
            <a:pPr marL="742950" lvl="1" indent="-285750">
              <a:buFont typeface="Arial" panose="020B0604020202020204" pitchFamily="34" charset="0"/>
              <a:buChar char="•"/>
            </a:pPr>
            <a:r>
              <a:rPr kumimoji="1" lang="en-US" altLang="ko-Kore-KR" sz="2000" dirty="0"/>
              <a:t># of c1 misclassified as c2: 4</a:t>
            </a:r>
          </a:p>
          <a:p>
            <a:pPr marL="742950" lvl="1" indent="-285750">
              <a:buFont typeface="Arial" panose="020B0604020202020204" pitchFamily="34" charset="0"/>
              <a:buChar char="•"/>
            </a:pPr>
            <a:r>
              <a:rPr kumimoji="1" lang="en-US" altLang="ko-Kore-KR" sz="2000" dirty="0"/>
              <a:t># of c2 misclassified as c1: 5</a:t>
            </a:r>
            <a:endParaRPr kumimoji="1" lang="ko-Kore-KR" altLang="en-US" sz="2000" dirty="0"/>
          </a:p>
        </p:txBody>
      </p:sp>
      <p:sp>
        <p:nvSpPr>
          <p:cNvPr id="8" name="타원 7">
            <a:extLst>
              <a:ext uri="{FF2B5EF4-FFF2-40B4-BE49-F238E27FC236}">
                <a16:creationId xmlns:a16="http://schemas.microsoft.com/office/drawing/2014/main" id="{9E32B316-7592-E640-B7A3-88B891239AF0}"/>
              </a:ext>
            </a:extLst>
          </p:cNvPr>
          <p:cNvSpPr/>
          <p:nvPr/>
        </p:nvSpPr>
        <p:spPr>
          <a:xfrm>
            <a:off x="2133600" y="2772697"/>
            <a:ext cx="993058" cy="963561"/>
          </a:xfrm>
          <a:prstGeom prst="ellipse">
            <a:avLst/>
          </a:prstGeom>
          <a:solidFill>
            <a:srgbClr val="C00000">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9" name="타원 8">
            <a:extLst>
              <a:ext uri="{FF2B5EF4-FFF2-40B4-BE49-F238E27FC236}">
                <a16:creationId xmlns:a16="http://schemas.microsoft.com/office/drawing/2014/main" id="{803087C8-5C08-FE4D-AF23-96CDDE91CC03}"/>
              </a:ext>
            </a:extLst>
          </p:cNvPr>
          <p:cNvSpPr/>
          <p:nvPr/>
        </p:nvSpPr>
        <p:spPr>
          <a:xfrm>
            <a:off x="3544529" y="3264310"/>
            <a:ext cx="575187" cy="727588"/>
          </a:xfrm>
          <a:prstGeom prst="ellipse">
            <a:avLst/>
          </a:prstGeom>
          <a:solidFill>
            <a:srgbClr val="C00000">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11" name="직선 연결선[R] 10">
            <a:extLst>
              <a:ext uri="{FF2B5EF4-FFF2-40B4-BE49-F238E27FC236}">
                <a16:creationId xmlns:a16="http://schemas.microsoft.com/office/drawing/2014/main" id="{1508A3B0-4491-8D45-9AE6-FE65CB68464F}"/>
              </a:ext>
            </a:extLst>
          </p:cNvPr>
          <p:cNvCxnSpPr/>
          <p:nvPr/>
        </p:nvCxnSpPr>
        <p:spPr>
          <a:xfrm flipV="1">
            <a:off x="3952568" y="2743234"/>
            <a:ext cx="3175819" cy="95373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2" name="직선 연결선[R] 11">
            <a:extLst>
              <a:ext uri="{FF2B5EF4-FFF2-40B4-BE49-F238E27FC236}">
                <a16:creationId xmlns:a16="http://schemas.microsoft.com/office/drawing/2014/main" id="{2B2EBAEC-FA03-7643-AF7E-769339141D03}"/>
              </a:ext>
            </a:extLst>
          </p:cNvPr>
          <p:cNvCxnSpPr>
            <a:cxnSpLocks/>
          </p:cNvCxnSpPr>
          <p:nvPr/>
        </p:nvCxnSpPr>
        <p:spPr>
          <a:xfrm flipV="1">
            <a:off x="2969342" y="2460354"/>
            <a:ext cx="4159045" cy="696429"/>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3206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5D75050E-D3F1-F041-B4AB-4F113EB4D192}"/>
              </a:ext>
            </a:extLst>
          </p:cNvPr>
          <p:cNvSpPr>
            <a:spLocks noGrp="1"/>
          </p:cNvSpPr>
          <p:nvPr>
            <p:ph type="sldNum" sz="quarter" idx="12"/>
          </p:nvPr>
        </p:nvSpPr>
        <p:spPr/>
        <p:txBody>
          <a:bodyPr/>
          <a:lstStyle/>
          <a:p>
            <a:fld id="{BD019F20-4947-436A-B85E-F0B6FC02889D}" type="slidenum">
              <a:rPr lang="ko-KR" altLang="en-US" smtClean="0"/>
              <a:pPr/>
              <a:t>5</a:t>
            </a:fld>
            <a:endParaRPr lang="ko-KR" altLang="en-US" dirty="0"/>
          </a:p>
        </p:txBody>
      </p:sp>
      <p:sp>
        <p:nvSpPr>
          <p:cNvPr id="3" name="제목 2">
            <a:extLst>
              <a:ext uri="{FF2B5EF4-FFF2-40B4-BE49-F238E27FC236}">
                <a16:creationId xmlns:a16="http://schemas.microsoft.com/office/drawing/2014/main" id="{53536D7E-2AD7-0E40-9B3D-D925B31AAE25}"/>
              </a:ext>
            </a:extLst>
          </p:cNvPr>
          <p:cNvSpPr>
            <a:spLocks noGrp="1"/>
          </p:cNvSpPr>
          <p:nvPr>
            <p:ph type="title"/>
          </p:nvPr>
        </p:nvSpPr>
        <p:spPr/>
        <p:txBody>
          <a:bodyPr>
            <a:normAutofit fontScale="90000"/>
          </a:bodyPr>
          <a:lstStyle/>
          <a:p>
            <a:r>
              <a:rPr kumimoji="1" lang="en-US" altLang="ko-Kore-KR" dirty="0"/>
              <a:t>Generative model With Gaussian assumption</a:t>
            </a:r>
            <a:endParaRPr kumimoji="1" lang="ko-Kore-KR" altLang="en-US" dirty="0"/>
          </a:p>
        </p:txBody>
      </p:sp>
      <p:sp>
        <p:nvSpPr>
          <p:cNvPr id="4" name="내용 개체 틀 3">
            <a:extLst>
              <a:ext uri="{FF2B5EF4-FFF2-40B4-BE49-F238E27FC236}">
                <a16:creationId xmlns:a16="http://schemas.microsoft.com/office/drawing/2014/main" id="{10A103B5-05C6-7243-8A4A-38B1D4BC2A0A}"/>
              </a:ext>
            </a:extLst>
          </p:cNvPr>
          <p:cNvSpPr>
            <a:spLocks noGrp="1"/>
          </p:cNvSpPr>
          <p:nvPr>
            <p:ph idx="1"/>
          </p:nvPr>
        </p:nvSpPr>
        <p:spPr>
          <a:xfrm>
            <a:off x="324956" y="973395"/>
            <a:ext cx="6668272" cy="462812"/>
          </a:xfrm>
        </p:spPr>
        <p:txBody>
          <a:bodyPr>
            <a:normAutofit lnSpcReduction="10000"/>
          </a:bodyPr>
          <a:lstStyle/>
          <a:p>
            <a:r>
              <a:rPr kumimoji="1" lang="en-US" altLang="ko-Kore-KR" dirty="0"/>
              <a:t>Method</a:t>
            </a:r>
            <a:endParaRPr kumimoji="1" lang="ko-Kore-KR" altLang="en-US" dirty="0"/>
          </a:p>
        </p:txBody>
      </p:sp>
      <p:sp>
        <p:nvSpPr>
          <p:cNvPr id="8" name="TextBox 7">
            <a:extLst>
              <a:ext uri="{FF2B5EF4-FFF2-40B4-BE49-F238E27FC236}">
                <a16:creationId xmlns:a16="http://schemas.microsoft.com/office/drawing/2014/main" id="{9182C7DA-7492-BE4C-9799-C4A60359329E}"/>
              </a:ext>
            </a:extLst>
          </p:cNvPr>
          <p:cNvSpPr txBox="1"/>
          <p:nvPr/>
        </p:nvSpPr>
        <p:spPr>
          <a:xfrm>
            <a:off x="491612" y="1393126"/>
            <a:ext cx="6437126" cy="369332"/>
          </a:xfrm>
          <a:prstGeom prst="rect">
            <a:avLst/>
          </a:prstGeom>
          <a:noFill/>
        </p:spPr>
        <p:txBody>
          <a:bodyPr wrap="square" rtlCol="0">
            <a:spAutoFit/>
          </a:bodyPr>
          <a:lstStyle/>
          <a:p>
            <a:r>
              <a:rPr kumimoji="1" lang="en-US" altLang="ko-Kore-KR" i="1" dirty="0"/>
              <a:t>1</a:t>
            </a:r>
            <a:r>
              <a:rPr kumimoji="1" lang="en-US" altLang="ko-KR" i="1" dirty="0"/>
              <a:t>.</a:t>
            </a:r>
            <a:r>
              <a:rPr kumimoji="1" lang="ko-KR" altLang="en-US" i="1" dirty="0"/>
              <a:t> </a:t>
            </a:r>
            <a:r>
              <a:rPr kumimoji="1" lang="en-US" altLang="ko-KR" i="1" dirty="0"/>
              <a:t>Calculate a common covariance matrix</a:t>
            </a:r>
            <a:endParaRPr kumimoji="1" lang="ko-Kore-KR" altLang="en-US" i="1" dirty="0"/>
          </a:p>
        </p:txBody>
      </p:sp>
      <p:pic>
        <p:nvPicPr>
          <p:cNvPr id="9" name="그림 8">
            <a:extLst>
              <a:ext uri="{FF2B5EF4-FFF2-40B4-BE49-F238E27FC236}">
                <a16:creationId xmlns:a16="http://schemas.microsoft.com/office/drawing/2014/main" id="{2F673AE6-777D-1741-A3B7-7E4BD3800955}"/>
              </a:ext>
            </a:extLst>
          </p:cNvPr>
          <p:cNvPicPr>
            <a:picLocks noChangeAspect="1"/>
          </p:cNvPicPr>
          <p:nvPr/>
        </p:nvPicPr>
        <p:blipFill rotWithShape="1">
          <a:blip r:embed="rId3"/>
          <a:srcRect r="9707" b="68827"/>
          <a:stretch/>
        </p:blipFill>
        <p:spPr>
          <a:xfrm>
            <a:off x="561462" y="1762459"/>
            <a:ext cx="5466736" cy="1725460"/>
          </a:xfrm>
          <a:prstGeom prst="rect">
            <a:avLst/>
          </a:prstGeom>
        </p:spPr>
      </p:pic>
      <p:pic>
        <p:nvPicPr>
          <p:cNvPr id="10" name="그림 9">
            <a:extLst>
              <a:ext uri="{FF2B5EF4-FFF2-40B4-BE49-F238E27FC236}">
                <a16:creationId xmlns:a16="http://schemas.microsoft.com/office/drawing/2014/main" id="{DC508C51-48D4-224E-9C87-0318F5E24EB4}"/>
              </a:ext>
            </a:extLst>
          </p:cNvPr>
          <p:cNvPicPr>
            <a:picLocks noChangeAspect="1"/>
          </p:cNvPicPr>
          <p:nvPr/>
        </p:nvPicPr>
        <p:blipFill>
          <a:blip r:embed="rId4"/>
          <a:stretch>
            <a:fillRect/>
          </a:stretch>
        </p:blipFill>
        <p:spPr>
          <a:xfrm>
            <a:off x="4557448" y="1476714"/>
            <a:ext cx="1816821" cy="571489"/>
          </a:xfrm>
          <a:prstGeom prst="rect">
            <a:avLst/>
          </a:prstGeom>
          <a:ln>
            <a:solidFill>
              <a:schemeClr val="bg2">
                <a:lumMod val="90000"/>
              </a:schemeClr>
            </a:solidFill>
          </a:ln>
          <a:effectLst>
            <a:outerShdw blurRad="50800" dist="38100" dir="2700000" algn="tl" rotWithShape="0">
              <a:prstClr val="black">
                <a:alpha val="40000"/>
              </a:prstClr>
            </a:outerShdw>
          </a:effectLst>
        </p:spPr>
      </p:pic>
      <p:pic>
        <p:nvPicPr>
          <p:cNvPr id="11" name="그림 10">
            <a:extLst>
              <a:ext uri="{FF2B5EF4-FFF2-40B4-BE49-F238E27FC236}">
                <a16:creationId xmlns:a16="http://schemas.microsoft.com/office/drawing/2014/main" id="{9ED197CB-720B-034F-AF79-8133035AE556}"/>
              </a:ext>
            </a:extLst>
          </p:cNvPr>
          <p:cNvPicPr>
            <a:picLocks noChangeAspect="1"/>
          </p:cNvPicPr>
          <p:nvPr/>
        </p:nvPicPr>
        <p:blipFill>
          <a:blip r:embed="rId5"/>
          <a:stretch>
            <a:fillRect/>
          </a:stretch>
        </p:blipFill>
        <p:spPr>
          <a:xfrm>
            <a:off x="561462" y="4047733"/>
            <a:ext cx="4516344" cy="583213"/>
          </a:xfrm>
          <a:prstGeom prst="rect">
            <a:avLst/>
          </a:prstGeom>
          <a:ln>
            <a:solidFill>
              <a:schemeClr val="bg2">
                <a:lumMod val="90000"/>
              </a:schemeClr>
            </a:solidFill>
          </a:ln>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5ADCFF56-827F-4046-88BB-5322DB63B676}"/>
              </a:ext>
            </a:extLst>
          </p:cNvPr>
          <p:cNvSpPr txBox="1"/>
          <p:nvPr/>
        </p:nvSpPr>
        <p:spPr>
          <a:xfrm>
            <a:off x="505209" y="3583160"/>
            <a:ext cx="4516343" cy="369332"/>
          </a:xfrm>
          <a:prstGeom prst="rect">
            <a:avLst/>
          </a:prstGeom>
          <a:noFill/>
        </p:spPr>
        <p:txBody>
          <a:bodyPr wrap="square" rtlCol="0">
            <a:spAutoFit/>
          </a:bodyPr>
          <a:lstStyle/>
          <a:p>
            <a:r>
              <a:rPr kumimoji="1" lang="en-US" altLang="ko-Kore-KR" i="1" dirty="0"/>
              <a:t>2. Calculate the </a:t>
            </a:r>
            <a:r>
              <a:rPr kumimoji="1" lang="en-US" altLang="ko-KR" i="1" dirty="0"/>
              <a:t>weight vector &amp; bias </a:t>
            </a:r>
            <a:endParaRPr kumimoji="1" lang="ko-Kore-KR" altLang="en-US" i="1" dirty="0"/>
          </a:p>
        </p:txBody>
      </p:sp>
      <p:pic>
        <p:nvPicPr>
          <p:cNvPr id="14" name="그림 13">
            <a:extLst>
              <a:ext uri="{FF2B5EF4-FFF2-40B4-BE49-F238E27FC236}">
                <a16:creationId xmlns:a16="http://schemas.microsoft.com/office/drawing/2014/main" id="{E9613D6B-0BC9-7B47-A596-50DCD2FD76BB}"/>
              </a:ext>
            </a:extLst>
          </p:cNvPr>
          <p:cNvPicPr>
            <a:picLocks noChangeAspect="1"/>
          </p:cNvPicPr>
          <p:nvPr/>
        </p:nvPicPr>
        <p:blipFill rotWithShape="1">
          <a:blip r:embed="rId3"/>
          <a:srcRect l="163" t="31518" r="386" b="1321"/>
          <a:stretch/>
        </p:blipFill>
        <p:spPr>
          <a:xfrm>
            <a:off x="6695418" y="1771410"/>
            <a:ext cx="5369581" cy="3315179"/>
          </a:xfrm>
          <a:prstGeom prst="rect">
            <a:avLst/>
          </a:prstGeom>
        </p:spPr>
      </p:pic>
      <p:sp>
        <p:nvSpPr>
          <p:cNvPr id="16" name="TextBox 15">
            <a:extLst>
              <a:ext uri="{FF2B5EF4-FFF2-40B4-BE49-F238E27FC236}">
                <a16:creationId xmlns:a16="http://schemas.microsoft.com/office/drawing/2014/main" id="{C7C053B6-B33E-F442-950F-31F6E01B3BE5}"/>
              </a:ext>
            </a:extLst>
          </p:cNvPr>
          <p:cNvSpPr txBox="1"/>
          <p:nvPr/>
        </p:nvSpPr>
        <p:spPr>
          <a:xfrm>
            <a:off x="6695418" y="1402612"/>
            <a:ext cx="5690730" cy="369332"/>
          </a:xfrm>
          <a:prstGeom prst="rect">
            <a:avLst/>
          </a:prstGeom>
          <a:noFill/>
        </p:spPr>
        <p:txBody>
          <a:bodyPr wrap="square" rtlCol="0">
            <a:spAutoFit/>
          </a:bodyPr>
          <a:lstStyle/>
          <a:p>
            <a:r>
              <a:rPr kumimoji="1" lang="en-US" altLang="ko-Kore-KR" i="1" dirty="0"/>
              <a:t>3. Draw the decision boundary &amp; Calculate the accuracy</a:t>
            </a:r>
            <a:endParaRPr kumimoji="1" lang="ko-Kore-KR" altLang="en-US" i="1" baseline="-25000" dirty="0"/>
          </a:p>
        </p:txBody>
      </p:sp>
    </p:spTree>
    <p:extLst>
      <p:ext uri="{BB962C8B-B14F-4D97-AF65-F5344CB8AC3E}">
        <p14:creationId xmlns:p14="http://schemas.microsoft.com/office/powerpoint/2010/main" val="3550095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51F34692-BFCD-7B4F-9C31-9BEE57022088}"/>
              </a:ext>
            </a:extLst>
          </p:cNvPr>
          <p:cNvSpPr>
            <a:spLocks noGrp="1"/>
          </p:cNvSpPr>
          <p:nvPr>
            <p:ph type="sldNum" sz="quarter" idx="12"/>
          </p:nvPr>
        </p:nvSpPr>
        <p:spPr/>
        <p:txBody>
          <a:bodyPr/>
          <a:lstStyle/>
          <a:p>
            <a:fld id="{BD019F20-4947-436A-B85E-F0B6FC02889D}" type="slidenum">
              <a:rPr lang="ko-KR" altLang="en-US" smtClean="0"/>
              <a:pPr/>
              <a:t>6</a:t>
            </a:fld>
            <a:endParaRPr lang="ko-KR" altLang="en-US" dirty="0"/>
          </a:p>
        </p:txBody>
      </p:sp>
      <p:sp>
        <p:nvSpPr>
          <p:cNvPr id="3" name="제목 2">
            <a:extLst>
              <a:ext uri="{FF2B5EF4-FFF2-40B4-BE49-F238E27FC236}">
                <a16:creationId xmlns:a16="http://schemas.microsoft.com/office/drawing/2014/main" id="{6C166D79-44E3-C149-9EF5-EB2698F81E00}"/>
              </a:ext>
            </a:extLst>
          </p:cNvPr>
          <p:cNvSpPr>
            <a:spLocks noGrp="1"/>
          </p:cNvSpPr>
          <p:nvPr>
            <p:ph type="title"/>
          </p:nvPr>
        </p:nvSpPr>
        <p:spPr/>
        <p:txBody>
          <a:bodyPr/>
          <a:lstStyle/>
          <a:p>
            <a:r>
              <a:rPr kumimoji="1" lang="en-US" altLang="ko-Kore-KR" dirty="0"/>
              <a:t>Generative model</a:t>
            </a:r>
            <a:endParaRPr kumimoji="1" lang="ko-Kore-KR" altLang="en-US" dirty="0"/>
          </a:p>
        </p:txBody>
      </p:sp>
      <p:sp>
        <p:nvSpPr>
          <p:cNvPr id="4" name="내용 개체 틀 3">
            <a:extLst>
              <a:ext uri="{FF2B5EF4-FFF2-40B4-BE49-F238E27FC236}">
                <a16:creationId xmlns:a16="http://schemas.microsoft.com/office/drawing/2014/main" id="{282F69DF-D88B-4247-BD48-AA63927AFC11}"/>
              </a:ext>
            </a:extLst>
          </p:cNvPr>
          <p:cNvSpPr>
            <a:spLocks noGrp="1"/>
          </p:cNvSpPr>
          <p:nvPr>
            <p:ph idx="1"/>
          </p:nvPr>
        </p:nvSpPr>
        <p:spPr>
          <a:xfrm>
            <a:off x="324956" y="973394"/>
            <a:ext cx="2835687" cy="526490"/>
          </a:xfrm>
        </p:spPr>
        <p:txBody>
          <a:bodyPr>
            <a:normAutofit/>
          </a:bodyPr>
          <a:lstStyle/>
          <a:p>
            <a:r>
              <a:rPr kumimoji="1" lang="en-US" altLang="ko-Kore-KR" dirty="0"/>
              <a:t>Results</a:t>
            </a:r>
            <a:endParaRPr kumimoji="1" lang="ko-Kore-KR" altLang="en-US" dirty="0"/>
          </a:p>
        </p:txBody>
      </p:sp>
      <p:pic>
        <p:nvPicPr>
          <p:cNvPr id="5" name="그림 4">
            <a:extLst>
              <a:ext uri="{FF2B5EF4-FFF2-40B4-BE49-F238E27FC236}">
                <a16:creationId xmlns:a16="http://schemas.microsoft.com/office/drawing/2014/main" id="{187B1882-5A77-5842-9A8C-4E8B57EDF904}"/>
              </a:ext>
            </a:extLst>
          </p:cNvPr>
          <p:cNvPicPr>
            <a:picLocks noChangeAspect="1"/>
          </p:cNvPicPr>
          <p:nvPr/>
        </p:nvPicPr>
        <p:blipFill>
          <a:blip r:embed="rId3"/>
          <a:stretch>
            <a:fillRect/>
          </a:stretch>
        </p:blipFill>
        <p:spPr>
          <a:xfrm>
            <a:off x="479039" y="1499884"/>
            <a:ext cx="5295102" cy="4514549"/>
          </a:xfrm>
          <a:prstGeom prst="rect">
            <a:avLst/>
          </a:prstGeom>
        </p:spPr>
      </p:pic>
      <p:sp>
        <p:nvSpPr>
          <p:cNvPr id="6" name="TextBox 5">
            <a:extLst>
              <a:ext uri="{FF2B5EF4-FFF2-40B4-BE49-F238E27FC236}">
                <a16:creationId xmlns:a16="http://schemas.microsoft.com/office/drawing/2014/main" id="{6A329796-1164-CD4A-A2D1-D6B5387020C6}"/>
              </a:ext>
            </a:extLst>
          </p:cNvPr>
          <p:cNvSpPr txBox="1"/>
          <p:nvPr/>
        </p:nvSpPr>
        <p:spPr>
          <a:xfrm>
            <a:off x="6558116" y="1651447"/>
            <a:ext cx="5051814" cy="1938992"/>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sz="2000" dirty="0"/>
              <a:t>Accuracy = 0.85</a:t>
            </a:r>
          </a:p>
          <a:p>
            <a:pPr marL="285750" indent="-285750">
              <a:buFont typeface="Arial" panose="020B0604020202020204" pitchFamily="34" charset="0"/>
              <a:buChar char="•"/>
            </a:pPr>
            <a:r>
              <a:rPr kumimoji="1" lang="en-US" altLang="ko-Kore-KR" sz="2000" dirty="0"/>
              <a:t>Misclassified points:</a:t>
            </a:r>
          </a:p>
          <a:p>
            <a:pPr marL="742950" lvl="1" indent="-285750">
              <a:buFont typeface="Arial" panose="020B0604020202020204" pitchFamily="34" charset="0"/>
              <a:buChar char="•"/>
            </a:pPr>
            <a:r>
              <a:rPr kumimoji="1" lang="en-US" altLang="ko-Kore-KR" sz="2000" dirty="0"/>
              <a:t># of c1 misclassified as c2: 4</a:t>
            </a:r>
          </a:p>
          <a:p>
            <a:pPr marL="742950" lvl="1" indent="-285750">
              <a:buFont typeface="Arial" panose="020B0604020202020204" pitchFamily="34" charset="0"/>
              <a:buChar char="•"/>
            </a:pPr>
            <a:r>
              <a:rPr kumimoji="1" lang="en-US" altLang="ko-Kore-KR" sz="2000" dirty="0"/>
              <a:t># of c2 misclassified as c1: 5</a:t>
            </a:r>
          </a:p>
          <a:p>
            <a:pPr marL="285750" indent="-285750">
              <a:buFont typeface="Arial" panose="020B0604020202020204" pitchFamily="34" charset="0"/>
              <a:buChar char="•"/>
            </a:pPr>
            <a:r>
              <a:rPr kumimoji="1" lang="en-US" altLang="ko-Kore-KR" sz="2000" dirty="0"/>
              <a:t>No big changes compared to Fisher Discriminant Analysis</a:t>
            </a:r>
            <a:endParaRPr kumimoji="1" lang="ko-Kore-KR" altLang="en-US" sz="2000" dirty="0"/>
          </a:p>
        </p:txBody>
      </p:sp>
      <p:sp>
        <p:nvSpPr>
          <p:cNvPr id="7" name="타원 6">
            <a:extLst>
              <a:ext uri="{FF2B5EF4-FFF2-40B4-BE49-F238E27FC236}">
                <a16:creationId xmlns:a16="http://schemas.microsoft.com/office/drawing/2014/main" id="{C0532438-85F5-5245-B729-2C0BA4C5EC35}"/>
              </a:ext>
            </a:extLst>
          </p:cNvPr>
          <p:cNvSpPr/>
          <p:nvPr/>
        </p:nvSpPr>
        <p:spPr>
          <a:xfrm>
            <a:off x="2190283" y="2564295"/>
            <a:ext cx="761639" cy="864705"/>
          </a:xfrm>
          <a:prstGeom prst="ellipse">
            <a:avLst/>
          </a:prstGeom>
          <a:solidFill>
            <a:srgbClr val="C00000">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8" name="타원 7">
            <a:extLst>
              <a:ext uri="{FF2B5EF4-FFF2-40B4-BE49-F238E27FC236}">
                <a16:creationId xmlns:a16="http://schemas.microsoft.com/office/drawing/2014/main" id="{6AD536A7-E05D-8349-BEBE-3735C7C2C11E}"/>
              </a:ext>
            </a:extLst>
          </p:cNvPr>
          <p:cNvSpPr/>
          <p:nvPr/>
        </p:nvSpPr>
        <p:spPr>
          <a:xfrm>
            <a:off x="3377381" y="3075869"/>
            <a:ext cx="575187" cy="727588"/>
          </a:xfrm>
          <a:prstGeom prst="ellipse">
            <a:avLst/>
          </a:prstGeom>
          <a:solidFill>
            <a:srgbClr val="C00000">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9" name="직선 연결선[R] 8">
            <a:extLst>
              <a:ext uri="{FF2B5EF4-FFF2-40B4-BE49-F238E27FC236}">
                <a16:creationId xmlns:a16="http://schemas.microsoft.com/office/drawing/2014/main" id="{F9CCD919-AE5F-1E4B-A2EA-577223B8C496}"/>
              </a:ext>
            </a:extLst>
          </p:cNvPr>
          <p:cNvCxnSpPr>
            <a:cxnSpLocks/>
          </p:cNvCxnSpPr>
          <p:nvPr/>
        </p:nvCxnSpPr>
        <p:spPr>
          <a:xfrm flipV="1">
            <a:off x="3820177" y="2743234"/>
            <a:ext cx="3308210" cy="696429"/>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0" name="직선 연결선[R] 9">
            <a:extLst>
              <a:ext uri="{FF2B5EF4-FFF2-40B4-BE49-F238E27FC236}">
                <a16:creationId xmlns:a16="http://schemas.microsoft.com/office/drawing/2014/main" id="{7E2EB6AF-5629-064E-8F01-E1AA21D0F6C0}"/>
              </a:ext>
            </a:extLst>
          </p:cNvPr>
          <p:cNvCxnSpPr>
            <a:cxnSpLocks/>
          </p:cNvCxnSpPr>
          <p:nvPr/>
        </p:nvCxnSpPr>
        <p:spPr>
          <a:xfrm flipV="1">
            <a:off x="2822713" y="2460355"/>
            <a:ext cx="4305674" cy="511445"/>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079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1D4EF0DD-B2C0-554B-8F17-6995A671949D}"/>
              </a:ext>
            </a:extLst>
          </p:cNvPr>
          <p:cNvSpPr>
            <a:spLocks noGrp="1"/>
          </p:cNvSpPr>
          <p:nvPr>
            <p:ph type="sldNum" sz="quarter" idx="12"/>
          </p:nvPr>
        </p:nvSpPr>
        <p:spPr/>
        <p:txBody>
          <a:bodyPr/>
          <a:lstStyle/>
          <a:p>
            <a:fld id="{BD019F20-4947-436A-B85E-F0B6FC02889D}" type="slidenum">
              <a:rPr lang="ko-KR" altLang="en-US" smtClean="0"/>
              <a:pPr/>
              <a:t>7</a:t>
            </a:fld>
            <a:endParaRPr lang="ko-KR" altLang="en-US" dirty="0"/>
          </a:p>
        </p:txBody>
      </p:sp>
      <p:sp>
        <p:nvSpPr>
          <p:cNvPr id="3" name="제목 2">
            <a:extLst>
              <a:ext uri="{FF2B5EF4-FFF2-40B4-BE49-F238E27FC236}">
                <a16:creationId xmlns:a16="http://schemas.microsoft.com/office/drawing/2014/main" id="{8A87D85F-DB2E-8341-BB95-5E3707FD73C0}"/>
              </a:ext>
            </a:extLst>
          </p:cNvPr>
          <p:cNvSpPr>
            <a:spLocks noGrp="1"/>
          </p:cNvSpPr>
          <p:nvPr>
            <p:ph type="title"/>
          </p:nvPr>
        </p:nvSpPr>
        <p:spPr/>
        <p:txBody>
          <a:bodyPr/>
          <a:lstStyle/>
          <a:p>
            <a:r>
              <a:rPr kumimoji="1" lang="en-US" altLang="ko-Kore-KR" dirty="0"/>
              <a:t>Logistic Regression</a:t>
            </a:r>
            <a:endParaRPr kumimoji="1" lang="ko-Kore-KR" altLang="en-US" dirty="0"/>
          </a:p>
        </p:txBody>
      </p:sp>
      <p:sp>
        <p:nvSpPr>
          <p:cNvPr id="4" name="내용 개체 틀 3">
            <a:extLst>
              <a:ext uri="{FF2B5EF4-FFF2-40B4-BE49-F238E27FC236}">
                <a16:creationId xmlns:a16="http://schemas.microsoft.com/office/drawing/2014/main" id="{34E820A2-0FAE-AA4A-9A9D-5F5F0847D44B}"/>
              </a:ext>
            </a:extLst>
          </p:cNvPr>
          <p:cNvSpPr>
            <a:spLocks noGrp="1"/>
          </p:cNvSpPr>
          <p:nvPr>
            <p:ph idx="1"/>
          </p:nvPr>
        </p:nvSpPr>
        <p:spPr/>
        <p:txBody>
          <a:bodyPr/>
          <a:lstStyle/>
          <a:p>
            <a:r>
              <a:rPr kumimoji="1" lang="en-US" altLang="ko-Kore-KR" dirty="0"/>
              <a:t>Method</a:t>
            </a:r>
            <a:endParaRPr kumimoji="1" lang="ko-Kore-KR" altLang="en-US" dirty="0"/>
          </a:p>
        </p:txBody>
      </p:sp>
      <p:pic>
        <p:nvPicPr>
          <p:cNvPr id="6" name="그림 5">
            <a:extLst>
              <a:ext uri="{FF2B5EF4-FFF2-40B4-BE49-F238E27FC236}">
                <a16:creationId xmlns:a16="http://schemas.microsoft.com/office/drawing/2014/main" id="{E209793C-629A-D84C-8BB4-3FBF480CA756}"/>
              </a:ext>
            </a:extLst>
          </p:cNvPr>
          <p:cNvPicPr>
            <a:picLocks noChangeAspect="1"/>
          </p:cNvPicPr>
          <p:nvPr/>
        </p:nvPicPr>
        <p:blipFill rotWithShape="1">
          <a:blip r:embed="rId3"/>
          <a:srcRect r="39087" b="87363"/>
          <a:stretch/>
        </p:blipFill>
        <p:spPr>
          <a:xfrm>
            <a:off x="433353" y="1802983"/>
            <a:ext cx="2747169" cy="680165"/>
          </a:xfrm>
          <a:prstGeom prst="rect">
            <a:avLst/>
          </a:prstGeom>
        </p:spPr>
      </p:pic>
      <p:pic>
        <p:nvPicPr>
          <p:cNvPr id="7" name="그림 6">
            <a:extLst>
              <a:ext uri="{FF2B5EF4-FFF2-40B4-BE49-F238E27FC236}">
                <a16:creationId xmlns:a16="http://schemas.microsoft.com/office/drawing/2014/main" id="{830A626E-F728-E041-B816-B0D99452E563}"/>
              </a:ext>
            </a:extLst>
          </p:cNvPr>
          <p:cNvPicPr>
            <a:picLocks noChangeAspect="1"/>
          </p:cNvPicPr>
          <p:nvPr/>
        </p:nvPicPr>
        <p:blipFill>
          <a:blip r:embed="rId4"/>
          <a:stretch>
            <a:fillRect/>
          </a:stretch>
        </p:blipFill>
        <p:spPr>
          <a:xfrm>
            <a:off x="6624889" y="1726946"/>
            <a:ext cx="5519647" cy="1079337"/>
          </a:xfrm>
          <a:prstGeom prst="rect">
            <a:avLst/>
          </a:prstGeom>
        </p:spPr>
      </p:pic>
      <p:pic>
        <p:nvPicPr>
          <p:cNvPr id="8" name="그림 7">
            <a:extLst>
              <a:ext uri="{FF2B5EF4-FFF2-40B4-BE49-F238E27FC236}">
                <a16:creationId xmlns:a16="http://schemas.microsoft.com/office/drawing/2014/main" id="{B420EA94-A5B9-9749-A84E-334A3AF529C9}"/>
              </a:ext>
            </a:extLst>
          </p:cNvPr>
          <p:cNvPicPr>
            <a:picLocks noChangeAspect="1"/>
          </p:cNvPicPr>
          <p:nvPr/>
        </p:nvPicPr>
        <p:blipFill>
          <a:blip r:embed="rId5"/>
          <a:stretch>
            <a:fillRect/>
          </a:stretch>
        </p:blipFill>
        <p:spPr>
          <a:xfrm>
            <a:off x="6633587" y="3254344"/>
            <a:ext cx="5404805" cy="3102006"/>
          </a:xfrm>
          <a:prstGeom prst="rect">
            <a:avLst/>
          </a:prstGeom>
        </p:spPr>
      </p:pic>
      <p:sp>
        <p:nvSpPr>
          <p:cNvPr id="9" name="TextBox 8">
            <a:extLst>
              <a:ext uri="{FF2B5EF4-FFF2-40B4-BE49-F238E27FC236}">
                <a16:creationId xmlns:a16="http://schemas.microsoft.com/office/drawing/2014/main" id="{27FBEB69-A490-2941-8089-33F9B93B2FD9}"/>
              </a:ext>
            </a:extLst>
          </p:cNvPr>
          <p:cNvSpPr txBox="1"/>
          <p:nvPr/>
        </p:nvSpPr>
        <p:spPr>
          <a:xfrm>
            <a:off x="447261" y="1439450"/>
            <a:ext cx="5648739" cy="369332"/>
          </a:xfrm>
          <a:prstGeom prst="rect">
            <a:avLst/>
          </a:prstGeom>
          <a:noFill/>
        </p:spPr>
        <p:txBody>
          <a:bodyPr wrap="square" rtlCol="0">
            <a:spAutoFit/>
          </a:bodyPr>
          <a:lstStyle/>
          <a:p>
            <a:r>
              <a:rPr kumimoji="1" lang="en-US" altLang="ko-Kore-KR" i="1" dirty="0"/>
              <a:t>1. Build a sigmoid function</a:t>
            </a:r>
            <a:endParaRPr kumimoji="1" lang="ko-Kore-KR" altLang="en-US" i="1" dirty="0"/>
          </a:p>
        </p:txBody>
      </p:sp>
      <p:pic>
        <p:nvPicPr>
          <p:cNvPr id="10" name="그림 9">
            <a:extLst>
              <a:ext uri="{FF2B5EF4-FFF2-40B4-BE49-F238E27FC236}">
                <a16:creationId xmlns:a16="http://schemas.microsoft.com/office/drawing/2014/main" id="{51021E45-542B-CB45-BCA3-60E0E87E458E}"/>
              </a:ext>
            </a:extLst>
          </p:cNvPr>
          <p:cNvPicPr>
            <a:picLocks noChangeAspect="1"/>
          </p:cNvPicPr>
          <p:nvPr/>
        </p:nvPicPr>
        <p:blipFill rotWithShape="1">
          <a:blip r:embed="rId3"/>
          <a:srcRect t="11821"/>
          <a:stretch/>
        </p:blipFill>
        <p:spPr>
          <a:xfrm>
            <a:off x="447259" y="2963405"/>
            <a:ext cx="3669394" cy="3861528"/>
          </a:xfrm>
          <a:prstGeom prst="rect">
            <a:avLst/>
          </a:prstGeom>
        </p:spPr>
      </p:pic>
      <p:pic>
        <p:nvPicPr>
          <p:cNvPr id="11" name="그림 10">
            <a:extLst>
              <a:ext uri="{FF2B5EF4-FFF2-40B4-BE49-F238E27FC236}">
                <a16:creationId xmlns:a16="http://schemas.microsoft.com/office/drawing/2014/main" id="{C3E3B4DE-81FC-084C-9534-E1036D357D56}"/>
              </a:ext>
            </a:extLst>
          </p:cNvPr>
          <p:cNvPicPr>
            <a:picLocks noChangeAspect="1"/>
          </p:cNvPicPr>
          <p:nvPr/>
        </p:nvPicPr>
        <p:blipFill>
          <a:blip r:embed="rId6"/>
          <a:stretch>
            <a:fillRect/>
          </a:stretch>
        </p:blipFill>
        <p:spPr>
          <a:xfrm>
            <a:off x="3288919" y="1840138"/>
            <a:ext cx="1528147" cy="558906"/>
          </a:xfrm>
          <a:prstGeom prst="rect">
            <a:avLst/>
          </a:prstGeom>
        </p:spPr>
      </p:pic>
      <p:sp>
        <p:nvSpPr>
          <p:cNvPr id="12" name="TextBox 11">
            <a:extLst>
              <a:ext uri="{FF2B5EF4-FFF2-40B4-BE49-F238E27FC236}">
                <a16:creationId xmlns:a16="http://schemas.microsoft.com/office/drawing/2014/main" id="{60B61854-720F-6B46-9160-56477DEC153D}"/>
              </a:ext>
            </a:extLst>
          </p:cNvPr>
          <p:cNvSpPr txBox="1"/>
          <p:nvPr/>
        </p:nvSpPr>
        <p:spPr>
          <a:xfrm>
            <a:off x="447260" y="2545580"/>
            <a:ext cx="5648739" cy="369332"/>
          </a:xfrm>
          <a:prstGeom prst="rect">
            <a:avLst/>
          </a:prstGeom>
          <a:noFill/>
        </p:spPr>
        <p:txBody>
          <a:bodyPr wrap="square" rtlCol="0">
            <a:spAutoFit/>
          </a:bodyPr>
          <a:lstStyle/>
          <a:p>
            <a:r>
              <a:rPr kumimoji="1" lang="en-US" altLang="ko-Kore-KR" i="1" dirty="0"/>
              <a:t>2. Build a Newton-Raphson update function</a:t>
            </a:r>
            <a:endParaRPr kumimoji="1" lang="ko-Kore-KR" altLang="en-US" i="1" dirty="0"/>
          </a:p>
        </p:txBody>
      </p:sp>
      <p:pic>
        <p:nvPicPr>
          <p:cNvPr id="13" name="그림 12">
            <a:extLst>
              <a:ext uri="{FF2B5EF4-FFF2-40B4-BE49-F238E27FC236}">
                <a16:creationId xmlns:a16="http://schemas.microsoft.com/office/drawing/2014/main" id="{6D1AA5C8-9EAC-FD4E-84D8-707E43CA428A}"/>
              </a:ext>
            </a:extLst>
          </p:cNvPr>
          <p:cNvPicPr>
            <a:picLocks noChangeAspect="1"/>
          </p:cNvPicPr>
          <p:nvPr/>
        </p:nvPicPr>
        <p:blipFill>
          <a:blip r:embed="rId7"/>
          <a:stretch>
            <a:fillRect/>
          </a:stretch>
        </p:blipFill>
        <p:spPr>
          <a:xfrm>
            <a:off x="3446242" y="3722599"/>
            <a:ext cx="2266628" cy="440979"/>
          </a:xfrm>
          <a:prstGeom prst="rect">
            <a:avLst/>
          </a:prstGeom>
          <a:effectLst>
            <a:outerShdw blurRad="50800" dist="38100" dir="2700000" algn="tl" rotWithShape="0">
              <a:prstClr val="black">
                <a:alpha val="40000"/>
              </a:prstClr>
            </a:outerShdw>
          </a:effectLst>
        </p:spPr>
      </p:pic>
      <p:pic>
        <p:nvPicPr>
          <p:cNvPr id="14" name="그림 13">
            <a:extLst>
              <a:ext uri="{FF2B5EF4-FFF2-40B4-BE49-F238E27FC236}">
                <a16:creationId xmlns:a16="http://schemas.microsoft.com/office/drawing/2014/main" id="{5568DD38-F387-4B4C-A653-37E9017EDB61}"/>
              </a:ext>
            </a:extLst>
          </p:cNvPr>
          <p:cNvPicPr>
            <a:picLocks noChangeAspect="1"/>
          </p:cNvPicPr>
          <p:nvPr/>
        </p:nvPicPr>
        <p:blipFill rotWithShape="1">
          <a:blip r:embed="rId8"/>
          <a:srcRect r="47045" b="40802"/>
          <a:stretch/>
        </p:blipFill>
        <p:spPr>
          <a:xfrm>
            <a:off x="3440905" y="4515449"/>
            <a:ext cx="2228766" cy="440979"/>
          </a:xfrm>
          <a:prstGeom prst="rect">
            <a:avLst/>
          </a:prstGeom>
          <a:effectLst>
            <a:outerShdw blurRad="50800" dist="38100" dir="2700000" algn="tl" rotWithShape="0">
              <a:prstClr val="black">
                <a:alpha val="40000"/>
              </a:prstClr>
            </a:outerShdw>
          </a:effectLst>
        </p:spPr>
      </p:pic>
      <p:pic>
        <p:nvPicPr>
          <p:cNvPr id="15" name="그림 14">
            <a:extLst>
              <a:ext uri="{FF2B5EF4-FFF2-40B4-BE49-F238E27FC236}">
                <a16:creationId xmlns:a16="http://schemas.microsoft.com/office/drawing/2014/main" id="{F3EECFB7-9446-E64C-978F-14B54CC57876}"/>
              </a:ext>
            </a:extLst>
          </p:cNvPr>
          <p:cNvPicPr>
            <a:picLocks noChangeAspect="1"/>
          </p:cNvPicPr>
          <p:nvPr/>
        </p:nvPicPr>
        <p:blipFill rotWithShape="1">
          <a:blip r:embed="rId9"/>
          <a:srcRect r="35890" b="68094"/>
          <a:stretch/>
        </p:blipFill>
        <p:spPr>
          <a:xfrm>
            <a:off x="3440906" y="5461445"/>
            <a:ext cx="2655094" cy="397528"/>
          </a:xfrm>
          <a:prstGeom prst="rect">
            <a:avLst/>
          </a:prstGeom>
          <a:effectLst>
            <a:outerShdw blurRad="50800" dist="38100" dir="2700000" algn="tl" rotWithShape="0">
              <a:prstClr val="black">
                <a:alpha val="40000"/>
              </a:prstClr>
            </a:outerShdw>
          </a:effectLst>
        </p:spPr>
      </p:pic>
      <p:sp>
        <p:nvSpPr>
          <p:cNvPr id="16" name="TextBox 15">
            <a:extLst>
              <a:ext uri="{FF2B5EF4-FFF2-40B4-BE49-F238E27FC236}">
                <a16:creationId xmlns:a16="http://schemas.microsoft.com/office/drawing/2014/main" id="{71D5F340-35F1-4C44-902C-151877CDF088}"/>
              </a:ext>
            </a:extLst>
          </p:cNvPr>
          <p:cNvSpPr txBox="1"/>
          <p:nvPr/>
        </p:nvSpPr>
        <p:spPr>
          <a:xfrm>
            <a:off x="6584701" y="1357614"/>
            <a:ext cx="5648739" cy="369332"/>
          </a:xfrm>
          <a:prstGeom prst="rect">
            <a:avLst/>
          </a:prstGeom>
          <a:noFill/>
        </p:spPr>
        <p:txBody>
          <a:bodyPr wrap="square" rtlCol="0">
            <a:spAutoFit/>
          </a:bodyPr>
          <a:lstStyle/>
          <a:p>
            <a:r>
              <a:rPr kumimoji="1" lang="en-US" altLang="ko-Kore-KR" i="1" dirty="0"/>
              <a:t>3. Calculate a weight vector and bias</a:t>
            </a:r>
            <a:endParaRPr kumimoji="1" lang="ko-Kore-KR" altLang="en-US" i="1" dirty="0"/>
          </a:p>
        </p:txBody>
      </p:sp>
      <p:sp>
        <p:nvSpPr>
          <p:cNvPr id="17" name="TextBox 16">
            <a:extLst>
              <a:ext uri="{FF2B5EF4-FFF2-40B4-BE49-F238E27FC236}">
                <a16:creationId xmlns:a16="http://schemas.microsoft.com/office/drawing/2014/main" id="{AA896C98-5120-604B-86E7-1CEF2DA6F62A}"/>
              </a:ext>
            </a:extLst>
          </p:cNvPr>
          <p:cNvSpPr txBox="1"/>
          <p:nvPr/>
        </p:nvSpPr>
        <p:spPr>
          <a:xfrm>
            <a:off x="6584701" y="2817937"/>
            <a:ext cx="5648739" cy="369332"/>
          </a:xfrm>
          <a:prstGeom prst="rect">
            <a:avLst/>
          </a:prstGeom>
          <a:noFill/>
        </p:spPr>
        <p:txBody>
          <a:bodyPr wrap="square" rtlCol="0">
            <a:spAutoFit/>
          </a:bodyPr>
          <a:lstStyle/>
          <a:p>
            <a:r>
              <a:rPr kumimoji="1" lang="en-US" altLang="ko-Kore-KR" i="1" dirty="0"/>
              <a:t>4. Draw the decision boundary &amp; Calculate the accuracy</a:t>
            </a:r>
            <a:endParaRPr kumimoji="1" lang="ko-Kore-KR" altLang="en-US" i="1" baseline="-25000" dirty="0"/>
          </a:p>
        </p:txBody>
      </p:sp>
      <p:sp>
        <p:nvSpPr>
          <p:cNvPr id="18" name="TextBox 17">
            <a:extLst>
              <a:ext uri="{FF2B5EF4-FFF2-40B4-BE49-F238E27FC236}">
                <a16:creationId xmlns:a16="http://schemas.microsoft.com/office/drawing/2014/main" id="{3782A623-1CB8-974B-99E8-75C725C5D0B0}"/>
              </a:ext>
            </a:extLst>
          </p:cNvPr>
          <p:cNvSpPr txBox="1"/>
          <p:nvPr/>
        </p:nvSpPr>
        <p:spPr>
          <a:xfrm>
            <a:off x="3369365" y="3411222"/>
            <a:ext cx="2932044" cy="338554"/>
          </a:xfrm>
          <a:prstGeom prst="rect">
            <a:avLst/>
          </a:prstGeom>
          <a:noFill/>
        </p:spPr>
        <p:txBody>
          <a:bodyPr wrap="square" rtlCol="0">
            <a:spAutoFit/>
          </a:bodyPr>
          <a:lstStyle/>
          <a:p>
            <a:r>
              <a:rPr kumimoji="1" lang="en-US" altLang="ko-Kore-KR" sz="1600" i="1" dirty="0"/>
              <a:t>a. </a:t>
            </a:r>
            <a:r>
              <a:rPr kumimoji="1" lang="en-US" altLang="ko-Kore-KR" sz="1600" i="1" dirty="0" err="1"/>
              <a:t>y</a:t>
            </a:r>
            <a:r>
              <a:rPr kumimoji="1" lang="en-US" altLang="ko-Kore-KR" sz="1600" i="1" baseline="-25000" dirty="0" err="1"/>
              <a:t>n</a:t>
            </a:r>
            <a:r>
              <a:rPr kumimoji="1" lang="en-US" altLang="ko-Kore-KR" sz="1600" i="1" dirty="0"/>
              <a:t> with sigmoid function</a:t>
            </a:r>
            <a:endParaRPr kumimoji="1" lang="ko-Kore-KR" altLang="en-US" sz="1600" i="1" dirty="0"/>
          </a:p>
        </p:txBody>
      </p:sp>
      <p:sp>
        <p:nvSpPr>
          <p:cNvPr id="19" name="TextBox 18">
            <a:extLst>
              <a:ext uri="{FF2B5EF4-FFF2-40B4-BE49-F238E27FC236}">
                <a16:creationId xmlns:a16="http://schemas.microsoft.com/office/drawing/2014/main" id="{3A441EC5-3092-5041-8A47-3F1A094F3E30}"/>
              </a:ext>
            </a:extLst>
          </p:cNvPr>
          <p:cNvSpPr txBox="1"/>
          <p:nvPr/>
        </p:nvSpPr>
        <p:spPr>
          <a:xfrm>
            <a:off x="3369365" y="4219541"/>
            <a:ext cx="2932044" cy="338554"/>
          </a:xfrm>
          <a:prstGeom prst="rect">
            <a:avLst/>
          </a:prstGeom>
          <a:noFill/>
        </p:spPr>
        <p:txBody>
          <a:bodyPr wrap="square" rtlCol="0">
            <a:spAutoFit/>
          </a:bodyPr>
          <a:lstStyle/>
          <a:p>
            <a:r>
              <a:rPr kumimoji="1" lang="en-US" altLang="ko-Kore-KR" sz="1600" i="1" dirty="0"/>
              <a:t>b. A derivative of E(w)</a:t>
            </a:r>
            <a:endParaRPr kumimoji="1" lang="ko-Kore-KR" altLang="en-US" sz="1600" i="1" dirty="0"/>
          </a:p>
        </p:txBody>
      </p:sp>
      <p:sp>
        <p:nvSpPr>
          <p:cNvPr id="20" name="TextBox 19">
            <a:extLst>
              <a:ext uri="{FF2B5EF4-FFF2-40B4-BE49-F238E27FC236}">
                <a16:creationId xmlns:a16="http://schemas.microsoft.com/office/drawing/2014/main" id="{205C4613-679F-5347-85A0-5782008D0BEF}"/>
              </a:ext>
            </a:extLst>
          </p:cNvPr>
          <p:cNvSpPr txBox="1"/>
          <p:nvPr/>
        </p:nvSpPr>
        <p:spPr>
          <a:xfrm>
            <a:off x="3383726" y="5157965"/>
            <a:ext cx="2932044" cy="338554"/>
          </a:xfrm>
          <a:prstGeom prst="rect">
            <a:avLst/>
          </a:prstGeom>
          <a:noFill/>
        </p:spPr>
        <p:txBody>
          <a:bodyPr wrap="square" rtlCol="0">
            <a:spAutoFit/>
          </a:bodyPr>
          <a:lstStyle/>
          <a:p>
            <a:r>
              <a:rPr kumimoji="1" lang="en-US" altLang="ko-Kore-KR" sz="1600" i="1" dirty="0"/>
              <a:t>c. R &amp; Hessian matrix</a:t>
            </a:r>
            <a:endParaRPr kumimoji="1" lang="ko-Kore-KR" altLang="en-US" sz="1600" i="1" dirty="0"/>
          </a:p>
        </p:txBody>
      </p:sp>
      <p:sp>
        <p:nvSpPr>
          <p:cNvPr id="21" name="TextBox 20">
            <a:extLst>
              <a:ext uri="{FF2B5EF4-FFF2-40B4-BE49-F238E27FC236}">
                <a16:creationId xmlns:a16="http://schemas.microsoft.com/office/drawing/2014/main" id="{8BA4797B-02AC-5346-AECB-9480D9174BFB}"/>
              </a:ext>
            </a:extLst>
          </p:cNvPr>
          <p:cNvSpPr txBox="1"/>
          <p:nvPr/>
        </p:nvSpPr>
        <p:spPr>
          <a:xfrm>
            <a:off x="3427140" y="6063303"/>
            <a:ext cx="2932044" cy="338554"/>
          </a:xfrm>
          <a:prstGeom prst="rect">
            <a:avLst/>
          </a:prstGeom>
          <a:noFill/>
        </p:spPr>
        <p:txBody>
          <a:bodyPr wrap="square" rtlCol="0">
            <a:spAutoFit/>
          </a:bodyPr>
          <a:lstStyle/>
          <a:p>
            <a:r>
              <a:rPr kumimoji="1" lang="en-US" altLang="ko-Kore-KR" sz="1600" i="1" dirty="0"/>
              <a:t>d. Update w</a:t>
            </a:r>
            <a:endParaRPr kumimoji="1" lang="ko-Kore-KR" altLang="en-US" sz="1600" i="1" dirty="0"/>
          </a:p>
        </p:txBody>
      </p:sp>
      <p:cxnSp>
        <p:nvCxnSpPr>
          <p:cNvPr id="29" name="직선 연결선[R] 28">
            <a:extLst>
              <a:ext uri="{FF2B5EF4-FFF2-40B4-BE49-F238E27FC236}">
                <a16:creationId xmlns:a16="http://schemas.microsoft.com/office/drawing/2014/main" id="{A0EBE8BF-320C-0B4A-9333-BFFF021145DB}"/>
              </a:ext>
            </a:extLst>
          </p:cNvPr>
          <p:cNvCxnSpPr>
            <a:cxnSpLocks/>
          </p:cNvCxnSpPr>
          <p:nvPr/>
        </p:nvCxnSpPr>
        <p:spPr>
          <a:xfrm>
            <a:off x="2504177" y="3842288"/>
            <a:ext cx="902379"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타원 29">
            <a:extLst>
              <a:ext uri="{FF2B5EF4-FFF2-40B4-BE49-F238E27FC236}">
                <a16:creationId xmlns:a16="http://schemas.microsoft.com/office/drawing/2014/main" id="{2FAC81B1-DD12-C141-83CA-BB2EB91A8820}"/>
              </a:ext>
            </a:extLst>
          </p:cNvPr>
          <p:cNvSpPr/>
          <p:nvPr/>
        </p:nvSpPr>
        <p:spPr>
          <a:xfrm>
            <a:off x="2464577" y="3802688"/>
            <a:ext cx="79200" cy="792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31" name="직선 연결선[R] 30">
            <a:extLst>
              <a:ext uri="{FF2B5EF4-FFF2-40B4-BE49-F238E27FC236}">
                <a16:creationId xmlns:a16="http://schemas.microsoft.com/office/drawing/2014/main" id="{C86AD70C-9412-B343-A683-D26853488BAF}"/>
              </a:ext>
            </a:extLst>
          </p:cNvPr>
          <p:cNvCxnSpPr>
            <a:cxnSpLocks/>
          </p:cNvCxnSpPr>
          <p:nvPr/>
        </p:nvCxnSpPr>
        <p:spPr>
          <a:xfrm>
            <a:off x="2560709" y="4412288"/>
            <a:ext cx="782049"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32" name="타원 31">
            <a:extLst>
              <a:ext uri="{FF2B5EF4-FFF2-40B4-BE49-F238E27FC236}">
                <a16:creationId xmlns:a16="http://schemas.microsoft.com/office/drawing/2014/main" id="{0D3586F1-3B9E-0F4D-AE64-DA0B0B93B4AE}"/>
              </a:ext>
            </a:extLst>
          </p:cNvPr>
          <p:cNvSpPr/>
          <p:nvPr/>
        </p:nvSpPr>
        <p:spPr>
          <a:xfrm>
            <a:off x="2521109" y="4372688"/>
            <a:ext cx="79200" cy="792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36" name="직선 연결선[R] 35">
            <a:extLst>
              <a:ext uri="{FF2B5EF4-FFF2-40B4-BE49-F238E27FC236}">
                <a16:creationId xmlns:a16="http://schemas.microsoft.com/office/drawing/2014/main" id="{4911D792-F70B-DE43-9F91-27BB4E80AE9D}"/>
              </a:ext>
            </a:extLst>
          </p:cNvPr>
          <p:cNvCxnSpPr>
            <a:cxnSpLocks/>
            <a:stCxn id="37" idx="2"/>
          </p:cNvCxnSpPr>
          <p:nvPr/>
        </p:nvCxnSpPr>
        <p:spPr>
          <a:xfrm>
            <a:off x="2871256" y="5651745"/>
            <a:ext cx="569649"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37" name="타원 36">
            <a:extLst>
              <a:ext uri="{FF2B5EF4-FFF2-40B4-BE49-F238E27FC236}">
                <a16:creationId xmlns:a16="http://schemas.microsoft.com/office/drawing/2014/main" id="{53ED146E-9113-184E-87AD-B5228C7AC498}"/>
              </a:ext>
            </a:extLst>
          </p:cNvPr>
          <p:cNvSpPr/>
          <p:nvPr/>
        </p:nvSpPr>
        <p:spPr>
          <a:xfrm>
            <a:off x="2871256" y="5612145"/>
            <a:ext cx="79200" cy="792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40" name="직선 연결선[R] 39">
            <a:extLst>
              <a:ext uri="{FF2B5EF4-FFF2-40B4-BE49-F238E27FC236}">
                <a16:creationId xmlns:a16="http://schemas.microsoft.com/office/drawing/2014/main" id="{DB794635-7485-4F45-B0F3-0A4247C774B0}"/>
              </a:ext>
            </a:extLst>
          </p:cNvPr>
          <p:cNvCxnSpPr>
            <a:cxnSpLocks/>
            <a:stCxn id="41" idx="2"/>
          </p:cNvCxnSpPr>
          <p:nvPr/>
        </p:nvCxnSpPr>
        <p:spPr>
          <a:xfrm>
            <a:off x="2892534" y="6247210"/>
            <a:ext cx="569649"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41" name="타원 40">
            <a:extLst>
              <a:ext uri="{FF2B5EF4-FFF2-40B4-BE49-F238E27FC236}">
                <a16:creationId xmlns:a16="http://schemas.microsoft.com/office/drawing/2014/main" id="{F2C6D87B-D003-DE48-BEDB-F67475368588}"/>
              </a:ext>
            </a:extLst>
          </p:cNvPr>
          <p:cNvSpPr/>
          <p:nvPr/>
        </p:nvSpPr>
        <p:spPr>
          <a:xfrm>
            <a:off x="2892534" y="6207610"/>
            <a:ext cx="79200" cy="792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1468784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그림 13">
            <a:extLst>
              <a:ext uri="{FF2B5EF4-FFF2-40B4-BE49-F238E27FC236}">
                <a16:creationId xmlns:a16="http://schemas.microsoft.com/office/drawing/2014/main" id="{E5F9FE1B-1280-734A-9781-DE9065866161}"/>
              </a:ext>
            </a:extLst>
          </p:cNvPr>
          <p:cNvPicPr>
            <a:picLocks noChangeAspect="1"/>
          </p:cNvPicPr>
          <p:nvPr/>
        </p:nvPicPr>
        <p:blipFill>
          <a:blip r:embed="rId3"/>
          <a:stretch>
            <a:fillRect/>
          </a:stretch>
        </p:blipFill>
        <p:spPr>
          <a:xfrm>
            <a:off x="667295" y="1568130"/>
            <a:ext cx="5669710" cy="4774493"/>
          </a:xfrm>
          <a:prstGeom prst="rect">
            <a:avLst/>
          </a:prstGeom>
        </p:spPr>
      </p:pic>
      <p:sp>
        <p:nvSpPr>
          <p:cNvPr id="2" name="슬라이드 번호 개체 틀 1">
            <a:extLst>
              <a:ext uri="{FF2B5EF4-FFF2-40B4-BE49-F238E27FC236}">
                <a16:creationId xmlns:a16="http://schemas.microsoft.com/office/drawing/2014/main" id="{083489ED-E4B7-D246-A64E-6BEFC97FA3AF}"/>
              </a:ext>
            </a:extLst>
          </p:cNvPr>
          <p:cNvSpPr>
            <a:spLocks noGrp="1"/>
          </p:cNvSpPr>
          <p:nvPr>
            <p:ph type="sldNum" sz="quarter" idx="12"/>
          </p:nvPr>
        </p:nvSpPr>
        <p:spPr/>
        <p:txBody>
          <a:bodyPr/>
          <a:lstStyle/>
          <a:p>
            <a:fld id="{BD019F20-4947-436A-B85E-F0B6FC02889D}" type="slidenum">
              <a:rPr lang="ko-KR" altLang="en-US" smtClean="0"/>
              <a:pPr/>
              <a:t>8</a:t>
            </a:fld>
            <a:endParaRPr lang="ko-KR" altLang="en-US" dirty="0"/>
          </a:p>
        </p:txBody>
      </p:sp>
      <p:sp>
        <p:nvSpPr>
          <p:cNvPr id="3" name="제목 2">
            <a:extLst>
              <a:ext uri="{FF2B5EF4-FFF2-40B4-BE49-F238E27FC236}">
                <a16:creationId xmlns:a16="http://schemas.microsoft.com/office/drawing/2014/main" id="{6FF87C66-DD6F-8545-9537-EBFF5FCF2DE2}"/>
              </a:ext>
            </a:extLst>
          </p:cNvPr>
          <p:cNvSpPr>
            <a:spLocks noGrp="1"/>
          </p:cNvSpPr>
          <p:nvPr>
            <p:ph type="title"/>
          </p:nvPr>
        </p:nvSpPr>
        <p:spPr/>
        <p:txBody>
          <a:bodyPr/>
          <a:lstStyle/>
          <a:p>
            <a:r>
              <a:rPr kumimoji="1" lang="en-US" altLang="ko-Kore-KR" dirty="0"/>
              <a:t>Logistic Regression</a:t>
            </a:r>
            <a:endParaRPr kumimoji="1" lang="ko-Kore-KR" altLang="en-US" dirty="0"/>
          </a:p>
        </p:txBody>
      </p:sp>
      <p:sp>
        <p:nvSpPr>
          <p:cNvPr id="4" name="내용 개체 틀 3">
            <a:extLst>
              <a:ext uri="{FF2B5EF4-FFF2-40B4-BE49-F238E27FC236}">
                <a16:creationId xmlns:a16="http://schemas.microsoft.com/office/drawing/2014/main" id="{E4B536AE-D057-DB44-8438-5CA4906E4738}"/>
              </a:ext>
            </a:extLst>
          </p:cNvPr>
          <p:cNvSpPr>
            <a:spLocks noGrp="1"/>
          </p:cNvSpPr>
          <p:nvPr>
            <p:ph idx="1"/>
          </p:nvPr>
        </p:nvSpPr>
        <p:spPr/>
        <p:txBody>
          <a:bodyPr/>
          <a:lstStyle/>
          <a:p>
            <a:r>
              <a:rPr kumimoji="1" lang="en-US" altLang="ko-Kore-KR" dirty="0"/>
              <a:t>Results</a:t>
            </a:r>
            <a:endParaRPr kumimoji="1" lang="ko-Kore-KR" altLang="en-US" dirty="0"/>
          </a:p>
        </p:txBody>
      </p:sp>
      <p:sp>
        <p:nvSpPr>
          <p:cNvPr id="6" name="TextBox 5">
            <a:extLst>
              <a:ext uri="{FF2B5EF4-FFF2-40B4-BE49-F238E27FC236}">
                <a16:creationId xmlns:a16="http://schemas.microsoft.com/office/drawing/2014/main" id="{1788CD5A-EF25-1E4A-8B83-36EE5519E13B}"/>
              </a:ext>
            </a:extLst>
          </p:cNvPr>
          <p:cNvSpPr txBox="1"/>
          <p:nvPr/>
        </p:nvSpPr>
        <p:spPr>
          <a:xfrm>
            <a:off x="6558116" y="1651447"/>
            <a:ext cx="5051814" cy="2862322"/>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sz="2000" dirty="0"/>
              <a:t>Accuracy = 0.85</a:t>
            </a:r>
          </a:p>
          <a:p>
            <a:pPr marL="285750" indent="-285750">
              <a:buFont typeface="Arial" panose="020B0604020202020204" pitchFamily="34" charset="0"/>
              <a:buChar char="•"/>
            </a:pPr>
            <a:r>
              <a:rPr kumimoji="1" lang="en-US" altLang="ko-Kore-KR" sz="2000" dirty="0"/>
              <a:t>Misclassified points:</a:t>
            </a:r>
          </a:p>
          <a:p>
            <a:pPr marL="742950" lvl="1" indent="-285750">
              <a:buFont typeface="Arial" panose="020B0604020202020204" pitchFamily="34" charset="0"/>
              <a:buChar char="•"/>
            </a:pPr>
            <a:r>
              <a:rPr kumimoji="1" lang="en-US" altLang="ko-Kore-KR" sz="2000" dirty="0"/>
              <a:t># of c1 misclassified as c2: 4</a:t>
            </a:r>
          </a:p>
          <a:p>
            <a:pPr marL="742950" lvl="1" indent="-285750">
              <a:buFont typeface="Arial" panose="020B0604020202020204" pitchFamily="34" charset="0"/>
              <a:buChar char="•"/>
            </a:pPr>
            <a:r>
              <a:rPr kumimoji="1" lang="en-US" altLang="ko-Kore-KR" sz="2000" dirty="0"/>
              <a:t># of c2 misclassified as c1: 5</a:t>
            </a:r>
          </a:p>
          <a:p>
            <a:pPr marL="285750" indent="-285750">
              <a:buFont typeface="Arial" panose="020B0604020202020204" pitchFamily="34" charset="0"/>
              <a:buChar char="•"/>
            </a:pPr>
            <a:r>
              <a:rPr kumimoji="1" lang="en-US" altLang="ko-Kore-KR" sz="2000" dirty="0"/>
              <a:t>Slightly different changes in slope compared to Generative model &amp; Fisher Discriminant Analysis</a:t>
            </a:r>
          </a:p>
          <a:p>
            <a:pPr marL="285750" indent="-285750">
              <a:buFont typeface="Arial" panose="020B0604020202020204" pitchFamily="34" charset="0"/>
              <a:buChar char="•"/>
            </a:pPr>
            <a:r>
              <a:rPr kumimoji="1" lang="en-US" altLang="ko-Kore-KR" sz="2000" dirty="0"/>
              <a:t>Same accuracy</a:t>
            </a:r>
          </a:p>
          <a:p>
            <a:pPr marL="742950" lvl="1" indent="-285750">
              <a:buFont typeface="Arial" panose="020B0604020202020204" pitchFamily="34" charset="0"/>
              <a:buChar char="•"/>
            </a:pPr>
            <a:r>
              <a:rPr kumimoji="1" lang="en-US" altLang="ko-Kore-KR" sz="2000" dirty="0"/>
              <a:t>Hard to classify with linear models</a:t>
            </a:r>
          </a:p>
        </p:txBody>
      </p:sp>
      <p:sp>
        <p:nvSpPr>
          <p:cNvPr id="7" name="타원 6">
            <a:extLst>
              <a:ext uri="{FF2B5EF4-FFF2-40B4-BE49-F238E27FC236}">
                <a16:creationId xmlns:a16="http://schemas.microsoft.com/office/drawing/2014/main" id="{C71E17F4-9E6B-F34F-94D7-FD828BDC95D6}"/>
              </a:ext>
            </a:extLst>
          </p:cNvPr>
          <p:cNvSpPr/>
          <p:nvPr/>
        </p:nvSpPr>
        <p:spPr>
          <a:xfrm>
            <a:off x="2424223" y="2743235"/>
            <a:ext cx="877931" cy="890423"/>
          </a:xfrm>
          <a:prstGeom prst="ellipse">
            <a:avLst/>
          </a:prstGeom>
          <a:solidFill>
            <a:srgbClr val="C00000">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8" name="타원 7">
            <a:extLst>
              <a:ext uri="{FF2B5EF4-FFF2-40B4-BE49-F238E27FC236}">
                <a16:creationId xmlns:a16="http://schemas.microsoft.com/office/drawing/2014/main" id="{6302548F-DEE2-B542-A8FB-20F8AD3A1D6B}"/>
              </a:ext>
            </a:extLst>
          </p:cNvPr>
          <p:cNvSpPr/>
          <p:nvPr/>
        </p:nvSpPr>
        <p:spPr>
          <a:xfrm rot="10800000" flipV="1">
            <a:off x="3883708" y="3243537"/>
            <a:ext cx="367858" cy="762996"/>
          </a:xfrm>
          <a:prstGeom prst="ellipse">
            <a:avLst/>
          </a:prstGeom>
          <a:solidFill>
            <a:srgbClr val="C00000">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9" name="직선 연결선[R] 8">
            <a:extLst>
              <a:ext uri="{FF2B5EF4-FFF2-40B4-BE49-F238E27FC236}">
                <a16:creationId xmlns:a16="http://schemas.microsoft.com/office/drawing/2014/main" id="{AF80FDD4-8311-DC49-8EFC-75DC42CAA799}"/>
              </a:ext>
            </a:extLst>
          </p:cNvPr>
          <p:cNvCxnSpPr>
            <a:cxnSpLocks/>
          </p:cNvCxnSpPr>
          <p:nvPr/>
        </p:nvCxnSpPr>
        <p:spPr>
          <a:xfrm flipV="1">
            <a:off x="4093535" y="2743235"/>
            <a:ext cx="3034852" cy="82671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0" name="직선 연결선[R] 9">
            <a:extLst>
              <a:ext uri="{FF2B5EF4-FFF2-40B4-BE49-F238E27FC236}">
                <a16:creationId xmlns:a16="http://schemas.microsoft.com/office/drawing/2014/main" id="{7C567B0E-CBEA-B349-AEA8-9A01659B960B}"/>
              </a:ext>
            </a:extLst>
          </p:cNvPr>
          <p:cNvCxnSpPr>
            <a:cxnSpLocks/>
          </p:cNvCxnSpPr>
          <p:nvPr/>
        </p:nvCxnSpPr>
        <p:spPr>
          <a:xfrm flipV="1">
            <a:off x="3156816" y="2460357"/>
            <a:ext cx="3971571" cy="653949"/>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350810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사용자 지정 1">
      <a:majorFont>
        <a:latin typeface="Calibri"/>
        <a:ea typeface="맑은 고딕"/>
        <a:cs typeface=""/>
      </a:majorFont>
      <a:minorFont>
        <a:latin typeface="Calibri"/>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문서" ma:contentTypeID="0x010100763BC27BF052F044869B1966B0327016" ma:contentTypeVersion="2" ma:contentTypeDescription="새 문서를 만듭니다." ma:contentTypeScope="" ma:versionID="06145af860fdfb1b6593f9956211127b">
  <xsd:schema xmlns:xsd="http://www.w3.org/2001/XMLSchema" xmlns:xs="http://www.w3.org/2001/XMLSchema" xmlns:p="http://schemas.microsoft.com/office/2006/metadata/properties" xmlns:ns3="f6779841-6d37-4f7b-a1db-976b6e749874" targetNamespace="http://schemas.microsoft.com/office/2006/metadata/properties" ma:root="true" ma:fieldsID="c9988ec59476b09389d31fc880e32b40" ns3:_="">
    <xsd:import namespace="f6779841-6d37-4f7b-a1db-976b6e749874"/>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779841-6d37-4f7b-a1db-976b6e74987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31D0C4-6E9A-4DBB-BFBF-9A223A4DFC17}">
  <ds:schemaRefs>
    <ds:schemaRef ds:uri="http://schemas.microsoft.com/sharepoint/v3/contenttype/forms"/>
  </ds:schemaRefs>
</ds:datastoreItem>
</file>

<file path=customXml/itemProps2.xml><?xml version="1.0" encoding="utf-8"?>
<ds:datastoreItem xmlns:ds="http://schemas.openxmlformats.org/officeDocument/2006/customXml" ds:itemID="{EE384C48-1DB0-4CA7-BF76-F2CDA94EE68E}">
  <ds:schemaRefs>
    <ds:schemaRef ds:uri="http://purl.org/dc/dcmitype/"/>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http://schemas.microsoft.com/office/2006/metadata/properties"/>
    <ds:schemaRef ds:uri="f6779841-6d37-4f7b-a1db-976b6e749874"/>
    <ds:schemaRef ds:uri="http://www.w3.org/XML/1998/namespace"/>
    <ds:schemaRef ds:uri="http://purl.org/dc/terms/"/>
  </ds:schemaRefs>
</ds:datastoreItem>
</file>

<file path=customXml/itemProps3.xml><?xml version="1.0" encoding="utf-8"?>
<ds:datastoreItem xmlns:ds="http://schemas.openxmlformats.org/officeDocument/2006/customXml" ds:itemID="{F43B69A9-7070-4104-81E0-E4A9BAE378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779841-6d37-4f7b-a1db-976b6e7498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1871</TotalTime>
  <Words>1928</Words>
  <Application>Microsoft Macintosh PowerPoint</Application>
  <PresentationFormat>와이드스크린</PresentationFormat>
  <Paragraphs>228</Paragraphs>
  <Slides>17</Slides>
  <Notes>16</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17</vt:i4>
      </vt:variant>
    </vt:vector>
  </HeadingPairs>
  <TitlesOfParts>
    <vt:vector size="22" baseType="lpstr">
      <vt:lpstr>맑은 고딕</vt:lpstr>
      <vt:lpstr>Arial</vt:lpstr>
      <vt:lpstr>Calibri</vt:lpstr>
      <vt:lpstr>Wingdings</vt:lpstr>
      <vt:lpstr>Office 테마</vt:lpstr>
      <vt:lpstr>Machine Learning Method Final Project Presentation</vt:lpstr>
      <vt:lpstr>Overview</vt:lpstr>
      <vt:lpstr>Data to be used</vt:lpstr>
      <vt:lpstr>Fisher Discriminant Analysis</vt:lpstr>
      <vt:lpstr>Fisher Discriminant Analysis</vt:lpstr>
      <vt:lpstr>Generative model With Gaussian assumption</vt:lpstr>
      <vt:lpstr>Generative model</vt:lpstr>
      <vt:lpstr>Logistic Regression</vt:lpstr>
      <vt:lpstr>Logistic Regression</vt:lpstr>
      <vt:lpstr>Support Vector Machine</vt:lpstr>
      <vt:lpstr>Support Vector Machine</vt:lpstr>
      <vt:lpstr>Gaussian Process</vt:lpstr>
      <vt:lpstr>Gaussian Process</vt:lpstr>
      <vt:lpstr>K-means Clustering</vt:lpstr>
      <vt:lpstr>K-means Clustering</vt:lpstr>
      <vt:lpstr>Density-based Spatial Clustering of Applications with noise (DBSCAN)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(학생) 구윤회 (전기전자컴퓨터공학부)</dc:creator>
  <cp:lastModifiedBy>(대학원생) 김휘연 (컴퓨터공학과(정보바이오융합대학))</cp:lastModifiedBy>
  <cp:revision>211</cp:revision>
  <dcterms:created xsi:type="dcterms:W3CDTF">2020-01-08T08:00:04Z</dcterms:created>
  <dcterms:modified xsi:type="dcterms:W3CDTF">2020-12-14T06:07:44Z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0x010100763BC27BF052F044869B1966B0327016</vt:lpwstr>
  </property>
</Properties>
</file>