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7"/>
  </p:notesMasterIdLst>
  <p:sldIdLst>
    <p:sldId id="339" r:id="rId2"/>
    <p:sldId id="1122" r:id="rId3"/>
    <p:sldId id="895" r:id="rId4"/>
    <p:sldId id="1124" r:id="rId5"/>
    <p:sldId id="1123" r:id="rId6"/>
    <p:sldId id="1002" r:id="rId7"/>
    <p:sldId id="962" r:id="rId8"/>
    <p:sldId id="1126" r:id="rId9"/>
    <p:sldId id="1125" r:id="rId10"/>
    <p:sldId id="1003" r:id="rId11"/>
    <p:sldId id="1004" r:id="rId12"/>
    <p:sldId id="1005" r:id="rId13"/>
    <p:sldId id="1147" r:id="rId14"/>
    <p:sldId id="1006" r:id="rId15"/>
    <p:sldId id="1007" r:id="rId16"/>
    <p:sldId id="1008" r:id="rId17"/>
    <p:sldId id="1009" r:id="rId18"/>
    <p:sldId id="1011" r:id="rId19"/>
    <p:sldId id="1010" r:id="rId20"/>
    <p:sldId id="1013" r:id="rId21"/>
    <p:sldId id="1156" r:id="rId22"/>
    <p:sldId id="1157" r:id="rId23"/>
    <p:sldId id="1158" r:id="rId24"/>
    <p:sldId id="1159" r:id="rId25"/>
    <p:sldId id="1160" r:id="rId26"/>
    <p:sldId id="1165" r:id="rId27"/>
    <p:sldId id="1161" r:id="rId28"/>
    <p:sldId id="1162" r:id="rId29"/>
    <p:sldId id="1170" r:id="rId30"/>
    <p:sldId id="1167" r:id="rId31"/>
    <p:sldId id="1168" r:id="rId32"/>
    <p:sldId id="1014" r:id="rId33"/>
    <p:sldId id="1094" r:id="rId34"/>
    <p:sldId id="1080" r:id="rId35"/>
    <p:sldId id="1082" r:id="rId36"/>
    <p:sldId id="1086" r:id="rId37"/>
    <p:sldId id="1169" r:id="rId38"/>
    <p:sldId id="1087" r:id="rId39"/>
    <p:sldId id="1096" r:id="rId40"/>
    <p:sldId id="1098" r:id="rId41"/>
    <p:sldId id="1088" r:id="rId42"/>
    <p:sldId id="1089" r:id="rId43"/>
    <p:sldId id="1015" r:id="rId44"/>
    <p:sldId id="1083" r:id="rId45"/>
    <p:sldId id="1078" r:id="rId46"/>
    <p:sldId id="1090" r:id="rId47"/>
    <p:sldId id="1076" r:id="rId48"/>
    <p:sldId id="1101" r:id="rId49"/>
    <p:sldId id="1019" r:id="rId50"/>
    <p:sldId id="1148" r:id="rId51"/>
    <p:sldId id="1103" r:id="rId52"/>
    <p:sldId id="1128" r:id="rId53"/>
    <p:sldId id="1104" r:id="rId54"/>
    <p:sldId id="1023" r:id="rId55"/>
    <p:sldId id="1093" r:id="rId56"/>
    <p:sldId id="1105" r:id="rId57"/>
    <p:sldId id="1106" r:id="rId58"/>
    <p:sldId id="1129" r:id="rId59"/>
    <p:sldId id="1107" r:id="rId60"/>
    <p:sldId id="1130" r:id="rId61"/>
    <p:sldId id="1132" r:id="rId62"/>
    <p:sldId id="1131" r:id="rId63"/>
    <p:sldId id="1110" r:id="rId64"/>
    <p:sldId id="1111" r:id="rId65"/>
    <p:sldId id="1028" r:id="rId66"/>
    <p:sldId id="1029" r:id="rId67"/>
    <p:sldId id="1031" r:id="rId68"/>
    <p:sldId id="1030" r:id="rId69"/>
    <p:sldId id="1032" r:id="rId70"/>
    <p:sldId id="1033" r:id="rId71"/>
    <p:sldId id="1034" r:id="rId72"/>
    <p:sldId id="1149" r:id="rId73"/>
    <p:sldId id="1133" r:id="rId74"/>
    <p:sldId id="1036" r:id="rId75"/>
    <p:sldId id="1150" r:id="rId76"/>
    <p:sldId id="1151" r:id="rId77"/>
    <p:sldId id="1038" r:id="rId78"/>
    <p:sldId id="1040" r:id="rId79"/>
    <p:sldId id="1039" r:id="rId80"/>
    <p:sldId id="1152" r:id="rId81"/>
    <p:sldId id="1042" r:id="rId82"/>
    <p:sldId id="1117" r:id="rId83"/>
    <p:sldId id="1119" r:id="rId84"/>
    <p:sldId id="1134" r:id="rId85"/>
    <p:sldId id="1043" r:id="rId86"/>
    <p:sldId id="1115" r:id="rId87"/>
    <p:sldId id="1116" r:id="rId88"/>
    <p:sldId id="1046" r:id="rId89"/>
    <p:sldId id="1047" r:id="rId90"/>
    <p:sldId id="1044" r:id="rId91"/>
    <p:sldId id="1118" r:id="rId92"/>
    <p:sldId id="1048" r:id="rId93"/>
    <p:sldId id="1049" r:id="rId94"/>
    <p:sldId id="1050" r:id="rId95"/>
    <p:sldId id="1054" r:id="rId96"/>
    <p:sldId id="1052" r:id="rId97"/>
    <p:sldId id="1135" r:id="rId98"/>
    <p:sldId id="1153" r:id="rId99"/>
    <p:sldId id="1136" r:id="rId100"/>
    <p:sldId id="1137" r:id="rId101"/>
    <p:sldId id="1057" r:id="rId102"/>
    <p:sldId id="1059" r:id="rId103"/>
    <p:sldId id="1154" r:id="rId104"/>
    <p:sldId id="1061" r:id="rId105"/>
    <p:sldId id="1062" r:id="rId106"/>
    <p:sldId id="1063" r:id="rId107"/>
    <p:sldId id="1138" r:id="rId108"/>
    <p:sldId id="1065" r:id="rId109"/>
    <p:sldId id="1064" r:id="rId110"/>
    <p:sldId id="1139" r:id="rId111"/>
    <p:sldId id="1066" r:id="rId112"/>
    <p:sldId id="1072" r:id="rId113"/>
    <p:sldId id="1067" r:id="rId114"/>
    <p:sldId id="1068" r:id="rId115"/>
    <p:sldId id="1069" r:id="rId116"/>
    <p:sldId id="1070" r:id="rId117"/>
    <p:sldId id="1071" r:id="rId118"/>
    <p:sldId id="1155" r:id="rId119"/>
    <p:sldId id="1140" r:id="rId120"/>
    <p:sldId id="1141" r:id="rId121"/>
    <p:sldId id="1142" r:id="rId122"/>
    <p:sldId id="1143" r:id="rId123"/>
    <p:sldId id="1144" r:id="rId124"/>
    <p:sldId id="1145" r:id="rId125"/>
    <p:sldId id="1146" r:id="rId1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7" autoAdjust="0"/>
    <p:restoredTop sz="93780" autoAdjust="0"/>
  </p:normalViewPr>
  <p:slideViewPr>
    <p:cSldViewPr>
      <p:cViewPr varScale="1">
        <p:scale>
          <a:sx n="87" d="100"/>
          <a:sy n="87" d="100"/>
        </p:scale>
        <p:origin x="1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tel:010-1000-1000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잘 실행되는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호출하는 </a:t>
            </a:r>
            <a:r>
              <a:rPr lang="ko-KR" altLang="en-US" dirty="0" smtClean="0">
                <a:sym typeface="Wingdings" panose="05000000000000000000" pitchFamily="2" charset="2"/>
              </a:rPr>
              <a:t>코드 다음으로 옮기십시오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앱을 실행하면 다음과 같이 앱이 중지됩니다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 이유는 바로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객체화되지</a:t>
            </a:r>
            <a:r>
              <a:rPr lang="ko-KR" altLang="en-US" dirty="0" smtClean="0">
                <a:sym typeface="Wingdings" panose="05000000000000000000" pitchFamily="2" charset="2"/>
              </a:rPr>
              <a:t> 않은 버튼 객체를 참조하려고 했기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오류가 발생하면 </a:t>
            </a:r>
            <a:r>
              <a:rPr lang="ko-KR" altLang="en-US" dirty="0" err="1" smtClean="0">
                <a:sym typeface="Wingdings" panose="05000000000000000000" pitchFamily="2" charset="2"/>
              </a:rPr>
              <a:t>안스의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창에 빨간색 오류 로그가 출력됩니다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864" y="2708920"/>
            <a:ext cx="2163595" cy="38109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8" y="3642829"/>
            <a:ext cx="8969517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 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태스크를 설정하는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시간을 </a:t>
            </a:r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HH:MM:SS </a:t>
            </a:r>
            <a:r>
              <a:rPr lang="ko-KR" altLang="en-US" dirty="0" smtClean="0">
                <a:sym typeface="Wingdings" panose="05000000000000000000" pitchFamily="2" charset="2"/>
              </a:rPr>
              <a:t>형식으로 나타냅니다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파일에는 버튼을 눌렀을 때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화면을 띄웁니다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2124139"/>
            <a:ext cx="1136585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DateFormat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df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new SimpleDateFormat("</a:t>
            </a:r>
            <a:r>
              <a:rPr lang="en-US" altLang="ko-KR" sz="1400" dirty="0" err="1">
                <a:latin typeface="Consolas" panose="020B0609020204030204" pitchFamily="49" charset="0"/>
              </a:rPr>
              <a:t>yyyy</a:t>
            </a:r>
            <a:r>
              <a:rPr lang="en-US" altLang="ko-KR" sz="1400" dirty="0">
                <a:latin typeface="Consolas" panose="020B0609020204030204" pitchFamily="49" charset="0"/>
              </a:rPr>
              <a:t>/MM/</a:t>
            </a:r>
            <a:r>
              <a:rPr lang="en-US" altLang="ko-KR" sz="1400" dirty="0" err="1">
                <a:latin typeface="Consolas" panose="020B0609020204030204" pitchFamily="49" charset="0"/>
              </a:rPr>
              <a:t>dd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HH:mm:ss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textView2.setText(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df.format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Calendar.getInstance</a:t>
            </a:r>
            <a:r>
              <a:rPr lang="en-US" altLang="ko-KR" sz="1400" dirty="0"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latin typeface="Consolas" panose="020B0609020204030204" pitchFamily="49" charset="0"/>
              </a:rPr>
              <a:t>getTime</a:t>
            </a:r>
            <a:r>
              <a:rPr lang="en-US" altLang="ko-KR" sz="1400" dirty="0">
                <a:latin typeface="Consolas" panose="020B0609020204030204" pitchFamily="49" charset="0"/>
              </a:rPr>
              <a:t>()));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MainActivity.class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4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78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버튼을 클릭할 때마다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시작 시간이 다른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새로운 첫 </a:t>
            </a:r>
            <a:r>
              <a:rPr lang="ko-KR" altLang="en-US" dirty="0">
                <a:sym typeface="Wingdings" panose="05000000000000000000" pitchFamily="2" charset="2"/>
              </a:rPr>
              <a:t>화면이 반복해서 </a:t>
            </a:r>
            <a:r>
              <a:rPr lang="ko-KR" altLang="en-US" dirty="0" smtClean="0">
                <a:sym typeface="Wingdings" panose="05000000000000000000" pitchFamily="2" charset="2"/>
              </a:rPr>
              <a:t>나타나야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버튼을 클릭했을 때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호출된다는 점과 화면을 띄울 때는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객체와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사용한다는 점을 기억하십시오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>
                <a:sym typeface="Wingdings" panose="05000000000000000000" pitchFamily="2" charset="2"/>
              </a:rPr>
              <a:t>[Back]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여러 화면이 중첩되어 떠 있다는 것을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태스크는 새로운 화면을 차례대로 스택에 넣어서 관리한다는 것을 알게 하는 실습이었습니다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8" y="3356992"/>
            <a:ext cx="1698586" cy="29853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305" y="3356992"/>
            <a:ext cx="1722566" cy="29853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816" y="3356992"/>
            <a:ext cx="1711702" cy="29853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652" y="3356992"/>
            <a:ext cx="1722566" cy="29853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807" y="3356992"/>
            <a:ext cx="1698586" cy="2985394"/>
          </a:xfrm>
          <a:prstGeom prst="rect">
            <a:avLst/>
          </a:prstGeom>
        </p:spPr>
      </p:pic>
      <p:sp>
        <p:nvSpPr>
          <p:cNvPr id="11" name="순서도: 추출 10"/>
          <p:cNvSpPr/>
          <p:nvPr/>
        </p:nvSpPr>
        <p:spPr>
          <a:xfrm rot="15999692">
            <a:off x="9155133" y="5943927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/>
          <p:cNvSpPr/>
          <p:nvPr/>
        </p:nvSpPr>
        <p:spPr>
          <a:xfrm rot="15999692">
            <a:off x="6506049" y="5943929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234746" y="5373333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971472" y="530807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0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Task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쌓지 않고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singleTop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으로 만들 수도 있습니다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launchMode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값을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singleTop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설정하면 태스크의 가장 위쪽에 있는 액티비티는 더 이상 새로 만들지 않게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앞에서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플래그를 설정할 때 </a:t>
            </a:r>
            <a:r>
              <a:rPr lang="en-US" altLang="ko-KR" b="1" dirty="0" smtClean="0">
                <a:sym typeface="Wingdings" panose="05000000000000000000" pitchFamily="2" charset="2"/>
              </a:rPr>
              <a:t>FLAG_ACTIVITY_SINGLE_TOP </a:t>
            </a:r>
            <a:r>
              <a:rPr lang="ko-KR" altLang="en-US" dirty="0" smtClean="0">
                <a:sym typeface="Wingdings" panose="05000000000000000000" pitchFamily="2" charset="2"/>
              </a:rPr>
              <a:t>으로 설정했던 것과 같은 효과를 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앱을 실행하고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버튼을 여러 번 누른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시스템 </a:t>
            </a:r>
            <a:r>
              <a:rPr lang="en-US" altLang="ko-KR" dirty="0">
                <a:sym typeface="Wingdings" panose="05000000000000000000" pitchFamily="2" charset="2"/>
              </a:rPr>
              <a:t>[Back] </a:t>
            </a:r>
            <a:r>
              <a:rPr lang="ko-KR" altLang="en-US" dirty="0">
                <a:sym typeface="Wingdings" panose="05000000000000000000" pitchFamily="2" charset="2"/>
              </a:rPr>
              <a:t>버튼을 누릅니다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[Back]</a:t>
            </a:r>
            <a:r>
              <a:rPr lang="ko-KR" altLang="en-US" dirty="0">
                <a:sym typeface="Wingdings" panose="05000000000000000000" pitchFamily="2" charset="2"/>
              </a:rPr>
              <a:t>을 한번만 해도 앱의 화면이 사라지고 종료하는 것을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결국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화면은 한 번만 생성됩니다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이 경우</a:t>
            </a:r>
            <a:r>
              <a:rPr lang="en-US" altLang="ko-KR" dirty="0">
                <a:sym typeface="Wingdings" panose="05000000000000000000" pitchFamily="2" charset="2"/>
              </a:rPr>
              <a:t>, MainActivity </a:t>
            </a:r>
            <a:r>
              <a:rPr lang="ko-KR" altLang="en-US" dirty="0">
                <a:sym typeface="Wingdings" panose="05000000000000000000" pitchFamily="2" charset="2"/>
              </a:rPr>
              <a:t>쪽으로 전달되는 </a:t>
            </a:r>
            <a:r>
              <a:rPr lang="ko-KR" altLang="en-US" dirty="0" err="1">
                <a:sym typeface="Wingdings" panose="05000000000000000000" pitchFamily="2" charset="2"/>
              </a:rPr>
              <a:t>인텐트는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메소드로</a:t>
            </a:r>
            <a:r>
              <a:rPr lang="ko-KR" altLang="en-US" dirty="0">
                <a:sym typeface="Wingdings" panose="05000000000000000000" pitchFamily="2" charset="2"/>
              </a:rPr>
              <a:t> 전달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100" y="2564904"/>
            <a:ext cx="1136585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600" dirty="0">
                <a:latin typeface="Consolas" panose="020B0609020204030204" pitchFamily="49" charset="0"/>
              </a:rPr>
              <a:t>activity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=".MainActivity"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android:launchMode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singleTop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&lt;action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android.intent.action.MAIN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&lt;category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android.intent.category.LAUNCHER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&lt;/intent-filter&gt;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&lt;/activity&gt;</a:t>
            </a:r>
          </a:p>
        </p:txBody>
      </p:sp>
    </p:spTree>
    <p:extLst>
      <p:ext uri="{BB962C8B-B14F-4D97-AF65-F5344CB8AC3E}">
        <p14:creationId xmlns:p14="http://schemas.microsoft.com/office/powerpoint/2010/main" val="238887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sz="1600" dirty="0">
                <a:sym typeface="Wingdings" panose="05000000000000000000" pitchFamily="2" charset="2"/>
              </a:rPr>
              <a:t>버튼을 클릭할 때마다 </a:t>
            </a:r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ym typeface="Wingdings" panose="05000000000000000000" pitchFamily="2" charset="2"/>
              </a:rPr>
              <a:t>시작 시간이 다른</a:t>
            </a:r>
            <a:r>
              <a:rPr lang="en-US" altLang="ko-KR" sz="1600" dirty="0" smtClean="0">
                <a:sym typeface="Wingdings" panose="05000000000000000000" pitchFamily="2" charset="2"/>
              </a:rPr>
              <a:t>) </a:t>
            </a:r>
            <a:r>
              <a:rPr lang="ko-KR" altLang="en-US" sz="1600" dirty="0" smtClean="0">
                <a:sym typeface="Wingdings" panose="05000000000000000000" pitchFamily="2" charset="2"/>
              </a:rPr>
              <a:t>새로운 첫 </a:t>
            </a:r>
            <a:r>
              <a:rPr lang="ko-KR" altLang="en-US" sz="1600" dirty="0">
                <a:sym typeface="Wingdings" panose="05000000000000000000" pitchFamily="2" charset="2"/>
              </a:rPr>
              <a:t>화면이 반복해서 </a:t>
            </a:r>
            <a:r>
              <a:rPr lang="ko-KR" altLang="en-US" sz="1600" dirty="0" smtClean="0">
                <a:sym typeface="Wingdings" panose="05000000000000000000" pitchFamily="2" charset="2"/>
              </a:rPr>
              <a:t>나타나야 합니다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r>
              <a:rPr lang="ko-KR" altLang="en-US" sz="1600" dirty="0" smtClean="0">
                <a:sym typeface="Wingdings" panose="05000000000000000000" pitchFamily="2" charset="2"/>
              </a:rPr>
              <a:t>그러나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시스템 </a:t>
            </a:r>
            <a:r>
              <a:rPr lang="en-US" altLang="ko-KR" sz="1600" dirty="0">
                <a:sym typeface="Wingdings" panose="05000000000000000000" pitchFamily="2" charset="2"/>
              </a:rPr>
              <a:t>[Back] </a:t>
            </a:r>
            <a:r>
              <a:rPr lang="ko-KR" altLang="en-US" sz="1600" dirty="0" smtClean="0">
                <a:sym typeface="Wingdings" panose="05000000000000000000" pitchFamily="2" charset="2"/>
              </a:rPr>
              <a:t>버튼을 누르면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b="1" dirty="0" err="1" smtClean="0">
                <a:sym typeface="Wingdings" panose="05000000000000000000" pitchFamily="2" charset="2"/>
              </a:rPr>
              <a:t>singleTop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으로 진행되는 경우이므로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스택에 액티비티들이 없으므로 앱이 바로 종료 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sp>
        <p:nvSpPr>
          <p:cNvPr id="11" name="순서도: 추출 10"/>
          <p:cNvSpPr/>
          <p:nvPr/>
        </p:nvSpPr>
        <p:spPr>
          <a:xfrm rot="15999692">
            <a:off x="9155133" y="5943927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71472" y="530807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320" y="3068960"/>
            <a:ext cx="1885885" cy="327342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044" y="3068756"/>
            <a:ext cx="1877667" cy="32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앱이 실행되는 도중에 전화가 오면 단말의 통화 앱이 화면에 나타나기 때문에 여러분의 앱 화면은 다른 화면 뒤로 들어가 중지될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이와 같이 액티비티는 처음 실행될 때 메모리에 만들어지는 과정부터 시작해서 실행과 중지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메모리에서 해제되는 여러 과정의 상태를 시스템이 모두 관리하며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각각의 상태에서 해당하는 메시지를 자동으로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액티비티에 기본으로 만들어져 있는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액티비티가 만들어질 때 시스템이 자동으로 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대표적인 액티비티 상태는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41362"/>
              </p:ext>
            </p:extLst>
          </p:nvPr>
        </p:nvGraphicFramePr>
        <p:xfrm>
          <a:off x="839416" y="3601824"/>
          <a:ext cx="10861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415">
                  <a:extLst>
                    <a:ext uri="{9D8B030D-6E8A-4147-A177-3AD203B41FA5}">
                      <a16:colId xmlns:a16="http://schemas.microsoft.com/office/drawing/2014/main" val="4190859709"/>
                    </a:ext>
                  </a:extLst>
                </a:gridCol>
                <a:gridCol w="8439381">
                  <a:extLst>
                    <a:ext uri="{9D8B030D-6E8A-4147-A177-3AD203B41FA5}">
                      <a16:colId xmlns:a16="http://schemas.microsoft.com/office/drawing/2014/main" val="149242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3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</a:t>
                      </a:r>
                      <a:r>
                        <a:rPr lang="en-US" altLang="ko-KR" dirty="0" smtClean="0"/>
                        <a:t>(Running)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상에 액티비티가 보이면서 실행되어 있는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17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일시 정지</a:t>
                      </a:r>
                      <a:r>
                        <a:rPr lang="en-US" altLang="ko-KR" dirty="0" smtClean="0"/>
                        <a:t>(Paused)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사용자에게 보이지만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다른 액티비티가 위에 있어 포커스를 받지 못한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3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중지</a:t>
                      </a:r>
                      <a:r>
                        <a:rPr lang="en-US" altLang="ko-KR" dirty="0" smtClean="0"/>
                        <a:t>(Stopped)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다른 액티비티에 의해 완전히 가려져 보이지 않는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액티비티의 상태 정보가 변화하는 것을 액티비티의 수명주기 </a:t>
            </a:r>
            <a:r>
              <a:rPr lang="en-US" altLang="ko-KR" dirty="0" smtClean="0">
                <a:sym typeface="Wingdings" panose="05000000000000000000" pitchFamily="2" charset="2"/>
              </a:rPr>
              <a:t>life cycle</a:t>
            </a:r>
            <a:r>
              <a:rPr lang="ko-KR" altLang="en-US" dirty="0" smtClean="0">
                <a:sym typeface="Wingdings" panose="05000000000000000000" pitchFamily="2" charset="2"/>
              </a:rPr>
              <a:t>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다음과 도식화 </a:t>
            </a:r>
            <a:r>
              <a:rPr lang="ko-KR" altLang="en-US" dirty="0" smtClean="0">
                <a:sym typeface="Wingdings" panose="05000000000000000000" pitchFamily="2" charset="2"/>
              </a:rPr>
              <a:t>해볼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627682" y="1527978"/>
            <a:ext cx="5845359" cy="4968552"/>
            <a:chOff x="627682" y="1527978"/>
            <a:chExt cx="5845359" cy="496855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766309" y="152797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새로운 액티비티</a:t>
              </a:r>
              <a:endParaRPr lang="ko-KR" altLang="en-US" sz="16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766309" y="282366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실행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66309" y="3855934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일시정지</a:t>
              </a:r>
              <a:endParaRPr lang="ko-KR" altLang="en-US" sz="16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766309" y="4888200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중지</a:t>
              </a:r>
              <a:endParaRPr lang="ko-KR" altLang="en-US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766309" y="5920466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소멸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3713560" y="2104042"/>
              <a:ext cx="0" cy="719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2"/>
              <a:endCxn id="9" idx="0"/>
            </p:cNvCxnSpPr>
            <p:nvPr/>
          </p:nvCxnSpPr>
          <p:spPr>
            <a:xfrm>
              <a:off x="3713560" y="4431998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2"/>
              <a:endCxn id="10" idx="0"/>
            </p:cNvCxnSpPr>
            <p:nvPr/>
          </p:nvCxnSpPr>
          <p:spPr>
            <a:xfrm>
              <a:off x="3713560" y="546426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079776" y="343312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3382823" y="3399732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9" idx="1"/>
              <a:endCxn id="7" idx="1"/>
            </p:cNvCxnSpPr>
            <p:nvPr/>
          </p:nvCxnSpPr>
          <p:spPr>
            <a:xfrm rot="10800000">
              <a:off x="2766309" y="3111700"/>
              <a:ext cx="12700" cy="2064532"/>
            </a:xfrm>
            <a:prstGeom prst="bentConnector3">
              <a:avLst>
                <a:gd name="adj1" fmla="val 1472055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4743080" y="208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smtClean="0">
                  <a:sym typeface="Wingdings" panose="05000000000000000000" pitchFamily="2" charset="2"/>
                </a:rPr>
                <a:t>onCreate()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  <a:endParaRPr lang="ko-KR" altLang="en-US" sz="16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7682" y="424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  <a:endParaRPr lang="ko-KR" altLang="en-US" sz="16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223793" y="3433124"/>
              <a:ext cx="11945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onPause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99111" y="3433124"/>
              <a:ext cx="13837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onResume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23793" y="4470266"/>
              <a:ext cx="104067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onStop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23792" y="5478617"/>
              <a:ext cx="133722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onDestroy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47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확인하기 위해 액티비티에 들어있는 몇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토스트 메시지를 넣어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전체 흐름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Hu0410LifeCycle</a:t>
            </a:r>
            <a:r>
              <a:rPr lang="ko-KR" altLang="en-US" dirty="0" smtClean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MainActivity"</a:t>
            </a:r>
            <a:r>
              <a:rPr lang="ko-KR" altLang="en-US" b="1" dirty="0" smtClean="0">
                <a:sym typeface="Wingdings" panose="05000000000000000000" pitchFamily="2" charset="2"/>
              </a:rPr>
              <a:t>로</a:t>
            </a:r>
            <a:r>
              <a:rPr lang="ko-KR" altLang="en-US" dirty="0" smtClean="0">
                <a:sym typeface="Wingdings" panose="05000000000000000000" pitchFamily="2" charset="2"/>
              </a:rPr>
              <a:t>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아래에 </a:t>
            </a: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b="1" dirty="0" smtClean="0">
                <a:sym typeface="Wingdings" panose="05000000000000000000" pitchFamily="2" charset="2"/>
              </a:rPr>
              <a:t> 시작하기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추가한다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2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</a:t>
            </a:r>
            <a:r>
              <a:rPr lang="ko-KR" altLang="en-US" b="1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 smtClean="0">
                <a:sym typeface="Wingdings" panose="05000000000000000000" pitchFamily="2" charset="2"/>
              </a:rPr>
              <a:t>(MainActivity)</a:t>
            </a:r>
            <a:r>
              <a:rPr lang="ko-KR" altLang="en-US" dirty="0" smtClean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0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1: </a:t>
            </a:r>
            <a:r>
              <a:rPr lang="ko-KR" altLang="en-US" dirty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Hu0410LifeCycle</a:t>
            </a:r>
            <a:r>
              <a:rPr lang="ko-KR" altLang="en-US" dirty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MainActivity"</a:t>
            </a:r>
            <a:r>
              <a:rPr lang="ko-KR" altLang="en-US" b="1" dirty="0">
                <a:sym typeface="Wingdings" panose="05000000000000000000" pitchFamily="2" charset="2"/>
              </a:rPr>
              <a:t>로</a:t>
            </a:r>
            <a:r>
              <a:rPr lang="ko-KR" altLang="en-US" dirty="0">
                <a:sym typeface="Wingdings" panose="05000000000000000000" pitchFamily="2" charset="2"/>
              </a:rPr>
              <a:t>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아래에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추가한다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MayActivity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 시작하기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스택에 들어가므로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수명주기의</a:t>
            </a:r>
            <a:r>
              <a:rPr lang="ko-KR" altLang="en-US" dirty="0" smtClean="0">
                <a:sym typeface="Wingdings" panose="05000000000000000000" pitchFamily="2" charset="2"/>
              </a:rPr>
              <a:t> 상태 변화가 일어납니다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상태 변화를 확인하기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 몇 개의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재정의합니다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마우스 커서를 둔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[Generate  Override Methods … ] </a:t>
            </a:r>
            <a:r>
              <a:rPr lang="ko-KR" altLang="en-US" dirty="0" smtClean="0">
                <a:sym typeface="Wingdings" panose="05000000000000000000" pitchFamily="2" charset="2"/>
              </a:rPr>
              <a:t>메뉴를 누르면 나오는 부모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선택할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[ctrl]</a:t>
            </a:r>
            <a:r>
              <a:rPr lang="ko-KR" altLang="en-US" dirty="0" smtClean="0">
                <a:sym typeface="Wingdings" panose="05000000000000000000" pitchFamily="2" charset="2"/>
              </a:rPr>
              <a:t>을 눌러서 여러 개를 한꺼번에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onStop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onDestory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선택한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코드가 자동으로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메소드들이</a:t>
            </a:r>
            <a:r>
              <a:rPr lang="ko-KR" altLang="en-US" dirty="0" smtClean="0">
                <a:sym typeface="Wingdings" panose="05000000000000000000" pitchFamily="2" charset="2"/>
              </a:rPr>
              <a:t> 이제 액티비티의 상태에 따라 호출이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호출 여부를 알 수 있도록 토스트 메시지를 각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576764"/>
            <a:ext cx="607027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MenuActivity.class);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("onCreate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("Main",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300849" y="5733465"/>
            <a:ext cx="4309068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Toast()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메시지가 연속적으로 나올 경우 앞의 메시지가 보이지 않습니다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sym typeface="Wingdings" panose="05000000000000000000" pitchFamily="2" charset="2"/>
              </a:rPr>
              <a:t>그래서</a:t>
            </a:r>
            <a:r>
              <a:rPr lang="en-US" altLang="ko-KR" sz="1400" dirty="0" smtClean="0">
                <a:sym typeface="Wingdings" panose="05000000000000000000" pitchFamily="2" charset="2"/>
              </a:rPr>
              <a:t>, logcat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볼 수 있도록 동시에 출력합니다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353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같은 방법으로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onStop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onDestory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</a:t>
            </a:r>
            <a:r>
              <a:rPr lang="ko-KR" altLang="en-US" sz="1600" dirty="0">
                <a:latin typeface="Consolas" panose="020B0609020204030204" pitchFamily="49" charset="0"/>
              </a:rPr>
              <a:t>여기에 </a:t>
            </a:r>
            <a:r>
              <a:rPr lang="ko-KR" altLang="en-US" sz="1600" dirty="0" smtClean="0">
                <a:latin typeface="Consolas" panose="020B0609020204030204" pitchFamily="49" charset="0"/>
              </a:rPr>
              <a:t>추가하십시오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("Main",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17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우리는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기능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사용했는데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화면에 나타낼 뷰를 지정하는 역할</a:t>
            </a:r>
            <a:r>
              <a:rPr lang="ko-KR" altLang="en-US" dirty="0" smtClean="0">
                <a:sym typeface="Wingdings" panose="05000000000000000000" pitchFamily="2" charset="2"/>
              </a:rPr>
              <a:t>도 수행할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smtClean="0">
                <a:sym typeface="Wingdings" panose="05000000000000000000" pitchFamily="2" charset="2"/>
              </a:rPr>
              <a:t>는 화면 전체를 설정하는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반면에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부분 화면을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객체화하려면</a:t>
            </a:r>
            <a:r>
              <a:rPr lang="ko-KR" altLang="en-US" dirty="0" smtClean="0">
                <a:sym typeface="Wingdings" panose="05000000000000000000" pitchFamily="2" charset="2"/>
              </a:rPr>
              <a:t> 인플레이터를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안드로이드는 시스템서비스로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클래스를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이것을 이용하려면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참조해서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2060848"/>
            <a:ext cx="108617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void setContentView(int </a:t>
            </a:r>
            <a:r>
              <a:rPr lang="en-US" altLang="ko-KR" dirty="0" err="1" smtClean="0">
                <a:latin typeface="Consolas" panose="020B0609020204030204" pitchFamily="49" charset="0"/>
              </a:rPr>
              <a:t>layoutResID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setContentView(View view[, </a:t>
            </a:r>
            <a:r>
              <a:rPr lang="en-US" altLang="ko-KR" dirty="0" err="1" smtClean="0">
                <a:latin typeface="Consolas" panose="020B0609020204030204" pitchFamily="49" charset="0"/>
              </a:rPr>
              <a:t>ViewGroup.LayoutParams.params</a:t>
            </a:r>
            <a:r>
              <a:rPr lang="en-US" altLang="ko-KR" dirty="0" smtClean="0">
                <a:latin typeface="Consolas" panose="020B0609020204030204" pitchFamily="49" charset="0"/>
              </a:rPr>
              <a:t>])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16" y="4613066"/>
            <a:ext cx="108621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LayoutInflater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</a:t>
            </a:r>
            <a:r>
              <a:rPr lang="en-US" altLang="ko-KR" dirty="0" smtClean="0">
                <a:latin typeface="Consolas" panose="020B0609020204030204" pitchFamily="49" charset="0"/>
              </a:rPr>
              <a:t> = getSystemService(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Context.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LAYOUT_INFLATOR_SERVICE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2: </a:t>
            </a:r>
            <a:r>
              <a:rPr lang="ko-KR" altLang="en-US" dirty="0">
                <a:sym typeface="Wingdings" panose="05000000000000000000" pitchFamily="2" charset="2"/>
              </a:rPr>
              <a:t>예전에 실습처럼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새로 추가하고</a:t>
            </a:r>
            <a:r>
              <a:rPr lang="en-US" altLang="ko-KR" dirty="0">
                <a:sym typeface="Wingdings" panose="05000000000000000000" pitchFamily="2" charset="2"/>
              </a:rPr>
              <a:t>, 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눌렀을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en-US" altLang="ko-KR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에는 </a:t>
            </a:r>
            <a:r>
              <a:rPr lang="en-US" altLang="ko-KR" b="1" dirty="0">
                <a:sym typeface="Wingdings" panose="05000000000000000000" pitchFamily="2" charset="2"/>
              </a:rPr>
              <a:t>[MainActivity</a:t>
            </a:r>
            <a:r>
              <a:rPr lang="ko-KR" altLang="en-US" b="1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>
                <a:sym typeface="Wingdings" panose="05000000000000000000" pitchFamily="2" charset="2"/>
              </a:rPr>
              <a:t>(MainActivity)</a:t>
            </a:r>
            <a:r>
              <a:rPr lang="ko-KR" altLang="en-US" dirty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폴더 위에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new  activity  empty 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en-US" altLang="ko-KR" dirty="0" smtClean="0">
                <a:sym typeface="Wingdings" panose="05000000000000000000" pitchFamily="2" charset="2"/>
              </a:rPr>
              <a:t>, Layout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activity_joy</a:t>
            </a:r>
            <a:r>
              <a:rPr lang="ko-KR" altLang="en-US" dirty="0" smtClean="0">
                <a:sym typeface="Wingdings" panose="05000000000000000000" pitchFamily="2" charset="2"/>
              </a:rPr>
              <a:t>로 설정된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레이아웃의 중앙에  </a:t>
            </a:r>
            <a:r>
              <a:rPr lang="en-US" altLang="ko-KR" dirty="0" smtClean="0">
                <a:sym typeface="Wingdings" panose="05000000000000000000" pitchFamily="2" charset="2"/>
              </a:rPr>
              <a:t>[MainActivity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(id=button)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JoyActivity.java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JoyActivity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R.layout.activity_joy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82745" y="2348880"/>
            <a:ext cx="302433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자동으로 부여 되는 </a:t>
            </a:r>
            <a:r>
              <a:rPr lang="en-US" altLang="ko-KR" sz="1400" dirty="0" smtClean="0">
                <a:sym typeface="Wingdings" panose="05000000000000000000" pitchFamily="2" charset="2"/>
              </a:rPr>
              <a:t>button id </a:t>
            </a:r>
            <a:r>
              <a:rPr lang="ko-KR" altLang="en-US" sz="1400" dirty="0" smtClean="0">
                <a:sym typeface="Wingdings" panose="05000000000000000000" pitchFamily="2" charset="2"/>
              </a:rPr>
              <a:t>와 일치하는지 확인하십시오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663952" y="2610490"/>
            <a:ext cx="1118793" cy="38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51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실행해서 화면 전환과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80" y="2496633"/>
            <a:ext cx="2005891" cy="34835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2491702"/>
            <a:ext cx="1979145" cy="34568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743" y="2491702"/>
            <a:ext cx="1992518" cy="34434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585" y="4370838"/>
            <a:ext cx="5578323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실행할 때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창을 보면 너무 많은 메시지가 출력되어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출력한 메시지를 찾을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그러한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코딩할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Log.d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의 첫번째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파라마터로</a:t>
            </a:r>
            <a:r>
              <a:rPr lang="ko-KR" altLang="en-US" dirty="0" smtClean="0">
                <a:sym typeface="Wingdings" panose="05000000000000000000" pitchFamily="2" charset="2"/>
              </a:rPr>
              <a:t> 입력한 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Hustart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로 검색할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오른쪽 끝에 </a:t>
            </a:r>
            <a:r>
              <a:rPr lang="ko-KR" altLang="en-US" dirty="0" err="1" smtClean="0">
                <a:sym typeface="Wingdings" panose="05000000000000000000" pitchFamily="2" charset="2"/>
              </a:rPr>
              <a:t>콤보박스를</a:t>
            </a:r>
            <a:r>
              <a:rPr lang="ko-KR" altLang="en-US" dirty="0" smtClean="0">
                <a:sym typeface="Wingdings" panose="05000000000000000000" pitchFamily="2" charset="2"/>
              </a:rPr>
              <a:t> 눌러보면 </a:t>
            </a:r>
            <a:r>
              <a:rPr lang="en-US" altLang="ko-KR" b="1" dirty="0" smtClean="0">
                <a:sym typeface="Wingdings" panose="05000000000000000000" pitchFamily="2" charset="2"/>
              </a:rPr>
              <a:t>Edit Filter Configuration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log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검색에 </a:t>
            </a:r>
            <a:r>
              <a:rPr lang="en-US" altLang="ko-KR" dirty="0" err="1" smtClean="0">
                <a:sym typeface="Wingdings" panose="05000000000000000000" pitchFamily="2" charset="2"/>
              </a:rPr>
              <a:t>Hustar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 진행 순서가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onCreateonStartonResumeonPauseonStoponDestroy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 것을 알게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701528"/>
            <a:ext cx="3698684" cy="27792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4297574"/>
            <a:ext cx="7549427" cy="2183232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2711624" y="4145345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11074401" y="4194136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8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이해하기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 안에서 간단한 데이터를 저장하고 복원할 때</a:t>
            </a:r>
            <a:r>
              <a:rPr lang="en-US" altLang="ko-KR" dirty="0" smtClean="0">
                <a:sym typeface="Wingdings" panose="05000000000000000000" pitchFamily="2" charset="2"/>
              </a:rPr>
              <a:t>, 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개발자 입장에서는 그러한 정보를 저장할 파일을 만들고 관리할 필요가 없는 편리함이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이전에 앱을 사용할 때 입력해 두었던 </a:t>
            </a:r>
            <a:r>
              <a:rPr lang="en-US" altLang="ko-KR" dirty="0" smtClean="0">
                <a:sym typeface="Wingdings" panose="05000000000000000000" pitchFamily="2" charset="2"/>
              </a:rPr>
              <a:t>login name </a:t>
            </a:r>
            <a:r>
              <a:rPr lang="ko-KR" altLang="en-US" dirty="0" smtClean="0">
                <a:sym typeface="Wingdings" panose="05000000000000000000" pitchFamily="2" charset="2"/>
              </a:rPr>
              <a:t>같은 값을 복원해주는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Hu0411ActivityPref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라고 똑같이 유지할 수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단지 </a:t>
            </a:r>
            <a:r>
              <a:rPr lang="en-US" altLang="ko-KR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사용자가 입력하는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내용을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ActivityOne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변수가 </a:t>
            </a:r>
            <a:r>
              <a:rPr lang="en-US" altLang="ko-KR" dirty="0" smtClean="0">
                <a:sym typeface="Wingdings" panose="05000000000000000000" pitchFamily="2" charset="2"/>
              </a:rPr>
              <a:t>final</a:t>
            </a:r>
            <a:r>
              <a:rPr lang="ko-KR" altLang="en-US" dirty="0" smtClean="0">
                <a:sym typeface="Wingdings" panose="05000000000000000000" pitchFamily="2" charset="2"/>
              </a:rPr>
              <a:t>로 정의되어 있으나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이제는 클래스 변수가 되어야 하므로</a:t>
            </a:r>
            <a:r>
              <a:rPr lang="en-US" altLang="ko-KR" dirty="0" smtClean="0">
                <a:sym typeface="Wingdings" panose="05000000000000000000" pitchFamily="2" charset="2"/>
              </a:rPr>
              <a:t>, final </a:t>
            </a:r>
            <a:r>
              <a:rPr lang="ko-KR" altLang="en-US" dirty="0" smtClean="0">
                <a:sym typeface="Wingdings" panose="05000000000000000000" pitchFamily="2" charset="2"/>
              </a:rPr>
              <a:t>및 </a:t>
            </a:r>
            <a:r>
              <a:rPr lang="en-US" altLang="ko-KR" dirty="0" smtClean="0">
                <a:sym typeface="Wingdings" panose="05000000000000000000" pitchFamily="2" charset="2"/>
              </a:rPr>
              <a:t>local </a:t>
            </a:r>
            <a:r>
              <a:rPr lang="ko-KR" altLang="en-US" dirty="0" smtClean="0">
                <a:sym typeface="Wingdings" panose="05000000000000000000" pitchFamily="2" charset="2"/>
              </a:rPr>
              <a:t>변수로 정의하지 말고</a:t>
            </a:r>
            <a:r>
              <a:rPr lang="en-US" altLang="ko-KR" dirty="0" smtClean="0">
                <a:sym typeface="Wingdings" panose="05000000000000000000" pitchFamily="2" charset="2"/>
              </a:rPr>
              <a:t>, 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정의 바로 안에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4703982"/>
            <a:ext cx="964907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final static String PREF_KEY = "greet";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 . 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0688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greetings </a:t>
            </a:r>
            <a:r>
              <a:rPr lang="ko-KR" altLang="en-US" dirty="0" smtClean="0">
                <a:sym typeface="Wingdings" panose="05000000000000000000" pitchFamily="2" charset="2"/>
              </a:rPr>
              <a:t>참조를 구하고</a:t>
            </a:r>
            <a:r>
              <a:rPr lang="en-US" altLang="ko-KR" dirty="0" smtClean="0">
                <a:sym typeface="Wingdings" panose="05000000000000000000" pitchFamily="2" charset="2"/>
              </a:rPr>
              <a:t>, text </a:t>
            </a:r>
            <a:r>
              <a:rPr lang="ko-KR" altLang="en-US" dirty="0" smtClean="0">
                <a:sym typeface="Wingdings" panose="05000000000000000000" pitchFamily="2" charset="2"/>
              </a:rPr>
              <a:t>속성의 값을 </a:t>
            </a:r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클래스를 이용하여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안에서 저장하고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에서 복원하도록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PREF_KEY = "greet"</a:t>
            </a:r>
            <a:r>
              <a:rPr lang="ko-KR" altLang="en-US" dirty="0" smtClean="0">
                <a:sym typeface="Wingdings" panose="05000000000000000000" pitchFamily="2" charset="2"/>
              </a:rPr>
              <a:t>를 정의하여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7287" y="2357476"/>
            <a:ext cx="1136585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final </a:t>
            </a:r>
            <a:r>
              <a:rPr lang="en-US" altLang="ko-KR" sz="1600" dirty="0">
                <a:latin typeface="Consolas" panose="020B0609020204030204" pitchFamily="49" charset="0"/>
              </a:rPr>
              <a:t>static String PREF_KEY = "greet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EditText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"&gt;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().toString().trim();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600" dirty="0">
                <a:latin typeface="Consolas" panose="020B0609020204030204" pitchFamily="49" charset="0"/>
              </a:rPr>
              <a:t>() &gt; 0)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SharedPreferences </a:t>
            </a:r>
            <a:r>
              <a:rPr lang="en-US" altLang="ko-KR" sz="1600" dirty="0" err="1">
                <a:latin typeface="Consolas" panose="020B0609020204030204" pitchFamily="49" charset="0"/>
              </a:rPr>
              <a:t>pref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600" dirty="0">
                <a:latin typeface="Consolas" panose="020B0609020204030204" pitchFamily="49" charset="0"/>
              </a:rPr>
              <a:t>(PREF_KEY ,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SharedPreferences.Editor</a:t>
            </a:r>
            <a:r>
              <a:rPr lang="en-US" altLang="ko-KR" sz="1600" dirty="0">
                <a:latin typeface="Consolas" panose="020B0609020204030204" pitchFamily="49" charset="0"/>
              </a:rPr>
              <a:t> editor = </a:t>
            </a:r>
            <a:r>
              <a:rPr lang="en-US" altLang="ko-KR" sz="1600" dirty="0" err="1">
                <a:latin typeface="Consolas" panose="020B0609020204030204" pitchFamily="49" charset="0"/>
              </a:rPr>
              <a:t>pref.edit</a:t>
            </a:r>
            <a:r>
              <a:rPr lang="en-US" altLang="ko-KR" sz="1600" dirty="0">
                <a:latin typeface="Consolas" panose="020B0609020204030204" pitchFamily="49" charset="0"/>
              </a:rPr>
              <a:t>().clear();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editor.putString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PREF_KEY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editor.commit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"&lt;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=" 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메소드도</a:t>
            </a:r>
            <a:r>
              <a:rPr lang="ko-KR" altLang="en-US" sz="1600" dirty="0" smtClean="0">
                <a:latin typeface="Consolas" panose="020B0609020204030204" pitchFamily="49" charset="0"/>
              </a:rPr>
              <a:t> 여기에 코딩합니다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8356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384" y="1292914"/>
            <a:ext cx="1136585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"&gt;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SharedPreferences </a:t>
            </a:r>
            <a:r>
              <a:rPr lang="en-US" altLang="ko-KR" sz="1600" dirty="0" err="1">
                <a:latin typeface="Consolas" panose="020B0609020204030204" pitchFamily="49" charset="0"/>
              </a:rPr>
              <a:t>pref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600" dirty="0">
                <a:latin typeface="Consolas" panose="020B0609020204030204" pitchFamily="49" charset="0"/>
              </a:rPr>
              <a:t>(PREF_KEY ,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pref.contains</a:t>
            </a:r>
            <a:r>
              <a:rPr lang="en-US" altLang="ko-KR" sz="1600" dirty="0">
                <a:latin typeface="Consolas" panose="020B0609020204030204" pitchFamily="49" charset="0"/>
              </a:rPr>
              <a:t>("greet"))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pref.getString</a:t>
            </a:r>
            <a:r>
              <a:rPr lang="en-US" altLang="ko-KR" sz="1600" dirty="0">
                <a:latin typeface="Consolas" panose="020B0609020204030204" pitchFamily="49" charset="0"/>
              </a:rPr>
              <a:t>(PREF_KEY, "");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editText.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:" 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"&lt;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onResume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super.onResume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"&lt;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0576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두 함수를 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Activity </a:t>
            </a:r>
            <a:r>
              <a:rPr lang="ko-KR" altLang="en-US" dirty="0" smtClean="0">
                <a:sym typeface="Wingdings" panose="05000000000000000000" pitchFamily="2" charset="2"/>
              </a:rPr>
              <a:t>간에 저장하는 것이 아니라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끝내고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앱을 다시 시작할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지난 앱의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에 있었던 메시지를 복원하여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97" y="2149066"/>
            <a:ext cx="2293819" cy="39627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2160496"/>
            <a:ext cx="2309060" cy="39398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236" y="2160496"/>
            <a:ext cx="2255715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레이아웃을 그대로 사용하여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</a:t>
            </a:r>
            <a:r>
              <a:rPr lang="en-US" altLang="ko-KR" dirty="0">
                <a:sym typeface="Wingdings" panose="05000000000000000000" pitchFamily="2" charset="2"/>
              </a:rPr>
              <a:t>Send 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 메시지를 표시하도록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시작하도록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코드를 추가하는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rot="16200000" flipH="1">
            <a:off x="3162494" y="3050138"/>
            <a:ext cx="1330509" cy="122413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038" y="2307939"/>
            <a:ext cx="2292442" cy="393845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flipV="1">
            <a:off x="8357708" y="4420145"/>
            <a:ext cx="1378315" cy="1313111"/>
          </a:xfrm>
          <a:prstGeom prst="bentConnector3">
            <a:avLst>
              <a:gd name="adj1" fmla="val 4567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Joy04DMActivity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Joy041Activity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 </a:t>
            </a:r>
            <a:r>
              <a:rPr lang="ko-KR" altLang="en-US" dirty="0" err="1">
                <a:sym typeface="Wingdings" panose="05000000000000000000" pitchFamily="2" charset="2"/>
              </a:rPr>
              <a:t>스터브를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15480" y="3286106"/>
            <a:ext cx="1028573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setContentView(</a:t>
            </a:r>
            <a:r>
              <a:rPr lang="en-US" altLang="ko-KR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/** Called when the user taps the Send button */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err="1">
                <a:latin typeface="Consolas" panose="020B0609020204030204" pitchFamily="49" charset="0"/>
              </a:rPr>
              <a:t>sendMessage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새로운 </a:t>
            </a:r>
            <a:r>
              <a:rPr lang="ko-KR" altLang="en-US" dirty="0">
                <a:sym typeface="Wingdings" panose="05000000000000000000" pitchFamily="2" charset="2"/>
              </a:rPr>
              <a:t>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추가해 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774615"/>
            <a:ext cx="2789162" cy="49229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59696" y="3866756"/>
            <a:ext cx="4641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 part is displayed by activity_sub.xml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5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파일에서 </a:t>
            </a:r>
            <a:r>
              <a:rPr lang="ko-KR" altLang="en-US" dirty="0">
                <a:sym typeface="Wingdings" panose="05000000000000000000" pitchFamily="2" charset="2"/>
              </a:rPr>
              <a:t>다음과 같이 버튼에서 메서드를 </a:t>
            </a:r>
            <a:r>
              <a:rPr lang="ko-KR" altLang="en-US" dirty="0" smtClean="0">
                <a:sym typeface="Wingdings" panose="05000000000000000000" pitchFamily="2" charset="2"/>
              </a:rPr>
              <a:t>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en-US" altLang="ko-KR" b="1" dirty="0" smtClean="0"/>
              <a:t>Attributes</a:t>
            </a:r>
            <a:r>
              <a:rPr lang="ko-KR" altLang="en-US" dirty="0"/>
              <a:t> </a:t>
            </a:r>
            <a:r>
              <a:rPr lang="ko-KR" altLang="en-US" dirty="0" smtClean="0"/>
              <a:t>창에서</a:t>
            </a:r>
            <a:r>
              <a:rPr lang="ko-KR" altLang="en-US" dirty="0"/>
              <a:t> </a:t>
            </a:r>
            <a:r>
              <a:rPr lang="ko-KR" altLang="en-US" dirty="0" smtClean="0"/>
              <a:t>두 개 버튼의 </a:t>
            </a:r>
            <a:r>
              <a:rPr lang="en-US" altLang="ko-KR" b="1" dirty="0" smtClean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각각 찾아서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속성의 </a:t>
            </a:r>
            <a:r>
              <a:rPr lang="ko-KR" altLang="en-US" dirty="0" err="1"/>
              <a:t>드롭다운</a:t>
            </a:r>
            <a:r>
              <a:rPr lang="ko-KR" altLang="en-US" dirty="0"/>
              <a:t> 목록에서 </a:t>
            </a:r>
            <a:r>
              <a:rPr lang="en-US" altLang="ko-KR" b="1" dirty="0" err="1"/>
              <a:t>sendMessage</a:t>
            </a:r>
            <a:r>
              <a:rPr lang="en-US" altLang="ko-KR" b="1" dirty="0"/>
              <a:t> [MainActivity]</a:t>
            </a:r>
            <a:r>
              <a:rPr lang="ko-KR" altLang="en-US" dirty="0"/>
              <a:t>를 선택합니다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이제 버튼을 </a:t>
            </a:r>
            <a:r>
              <a:rPr lang="ko-KR" altLang="en-US" dirty="0" err="1" smtClean="0"/>
              <a:t>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시스템에서 </a:t>
            </a:r>
            <a:r>
              <a:rPr lang="en-US" altLang="ko-KR" dirty="0" err="1" smtClean="0"/>
              <a:t>sendMessage</a:t>
            </a:r>
            <a:r>
              <a:rPr lang="en-US" altLang="ko-KR" dirty="0" smtClean="0"/>
              <a:t>()</a:t>
            </a:r>
            <a:r>
              <a:rPr lang="ko-KR" altLang="en-US" dirty="0"/>
              <a:t>를</a:t>
            </a:r>
            <a:r>
              <a:rPr lang="ko-KR" altLang="en-US" dirty="0" smtClean="0"/>
              <a:t> 호출합니다</a:t>
            </a:r>
            <a:r>
              <a:rPr lang="en-US" altLang="ko-KR" dirty="0" smtClean="0"/>
              <a:t>. 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를 활용하지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ActivityMain.java</a:t>
            </a:r>
            <a:r>
              <a:rPr lang="ko-KR" altLang="en-US" dirty="0" smtClean="0">
                <a:sym typeface="Wingdings" panose="05000000000000000000" pitchFamily="2" charset="2"/>
              </a:rPr>
              <a:t>에서 각 버튼에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ko-KR" altLang="en-US" dirty="0" smtClean="0">
                <a:sym typeface="Wingdings" panose="05000000000000000000" pitchFamily="2" charset="2"/>
              </a:rPr>
              <a:t>들을 설정하여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버튼클릭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이벤트를 받아서 처리하는 방법도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버튼이 여러 개일 때는 불편하겠죠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/** </a:t>
            </a:r>
            <a:r>
              <a:rPr lang="en-US" altLang="ko-KR" dirty="0">
                <a:latin typeface="Consolas" panose="020B0609020204030204" pitchFamily="49" charset="0"/>
              </a:rPr>
              <a:t>Called when the user taps the Send button */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err="1">
                <a:latin typeface="Consolas" panose="020B0609020204030204" pitchFamily="49" charset="0"/>
              </a:rPr>
              <a:t>sendMessage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Intent </a:t>
            </a:r>
            <a:r>
              <a:rPr lang="en-US" altLang="ko-KR" dirty="0" err="1">
                <a:latin typeface="Consolas" panose="020B0609020204030204" pitchFamily="49" charset="0"/>
              </a:rPr>
              <a:t>intent</a:t>
            </a:r>
            <a:r>
              <a:rPr lang="en-US" altLang="ko-KR" dirty="0">
                <a:latin typeface="Consolas" panose="020B0609020204030204" pitchFamily="49" charset="0"/>
              </a:rPr>
              <a:t> = new Intent(this, 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EditText </a:t>
            </a:r>
            <a:r>
              <a:rPr lang="en-US" altLang="ko-KR" dirty="0" err="1">
                <a:latin typeface="Consolas" panose="020B0609020204030204" pitchFamily="49" charset="0"/>
              </a:rPr>
              <a:t>editText</a:t>
            </a:r>
            <a:r>
              <a:rPr lang="en-US" altLang="ko-KR" dirty="0">
                <a:latin typeface="Consolas" panose="020B0609020204030204" pitchFamily="49" charset="0"/>
              </a:rPr>
              <a:t> = (EditText)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R.id.editText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latin typeface="Consolas" panose="020B0609020204030204" pitchFamily="49" charset="0"/>
              </a:rPr>
              <a:t>message = </a:t>
            </a:r>
            <a:r>
              <a:rPr lang="en-US" altLang="ko-KR" dirty="0" err="1">
                <a:latin typeface="Consolas" panose="020B0609020204030204" pitchFamily="49" charset="0"/>
              </a:rPr>
              <a:t>editText.getText</a:t>
            </a:r>
            <a:r>
              <a:rPr lang="en-US" altLang="ko-KR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3729" y="5593341"/>
            <a:ext cx="3877985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오류가 나면</a:t>
            </a:r>
            <a:r>
              <a:rPr lang="en-US" altLang="ko-KR" dirty="0" smtClean="0"/>
              <a:t>, activity_main.xml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사용한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와 같은지 확인하십시오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8616280" y="5231234"/>
            <a:ext cx="0" cy="3621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8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객채를</a:t>
            </a:r>
            <a:r>
              <a:rPr lang="ko-KR" altLang="en-US" dirty="0" smtClean="0">
                <a:sym typeface="Wingdings" panose="05000000000000000000" pitchFamily="2" charset="2"/>
              </a:rPr>
              <a:t>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ko-KR" altLang="en-US" dirty="0" err="1">
                <a:sym typeface="Wingdings" panose="05000000000000000000" pitchFamily="2" charset="2"/>
              </a:rPr>
              <a:t>인텐트에</a:t>
            </a:r>
            <a:r>
              <a:rPr lang="ko-KR" altLang="en-US" dirty="0">
                <a:sym typeface="Wingdings" panose="05000000000000000000" pitchFamily="2" charset="2"/>
              </a:rPr>
              <a:t>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클래스를 </a:t>
            </a:r>
            <a:r>
              <a:rPr lang="ko-KR" altLang="en-US" dirty="0">
                <a:sym typeface="Wingdings" panose="05000000000000000000" pitchFamily="2" charset="2"/>
              </a:rPr>
              <a:t>만들어야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만들기는 다음과 같이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</a:t>
            </a:r>
            <a:r>
              <a:rPr lang="ko-KR" altLang="en-US" dirty="0" smtClean="0"/>
              <a:t>창</a:t>
            </a:r>
            <a:r>
              <a:rPr lang="ko-KR" altLang="en-US" dirty="0"/>
              <a:t> </a:t>
            </a:r>
            <a:r>
              <a:rPr lang="en-US" altLang="ko-KR" b="1" dirty="0"/>
              <a:t>app</a:t>
            </a:r>
            <a:r>
              <a:rPr lang="ko-KR" altLang="en-US" dirty="0"/>
              <a:t> </a:t>
            </a:r>
            <a:r>
              <a:rPr lang="ko-KR" altLang="en-US" dirty="0" smtClean="0"/>
              <a:t>폴더 위에서 </a:t>
            </a:r>
            <a:r>
              <a:rPr lang="ko-KR" altLang="en-US" dirty="0" err="1" smtClean="0"/>
              <a:t>우클릭하고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New </a:t>
            </a:r>
            <a:r>
              <a:rPr lang="en-US" altLang="ko-KR" b="1" dirty="0"/>
              <a:t>&gt; Activity &gt; 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</a:t>
            </a:r>
            <a:r>
              <a:rPr lang="en-US" altLang="ko-KR" dirty="0" err="1"/>
              <a:t>DisplayMessageActivity</a:t>
            </a:r>
            <a:r>
              <a:rPr lang="en-US" altLang="ko-KR" dirty="0"/>
              <a:t>'</a:t>
            </a:r>
            <a:r>
              <a:rPr lang="ko-KR" altLang="en-US" dirty="0"/>
              <a:t>를 입력합니다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</a:t>
            </a:r>
            <a:r>
              <a:rPr lang="ko-KR" altLang="en-US" dirty="0"/>
              <a:t>모든 속성은 기본값으로 그대로 두고 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이렇게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다음과 같은 세 가지 작업을 해냅니다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4000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쌍으로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40005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122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61048"/>
            <a:ext cx="6074948" cy="17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Up(</a:t>
            </a:r>
            <a:r>
              <a:rPr lang="ko-KR" altLang="en-US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&lt;</a:t>
            </a:r>
            <a:r>
              <a:rPr lang="en-US" altLang="ko-KR" dirty="0">
                <a:latin typeface="Consolas" panose="020B0609020204030204" pitchFamily="49" charset="0"/>
              </a:rPr>
              <a:t>activity android:name=".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android:name=".MainActivity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. . 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다양한 경우들을 </a:t>
            </a:r>
            <a:r>
              <a:rPr lang="en-US" altLang="ko-KR" dirty="0" smtClean="0">
                <a:sym typeface="Wingdings" panose="05000000000000000000" pitchFamily="2" charset="2"/>
              </a:rPr>
              <a:t>test</a:t>
            </a:r>
            <a:r>
              <a:rPr lang="ko-KR" altLang="en-US" dirty="0" smtClean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모두 채우고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ko-KR" altLang="en-US" dirty="0" smtClean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124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err="1" smtClean="0">
                <a:sym typeface="Wingdings" panose="05000000000000000000" pitchFamily="2" charset="2"/>
              </a:rPr>
              <a:t>getId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이용하여 어느 버튼이 </a:t>
            </a:r>
            <a:r>
              <a:rPr lang="ko-KR" altLang="en-US" dirty="0" err="1" smtClean="0">
                <a:sym typeface="Wingdings" panose="05000000000000000000" pitchFamily="2" charset="2"/>
              </a:rPr>
              <a:t>탭되었는지</a:t>
            </a:r>
            <a:r>
              <a:rPr lang="ko-KR" altLang="en-US" dirty="0" smtClean="0">
                <a:sym typeface="Wingdings" panose="05000000000000000000" pitchFamily="2" charset="2"/>
              </a:rPr>
              <a:t> 찾아낼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getText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"&gt;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"&lt;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222" y="820938"/>
            <a:ext cx="2838844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새로운 </a:t>
            </a:r>
            <a:r>
              <a:rPr lang="ko-KR" altLang="en-US" dirty="0">
                <a:sym typeface="Wingdings" panose="05000000000000000000" pitchFamily="2" charset="2"/>
              </a:rPr>
              <a:t>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추가해 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sym typeface="Wingdings" panose="05000000000000000000" pitchFamily="2" charset="2"/>
              </a:rPr>
              <a:t>새 </a:t>
            </a:r>
            <a:r>
              <a:rPr lang="en-US" altLang="ko-KR" b="1" dirty="0" smtClean="0">
                <a:sym typeface="Wingdings" panose="05000000000000000000" pitchFamily="2" charset="2"/>
              </a:rPr>
              <a:t>Hu042Inflater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시작하고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activity_main.xml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 </a:t>
            </a:r>
            <a:r>
              <a:rPr lang="en-US" altLang="ko-KR" dirty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탭을 눌러 다음과 같이 화면을 구성합니다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최상위 레이아웃을 </a:t>
            </a:r>
            <a:r>
              <a:rPr lang="en-US" altLang="ko-KR" b="1" dirty="0">
                <a:sym typeface="Wingdings" panose="05000000000000000000" pitchFamily="2" charset="2"/>
              </a:rPr>
              <a:t>LinearLayout</a:t>
            </a:r>
            <a:r>
              <a:rPr lang="ko-KR" altLang="en-US" dirty="0">
                <a:sym typeface="Wingdings" panose="05000000000000000000" pitchFamily="2" charset="2"/>
              </a:rPr>
              <a:t>으로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를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버튼을 눌러 부분 화면을 추가하세요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textSize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24sp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 err="1"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Button</a:t>
            </a:r>
            <a:r>
              <a:rPr lang="ko-KR" altLang="en-US" dirty="0">
                <a:sym typeface="Wingdings" panose="05000000000000000000" pitchFamily="2" charset="2"/>
              </a:rPr>
              <a:t>을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추가하기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>
                <a:sym typeface="Wingdings" panose="05000000000000000000" pitchFamily="2" charset="2"/>
              </a:rPr>
              <a:t>button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컨텐츠를 따로 추가할 레이아웃 </a:t>
            </a:r>
            <a:r>
              <a:rPr lang="en-US" altLang="ko-KR" dirty="0">
                <a:sym typeface="Wingdings" panose="05000000000000000000" pitchFamily="2" charset="2"/>
              </a:rPr>
              <a:t>LinearLayout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을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layout_width, layout_height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b="1" dirty="0">
                <a:sym typeface="Wingdings" panose="05000000000000000000" pitchFamily="2" charset="2"/>
              </a:rPr>
              <a:t>match_parent </a:t>
            </a:r>
            <a:r>
              <a:rPr lang="ko-KR" altLang="en-US" dirty="0">
                <a:sym typeface="Wingdings" panose="05000000000000000000" pitchFamily="2" charset="2"/>
              </a:rPr>
              <a:t>로 설정하여 아래쪽 화면을 다 채우도록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이곳은 부분 화면이 들어갈 공간을 확보한 것입니다</a:t>
            </a:r>
            <a:r>
              <a:rPr lang="en-US" altLang="ko-KR" dirty="0">
                <a:sym typeface="Wingdings" panose="05000000000000000000" pitchFamily="2" charset="2"/>
              </a:rPr>
              <a:t>. . 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 </a:t>
            </a:r>
            <a:r>
              <a:rPr lang="ko-KR" altLang="en-US" b="1" dirty="0">
                <a:sym typeface="Wingdings" panose="05000000000000000000" pitchFamily="2" charset="2"/>
              </a:rPr>
              <a:t>로 설정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4437111"/>
            <a:ext cx="3384376" cy="20596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19" y="4415090"/>
            <a:ext cx="3004487" cy="216283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030831" y="5761739"/>
            <a:ext cx="258139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LinearLayout(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vertical) </a:t>
            </a:r>
          </a:p>
          <a:p>
            <a:r>
              <a:rPr lang="en-US" altLang="ko-KR" sz="1400" b="1" dirty="0" smtClean="0">
                <a:sym typeface="Wingdings" panose="05000000000000000000" pitchFamily="2" charset="2"/>
              </a:rPr>
              <a:t>id = container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72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35" y="885180"/>
            <a:ext cx="11325220" cy="41279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4007768" y="5301208"/>
            <a:ext cx="25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LinearLayout(</a:t>
            </a:r>
            <a:r>
              <a:rPr lang="en-US" altLang="ko-KR" b="1" dirty="0" smtClean="0">
                <a:sym typeface="Wingdings" panose="05000000000000000000" pitchFamily="2" charset="2"/>
              </a:rPr>
              <a:t>vertical) id = container 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flipV="1">
            <a:off x="5298463" y="4221088"/>
            <a:ext cx="778693" cy="1080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7" idx="0"/>
          </p:cNvCxnSpPr>
          <p:nvPr/>
        </p:nvCxnSpPr>
        <p:spPr>
          <a:xfrm flipH="1" flipV="1">
            <a:off x="2855641" y="4484782"/>
            <a:ext cx="2442822" cy="8164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3: </a:t>
            </a:r>
            <a:r>
              <a:rPr lang="ko-KR" altLang="en-US" dirty="0" smtClean="0">
                <a:sym typeface="Wingdings" panose="05000000000000000000" pitchFamily="2" charset="2"/>
              </a:rPr>
              <a:t>이제 버튼을 </a:t>
            </a:r>
            <a:r>
              <a:rPr lang="ko-KR" altLang="en-US" dirty="0">
                <a:sym typeface="Wingdings" panose="05000000000000000000" pitchFamily="2" charset="2"/>
              </a:rPr>
              <a:t>클</a:t>
            </a:r>
            <a:r>
              <a:rPr lang="ko-KR" altLang="en-US" dirty="0" smtClean="0">
                <a:sym typeface="Wingdings" panose="05000000000000000000" pitchFamily="2" charset="2"/>
              </a:rPr>
              <a:t>릭했을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activity_main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리니어 레이아웃에 나타나도록 만들려고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부분 화면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으로 추가할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/app/res/layout </a:t>
            </a:r>
            <a:r>
              <a:rPr lang="ko-KR" altLang="en-US" dirty="0" smtClean="0">
                <a:sym typeface="Wingdings" panose="05000000000000000000" pitchFamily="2" charset="2"/>
              </a:rPr>
              <a:t>폴더에서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우클릭해서</a:t>
            </a:r>
            <a:r>
              <a:rPr lang="ko-KR" altLang="en-US" dirty="0" smtClean="0">
                <a:sym typeface="Wingdings" panose="05000000000000000000" pitchFamily="2" charset="2"/>
              </a:rPr>
              <a:t> 나온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Layout resource file]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>
                <a:sym typeface="Wingdings" panose="05000000000000000000" pitchFamily="2" charset="2"/>
              </a:rPr>
              <a:t>activity_su</a:t>
            </a:r>
            <a:r>
              <a:rPr lang="en-US" altLang="ko-KR" b="1" dirty="0" smtClean="0">
                <a:sym typeface="Wingdings" panose="05000000000000000000" pitchFamily="2" charset="2"/>
              </a:rPr>
              <a:t>b.xml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</a:t>
            </a:r>
            <a:r>
              <a:rPr lang="en-US" altLang="ko-KR" dirty="0" smtClean="0">
                <a:sym typeface="Wingdings" panose="05000000000000000000" pitchFamily="2" charset="2"/>
              </a:rPr>
              <a:t>, Root element: 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 생긴 </a:t>
            </a:r>
            <a:r>
              <a:rPr lang="en-US" altLang="ko-KR" b="1" dirty="0">
                <a:sym typeface="Wingdings" panose="05000000000000000000" pitchFamily="2" charset="2"/>
              </a:rPr>
              <a:t>activity_s</a:t>
            </a:r>
            <a:r>
              <a:rPr lang="en-US" altLang="ko-KR" b="1" dirty="0" smtClean="0">
                <a:sym typeface="Wingdings" panose="05000000000000000000" pitchFamily="2" charset="2"/>
              </a:rPr>
              <a:t>ub.xml</a:t>
            </a:r>
            <a:r>
              <a:rPr lang="ko-KR" altLang="en-US" dirty="0" smtClean="0">
                <a:sym typeface="Wingdings" panose="05000000000000000000" pitchFamily="2" charset="2"/>
              </a:rPr>
              <a:t>을 다음과 같이 작성하거나 디자인 화면에서 작업합니다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2780928"/>
            <a:ext cx="5385384" cy="38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920" y="860046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부분 화면</a:t>
            </a:r>
            <a:r>
              <a:rPr lang="en-US" altLang="ko-KR" sz="1600" dirty="0">
                <a:latin typeface="Consolas" panose="020B0609020204030204" pitchFamily="49" charset="0"/>
              </a:rPr>
              <a:t>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동의합니다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95139" y="2420888"/>
            <a:ext cx="197201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activity_sub.xml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4:  </a:t>
            </a:r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에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추가하도록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코드를 </a:t>
            </a:r>
            <a:r>
              <a:rPr lang="ko-KR" altLang="en-US" dirty="0" smtClean="0">
                <a:sym typeface="Wingdings" panose="05000000000000000000" pitchFamily="2" charset="2"/>
              </a:rPr>
              <a:t>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전체 레이아웃</a:t>
            </a:r>
            <a:r>
              <a:rPr lang="en-US" altLang="ko-KR" dirty="0">
                <a:sym typeface="Wingdings" panose="05000000000000000000" pitchFamily="2" charset="2"/>
              </a:rPr>
              <a:t>(activity_main.xml)</a:t>
            </a:r>
            <a:r>
              <a:rPr lang="ko-KR" altLang="en-US" dirty="0">
                <a:sym typeface="Wingdings" panose="05000000000000000000" pitchFamily="2" charset="2"/>
              </a:rPr>
              <a:t>의 아래 쪽 리니어 레이아웃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latin typeface="Consolas" panose="020B0609020204030204" pitchFamily="49" charset="0"/>
              </a:rPr>
              <a:t>final LinearLayout container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R.id.container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</a:t>
            </a:r>
            <a:r>
              <a:rPr lang="ko-KR" altLang="en-US" dirty="0">
                <a:sym typeface="Wingdings" panose="05000000000000000000" pitchFamily="2" charset="2"/>
              </a:rPr>
              <a:t>하면 버튼을 클릭했을 때 호출되는 </a:t>
            </a:r>
            <a:r>
              <a:rPr lang="en-US" altLang="ko-KR" dirty="0">
                <a:sym typeface="Wingdings" panose="05000000000000000000" pitchFamily="2" charset="2"/>
              </a:rPr>
              <a:t>onClick() </a:t>
            </a:r>
            <a:r>
              <a:rPr lang="ko-KR" altLang="en-US" dirty="0">
                <a:sym typeface="Wingdings" panose="05000000000000000000" pitchFamily="2" charset="2"/>
              </a:rPr>
              <a:t>메소드 안에서 </a:t>
            </a:r>
            <a:r>
              <a:rPr lang="en-US" altLang="ko-KR" dirty="0">
                <a:sym typeface="Wingdings" panose="05000000000000000000" pitchFamily="2" charset="2"/>
              </a:rPr>
              <a:t>container </a:t>
            </a:r>
            <a:r>
              <a:rPr lang="ko-KR" altLang="en-US" dirty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설정하고 </a:t>
            </a:r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를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이용해서 </a:t>
            </a:r>
            <a:r>
              <a:rPr lang="en-US" altLang="ko-KR" dirty="0" err="1">
                <a:sym typeface="Wingdings" panose="05000000000000000000" pitchFamily="2" charset="2"/>
              </a:rPr>
              <a:t>LayerInflater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참조하여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참조한 </a:t>
            </a:r>
            <a:r>
              <a:rPr lang="en-US" altLang="ko-KR" dirty="0">
                <a:sym typeface="Wingdings" panose="05000000000000000000" pitchFamily="2" charset="2"/>
              </a:rPr>
              <a:t>inflate()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ym typeface="Wingdings" panose="05000000000000000000" pitchFamily="2" charset="2"/>
              </a:rPr>
              <a:t>R.layout.activity_sub.container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전달하여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activity_sub.xml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객체화하게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container.</a:t>
            </a:r>
            <a:r>
              <a:rPr lang="en-US" altLang="ko-KR" dirty="0" err="1">
                <a:latin typeface="Consolas" panose="020B0609020204030204" pitchFamily="49" charset="0"/>
              </a:rPr>
              <a:t>findViewById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R.id.checkBox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11824" y="5861866"/>
            <a:ext cx="3985386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 dirty="0" smtClean="0"/>
              <a:t>이렇게 </a:t>
            </a:r>
            <a:r>
              <a:rPr lang="en-US" altLang="ko-KR" dirty="0" err="1" smtClean="0"/>
              <a:t>activity_sub</a:t>
            </a:r>
            <a:r>
              <a:rPr lang="ko-KR" altLang="en-US" dirty="0" smtClean="0"/>
              <a:t>에 있는 </a:t>
            </a:r>
            <a:endParaRPr lang="en-US" altLang="ko-KR" dirty="0" smtClean="0"/>
          </a:p>
          <a:p>
            <a:r>
              <a:rPr lang="en-US" altLang="ko-KR" dirty="0" err="1" smtClean="0"/>
              <a:t>checkBox</a:t>
            </a:r>
            <a:r>
              <a:rPr lang="ko-KR" altLang="en-US" dirty="0" smtClean="0"/>
              <a:t>를 참조가 가능하게 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4511824" y="5085184"/>
            <a:ext cx="1992693" cy="776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0"/>
          </p:cNvCxnSpPr>
          <p:nvPr/>
        </p:nvCxnSpPr>
        <p:spPr>
          <a:xfrm flipV="1">
            <a:off x="6504517" y="5085184"/>
            <a:ext cx="455579" cy="776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8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어 레이아웃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 smtClean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라고 입력했습니다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 다음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변수에 할당했습니다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 버튼을 클릭했을 때 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dirty="0" smtClean="0">
                <a:sym typeface="Wingdings" panose="05000000000000000000" pitchFamily="2" charset="2"/>
              </a:rPr>
              <a:t>container </a:t>
            </a:r>
            <a:r>
              <a:rPr lang="ko-KR" altLang="en-US" dirty="0" smtClean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(sub1.xml)</a:t>
            </a:r>
            <a:r>
              <a:rPr lang="ko-KR" altLang="en-US" dirty="0" smtClean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객체화하면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위에서 작성한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LayerInflater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</a:t>
            </a:r>
            <a:r>
              <a:rPr lang="ko-KR" altLang="en-US" dirty="0">
                <a:sym typeface="Wingdings" panose="05000000000000000000" pitchFamily="2" charset="2"/>
              </a:rPr>
              <a:t>참</a:t>
            </a:r>
            <a:r>
              <a:rPr lang="ko-KR" altLang="en-US" dirty="0" smtClean="0">
                <a:sym typeface="Wingdings" panose="05000000000000000000" pitchFamily="2" charset="2"/>
              </a:rPr>
              <a:t>조합니다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참조한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R.layout.activity_sub.container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dirty="0" smtClean="0">
                <a:sym typeface="Wingdings" panose="05000000000000000000" pitchFamily="2" charset="2"/>
              </a:rPr>
              <a:t>container id</a:t>
            </a:r>
            <a:r>
              <a:rPr lang="ko-KR" altLang="en-US" dirty="0" smtClean="0">
                <a:sym typeface="Wingdings" panose="05000000000000000000" pitchFamily="2" charset="2"/>
              </a:rPr>
              <a:t>를 갖는 리니어 레이아웃 객체에 </a:t>
            </a:r>
            <a:r>
              <a:rPr lang="en-US" altLang="ko-KR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dirty="0" smtClean="0">
                <a:sym typeface="Wingdings" panose="05000000000000000000" pitchFamily="2" charset="2"/>
              </a:rPr>
              <a:t>파일의 레이아웃을 설정하는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3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258" y="836712"/>
            <a:ext cx="1136585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final LinearLayout container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R.id.container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your code here: getSystemService for inflation and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your code here: inflate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activity_sub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now, you find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container.findViewById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&amp; setChecked()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677788" y="1292914"/>
            <a:ext cx="213071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931" y="4077072"/>
            <a:ext cx="1204986" cy="212683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677788" y="2314484"/>
            <a:ext cx="213071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there is a bug as well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Android Studio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opy the whole project folder into a new </a:t>
            </a:r>
            <a:r>
              <a:rPr lang="en-US" altLang="ko-KR" dirty="0"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Android Studio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gradle files] or [Sync now]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40005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456040" y="5063815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75048" y="3573016"/>
            <a:ext cx="3257623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45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정리하기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리소스를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둘째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부모 컨테이너를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 smtClean="0">
                <a:sym typeface="Wingdings" panose="05000000000000000000" pitchFamily="2" charset="2"/>
              </a:rPr>
              <a:t>객체는 시스템 서비스로 제공되므로</a:t>
            </a:r>
            <a:r>
              <a:rPr lang="en-US" altLang="ko-KR" dirty="0" smtClean="0">
                <a:sym typeface="Wingdings" panose="05000000000000000000" pitchFamily="2" charset="2"/>
              </a:rPr>
              <a:t>, getSystemService()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호출하는 방법을 사용하거나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from()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참조할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9416" y="2726167"/>
            <a:ext cx="864096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getSys</a:t>
            </a:r>
            <a:r>
              <a:rPr lang="en-US" altLang="ko-KR" dirty="0" err="1">
                <a:latin typeface="Consolas" panose="020B0609020204030204" pitchFamily="49" charset="0"/>
              </a:rPr>
              <a:t>temService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Context.LAYOUT_INFLATOR_SERVICE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static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LayoutInflater.from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(Context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context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416" y="1527791"/>
            <a:ext cx="559269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View inflate(int resource,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ViewGroup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root)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657" y="3421541"/>
            <a:ext cx="1892134" cy="329597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31836" y="5069529"/>
            <a:ext cx="213522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로딩하기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전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885" y="2996951"/>
            <a:ext cx="2182422" cy="37205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361251" y="5069529"/>
            <a:ext cx="236606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sym typeface="Wingdings" panose="05000000000000000000" pitchFamily="2" charset="2"/>
              </a:rPr>
              <a:t>inflater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로딩한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311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레이아웃을 그대로 사용하여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</a:t>
            </a:r>
            <a:r>
              <a:rPr lang="en-US" altLang="ko-KR" dirty="0">
                <a:sym typeface="Wingdings" panose="05000000000000000000" pitchFamily="2" charset="2"/>
              </a:rPr>
              <a:t>Send 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 메시지를 표시하도록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시작하도록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코드를 추가하는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rot="16200000" flipH="1">
            <a:off x="3162494" y="3050138"/>
            <a:ext cx="1330509" cy="122413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038" y="2307939"/>
            <a:ext cx="2292442" cy="393845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flipV="1">
            <a:off x="8357708" y="4420145"/>
            <a:ext cx="1378315" cy="1313111"/>
          </a:xfrm>
          <a:prstGeom prst="bentConnector3">
            <a:avLst>
              <a:gd name="adj1" fmla="val 4567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Joy041Activity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 </a:t>
            </a:r>
            <a:r>
              <a:rPr lang="ko-KR" altLang="en-US" dirty="0" err="1">
                <a:sym typeface="Wingdings" panose="05000000000000000000" pitchFamily="2" charset="2"/>
              </a:rPr>
              <a:t>스터브를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[Send]</a:t>
            </a:r>
            <a:r>
              <a:rPr lang="ko-KR" altLang="en-US" dirty="0" smtClean="0">
                <a:sym typeface="Wingdings" panose="05000000000000000000" pitchFamily="2" charset="2"/>
              </a:rPr>
              <a:t>버튼이 두 개</a:t>
            </a:r>
            <a:r>
              <a:rPr lang="en-US" altLang="ko-KR" dirty="0" smtClean="0">
                <a:sym typeface="Wingdings" panose="05000000000000000000" pitchFamily="2" charset="2"/>
              </a:rPr>
              <a:t>(button, button1)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(), sendMessage2()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564904"/>
            <a:ext cx="112481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sendMessage2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Do something in response to 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88087" y="4653136"/>
            <a:ext cx="4186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Each one is called </a:t>
            </a:r>
            <a:r>
              <a:rPr lang="en-US" altLang="ko-KR" dirty="0"/>
              <a:t>when the user taps </a:t>
            </a:r>
            <a:r>
              <a:rPr lang="en-US" altLang="ko-KR" dirty="0" smtClean="0"/>
              <a:t>either </a:t>
            </a:r>
            <a:r>
              <a:rPr lang="en-US" altLang="ko-KR" b="1" dirty="0" smtClean="0"/>
              <a:t>[Send] </a:t>
            </a:r>
            <a:r>
              <a:rPr lang="en-US" altLang="ko-KR" b="1" dirty="0"/>
              <a:t>button </a:t>
            </a:r>
            <a:r>
              <a:rPr lang="en-US" altLang="ko-KR" b="1" dirty="0" smtClean="0">
                <a:solidFill>
                  <a:srgbClr val="C00000"/>
                </a:solidFill>
              </a:rPr>
              <a:t>or</a:t>
            </a:r>
            <a:r>
              <a:rPr lang="en-US" altLang="ko-KR" b="1" dirty="0" smtClean="0"/>
              <a:t> button2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800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파일에서 </a:t>
            </a:r>
            <a:r>
              <a:rPr lang="ko-KR" altLang="en-US" dirty="0">
                <a:sym typeface="Wingdings" panose="05000000000000000000" pitchFamily="2" charset="2"/>
              </a:rPr>
              <a:t>다음과 같이 버튼에서 메서드를 </a:t>
            </a:r>
            <a:r>
              <a:rPr lang="ko-KR" altLang="en-US" dirty="0" smtClean="0">
                <a:sym typeface="Wingdings" panose="05000000000000000000" pitchFamily="2" charset="2"/>
              </a:rPr>
              <a:t>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en-US" altLang="ko-KR" b="1" dirty="0" smtClean="0"/>
              <a:t>Attributes</a:t>
            </a:r>
            <a:r>
              <a:rPr lang="ko-KR" altLang="en-US" dirty="0"/>
              <a:t> </a:t>
            </a:r>
            <a:r>
              <a:rPr lang="ko-KR" altLang="en-US" dirty="0" smtClean="0"/>
              <a:t>창에서</a:t>
            </a:r>
            <a:r>
              <a:rPr lang="ko-KR" altLang="en-US" dirty="0"/>
              <a:t> </a:t>
            </a:r>
            <a:r>
              <a:rPr lang="ko-KR" altLang="en-US" dirty="0" smtClean="0"/>
              <a:t>두 개 버튼의 </a:t>
            </a:r>
            <a:r>
              <a:rPr lang="en-US" altLang="ko-KR" b="1" dirty="0" smtClean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찾아</a:t>
            </a:r>
            <a:r>
              <a:rPr lang="ko-KR" altLang="en-US" dirty="0"/>
              <a:t> </a:t>
            </a:r>
            <a:r>
              <a:rPr lang="en-US" altLang="ko-KR" b="1" dirty="0" err="1" smtClean="0"/>
              <a:t>sendMessage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or </a:t>
            </a:r>
            <a:r>
              <a:rPr lang="en-US" altLang="ko-KR" b="1" dirty="0" smtClean="0"/>
              <a:t>sendMessage2</a:t>
            </a:r>
            <a:r>
              <a:rPr lang="ko-KR" altLang="en-US" dirty="0" smtClean="0"/>
              <a:t>를 설정합니다</a:t>
            </a:r>
            <a:r>
              <a:rPr lang="en-US" altLang="ko-KR" dirty="0" smtClean="0"/>
              <a:t>.  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를 활용하지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ActivityMain.java</a:t>
            </a:r>
            <a:r>
              <a:rPr lang="ko-KR" altLang="en-US" dirty="0" smtClean="0">
                <a:sym typeface="Wingdings" panose="05000000000000000000" pitchFamily="2" charset="2"/>
              </a:rPr>
              <a:t>에서 각 버튼에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ko-KR" altLang="en-US" dirty="0" smtClean="0">
                <a:sym typeface="Wingdings" panose="05000000000000000000" pitchFamily="2" charset="2"/>
              </a:rPr>
              <a:t>들을 설정하여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버튼클릭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이벤트를 받아서 처리하는 방법은 다음 프로젝트에서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latin typeface="Consolas" panose="020B0609020204030204" pitchFamily="49" charset="0"/>
              </a:rPr>
              <a:t>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3729" y="5593341"/>
            <a:ext cx="3713437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오류가 나면</a:t>
            </a:r>
            <a:r>
              <a:rPr lang="en-US" altLang="ko-KR" sz="1600" dirty="0" smtClean="0"/>
              <a:t>, activity_main.xml </a:t>
            </a:r>
            <a:r>
              <a:rPr lang="ko-KR" altLang="en-US" sz="1600" dirty="0" smtClean="0"/>
              <a:t>에서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사용한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와 같은지 확인하십시오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7104113" y="5085185"/>
            <a:ext cx="859616" cy="8005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65894" y="4679129"/>
            <a:ext cx="3711272" cy="83099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오류가 나면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ko-KR" altLang="en-US" sz="1600" dirty="0" smtClean="0"/>
              <a:t>다음 단계에서 </a:t>
            </a:r>
            <a:r>
              <a:rPr lang="en-US" altLang="ko-KR" sz="1600" dirty="0" err="1" smtClean="0"/>
              <a:t>DisplayMessageAcitivy</a:t>
            </a:r>
            <a:endParaRPr lang="en-US" altLang="ko-KR" sz="1600" dirty="0" smtClean="0"/>
          </a:p>
          <a:p>
            <a:r>
              <a:rPr lang="ko-KR" altLang="en-US" sz="1600" dirty="0" smtClean="0"/>
              <a:t>클래스를 만들면 사라질 오류입니다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7536160" y="4762395"/>
            <a:ext cx="429734" cy="3322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2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객채를</a:t>
            </a:r>
            <a:r>
              <a:rPr lang="ko-KR" altLang="en-US" dirty="0" smtClean="0">
                <a:sym typeface="Wingdings" panose="05000000000000000000" pitchFamily="2" charset="2"/>
              </a:rPr>
              <a:t>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ko-KR" altLang="en-US" dirty="0" err="1">
                <a:sym typeface="Wingdings" panose="05000000000000000000" pitchFamily="2" charset="2"/>
              </a:rPr>
              <a:t>인텐트에</a:t>
            </a:r>
            <a:r>
              <a:rPr lang="ko-KR" altLang="en-US" dirty="0">
                <a:sym typeface="Wingdings" panose="05000000000000000000" pitchFamily="2" charset="2"/>
              </a:rPr>
              <a:t>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클래스를 </a:t>
            </a:r>
            <a:r>
              <a:rPr lang="ko-KR" altLang="en-US" dirty="0">
                <a:sym typeface="Wingdings" panose="05000000000000000000" pitchFamily="2" charset="2"/>
              </a:rPr>
              <a:t>만들어야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만들기는 다음과 같이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</a:t>
            </a:r>
            <a:r>
              <a:rPr lang="ko-KR" altLang="en-US" dirty="0" smtClean="0"/>
              <a:t>창</a:t>
            </a:r>
            <a:r>
              <a:rPr lang="ko-KR" altLang="en-US" dirty="0"/>
              <a:t> </a:t>
            </a:r>
            <a:r>
              <a:rPr lang="en-US" altLang="ko-KR" b="1" dirty="0"/>
              <a:t>app</a:t>
            </a:r>
            <a:r>
              <a:rPr lang="ko-KR" altLang="en-US" dirty="0"/>
              <a:t> </a:t>
            </a:r>
            <a:r>
              <a:rPr lang="ko-KR" altLang="en-US" dirty="0" smtClean="0"/>
              <a:t>폴더 위에서 </a:t>
            </a:r>
            <a:r>
              <a:rPr lang="ko-KR" altLang="en-US" dirty="0" err="1" smtClean="0"/>
              <a:t>우클릭하고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New </a:t>
            </a:r>
            <a:r>
              <a:rPr lang="en-US" altLang="ko-KR" b="1" dirty="0"/>
              <a:t>&gt; Activity &gt; 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</a:t>
            </a:r>
            <a:r>
              <a:rPr lang="en-US" altLang="ko-KR" dirty="0" err="1"/>
              <a:t>DisplayMessageActivity</a:t>
            </a:r>
            <a:r>
              <a:rPr lang="en-US" altLang="ko-KR" dirty="0"/>
              <a:t>'</a:t>
            </a:r>
            <a:r>
              <a:rPr lang="ko-KR" altLang="en-US" dirty="0"/>
              <a:t>를 입력합니다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</a:t>
            </a:r>
            <a:r>
              <a:rPr lang="ko-KR" altLang="en-US" dirty="0"/>
              <a:t>모든 속성은 기본값으로 그대로 두고 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이렇게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다음과 같은 세 가지 작업을 해냅니다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4000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쌍으로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40005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61048"/>
            <a:ext cx="6074948" cy="17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7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메시지를 보여주는 코딩을 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어디에서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DisplayMessageActivity.java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보낸 메시지를 받아서 처리해야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2348880"/>
            <a:ext cx="11253818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activity_display_message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Get the Intent that started this activity and extract the string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MainActivity.EXTRA_MESSAGE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Capture </a:t>
            </a:r>
            <a:r>
              <a:rPr lang="en-US" altLang="ko-KR" sz="1600" dirty="0">
                <a:latin typeface="Consolas" panose="020B0609020204030204" pitchFamily="49" charset="0"/>
              </a:rPr>
              <a:t>the layout's TextView and set the string as its text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07026" y="2176066"/>
            <a:ext cx="34211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DisplayMessageActivity.java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62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Up(</a:t>
            </a:r>
            <a:r>
              <a:rPr lang="ko-KR" altLang="en-US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&lt;activity android:name=".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&lt;activity android:name=".MainActivity"&gt;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. . 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2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다양한 경우들을 </a:t>
            </a:r>
            <a:r>
              <a:rPr lang="en-US" altLang="ko-KR" dirty="0" smtClean="0">
                <a:sym typeface="Wingdings" panose="05000000000000000000" pitchFamily="2" charset="2"/>
              </a:rPr>
              <a:t>test</a:t>
            </a:r>
            <a:r>
              <a:rPr lang="ko-KR" altLang="en-US" dirty="0" smtClean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모두 채우고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ko-KR" altLang="en-US" dirty="0" smtClean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3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ko-KR" altLang="en-US" dirty="0" smtClean="0">
                <a:sym typeface="Wingdings" panose="05000000000000000000" pitchFamily="2" charset="2"/>
              </a:rPr>
              <a:t>같은 기능을 수행하되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onClick</a:t>
            </a:r>
            <a:r>
              <a:rPr lang="ko-KR" altLang="en-US" dirty="0" smtClean="0">
                <a:sym typeface="Wingdings" panose="05000000000000000000" pitchFamily="2" charset="2"/>
              </a:rPr>
              <a:t>속성을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>
                <a:sym typeface="Wingdings" panose="05000000000000000000" pitchFamily="2" charset="2"/>
              </a:rPr>
              <a:t>onClickListener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인터페이스를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버튼의 클릭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리스너는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즉 동일한 함수를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어떤 버튼이 클릭 되었는지 구별하여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구별하여 메시지를 찾아내도록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Joy042Activity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</a:t>
            </a:r>
            <a:r>
              <a:rPr lang="ko-KR" altLang="en-US" dirty="0" smtClean="0">
                <a:sym typeface="Wingdings" panose="05000000000000000000" pitchFamily="2" charset="2"/>
              </a:rPr>
              <a:t>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</a:t>
            </a:r>
            <a:r>
              <a:rPr lang="ko-KR" altLang="en-US" dirty="0" smtClean="0">
                <a:sym typeface="Wingdings" panose="05000000000000000000" pitchFamily="2" charset="2"/>
              </a:rPr>
              <a:t>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동일하게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strings.xml &amp;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</a:t>
            </a:r>
            <a:r>
              <a:rPr lang="ko-KR" altLang="en-US" dirty="0" smtClean="0">
                <a:sym typeface="Wingdings" panose="05000000000000000000" pitchFamily="2" charset="2"/>
              </a:rPr>
              <a:t>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파일의 각 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설정되어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, sendMessage2</a:t>
            </a:r>
            <a:r>
              <a:rPr lang="ko-KR" altLang="en-US" dirty="0" smtClean="0">
                <a:sym typeface="Wingdings" panose="05000000000000000000" pitchFamily="2" charset="2"/>
              </a:rPr>
              <a:t>를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0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간 전환하기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만든 레이아웃은 어떻게 화면에 보여지는 것일까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인플레이션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화면을 더 추가하기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구성과 화면 간 전환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화면으로 데이터 전달하기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데스크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위한 플래그와 부가 데이터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데스크 관리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수명주기에 대하여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액티비티 수명주기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데이터 저장하기와 가져오기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더 </a:t>
            </a:r>
            <a:r>
              <a:rPr lang="ko-KR" altLang="en-US" smtClean="0">
                <a:sym typeface="Wingdings" panose="05000000000000000000" pitchFamily="2" charset="2"/>
              </a:rPr>
              <a:t>이상 </a:t>
            </a:r>
            <a:r>
              <a:rPr lang="ko-KR" altLang="en-US" smtClean="0">
                <a:sym typeface="Wingdings" panose="05000000000000000000" pitchFamily="2" charset="2"/>
              </a:rPr>
              <a:t>필요 없으니 </a:t>
            </a:r>
            <a:r>
              <a:rPr lang="ko-KR" altLang="en-US" dirty="0" smtClean="0">
                <a:sym typeface="Wingdings" panose="05000000000000000000" pitchFamily="2" charset="2"/>
              </a:rPr>
              <a:t>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TAG = "HuStar";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here: two buttons </a:t>
            </a:r>
            <a:r>
              <a:rPr lang="ko-KR" altLang="en-US" sz="1600" dirty="0" smtClean="0">
                <a:latin typeface="Consolas" panose="020B0609020204030204" pitchFamily="49" charset="0"/>
              </a:rPr>
              <a:t>참조 구하기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latin typeface="Consolas" panose="020B0609020204030204" pitchFamily="49" charset="0"/>
              </a:rPr>
              <a:t>two buttons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대한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설정하기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Do </a:t>
            </a:r>
            <a:r>
              <a:rPr lang="en-US" altLang="ko-KR" sz="1600" dirty="0">
                <a:latin typeface="Consolas" panose="020B0609020204030204" pitchFamily="49" charset="0"/>
              </a:rPr>
              <a:t>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6" y="4066605"/>
            <a:ext cx="367240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calls this same function on Click event.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1283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268760"/>
            <a:ext cx="8193331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case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et = find....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>
                <a:latin typeface="Consolas" panose="020B0609020204030204" pitchFamily="49" charset="0"/>
              </a:rPr>
              <a:t>"&lt;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627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대부분의 앱은 여러 화면으로 구성되어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전환하며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앱을 만들기 위해서는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잘 다루는 것이 필수적입니다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만 알면 앱을 잘 구현할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아닙니다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앱은 다음 네 가지로 구성 요소 중에 하나입니다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갈 길이 멀다고요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한 걸음씩 가면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Service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Broadcast Receiver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Content Provider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만들어 앱에 추가하려면</a:t>
            </a:r>
            <a:r>
              <a:rPr lang="en-US" altLang="ko-KR" dirty="0" smtClean="0">
                <a:sym typeface="Wingdings" panose="05000000000000000000" pitchFamily="2" charset="2"/>
              </a:rPr>
              <a:t>, activity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구성 요소도 같은 방법으로 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Activity</a:t>
            </a:r>
            <a:r>
              <a:rPr lang="ko-KR" altLang="en-US" dirty="0" smtClean="0">
                <a:sym typeface="Wingdings" panose="05000000000000000000" pitchFamily="2" charset="2"/>
              </a:rPr>
              <a:t>를 소스 코드에서 띄울 때는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새로 띄운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다시 원래의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돌아오면서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받아 처리하는 코드가 필요할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416" y="5661248"/>
            <a:ext cx="108617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startActivityForResult</a:t>
            </a:r>
            <a:r>
              <a:rPr lang="en-US" altLang="ko-KR" dirty="0" smtClean="0">
                <a:latin typeface="Consolas" panose="020B0609020204030204" pitchFamily="49" charset="0"/>
              </a:rPr>
              <a:t>(Intent </a:t>
            </a:r>
            <a:r>
              <a:rPr lang="en-US" altLang="ko-KR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</a:rPr>
              <a:t>, int </a:t>
            </a:r>
            <a:r>
              <a:rPr lang="en-US" altLang="ko-KR" dirty="0" err="1" smtClean="0">
                <a:latin typeface="Consolas" panose="020B0609020204030204" pitchFamily="49" charset="0"/>
              </a:rPr>
              <a:t>requestCode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개의 액티비티를 만들고 서로 메시지를 주고 받으며 화면을 전환하는 기능을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단계별로</a:t>
            </a:r>
            <a:r>
              <a:rPr lang="ko-KR" altLang="en-US" dirty="0" smtClean="0">
                <a:sym typeface="Wingdings" panose="05000000000000000000" pitchFamily="2" charset="2"/>
              </a:rPr>
              <a:t>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전달하는 기능을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사용하여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 smtClean="0">
                <a:sym typeface="Wingdings" panose="05000000000000000000" pitchFamily="2" charset="2"/>
              </a:rPr>
              <a:t>이벤트를 재정의하는 방법으로 구현합니다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버튼이나 타이틀 바에 있는 화살표로 돌아갈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메소드를 활용하여 코딩을 단순하게 하는 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단계와 기능은 같지만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onClickListener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메소드 이름을 명시하는 방식으로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두 액티비티 사이에 메시지를 주고 받은 것을 확인하고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876" y="2012173"/>
            <a:ext cx="2529061" cy="449461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292" y="2012174"/>
            <a:ext cx="2609352" cy="450769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999" y="2012173"/>
            <a:ext cx="2587984" cy="447138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21" y="2012173"/>
            <a:ext cx="2633700" cy="45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ko-KR" altLang="en-US" dirty="0" smtClean="0">
                <a:sym typeface="Wingdings" panose="05000000000000000000" pitchFamily="2" charset="2"/>
              </a:rPr>
              <a:t>라는 </a:t>
            </a:r>
            <a:r>
              <a:rPr lang="ko-KR" altLang="en-US" dirty="0">
                <a:sym typeface="Wingdings" panose="05000000000000000000" pitchFamily="2" charset="2"/>
              </a:rPr>
              <a:t>이름으로 새로운 프로젝트를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사용자의 입력을 받을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하나와 다음 화면으로 전환하기 위한 버튼 하나를 가진 화면을 구성합니다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속성을 설정하기 위한 </a:t>
            </a:r>
            <a:r>
              <a:rPr lang="en-US" altLang="ko-KR" dirty="0" smtClean="0">
                <a:sym typeface="Wingdings" panose="05000000000000000000" pitchFamily="2" charset="2"/>
              </a:rPr>
              <a:t>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수정하십시오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속성에 </a:t>
            </a:r>
            <a:r>
              <a:rPr lang="en-US" altLang="ko-KR" dirty="0" smtClean="0">
                <a:sym typeface="Wingdings" panose="05000000000000000000" pitchFamily="2" charset="2"/>
              </a:rPr>
              <a:t>"lowercase"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8786" y="2730695"/>
            <a:ext cx="7920880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app_name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"&gt;Hu043ActivityOne&lt;/</a:t>
            </a:r>
            <a:r>
              <a:rPr lang="en-US" altLang="ko-KR" sz="16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="openActivity2</a:t>
            </a:r>
            <a:r>
              <a:rPr lang="en-US" altLang="ko-KR" sz="1600" dirty="0">
                <a:latin typeface="Consolas" panose="020B0609020204030204" pitchFamily="49" charset="0"/>
              </a:rPr>
              <a:t>"&gt;Activity2</a:t>
            </a:r>
            <a:r>
              <a:rPr lang="ko-KR" altLang="en-US" sz="1600" dirty="0">
                <a:latin typeface="Consolas" panose="020B0609020204030204" pitchFamily="49" charset="0"/>
              </a:rPr>
              <a:t>로 가기</a:t>
            </a:r>
            <a:r>
              <a:rPr lang="en-US" altLang="ko-KR" sz="16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="openActivity1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  <a:r>
              <a:rPr lang="en-US" altLang="ko-KR" sz="1600" dirty="0" err="1">
                <a:latin typeface="Consolas" panose="020B0609020204030204" pitchFamily="49" charset="0"/>
              </a:rPr>
              <a:t>ActivityMain</a:t>
            </a:r>
            <a:r>
              <a:rPr lang="ko-KR" altLang="en-US" sz="1600" dirty="0">
                <a:latin typeface="Consolas" panose="020B0609020204030204" pitchFamily="49" charset="0"/>
              </a:rPr>
              <a:t>으로 가기</a:t>
            </a:r>
            <a:r>
              <a:rPr lang="en-US" altLang="ko-KR" sz="16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92" y="4202011"/>
            <a:ext cx="7946995" cy="2035301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2842581" y="3305307"/>
            <a:ext cx="1872208" cy="204991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97084" y="5467290"/>
            <a:ext cx="1872208" cy="204991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222" y="2185392"/>
            <a:ext cx="2629435" cy="4515470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stCxn id="19" idx="1"/>
          </p:cNvCxnSpPr>
          <p:nvPr/>
        </p:nvCxnSpPr>
        <p:spPr>
          <a:xfrm flipH="1">
            <a:off x="10386494" y="3561691"/>
            <a:ext cx="408295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94789" y="340780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hint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11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7947156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editTextTextPersonName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="lowercase"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android:textAlignment</a:t>
            </a:r>
            <a:r>
              <a:rPr lang="en-US" altLang="ko-KR" sz="1400" dirty="0">
                <a:latin typeface="Consolas" panose="020B0609020204030204" pitchFamily="49" charset="0"/>
              </a:rPr>
              <a:t>="center"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android:textStyle</a:t>
            </a:r>
            <a:r>
              <a:rPr lang="en-US" altLang="ko-KR" sz="1400" dirty="0">
                <a:latin typeface="Consolas" panose="020B0609020204030204" pitchFamily="49" charset="0"/>
              </a:rPr>
              <a:t>="bold"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app:layout_constraintBottom_toTopOf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android:text="@string/openActivity2"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68770" y="1108248"/>
            <a:ext cx="44390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activity_main.xml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222" y="2185392"/>
            <a:ext cx="2629435" cy="451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4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ko-KR" altLang="en-US" dirty="0">
                <a:sym typeface="Wingdings" panose="05000000000000000000" pitchFamily="2" charset="2"/>
              </a:rPr>
              <a:t>창의 </a:t>
            </a:r>
            <a:r>
              <a:rPr lang="en-US" altLang="ko-KR" dirty="0">
                <a:sym typeface="Wingdings" panose="05000000000000000000" pitchFamily="2" charset="2"/>
              </a:rPr>
              <a:t>[app]</a:t>
            </a:r>
            <a:r>
              <a:rPr lang="ko-KR" altLang="en-US" dirty="0">
                <a:sym typeface="Wingdings" panose="05000000000000000000" pitchFamily="2" charset="2"/>
              </a:rPr>
              <a:t> 폴더 위에서 우클릭하여 나타난 메뉴에서 </a:t>
            </a:r>
            <a:r>
              <a:rPr lang="en-US" altLang="ko-KR" dirty="0">
                <a:sym typeface="Wingdings" panose="05000000000000000000" pitchFamily="2" charset="2"/>
              </a:rPr>
              <a:t>[New  Activity  </a:t>
            </a:r>
            <a:r>
              <a:rPr lang="en-US" altLang="ko-KR" b="1" dirty="0">
                <a:sym typeface="Wingdings" panose="05000000000000000000" pitchFamily="2" charset="2"/>
              </a:rPr>
              <a:t>Empty Activity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를 선택하여 새로운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 생성을 위한 대화상자를 </a:t>
            </a:r>
            <a:r>
              <a:rPr lang="ko-KR" altLang="en-US" dirty="0" smtClean="0">
                <a:sym typeface="Wingdings" panose="05000000000000000000" pitchFamily="2" charset="2"/>
              </a:rPr>
              <a:t>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레이아웃 이름을 다음과 같이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(</a:t>
            </a:r>
            <a:r>
              <a:rPr lang="ko-KR" altLang="en-US" dirty="0" smtClean="0">
                <a:sym typeface="Wingdings" panose="05000000000000000000" pitchFamily="2" charset="2"/>
              </a:rPr>
              <a:t>자동으로 생성된 </a:t>
            </a:r>
            <a:r>
              <a:rPr lang="en-US" altLang="ko-KR" dirty="0" smtClean="0">
                <a:sym typeface="Wingdings" panose="05000000000000000000" pitchFamily="2" charset="2"/>
              </a:rPr>
              <a:t>"_"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삭제하는 것을 추천합니다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자동으로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margin = 24dp 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 시작하십시오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화면을 </a:t>
            </a:r>
            <a:r>
              <a:rPr lang="en-US" altLang="ko-KR" dirty="0" smtClean="0">
                <a:sym typeface="Wingdings" panose="05000000000000000000" pitchFamily="2" charset="2"/>
              </a:rPr>
              <a:t>TextView(id=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하나와 </a:t>
            </a:r>
            <a:r>
              <a:rPr lang="en-US" altLang="ko-KR" dirty="0" smtClean="0">
                <a:sym typeface="Wingdings" panose="05000000000000000000" pitchFamily="2" charset="2"/>
              </a:rPr>
              <a:t>Button(id=button)</a:t>
            </a:r>
            <a:r>
              <a:rPr lang="ko-KR" altLang="en-US" dirty="0" smtClean="0">
                <a:sym typeface="Wingdings" panose="05000000000000000000" pitchFamily="2" charset="2"/>
              </a:rPr>
              <a:t> 하나로 아래와 같이 구성하십시오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646" y="5073608"/>
            <a:ext cx="2579566" cy="15237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11" y="3678639"/>
            <a:ext cx="7834039" cy="291871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886901" y="5262815"/>
            <a:ext cx="2945403" cy="79208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52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8686" y="836712"/>
            <a:ext cx="7947156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</a:t>
            </a:r>
            <a:r>
              <a:rPr lang="en-US" altLang="ko-KR" sz="1400" dirty="0" smtClean="0">
                <a:latin typeface="Consolas" panose="020B0609020204030204" pitchFamily="49" charset="0"/>
              </a:rPr>
              <a:t>string/openActivity1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400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400" dirty="0" smtClean="0">
                <a:latin typeface="Consolas" panose="020B0609020204030204" pitchFamily="49" charset="0"/>
              </a:rPr>
              <a:t>id/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="44dp"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400" dirty="0">
                <a:latin typeface="Consolas" panose="020B0609020204030204" pitchFamily="49" charset="0"/>
              </a:rPr>
              <a:t>="1"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400" dirty="0" err="1">
                <a:latin typeface="Consolas" panose="020B0609020204030204" pitchFamily="49" charset="0"/>
              </a:rPr>
              <a:t>center|center_horizontal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app:layout_constraintBottom_toTopOf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0985" y="972480"/>
            <a:ext cx="390363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258" y="1577630"/>
            <a:ext cx="2842506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계속 </a:t>
            </a:r>
            <a:r>
              <a:rPr lang="en-US" altLang="ko-KR" b="1" dirty="0">
                <a:sym typeface="Wingdings" panose="05000000000000000000" pitchFamily="2" charset="2"/>
              </a:rPr>
              <a:t>-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창에서 </a:t>
            </a:r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여십시오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태그의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.Activity2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설정된 것을 볼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이것은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자동으로 추가한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화면을 참고하여 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android:label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parentActivityName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924944"/>
            <a:ext cx="8309006" cy="269736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01372" y="3428999"/>
            <a:ext cx="6840760" cy="79208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7176120" y="3933056"/>
            <a:ext cx="172819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019" y="4319518"/>
            <a:ext cx="214193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돌아가기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화살표가 화면 </a:t>
            </a:r>
            <a:endParaRPr lang="en-US" altLang="ko-KR" sz="1400" dirty="0" smtClean="0"/>
          </a:p>
          <a:p>
            <a:r>
              <a:rPr lang="ko-KR" altLang="en-US" sz="1400" dirty="0" smtClean="0"/>
              <a:t>상단에 표시하게 합니다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68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r>
              <a:rPr lang="en-US" altLang="ko-KR" dirty="0" smtClean="0">
                <a:sym typeface="Wingdings" panose="05000000000000000000" pitchFamily="2" charset="2"/>
              </a:rPr>
              <a:t>: button click event</a:t>
            </a:r>
            <a:r>
              <a:rPr lang="ko-KR" altLang="en-US" dirty="0" smtClean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() </a:t>
            </a:r>
            <a:r>
              <a:rPr lang="ko-KR" altLang="en-US" dirty="0" smtClean="0">
                <a:latin typeface="Consolas" panose="020B0609020204030204" pitchFamily="49" charset="0"/>
              </a:rPr>
              <a:t>코딩합니다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 입력을 받아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전달해야 함으로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클래스 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전역변수로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선언합니다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재정의하며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사용자의 입력을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에 저장하여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호출합니다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955716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intent.putExtra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b="1" dirty="0" err="1">
                <a:latin typeface="Consolas" panose="020B0609020204030204" pitchFamily="49" charset="0"/>
              </a:rPr>
              <a:t>toUpperService</a:t>
            </a:r>
            <a:r>
              <a:rPr lang="en-US" altLang="ko-KR" sz="1600" dirty="0">
                <a:latin typeface="Consolas" panose="020B0609020204030204" pitchFamily="49" charset="0"/>
              </a:rPr>
              <a:t>",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2812095"/>
            <a:ext cx="261321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19736" y="6064162"/>
            <a:ext cx="4421403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user defined key: activity2 will use this </a:t>
            </a:r>
          </a:p>
          <a:p>
            <a:r>
              <a:rPr lang="en-US" altLang="ko-KR" dirty="0" smtClean="0"/>
              <a:t>key to find the value associated with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007768" y="5733256"/>
            <a:ext cx="0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91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dirty="0">
                <a:sym typeface="Wingdings" panose="05000000000000000000" pitchFamily="2" charset="2"/>
              </a:rPr>
              <a:t>코딩</a:t>
            </a:r>
            <a:r>
              <a:rPr lang="en-US" altLang="ko-KR" dirty="0">
                <a:sym typeface="Wingdings" panose="05000000000000000000" pitchFamily="2" charset="2"/>
              </a:rPr>
              <a:t>: button click event</a:t>
            </a:r>
            <a:r>
              <a:rPr lang="ko-KR" altLang="en-US" dirty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코딩합니다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activity2.xml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참조합니다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호출하여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가 보낸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찾아냅니다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인텐트에서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찾아낸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"Received:"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붙여서 보여줍니다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메인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액티티비로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돌아가기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버튼에 반응할 수 있도록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클릭되면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현재 액티비티를 끝내는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883708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finish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41175" y="356888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44072" y="4526870"/>
            <a:ext cx="4482317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Use user defined key "</a:t>
            </a:r>
            <a:r>
              <a:rPr lang="en-US" altLang="ko-KR" dirty="0" err="1" smtClean="0"/>
              <a:t>toUpperService</a:t>
            </a:r>
            <a:r>
              <a:rPr lang="en-US" altLang="ko-KR" dirty="0" smtClean="0"/>
              <a:t>" </a:t>
            </a:r>
            <a:br>
              <a:rPr lang="en-US" altLang="ko-KR" dirty="0" smtClean="0"/>
            </a:br>
            <a:r>
              <a:rPr lang="en-US" altLang="ko-KR" dirty="0" smtClean="0"/>
              <a:t>to find the value associated with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018588" y="4850035"/>
            <a:ext cx="72548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06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0" y="1819513"/>
            <a:ext cx="2658488" cy="45604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90" y="1824439"/>
            <a:ext cx="2572444" cy="45555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097" y="1809850"/>
            <a:ext cx="2607439" cy="45701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653" y="1832716"/>
            <a:ext cx="2631864" cy="45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en-US" altLang="ko-KR" dirty="0" smtClean="0">
                <a:sym typeface="Wingdings" panose="05000000000000000000" pitchFamily="2" charset="2"/>
              </a:rPr>
              <a:t>Hu043ActivityOne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</a:t>
            </a:r>
            <a:r>
              <a:rPr lang="ko-KR" altLang="en-US" dirty="0">
                <a:sym typeface="Wingdings" panose="05000000000000000000" pitchFamily="2" charset="2"/>
              </a:rPr>
              <a:t>복사하여 프로젝트 </a:t>
            </a:r>
            <a:r>
              <a:rPr lang="en-US" altLang="ko-KR" dirty="0" smtClean="0">
                <a:sym typeface="Wingdings" panose="05000000000000000000" pitchFamily="2" charset="2"/>
              </a:rPr>
              <a:t>Hu044ActivityTwo </a:t>
            </a:r>
            <a:r>
              <a:rPr lang="ko-KR" altLang="en-US" dirty="0">
                <a:sym typeface="Wingdings" panose="05000000000000000000" pitchFamily="2" charset="2"/>
              </a:rPr>
              <a:t>를 만듭니다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실습에서는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파일만 수정하면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>
                <a:sym typeface="Wingdings" panose="05000000000000000000" pitchFamily="2" charset="2"/>
              </a:rPr>
              <a:t>Close</a:t>
            </a:r>
            <a:r>
              <a:rPr lang="ko-KR" altLang="en-US" dirty="0">
                <a:sym typeface="Wingdings" panose="05000000000000000000" pitchFamily="2" charset="2"/>
              </a:rPr>
              <a:t>하고</a:t>
            </a:r>
            <a:r>
              <a:rPr lang="en-US" altLang="ko-KR" dirty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Hu044ProjectTwo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시작합니다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Package </a:t>
            </a:r>
            <a:r>
              <a:rPr lang="ko-KR" altLang="en-US" dirty="0">
                <a:sym typeface="Wingdings" panose="05000000000000000000" pitchFamily="2" charset="2"/>
              </a:rPr>
              <a:t>이름이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로 같으므로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파일들만 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</a:t>
            </a:r>
            <a:r>
              <a:rPr lang="ko-KR" altLang="en-US" b="1" dirty="0">
                <a:sym typeface="Wingdings" panose="05000000000000000000" pitchFamily="2" charset="2"/>
              </a:rPr>
              <a:t>단계와 기능은 같지만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사용하지 않고</a:t>
            </a:r>
            <a:r>
              <a:rPr lang="en-US" altLang="ko-KR" b="1" dirty="0" smtClean="0">
                <a:sym typeface="Wingdings" panose="05000000000000000000" pitchFamily="2" charset="2"/>
              </a:rPr>
              <a:t>, xml </a:t>
            </a:r>
            <a:r>
              <a:rPr lang="ko-KR" altLang="en-US" b="1" dirty="0" smtClean="0">
                <a:sym typeface="Wingdings" panose="05000000000000000000" pitchFamily="2" charset="2"/>
              </a:rPr>
              <a:t>파일의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>
                <a:sym typeface="Wingdings" panose="05000000000000000000" pitchFamily="2" charset="2"/>
              </a:rPr>
              <a:t>속성에 메소드 이름을 명시하는 방식으로 구현합니다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(button)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</a:t>
            </a:r>
            <a:r>
              <a:rPr lang="en-US" altLang="ko-KR" b="1" dirty="0" smtClean="0">
                <a:sym typeface="Wingdings" panose="05000000000000000000" pitchFamily="2" charset="2"/>
              </a:rPr>
              <a:t>OpenActivity2onClick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 이름을 명시하고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 메소드를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89940" y="5419312"/>
            <a:ext cx="3711272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복사 혹은 프로젝트 </a:t>
            </a:r>
            <a:r>
              <a:rPr lang="ko-KR" altLang="en-US" sz="1600" dirty="0" err="1" smtClean="0"/>
              <a:t>풀더</a:t>
            </a:r>
            <a:r>
              <a:rPr lang="ko-KR" altLang="en-US" sz="1600" dirty="0" smtClean="0"/>
              <a:t> 이름을 바꿀 때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21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7947156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android:onClick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="openActivity2onClick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android:text="@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string/openActivity2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600" b="1" dirty="0">
                <a:latin typeface="Consolas" panose="020B0609020204030204" pitchFamily="49" charset="0"/>
              </a:rPr>
              <a:t>="false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"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84032" y="1736141"/>
            <a:ext cx="338105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/>
              <a:t>activity_main.xml  </a:t>
            </a:r>
            <a:r>
              <a:rPr lang="ko-KR" altLang="en-US" dirty="0" smtClean="0"/>
              <a:t>달라진 부분</a:t>
            </a:r>
            <a:endParaRPr lang="en-US" altLang="ko-KR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591944" y="1920807"/>
            <a:ext cx="792088" cy="28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명시된 메소드 </a:t>
            </a:r>
            <a:r>
              <a:rPr lang="en-US" altLang="ko-KR" dirty="0" smtClean="0">
                <a:sym typeface="Wingdings" panose="05000000000000000000" pitchFamily="2" charset="2"/>
              </a:rPr>
              <a:t>openActivity2onClick()</a:t>
            </a:r>
            <a:r>
              <a:rPr lang="ko-KR" altLang="en-US" dirty="0" smtClean="0">
                <a:sym typeface="Wingdings" panose="05000000000000000000" pitchFamily="2" charset="2"/>
              </a:rPr>
              <a:t>를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속 안이 아니라 </a:t>
            </a:r>
            <a:r>
              <a:rPr lang="en-US" altLang="ko-KR" dirty="0" smtClean="0">
                <a:sym typeface="Wingdings" panose="05000000000000000000" pitchFamily="2" charset="2"/>
              </a:rPr>
              <a:t>onCreate()</a:t>
            </a:r>
            <a:r>
              <a:rPr lang="ko-KR" altLang="en-US" dirty="0" smtClean="0">
                <a:sym typeface="Wingdings" panose="05000000000000000000" pitchFamily="2" charset="2"/>
              </a:rPr>
              <a:t>와 같은 수준으로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class</a:t>
            </a:r>
            <a:r>
              <a:rPr lang="ko-KR" altLang="en-US" dirty="0" smtClean="0">
                <a:sym typeface="Wingdings" panose="05000000000000000000" pitchFamily="2" charset="2"/>
              </a:rPr>
              <a:t>의 속성의 정의하여 클래스 내부의 모든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메소드들에서</a:t>
            </a:r>
            <a:r>
              <a:rPr lang="ko-KR" altLang="en-US" dirty="0" smtClean="0">
                <a:sym typeface="Wingdings" panose="05000000000000000000" pitchFamily="2" charset="2"/>
              </a:rPr>
              <a:t> 모두 사용할 수 있도록 선언합니다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5398" y="2424173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smtClean="0">
                <a:latin typeface="Consolas" panose="020B0609020204030204" pitchFamily="49" charset="0"/>
              </a:rPr>
              <a:t>void ... 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</a:t>
            </a:r>
            <a:r>
              <a:rPr lang="en-US" altLang="ko-KR" b="1" dirty="0" smtClean="0">
                <a:sym typeface="Wingdings" panose="05000000000000000000" pitchFamily="2" charset="2"/>
              </a:rPr>
              <a:t>/2</a:t>
            </a:r>
            <a:r>
              <a:rPr lang="ko-KR" altLang="en-US" b="1" dirty="0" smtClean="0">
                <a:sym typeface="Wingdings" panose="05000000000000000000" pitchFamily="2" charset="2"/>
              </a:rPr>
              <a:t>단계 결과는 같습니다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0" y="1819513"/>
            <a:ext cx="2658488" cy="45604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90" y="1824439"/>
            <a:ext cx="2572444" cy="45555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097" y="1809850"/>
            <a:ext cx="2607439" cy="45701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653" y="1832716"/>
            <a:ext cx="2631864" cy="45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 </a:t>
            </a:r>
            <a:r>
              <a:rPr lang="en-US" altLang="ko-KR" dirty="0" smtClean="0">
                <a:sym typeface="Wingdings" panose="05000000000000000000" pitchFamily="2" charset="2"/>
              </a:rPr>
              <a:t>–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Hu045ActivityThree </a:t>
            </a:r>
            <a:r>
              <a:rPr lang="ko-KR" altLang="en-US" b="1" dirty="0" smtClean="0">
                <a:sym typeface="Wingdings" panose="05000000000000000000" pitchFamily="2" charset="2"/>
              </a:rPr>
              <a:t>폴더</a:t>
            </a:r>
            <a:r>
              <a:rPr lang="ko-KR" altLang="en-US" dirty="0" smtClean="0">
                <a:sym typeface="Wingdings" panose="05000000000000000000" pitchFamily="2" charset="2"/>
              </a:rPr>
              <a:t>를 만듭니다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 smtClean="0">
                <a:sym typeface="Wingdings" panose="05000000000000000000" pitchFamily="2" charset="2"/>
              </a:rPr>
              <a:t>Close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Hu045ProjectThree</a:t>
            </a:r>
            <a:r>
              <a:rPr lang="ko-KR" altLang="en-US" dirty="0" smtClean="0">
                <a:sym typeface="Wingdings" panose="05000000000000000000" pitchFamily="2" charset="2"/>
              </a:rPr>
              <a:t>를 시작합니다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Package </a:t>
            </a:r>
            <a:r>
              <a:rPr lang="ko-KR" altLang="en-US" dirty="0" smtClean="0">
                <a:sym typeface="Wingdings" panose="05000000000000000000" pitchFamily="2" charset="2"/>
              </a:rPr>
              <a:t>이름이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같으므로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사실상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파일들만 </a:t>
            </a:r>
            <a:r>
              <a:rPr lang="ko-KR" altLang="en-US" dirty="0">
                <a:sym typeface="Wingdings" panose="05000000000000000000" pitchFamily="2" charset="2"/>
              </a:rPr>
              <a:t>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</a:t>
            </a:r>
            <a:r>
              <a:rPr lang="en-US" altLang="ko-KR" dirty="0" smtClean="0">
                <a:sym typeface="Wingdings" panose="05000000000000000000" pitchFamily="2" charset="2"/>
              </a:rPr>
              <a:t>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3</a:t>
            </a:r>
            <a:r>
              <a:rPr lang="ko-KR" altLang="en-US" b="1" dirty="0" smtClean="0">
                <a:sym typeface="Wingdings" panose="05000000000000000000" pitchFamily="2" charset="2"/>
              </a:rPr>
              <a:t>단계 전체 과정 설명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는 메시지를 보낼 때</a:t>
            </a:r>
            <a:r>
              <a:rPr lang="en-US" altLang="ko-KR" dirty="0">
                <a:sym typeface="Wingdings" panose="05000000000000000000" pitchFamily="2" charset="2"/>
              </a:rPr>
              <a:t>, Activity2 </a:t>
            </a:r>
            <a:r>
              <a:rPr lang="ko-KR" altLang="en-US" dirty="0">
                <a:sym typeface="Wingdings" panose="05000000000000000000" pitchFamily="2" charset="2"/>
              </a:rPr>
              <a:t>로부터 결과를 받을 것을 기대하며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를 활성화합니다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메시지를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 </a:t>
            </a:r>
            <a:r>
              <a:rPr lang="ko-KR" altLang="en-US" b="1" dirty="0" smtClean="0">
                <a:sym typeface="Wingdings" panose="05000000000000000000" pitchFamily="2" charset="2"/>
              </a:rPr>
              <a:t>하나를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textView2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에도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보낼 메시지를 미리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 </a:t>
            </a:r>
            <a:r>
              <a:rPr lang="ko-KR" altLang="en-US" b="1" dirty="0" smtClean="0">
                <a:sym typeface="Wingdings" panose="05000000000000000000" pitchFamily="2" charset="2"/>
              </a:rPr>
              <a:t>하나를 추가합니다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로부터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를 받은  메시지를 </a:t>
            </a:r>
            <a:r>
              <a:rPr lang="en-US" altLang="ko-KR" dirty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"Received:"</a:t>
            </a:r>
            <a:r>
              <a:rPr lang="ko-KR" altLang="en-US" dirty="0">
                <a:sym typeface="Wingdings" panose="05000000000000000000" pitchFamily="2" charset="2"/>
              </a:rPr>
              <a:t>와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동시에 이를 </a:t>
            </a:r>
            <a:r>
              <a:rPr lang="en-US" altLang="ko-KR" dirty="0">
                <a:sym typeface="Wingdings" panose="05000000000000000000" pitchFamily="2" charset="2"/>
              </a:rPr>
              <a:t>Uppercase</a:t>
            </a:r>
            <a:r>
              <a:rPr lang="ko-KR" altLang="en-US" dirty="0">
                <a:sym typeface="Wingdings" panose="05000000000000000000" pitchFamily="2" charset="2"/>
              </a:rPr>
              <a:t>로 변환하여</a:t>
            </a:r>
            <a:r>
              <a:rPr lang="en-US" altLang="ko-KR" dirty="0">
                <a:sym typeface="Wingdings" panose="05000000000000000000" pitchFamily="2" charset="2"/>
              </a:rPr>
              <a:t>, "Sending:"</a:t>
            </a:r>
            <a:r>
              <a:rPr lang="ko-KR" altLang="en-US" dirty="0">
                <a:sym typeface="Wingdings" panose="05000000000000000000" pitchFamily="2" charset="2"/>
              </a:rPr>
              <a:t>과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[MainActivity</a:t>
            </a:r>
            <a:r>
              <a:rPr lang="ko-KR" altLang="en-US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클릭하면</a:t>
            </a:r>
            <a:r>
              <a:rPr lang="en-US" altLang="ko-KR" dirty="0">
                <a:sym typeface="Wingdings" panose="05000000000000000000" pitchFamily="2" charset="2"/>
              </a:rPr>
              <a:t>, Uppercase</a:t>
            </a:r>
            <a:r>
              <a:rPr lang="ko-KR" altLang="en-US" dirty="0">
                <a:sym typeface="Wingdings" panose="05000000000000000000" pitchFamily="2" charset="2"/>
              </a:rPr>
              <a:t>로 변환된 메시지를 돌려보냅니다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에서 발생시킨 이벤트로 활성화된 메소드 </a:t>
            </a:r>
            <a:r>
              <a:rPr lang="en-US" altLang="ko-KR" dirty="0" err="1">
                <a:sym typeface="Wingdings" panose="05000000000000000000" pitchFamily="2" charset="2"/>
              </a:rPr>
              <a:t>onActivityResult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를 구현하며 </a:t>
            </a:r>
            <a:r>
              <a:rPr lang="en-US" altLang="ko-KR" dirty="0">
                <a:sym typeface="Wingdings" panose="05000000000000000000" pitchFamily="2" charset="2"/>
              </a:rPr>
              <a:t>intent </a:t>
            </a:r>
            <a:r>
              <a:rPr lang="ko-KR" altLang="en-US" dirty="0">
                <a:sym typeface="Wingdings" panose="05000000000000000000" pitchFamily="2" charset="2"/>
              </a:rPr>
              <a:t>안에 담겨온 메시지를 꺼내서 </a:t>
            </a:r>
            <a:r>
              <a:rPr lang="en-US" altLang="ko-KR" dirty="0">
                <a:sym typeface="Wingdings" panose="05000000000000000000" pitchFamily="2" charset="2"/>
              </a:rPr>
              <a:t>"Received:"</a:t>
            </a:r>
            <a:r>
              <a:rPr lang="ko-KR" altLang="en-US" dirty="0">
                <a:sym typeface="Wingdings" panose="05000000000000000000" pitchFamily="2" charset="2"/>
              </a:rPr>
              <a:t>와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8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 err="1">
                <a:sym typeface="Wingdings" panose="05000000000000000000" pitchFamily="2" charset="2"/>
              </a:rPr>
              <a:t>메인액티비티에서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margin 24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 시작합니다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로부터 받은 메시지를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를 </a:t>
            </a:r>
            <a:r>
              <a:rPr lang="ko-KR" altLang="en-US" b="1" dirty="0">
                <a:sym typeface="Wingdings" panose="05000000000000000000" pitchFamily="2" charset="2"/>
              </a:rPr>
              <a:t>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id=textView2,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=18sp, text="", hint="received"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 보낼 메시지를 미리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를 </a:t>
            </a:r>
            <a:r>
              <a:rPr lang="ko-KR" altLang="en-US" b="1" dirty="0">
                <a:sym typeface="Wingdings" panose="05000000000000000000" pitchFamily="2" charset="2"/>
              </a:rPr>
              <a:t>추가합니다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en-US" altLang="ko-KR" b="1" dirty="0">
                <a:sym typeface="Wingdings" panose="05000000000000000000" pitchFamily="2" charset="2"/>
              </a:rPr>
              <a:t/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id=textView2,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=18sp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en-US" altLang="ko-KR" dirty="0" smtClean="0">
                <a:sym typeface="Wingdings" panose="05000000000000000000" pitchFamily="2" charset="2"/>
              </a:rPr>
              <a:t>="", hint="prepared"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859547"/>
            <a:ext cx="6538527" cy="19889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4987228"/>
            <a:ext cx="5184576" cy="17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3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띄우는 코딩을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실행하고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받을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여기에 선언된 상수 </a:t>
            </a:r>
            <a:r>
              <a:rPr lang="en-US" altLang="ko-KR" b="1" dirty="0" smtClean="0">
                <a:sym typeface="Wingdings" panose="05000000000000000000" pitchFamily="2" charset="2"/>
              </a:rPr>
              <a:t>REQUEST_CODE_MENU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를 띄울 때 보낼 요청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코드 값 </a:t>
            </a:r>
            <a:r>
              <a:rPr lang="en-US" altLang="ko-KR" dirty="0" smtClean="0">
                <a:sym typeface="Wingdings" panose="05000000000000000000" pitchFamily="2" charset="2"/>
              </a:rPr>
              <a:t>101 </a:t>
            </a:r>
            <a:r>
              <a:rPr lang="ko-KR" altLang="en-US" dirty="0" smtClean="0">
                <a:sym typeface="Wingdings" panose="05000000000000000000" pitchFamily="2" charset="2"/>
              </a:rPr>
              <a:t>같은 마음대로 정해도 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중복되지 않도록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값은 나중에 새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응답을 받을 때 다시 전달 받을 값입니다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방식으로 어떤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온 응답인지 구분할 수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버튼이 눌렸을 때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객체</a:t>
            </a:r>
            <a:r>
              <a:rPr lang="ko-KR" altLang="en-US" dirty="0" smtClean="0">
                <a:sym typeface="Wingdings" panose="05000000000000000000" pitchFamily="2" charset="2"/>
              </a:rPr>
              <a:t>를 하나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컨텍스트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객체가 전달되는데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대개 </a:t>
            </a: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ko-KR" altLang="en-US" dirty="0" smtClean="0">
                <a:sym typeface="Wingdings" panose="05000000000000000000" pitchFamily="2" charset="2"/>
              </a:rPr>
              <a:t>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가능하지만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여기서는 이벤트 처리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smtClean="0">
                <a:sym typeface="Wingdings" panose="05000000000000000000" pitchFamily="2" charset="2"/>
              </a:rPr>
              <a:t>this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로는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참조할 수 없으므로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이 앱의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 참조를 구해서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659892"/>
            <a:ext cx="2284762" cy="40160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63450" y="3927827"/>
            <a:ext cx="6268790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2000" b="1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829" y="1700808"/>
            <a:ext cx="2389030" cy="497515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2147" y="5511411"/>
            <a:ext cx="2093843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16"/>
              </a:rPr>
              <a:t>activity_main.xml</a:t>
            </a:r>
            <a:endParaRPr lang="en-US" altLang="ko-KR" dirty="0">
              <a:latin typeface="16"/>
            </a:endParaRPr>
          </a:p>
          <a:p>
            <a:r>
              <a:rPr lang="en-US" altLang="ko-KR" dirty="0" smtClean="0">
                <a:latin typeface="16"/>
              </a:rPr>
              <a:t>XML </a:t>
            </a:r>
            <a:r>
              <a:rPr lang="ko-KR" altLang="en-US" dirty="0" smtClean="0">
                <a:latin typeface="16"/>
              </a:rPr>
              <a:t>레이아웃 파일</a:t>
            </a:r>
            <a:endParaRPr lang="ko-KR" altLang="en-US" dirty="0">
              <a:latin typeface="16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044512" y="4857707"/>
            <a:ext cx="3571768" cy="478462"/>
          </a:xfrm>
          <a:prstGeom prst="roundRect">
            <a:avLst/>
          </a:prstGeom>
          <a:solidFill>
            <a:srgbClr val="FFC0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8" idx="3"/>
            <a:endCxn id="9" idx="2"/>
          </p:cNvCxnSpPr>
          <p:nvPr/>
        </p:nvCxnSpPr>
        <p:spPr>
          <a:xfrm flipV="1">
            <a:off x="2635990" y="5336169"/>
            <a:ext cx="4194406" cy="498408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7949736" y="2989033"/>
            <a:ext cx="1368152" cy="7887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88035" y="3083386"/>
            <a:ext cx="2146742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16"/>
              </a:rPr>
              <a:t>MainActivity.Java</a:t>
            </a:r>
            <a:endParaRPr lang="en-US" altLang="ko-KR" dirty="0" smtClean="0">
              <a:latin typeface="16"/>
            </a:endParaRPr>
          </a:p>
          <a:p>
            <a:r>
              <a:rPr lang="ko-KR" altLang="en-US" dirty="0" smtClean="0">
                <a:latin typeface="16"/>
              </a:rPr>
              <a:t>자바 소스 코드 파일</a:t>
            </a:r>
            <a:endParaRPr lang="ko-KR" altLang="en-US" dirty="0">
              <a:latin typeface="16"/>
            </a:endParaRPr>
          </a:p>
        </p:txBody>
      </p:sp>
    </p:spTree>
    <p:extLst>
      <p:ext uri="{BB962C8B-B14F-4D97-AF65-F5344CB8AC3E}">
        <p14:creationId xmlns:p14="http://schemas.microsoft.com/office/powerpoint/2010/main" val="3460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int REQUEST_CODE_MENU = 101;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startActivityForResult(intent, REQUEST_CODE_MENU);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0216" y="652046"/>
            <a:ext cx="274145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3215680" y="1986377"/>
            <a:ext cx="576064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791744" y="1832489"/>
            <a:ext cx="1636987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will be used later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29533" y="2573301"/>
            <a:ext cx="359868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res/activity_main.xml </a:t>
            </a:r>
            <a:r>
              <a:rPr lang="ko-KR" altLang="en-US" sz="1400" dirty="0" smtClean="0"/>
              <a:t>객체화 하고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button, </a:t>
            </a:r>
            <a:r>
              <a:rPr lang="en-US" altLang="ko-KR" sz="1400" dirty="0" err="1" smtClean="0"/>
              <a:t>editText</a:t>
            </a:r>
            <a:r>
              <a:rPr lang="en-US" altLang="ko-KR" sz="1400" dirty="0" smtClean="0"/>
              <a:t>, textView2 </a:t>
            </a:r>
            <a:r>
              <a:rPr lang="ko-KR" altLang="en-US" sz="1400" dirty="0" smtClean="0"/>
              <a:t>참조 구하기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049357" y="3588277"/>
            <a:ext cx="359585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전달할 </a:t>
            </a:r>
            <a:r>
              <a:rPr lang="en-US" altLang="ko-KR" sz="1400" dirty="0" err="1" smtClean="0"/>
              <a:t>initent</a:t>
            </a:r>
            <a:r>
              <a:rPr lang="ko-KR" altLang="en-US" sz="1400" dirty="0" smtClean="0"/>
              <a:t>를 생성하고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메시지</a:t>
            </a:r>
            <a:r>
              <a:rPr lang="en-US" altLang="ko-KR" sz="1400" dirty="0" smtClean="0"/>
              <a:t>(value)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"</a:t>
            </a:r>
            <a:r>
              <a:rPr lang="en-US" altLang="ko-KR" sz="1400" dirty="0" err="1" smtClean="0"/>
              <a:t>toUpperService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로 함께 저장합니다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060837" y="4865341"/>
            <a:ext cx="35843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startActivity</a:t>
            </a:r>
            <a:r>
              <a:rPr lang="ko-KR" altLang="en-US" sz="1400" dirty="0" smtClean="0"/>
              <a:t>가 아니라 </a:t>
            </a:r>
            <a:endParaRPr lang="en-US" altLang="ko-KR" sz="1400" dirty="0" smtClean="0"/>
          </a:p>
          <a:p>
            <a:r>
              <a:rPr lang="en-US" altLang="ko-KR" sz="1400" dirty="0" smtClean="0"/>
              <a:t>startActivityForResult()</a:t>
            </a:r>
            <a:r>
              <a:rPr lang="ko-KR" altLang="en-US" sz="1400" dirty="0" smtClean="0"/>
              <a:t>를 호출합니다</a:t>
            </a:r>
            <a:r>
              <a:rPr lang="en-US" altLang="ko-KR" sz="1400" dirty="0" smtClean="0"/>
              <a:t>. 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78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Activity2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...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>
                <a:latin typeface="Consolas" panose="020B0609020204030204" pitchFamily="49" charset="0"/>
              </a:rPr>
              <a:t>finish();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33884" y="580459"/>
            <a:ext cx="23134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455524" y="4840746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생성하고</a:t>
            </a:r>
            <a:r>
              <a:rPr lang="en-US" altLang="ko-KR" sz="1400" dirty="0" smtClean="0">
                <a:sym typeface="Wingdings" panose="05000000000000000000" pitchFamily="2" charset="2"/>
              </a:rPr>
              <a:t>, name</a:t>
            </a:r>
            <a:r>
              <a:rPr lang="ko-KR" altLang="en-US" sz="1400" dirty="0" smtClean="0">
                <a:sym typeface="Wingdings" panose="05000000000000000000" pitchFamily="2" charset="2"/>
              </a:rPr>
              <a:t>의 값을 부가 데이터로 넣기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9571548" y="5408153"/>
            <a:ext cx="162510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smtClean="0">
                <a:sym typeface="Wingdings" panose="05000000000000000000" pitchFamily="2" charset="2"/>
              </a:rPr>
              <a:t>응답 보내기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070516" y="6216226"/>
            <a:ext cx="325020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액티비티 끝내기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441631" y="2310903"/>
            <a:ext cx="3889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언제나 자동으로 부여되는 버튼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확인하세요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14" idx="1"/>
          </p:cNvCxnSpPr>
          <p:nvPr/>
        </p:nvCxnSpPr>
        <p:spPr>
          <a:xfrm flipH="1" flipV="1">
            <a:off x="4751217" y="5669198"/>
            <a:ext cx="319299" cy="1170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70516" y="5416899"/>
            <a:ext cx="4426662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이전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로 인텐트를 전달할 때 사용하는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다음과 같은 형식으로 사용합니다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setResult</a:t>
            </a: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응답코드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143672" y="5727714"/>
            <a:ext cx="1919662" cy="642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80628" y="3184962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메인 액티비티가 보낸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</a:t>
            </a:r>
            <a:r>
              <a:rPr lang="ko-KR" altLang="en-US" sz="1400" dirty="0" smtClean="0">
                <a:sym typeface="Wingdings" panose="05000000000000000000" pitchFamily="2" charset="2"/>
              </a:rPr>
              <a:t>를 구하여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메시지를 찾아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8080628" y="3761115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받은 메시지를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toUpperCase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smtClean="0">
                <a:sym typeface="Wingdings" panose="05000000000000000000" pitchFamily="2" charset="2"/>
              </a:rPr>
              <a:t>함수로 변환하여 </a:t>
            </a:r>
            <a:r>
              <a:rPr lang="en-US" altLang="ko-KR" sz="1400" dirty="0" smtClean="0">
                <a:sym typeface="Wingdings" panose="05000000000000000000" pitchFamily="2" charset="2"/>
              </a:rPr>
              <a:t>textView2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1859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 이제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앱을 실행해 보십시오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다 끝난 것인가요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 smtClean="0">
                <a:sym typeface="Wingdings" panose="05000000000000000000" pitchFamily="2" charset="2"/>
              </a:rPr>
              <a:t>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>
                <a:sym typeface="Wingdings" panose="05000000000000000000" pitchFamily="2" charset="2"/>
              </a:rPr>
              <a:t>그리고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다음 실습을 계속하십시오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12" y="1988840"/>
            <a:ext cx="2529061" cy="44946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1988841"/>
            <a:ext cx="2609352" cy="4507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436" y="1988841"/>
            <a:ext cx="2594902" cy="44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응답을 아직 처리하지 않았습니다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메시지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응답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처리하기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커서를 둔 상태에서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팝업 메뉴가 나오는데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sym typeface="Wingdings" panose="05000000000000000000" pitchFamily="2" charset="2"/>
              </a:rPr>
              <a:t>Cntl+O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클래스인 </a:t>
            </a:r>
            <a:r>
              <a:rPr lang="en-US" altLang="ko-KR" dirty="0" smtClean="0">
                <a:sym typeface="Wingdings" panose="05000000000000000000" pitchFamily="2" charset="2"/>
              </a:rPr>
              <a:t>AppCompatActivity </a:t>
            </a:r>
            <a:r>
              <a:rPr lang="ko-KR" altLang="en-US" dirty="0" smtClean="0">
                <a:sym typeface="Wingdings" panose="05000000000000000000" pitchFamily="2" charset="2"/>
              </a:rPr>
              <a:t>와 그 외 상속받은 클래스들이 가지고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 중에 </a:t>
            </a:r>
            <a:r>
              <a:rPr lang="en-US" altLang="ko-KR" b="1" dirty="0" err="1">
                <a:sym typeface="Wingdings" panose="05000000000000000000" pitchFamily="2" charset="2"/>
              </a:rPr>
              <a:t>onActivityResult</a:t>
            </a:r>
            <a:r>
              <a:rPr lang="en-US" altLang="ko-KR" b="1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재정의</a:t>
            </a:r>
            <a:r>
              <a:rPr lang="en-US" altLang="ko-KR" dirty="0">
                <a:sym typeface="Wingdings" panose="05000000000000000000" pitchFamily="2" charset="2"/>
              </a:rPr>
              <a:t>(Override)</a:t>
            </a:r>
            <a:r>
              <a:rPr lang="ko-KR" altLang="en-US" dirty="0">
                <a:sym typeface="Wingdings" panose="05000000000000000000" pitchFamily="2" charset="2"/>
              </a:rPr>
              <a:t>해서 우리가 원하는 것을 하게 하려는 </a:t>
            </a:r>
            <a:r>
              <a:rPr lang="ko-KR" altLang="en-US" dirty="0" smtClean="0">
                <a:sym typeface="Wingdings" panose="05000000000000000000" pitchFamily="2" charset="2"/>
              </a:rPr>
              <a:t>겁니다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찾아 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outline</a:t>
            </a:r>
            <a:r>
              <a:rPr lang="ko-KR" altLang="en-US" dirty="0" smtClean="0">
                <a:sym typeface="Wingdings" panose="05000000000000000000" pitchFamily="2" charset="2"/>
              </a:rPr>
              <a:t>이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다음 코드를 삽입하십시오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0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 에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추가할 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셋째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Intent data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Key: Value </a:t>
            </a:r>
            <a:r>
              <a:rPr lang="ko-KR" altLang="en-US" dirty="0" smtClean="0">
                <a:sym typeface="Wingdings" panose="05000000000000000000" pitchFamily="2" charset="2"/>
              </a:rPr>
              <a:t>쌍으로 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6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600" dirty="0" smtClean="0">
                <a:latin typeface="Consolas" panose="020B0609020204030204" pitchFamily="49" charset="0"/>
              </a:rPr>
              <a:t>" </a:t>
            </a:r>
            <a:r>
              <a:rPr lang="en-US" altLang="ko-KR" sz="1600" dirty="0">
                <a:latin typeface="Consolas" panose="020B0609020204030204" pitchFamily="49" charset="0"/>
              </a:rPr>
              <a:t>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item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>
                <a:latin typeface="Consolas" panose="020B0609020204030204" pitchFamily="49" charset="0"/>
              </a:rPr>
              <a:t>data.getStringExtra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toUpperService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textView2</a:t>
            </a:r>
            <a:r>
              <a:rPr lang="en-US" altLang="ko-KR" sz="1600" dirty="0" smtClean="0">
                <a:latin typeface="Consolas" panose="020B0609020204030204" pitchFamily="49" charset="0"/>
              </a:rPr>
              <a:t>.setText</a:t>
            </a:r>
            <a:r>
              <a:rPr lang="en-US" altLang="ko-KR" sz="1600" dirty="0">
                <a:latin typeface="Consolas" panose="020B0609020204030204" pitchFamily="49" charset="0"/>
              </a:rPr>
              <a:t>("Received: " + item);    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79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988840"/>
            <a:ext cx="2529061" cy="44946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808" y="1988841"/>
            <a:ext cx="2609352" cy="45076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15" y="1988840"/>
            <a:ext cx="2587984" cy="44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Hu045ActivityThree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Hu046ActivityFour </a:t>
            </a:r>
            <a:r>
              <a:rPr lang="ko-KR" altLang="en-US" dirty="0">
                <a:sym typeface="Wingdings" panose="05000000000000000000" pitchFamily="2" charset="2"/>
              </a:rPr>
              <a:t>폴더를 만듭니다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프로젝트 복사에 </a:t>
            </a:r>
            <a:r>
              <a:rPr lang="ko-KR" altLang="en-US" dirty="0" smtClean="0">
                <a:sym typeface="Wingdings" panose="05000000000000000000" pitchFamily="2" charset="2"/>
              </a:rPr>
              <a:t>따른 필요한 절차를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먼저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리소스 폴더를 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전환에 사용할 애니메이션 파일들을 만들거나 가져다가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위에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Directory]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Animation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ym typeface="Wingdings" panose="05000000000000000000" pitchFamily="2" charset="2"/>
              </a:rPr>
              <a:t>slide_in_left.xml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내용을 다음과 같이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같은 방법으로 나머지 파일들도 다음과 같이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9647" y="3789040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="-100</a:t>
            </a:r>
            <a:r>
              <a:rPr lang="en-US" altLang="ko-KR" dirty="0" smtClean="0">
                <a:latin typeface="Consolas" panose="020B0609020204030204" pitchFamily="49" charset="0"/>
              </a:rPr>
              <a:t>%"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72264" y="3666621"/>
            <a:ext cx="324159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/slide_in_left.xml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5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="100%"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="0%"    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2649653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="-100%"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336983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/slide_in_right.xml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2578266"/>
            <a:ext cx="340349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/slide_out_left.xml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47394" y="4463685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="100%"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56238" y="4427313"/>
            <a:ext cx="353173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/slide_out_right.xml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43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&lt;alpha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="0.0"                 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="1.0"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3837004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  &lt;alpha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="1.0</a:t>
            </a:r>
            <a:r>
              <a:rPr lang="en-US" altLang="ko-KR" dirty="0">
                <a:latin typeface="Consolas" panose="020B0609020204030204" pitchFamily="49" charset="0"/>
              </a:rPr>
              <a:t>"        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="0.0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&lt;/</a:t>
            </a:r>
            <a:r>
              <a:rPr lang="en-US" altLang="ko-KR" dirty="0">
                <a:latin typeface="Consolas" panose="020B0609020204030204" pitchFamily="49" charset="0"/>
              </a:rPr>
              <a:t>set</a:t>
            </a:r>
            <a:r>
              <a:rPr lang="en-US" altLang="ko-KR" dirty="0" smtClean="0">
                <a:latin typeface="Consolas" panose="020B0609020204030204" pitchFamily="49" charset="0"/>
              </a:rPr>
              <a:t>&gt;  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287129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/fadein.xml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3765617"/>
            <a:ext cx="293061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/fadeout.xml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47394" y="5939716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R.anim.fadeout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R.anim.fadein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7394" y="2983518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R.anim.fadein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R.anim.fadeout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12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animation resource file</a:t>
            </a:r>
            <a:r>
              <a:rPr lang="ko-KR" altLang="en-US" dirty="0" smtClean="0">
                <a:sym typeface="Wingdings" panose="05000000000000000000" pitchFamily="2" charset="2"/>
              </a:rPr>
              <a:t>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전환하는 하는 과정의 애니메이션은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코드로 완성한 후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로 갈 때에 화면전환 </a:t>
            </a:r>
            <a:r>
              <a:rPr lang="en-US" altLang="ko-KR" dirty="0" smtClean="0">
                <a:sym typeface="Wingdings" panose="05000000000000000000" pitchFamily="2" charset="2"/>
              </a:rPr>
              <a:t>sliding </a:t>
            </a:r>
            <a:r>
              <a:rPr lang="ko-KR" altLang="en-US" dirty="0" smtClean="0">
                <a:sym typeface="Wingdings" panose="05000000000000000000" pitchFamily="2" charset="2"/>
              </a:rPr>
              <a:t>애니메이션을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같은 방식으로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돌아가는 것을 부분을 코딩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9270" y="1988840"/>
            <a:ext cx="111498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startActivityForResult(intent, REQUEST_CODE_MENU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b="1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R.anim.slide_in_right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R.anim.slide_out_left</a:t>
            </a:r>
            <a:r>
              <a:rPr lang="en-US" altLang="ko-KR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9270" y="4365104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err="1">
                <a:latin typeface="Consolas" panose="020B0609020204030204" pitchFamily="49" charset="0"/>
              </a:rPr>
              <a:t>setResult</a:t>
            </a:r>
            <a:r>
              <a:rPr lang="en-US" altLang="ko-KR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smtClean="0">
                <a:latin typeface="Consolas" panose="020B0609020204030204" pitchFamily="49" charset="0"/>
              </a:rPr>
              <a:t>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 smtClean="0"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R.anim.slide_in_left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자동으로 생성되는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연결한다는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파일의 이름은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</a:t>
            </a:r>
            <a:r>
              <a:rPr lang="ko-KR" altLang="en-US" dirty="0" smtClean="0">
                <a:sym typeface="Wingdings" panose="05000000000000000000" pitchFamily="2" charset="2"/>
              </a:rPr>
              <a:t> 없이 다음과 같이 지</a:t>
            </a:r>
            <a:r>
              <a:rPr lang="ko-KR" altLang="en-US" dirty="0">
                <a:sym typeface="Wingdings" panose="05000000000000000000" pitchFamily="2" charset="2"/>
              </a:rPr>
              <a:t>정</a:t>
            </a:r>
            <a:r>
              <a:rPr lang="ko-KR" altLang="en-US" dirty="0" smtClean="0">
                <a:sym typeface="Wingdings" panose="05000000000000000000" pitchFamily="2" charset="2"/>
              </a:rPr>
              <a:t> 하였습니다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R.layout.activity_main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ko-KR" altLang="en-US" b="1" dirty="0" smtClean="0">
                <a:sym typeface="Wingdings" panose="05000000000000000000" pitchFamily="2" charset="2"/>
              </a:rPr>
              <a:t>파일이름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과 같은 형식입니다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</a:t>
            </a:r>
            <a:r>
              <a:rPr lang="ko-KR" altLang="en-US" dirty="0" smtClean="0">
                <a:sym typeface="Wingdings" panose="05000000000000000000" pitchFamily="2" charset="2"/>
              </a:rPr>
              <a:t>은 프로젝트 창에 보이는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의미하고</a:t>
            </a:r>
            <a:r>
              <a:rPr lang="en-US" altLang="ko-KR" dirty="0" smtClean="0">
                <a:sym typeface="Wingdings" panose="05000000000000000000" pitchFamily="2" charset="2"/>
              </a:rPr>
              <a:t>, layout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res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과정을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Inflation </a:t>
            </a:r>
            <a:r>
              <a:rPr lang="ko-KR" altLang="en-US" dirty="0" smtClean="0">
                <a:sym typeface="Wingdings" panose="05000000000000000000" pitchFamily="2" charset="2"/>
              </a:rPr>
              <a:t>이라고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애니메이션이 잘 되고 있죠</a:t>
            </a:r>
            <a:r>
              <a:rPr lang="en-US" altLang="ko-KR" b="1" dirty="0" smtClean="0">
                <a:sym typeface="Wingdings" panose="05000000000000000000" pitchFamily="2" charset="2"/>
              </a:rPr>
              <a:t>?  </a:t>
            </a:r>
            <a:r>
              <a:rPr lang="ko-KR" altLang="en-US" b="1" dirty="0" smtClean="0">
                <a:sym typeface="Wingdings" panose="05000000000000000000" pitchFamily="2" charset="2"/>
              </a:rPr>
              <a:t>대부분 잘 진행이 될 것입니다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전환할 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애니메이션에서 되지 않을 경우가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구현한 버튼 클릭으로 앱을 진행하면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화면 전환 애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메이션이 잘 이루어지지만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 smtClean="0">
                <a:sym typeface="Wingdings" panose="05000000000000000000" pitchFamily="2" charset="2"/>
              </a:rPr>
              <a:t>으로 전환할 때는 애니메이션이 실행되지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왜냐하면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버튼은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실행하지 않기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4734667"/>
            <a:ext cx="3292125" cy="17984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5096" y="4143572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시스템의 </a:t>
            </a:r>
            <a:r>
              <a:rPr lang="en-US" altLang="ko-KR" dirty="0"/>
              <a:t>back </a:t>
            </a:r>
            <a:r>
              <a:rPr lang="ko-KR" altLang="en-US" dirty="0"/>
              <a:t>버튼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559496" y="4605479"/>
            <a:ext cx="216024" cy="7677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overide</a:t>
            </a:r>
            <a:r>
              <a:rPr lang="en-US" altLang="ko-KR" dirty="0" smtClean="0">
                <a:sym typeface="Wingdings" panose="05000000000000000000" pitchFamily="2" charset="2"/>
              </a:rPr>
              <a:t>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이름은 </a:t>
            </a:r>
            <a:r>
              <a:rPr lang="en-US" altLang="ko-KR" dirty="0" smtClean="0">
                <a:sym typeface="Wingdings" panose="05000000000000000000" pitchFamily="2" charset="2"/>
              </a:rPr>
              <a:t>finish()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나타나는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Generate ...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 smtClean="0">
                <a:sym typeface="Wingdings" panose="05000000000000000000" pitchFamily="2" charset="2"/>
              </a:rPr>
              <a:t>Override</a:t>
            </a:r>
            <a:r>
              <a:rPr lang="ko-KR" altLang="en-US" dirty="0" smtClean="0">
                <a:sym typeface="Wingdings" panose="05000000000000000000" pitchFamily="2" charset="2"/>
              </a:rPr>
              <a:t>를 선택해서</a:t>
            </a:r>
            <a:r>
              <a:rPr lang="en-US" altLang="ko-KR" dirty="0" smtClean="0">
                <a:sym typeface="Wingdings" panose="05000000000000000000" pitchFamily="2" charset="2"/>
              </a:rPr>
              <a:t>, finish </a:t>
            </a:r>
            <a:r>
              <a:rPr lang="ko-KR" altLang="en-US" dirty="0" smtClean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overide</a:t>
            </a:r>
            <a:r>
              <a:rPr lang="en-US" altLang="ko-KR" dirty="0" smtClean="0">
                <a:sym typeface="Wingdings" panose="05000000000000000000" pitchFamily="2" charset="2"/>
              </a:rPr>
              <a:t>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이름은 </a:t>
            </a:r>
            <a:r>
              <a:rPr lang="en-US" altLang="ko-KR" dirty="0">
                <a:sym typeface="Wingdings" panose="05000000000000000000" pitchFamily="2" charset="2"/>
              </a:rPr>
              <a:t>finish()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err="1">
                <a:sym typeface="Wingdings" panose="05000000000000000000" pitchFamily="2" charset="2"/>
              </a:rPr>
              <a:t>우클릭하면</a:t>
            </a:r>
            <a:r>
              <a:rPr lang="ko-KR" altLang="en-US" dirty="0">
                <a:sym typeface="Wingdings" panose="05000000000000000000" pitchFamily="2" charset="2"/>
              </a:rPr>
              <a:t> 나타나는 메뉴에서 </a:t>
            </a:r>
            <a:r>
              <a:rPr lang="en-US" altLang="ko-KR" dirty="0">
                <a:sym typeface="Wingdings" panose="05000000000000000000" pitchFamily="2" charset="2"/>
              </a:rPr>
              <a:t>Generate ... </a:t>
            </a:r>
            <a:r>
              <a:rPr lang="ko-KR" altLang="en-US" dirty="0">
                <a:sym typeface="Wingdings" panose="05000000000000000000" pitchFamily="2" charset="2"/>
              </a:rPr>
              <a:t>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Override</a:t>
            </a:r>
            <a:r>
              <a:rPr lang="ko-KR" altLang="en-US" dirty="0">
                <a:sym typeface="Wingdings" panose="05000000000000000000" pitchFamily="2" charset="2"/>
              </a:rPr>
              <a:t>를 선택해서</a:t>
            </a:r>
            <a:r>
              <a:rPr lang="en-US" altLang="ko-KR" dirty="0">
                <a:sym typeface="Wingdings" panose="05000000000000000000" pitchFamily="2" charset="2"/>
              </a:rPr>
              <a:t>, finish </a:t>
            </a:r>
            <a:r>
              <a:rPr lang="ko-KR" altLang="en-US" dirty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1384" y="4941168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finish()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super.finish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R.anim.slide_in_left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8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988840"/>
            <a:ext cx="2529061" cy="44946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808" y="1988841"/>
            <a:ext cx="2609352" cy="450769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15" y="1988840"/>
            <a:ext cx="2587984" cy="44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- Using styles.xml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Recommended: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 사이의 </a:t>
            </a:r>
            <a:r>
              <a:rPr lang="ko-KR" altLang="en-US" dirty="0">
                <a:sym typeface="Wingdings" panose="05000000000000000000" pitchFamily="2" charset="2"/>
              </a:rPr>
              <a:t>화면 </a:t>
            </a:r>
            <a:r>
              <a:rPr lang="ko-KR" altLang="en-US" dirty="0" smtClean="0">
                <a:sym typeface="Wingdings" panose="05000000000000000000" pitchFamily="2" charset="2"/>
              </a:rPr>
              <a:t>전환 </a:t>
            </a:r>
            <a:r>
              <a:rPr lang="ko-KR" altLang="en-US" dirty="0">
                <a:sym typeface="Wingdings" panose="05000000000000000000" pitchFamily="2" charset="2"/>
              </a:rPr>
              <a:t>애니메이션을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b="1" dirty="0" smtClean="0">
                <a:sym typeface="Wingdings" panose="05000000000000000000" pitchFamily="2" charset="2"/>
              </a:rPr>
              <a:t>전체에 </a:t>
            </a:r>
            <a:r>
              <a:rPr lang="ko-KR" altLang="en-US" dirty="0" smtClean="0">
                <a:sym typeface="Wingdings" panose="05000000000000000000" pitchFamily="2" charset="2"/>
              </a:rPr>
              <a:t>적용할 수 있는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앱의 모든 화면들 간에 이런 애니메이션을 추가하기가 힘들 때는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앱의 스타일 자체를 설정할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01112"/>
            <a:ext cx="11248112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 Base application theme.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 parent="</a:t>
            </a:r>
            <a:r>
              <a:rPr lang="en-US" altLang="ko-KR" sz="1600" dirty="0" err="1">
                <a:latin typeface="Consolas" panose="020B0609020204030204" pitchFamily="49" charset="0"/>
              </a:rPr>
              <a:t>Theme.AppCompat.Light.DarkActionBar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&lt;!-- Customize your theme here.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android:windowAnimationStyle</a:t>
            </a:r>
            <a:r>
              <a:rPr lang="en-US" altLang="ko-KR" sz="1600" dirty="0">
                <a:latin typeface="Consolas" panose="020B0609020204030204" pitchFamily="49" charset="0"/>
              </a:rPr>
              <a:t>"&gt;@style/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" parent="@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android:style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Animation.Activity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4522" y="4353045"/>
            <a:ext cx="10081120" cy="151216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522" y="3666621"/>
            <a:ext cx="10081120" cy="218543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android.content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 안에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앱 구성요소 간에 </a:t>
            </a:r>
            <a:r>
              <a:rPr lang="ko-KR" altLang="en-US" b="1" dirty="0" smtClean="0">
                <a:sym typeface="Wingdings" panose="05000000000000000000" pitchFamily="2" charset="2"/>
              </a:rPr>
              <a:t>작업 수행을 위한 정보를 전달합니다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다른 앱 구성 요소에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전달할 수 있는 대표적인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(), startActivityForResult()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en-US" altLang="ko-KR" dirty="0" err="1" smtClean="0">
                <a:sym typeface="Wingdings" panose="05000000000000000000" pitchFamily="2" charset="2"/>
              </a:rPr>
              <a:t>bindService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broadcastIntent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기본 구성 요소는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액션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(action)'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데이터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(Data)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액션은 수행할 기능이고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데이터는 액션이 수행될 대상의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대표적 액션으로 </a:t>
            </a:r>
            <a:r>
              <a:rPr lang="en-US" altLang="ko-KR" dirty="0" smtClean="0">
                <a:sym typeface="Wingdings" panose="05000000000000000000" pitchFamily="2" charset="2"/>
              </a:rPr>
              <a:t>ACTION_VIEW, ACTION_EDIT </a:t>
            </a:r>
            <a:r>
              <a:rPr lang="ko-KR" altLang="en-US" dirty="0" smtClean="0">
                <a:sym typeface="Wingdings" panose="05000000000000000000" pitchFamily="2" charset="2"/>
              </a:rPr>
              <a:t>등이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ACTION_VIEW</a:t>
            </a:r>
            <a:r>
              <a:rPr lang="ko-KR" altLang="en-US" dirty="0" smtClean="0">
                <a:sym typeface="Wingdings" panose="05000000000000000000" pitchFamily="2" charset="2"/>
              </a:rPr>
              <a:t>와 함께 데이터로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주소를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단말에서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웹브라우저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화면이 뜹니다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띄어주는</a:t>
            </a:r>
            <a:r>
              <a:rPr lang="ko-KR" altLang="en-US" dirty="0" smtClean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>
                <a:sym typeface="Wingdings" panose="05000000000000000000" pitchFamily="2" charset="2"/>
              </a:rPr>
              <a:t>인텐트를</a:t>
            </a:r>
            <a:r>
              <a:rPr lang="ko-KR" altLang="en-US" dirty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띄어주는</a:t>
            </a:r>
            <a:r>
              <a:rPr lang="ko-KR" altLang="en-US" dirty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49127"/>
              </p:ext>
            </p:extLst>
          </p:nvPr>
        </p:nvGraphicFramePr>
        <p:xfrm>
          <a:off x="551384" y="1484784"/>
          <a:ext cx="11149828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3632785716"/>
                    </a:ext>
                  </a:extLst>
                </a:gridCol>
                <a:gridCol w="6469308">
                  <a:extLst>
                    <a:ext uri="{9D8B030D-6E8A-4147-A177-3AD203B41FA5}">
                      <a16:colId xmlns:a16="http://schemas.microsoft.com/office/drawing/2014/main" val="358115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7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ACTION_DIAL tel:01012349876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ACTION_VIEW tel:01012349876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URI </a:t>
                      </a:r>
                      <a:r>
                        <a:rPr lang="ko-KR" altLang="en-US" sz="1600" dirty="0" smtClean="0"/>
                        <a:t>값의 유형에 따라 </a:t>
                      </a:r>
                      <a:r>
                        <a:rPr lang="en-US" altLang="ko-KR" sz="1600" dirty="0" smtClean="0"/>
                        <a:t>VIEW </a:t>
                      </a:r>
                      <a:r>
                        <a:rPr lang="ko-KR" altLang="en-US" sz="1600" dirty="0" smtClean="0"/>
                        <a:t>액션이 다른 기능을 수행함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1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content://contacts/people/2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데이터베이스에 있는 정보 중에서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값이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인 정보를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편집하기 위한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1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데이터베이스를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7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6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다음은 인텐트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</a:t>
            </a:r>
            <a:r>
              <a:rPr lang="ko-KR" altLang="en-US" b="1" dirty="0" smtClean="0">
                <a:sym typeface="Wingdings" panose="05000000000000000000" pitchFamily="2" charset="2"/>
              </a:rPr>
              <a:t>액션과 데이터</a:t>
            </a:r>
            <a:r>
              <a:rPr lang="ko-KR" altLang="en-US" dirty="0" smtClean="0">
                <a:sym typeface="Wingdings" panose="05000000000000000000" pitchFamily="2" charset="2"/>
              </a:rPr>
              <a:t>를 인수로 하여 만들 수도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인텐트나</a:t>
            </a:r>
            <a:r>
              <a:rPr lang="ko-KR" altLang="en-US" dirty="0" smtClean="0">
                <a:sym typeface="Wingdings" panose="05000000000000000000" pitchFamily="2" charset="2"/>
              </a:rPr>
              <a:t> 클래스 객체를 인수로 하여 만들기도 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Intent(intent o)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 [,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])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, 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5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명시적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인텐트와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암시적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명시적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객체나 컴포넌트 이름을 지정하여 호출할 대상을 확실히 알 수 있는 경우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암시적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데이터는 지정하긴 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대상이 달라질 수 있는 경우이며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 외에 여러 가지 속성을 가지고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범주</a:t>
            </a:r>
            <a:r>
              <a:rPr lang="en-US" altLang="ko-KR" b="1" dirty="0" smtClean="0">
                <a:sym typeface="Wingdings" panose="05000000000000000000" pitchFamily="2" charset="2"/>
              </a:rPr>
              <a:t>(Category)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액션이 실행되는데 필요한 추가적인 정보를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CATEGORY_LAUNCHER </a:t>
            </a:r>
            <a:r>
              <a:rPr lang="ko-KR" altLang="en-US" dirty="0" smtClean="0">
                <a:sym typeface="Wingdings" panose="05000000000000000000" pitchFamily="2" charset="2"/>
              </a:rPr>
              <a:t>는 화면 상위 앱으로 설치된 앱들의 목록을 보여주는 어플리케이션 </a:t>
            </a:r>
            <a:r>
              <a:rPr lang="ko-KR" altLang="en-US" dirty="0" err="1" smtClean="0">
                <a:sym typeface="Wingdings" panose="05000000000000000000" pitchFamily="2" charset="2"/>
              </a:rPr>
              <a:t>런처</a:t>
            </a:r>
            <a:r>
              <a:rPr lang="en-US" altLang="ko-KR" dirty="0" smtClean="0">
                <a:sym typeface="Wingdings" panose="05000000000000000000" pitchFamily="2" charset="2"/>
              </a:rPr>
              <a:t>(Launcher)</a:t>
            </a:r>
            <a:r>
              <a:rPr lang="ko-KR" altLang="en-US" dirty="0" smtClean="0">
                <a:sym typeface="Wingdings" panose="05000000000000000000" pitchFamily="2" charset="2"/>
              </a:rPr>
              <a:t>화면에 이 앱을 보여주어야 한다는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타입</a:t>
            </a:r>
            <a:r>
              <a:rPr lang="en-US" altLang="ko-KR" b="1" dirty="0" smtClean="0">
                <a:sym typeface="Wingdings" panose="05000000000000000000" pitchFamily="2" charset="2"/>
              </a:rPr>
              <a:t>(Type)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들어가는 데이터의 </a:t>
            </a:r>
            <a:r>
              <a:rPr lang="en-US" altLang="ko-KR" dirty="0" smtClean="0">
                <a:sym typeface="Wingdings" panose="05000000000000000000" pitchFamily="2" charset="2"/>
              </a:rPr>
              <a:t>MINE </a:t>
            </a:r>
            <a:r>
              <a:rPr lang="ko-KR" altLang="en-US" dirty="0" smtClean="0">
                <a:sym typeface="Wingdings" panose="05000000000000000000" pitchFamily="2" charset="2"/>
              </a:rPr>
              <a:t>타입을 명시적으로 기정합니다 </a:t>
            </a:r>
            <a:br>
              <a:rPr lang="ko-KR" altLang="en-US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컴포넌트</a:t>
            </a:r>
            <a:r>
              <a:rPr lang="en-US" altLang="ko-KR" b="1" dirty="0" smtClean="0">
                <a:sym typeface="Wingdings" panose="05000000000000000000" pitchFamily="2" charset="2"/>
              </a:rPr>
              <a:t>(Component)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사용될 </a:t>
            </a:r>
            <a:r>
              <a:rPr lang="en-US" altLang="ko-KR" dirty="0" smtClean="0">
                <a:sym typeface="Wingdings" panose="05000000000000000000" pitchFamily="2" charset="2"/>
              </a:rPr>
              <a:t>component class</a:t>
            </a:r>
            <a:r>
              <a:rPr lang="ko-KR" altLang="en-US" dirty="0" smtClean="0">
                <a:sym typeface="Wingdings" panose="05000000000000000000" pitchFamily="2" charset="2"/>
              </a:rPr>
              <a:t>이름으로 명시적으로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err="1" smtClean="0">
                <a:sym typeface="Wingdings" panose="05000000000000000000" pitchFamily="2" charset="2"/>
              </a:rPr>
              <a:t>부가데이터</a:t>
            </a:r>
            <a:r>
              <a:rPr lang="en-US" altLang="ko-KR" b="1" dirty="0" smtClean="0">
                <a:sym typeface="Wingdings" panose="05000000000000000000" pitchFamily="2" charset="2"/>
              </a:rPr>
              <a:t>(Extra Data)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정보를 넣을 수 있도록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(Bundle)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이메일을 보내는 액션이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이메일에 들어갈 제목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내용 등을 부가 데이터로 넣어 전달해야 이메일 앱이 그 데이터를 받아 처리할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87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액션과 데이터를 넣어 다른 앱의 액티비티를 띄우는 경우와 컴포넌트 이름을 이용해 새로운 액티비티를 시작하게 하는 경우를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Hu047CallIntent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 직접 작성해보세요</a:t>
            </a:r>
            <a:r>
              <a:rPr lang="en-US" altLang="ko-KR" dirty="0" smtClean="0">
                <a:sym typeface="Wingdings" panose="05000000000000000000" pitchFamily="2" charset="2"/>
              </a:rPr>
              <a:t>. 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결과를 보면서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LinearLayout,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=16,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입력상자를</a:t>
            </a:r>
            <a:r>
              <a:rPr lang="ko-KR" altLang="en-US" dirty="0" smtClean="0">
                <a:sym typeface="Wingdings" panose="05000000000000000000" pitchFamily="2" charset="2"/>
              </a:rPr>
              <a:t> 다음과 같은 속성으로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=24sp, </a:t>
            </a:r>
            <a:r>
              <a:rPr lang="en-US" altLang="ko-KR" dirty="0">
                <a:sym typeface="Wingdings" panose="05000000000000000000" pitchFamily="2" charset="2"/>
              </a:rPr>
              <a:t>text= </a:t>
            </a:r>
            <a:r>
              <a:rPr lang="en-US" altLang="ko-KR" b="1" dirty="0" smtClean="0">
                <a:sym typeface="Wingdings" panose="05000000000000000000" pitchFamily="2" charset="2"/>
                <a:hlinkClick r:id="rId2"/>
              </a:rPr>
              <a:t>tel:010-1000-1000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b="1" dirty="0" smtClean="0">
                <a:sym typeface="Wingdings" panose="05000000000000000000" pitchFamily="2" charset="2"/>
              </a:rPr>
              <a:t>=center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버튼을 다음과 같은 속성으로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id=button,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=24, text=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10" y="3397999"/>
            <a:ext cx="1928054" cy="32718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038" y="4365104"/>
            <a:ext cx="3986871" cy="234521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19356" y="4437112"/>
            <a:ext cx="1598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ym typeface="Wingdings" panose="05000000000000000000" pitchFamily="2" charset="2"/>
              </a:rPr>
              <a:t>marginTop</a:t>
            </a:r>
            <a:r>
              <a:rPr lang="en-US" altLang="ko-KR" sz="1600" dirty="0">
                <a:sym typeface="Wingdings" panose="05000000000000000000" pitchFamily="2" charset="2"/>
              </a:rPr>
              <a:t>=16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017871" y="4522246"/>
            <a:ext cx="504056" cy="928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0579" y="3573017"/>
            <a:ext cx="1796361" cy="310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3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[Split]</a:t>
            </a:r>
            <a:r>
              <a:rPr lang="ko-KR" altLang="en-US" b="1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아래와 같이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탭 </a:t>
            </a:r>
            <a:r>
              <a:rPr lang="ko-KR" altLang="en-US" dirty="0">
                <a:sym typeface="Wingdings" panose="05000000000000000000" pitchFamily="2" charset="2"/>
              </a:rPr>
              <a:t>대</a:t>
            </a:r>
            <a:r>
              <a:rPr lang="ko-KR" altLang="en-US" dirty="0" smtClean="0">
                <a:sym typeface="Wingdings" panose="05000000000000000000" pitchFamily="2" charset="2"/>
              </a:rPr>
              <a:t>신에 코딩으로 작업을 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디폴트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[HelloWorld] 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 </a:t>
            </a:r>
            <a:r>
              <a:rPr lang="en-US" altLang="ko-KR" dirty="0" smtClean="0">
                <a:sym typeface="Wingdings" panose="05000000000000000000" pitchFamily="2" charset="2"/>
              </a:rPr>
              <a:t>[Button]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&lt;Button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Tap</a:t>
            </a:r>
            <a:r>
              <a:rPr lang="ko-KR" altLang="en-US" dirty="0" smtClean="0">
                <a:sym typeface="Wingdings" panose="05000000000000000000" pitchFamily="2" charset="2"/>
              </a:rPr>
              <a:t>을 입력하면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자동으로 다음과 같이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</a:t>
            </a:r>
            <a:r>
              <a:rPr lang="en-US" altLang="ko-KR" dirty="0" smtClean="0">
                <a:sym typeface="Wingdings" panose="05000000000000000000" pitchFamily="2" charset="2"/>
              </a:rPr>
              <a:t>wrap_content 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layout_width=""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layout_height=""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text="Press me"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pressme_button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창에 버튼이 왼쪽 위쪽에 위치하게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이것을 가운데로 움직이기 위해</a:t>
            </a:r>
            <a:r>
              <a:rPr lang="en-US" altLang="ko-KR" dirty="0" smtClean="0">
                <a:sym typeface="Wingdings" panose="05000000000000000000" pitchFamily="2" charset="2"/>
              </a:rPr>
              <a:t>, LinearLayout </a:t>
            </a:r>
            <a:r>
              <a:rPr lang="ko-KR" altLang="en-US" dirty="0" smtClean="0">
                <a:sym typeface="Wingdings" panose="05000000000000000000" pitchFamily="2" charset="2"/>
              </a:rPr>
              <a:t>태그 안에 다음과 같이 설정하면 버튼이 가운데로 이동합니다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orientation="vertical"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gravity="center"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final EditText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data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Uri.parse</a:t>
            </a:r>
            <a:r>
              <a:rPr lang="en-US" altLang="ko-KR" sz="1600" dirty="0">
                <a:latin typeface="Consolas" panose="020B0609020204030204" pitchFamily="49" charset="0"/>
              </a:rPr>
              <a:t>(data));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24192" y="2708920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7824192" y="3949491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824192" y="4559581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824192" y="4936759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  <p:cxnSp>
        <p:nvCxnSpPr>
          <p:cNvPr id="16" name="꺾인 연결선 15"/>
          <p:cNvCxnSpPr>
            <a:stCxn id="9" idx="3"/>
          </p:cNvCxnSpPr>
          <p:nvPr/>
        </p:nvCxnSpPr>
        <p:spPr>
          <a:xfrm flipH="1" flipV="1">
            <a:off x="9624392" y="4365104"/>
            <a:ext cx="1494292" cy="348366"/>
          </a:xfrm>
          <a:prstGeom prst="bentConnector3">
            <a:avLst>
              <a:gd name="adj1" fmla="val -15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0800000">
            <a:off x="5015880" y="4653137"/>
            <a:ext cx="2808312" cy="437511"/>
          </a:xfrm>
          <a:prstGeom prst="bentConnector3">
            <a:avLst>
              <a:gd name="adj1" fmla="val 9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23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실습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화면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앱을 실행하면 다음과 같은 화면을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 값을 가져와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전달하므로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입력된 전화번호를 바꾸면 다른 번호로 전화를 걸도록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889329"/>
            <a:ext cx="2663980" cy="46072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5" y="1889329"/>
            <a:ext cx="2592288" cy="45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4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새로운 버튼 하나를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메뉴 화면 띄우기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글자가 표시되도록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Step1: </a:t>
            </a:r>
            <a:r>
              <a:rPr lang="ko-KR" altLang="en-US" dirty="0" smtClean="0">
                <a:sym typeface="Wingdings" panose="05000000000000000000" pitchFamily="2" charset="2"/>
              </a:rPr>
              <a:t>메뉴 화면은 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보이는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으로 변경하고</a:t>
            </a:r>
            <a:r>
              <a:rPr lang="en-US" altLang="ko-KR" dirty="0" smtClean="0">
                <a:sym typeface="Wingdings" panose="05000000000000000000" pitchFamily="2" charset="2"/>
              </a:rPr>
              <a:t>, orientation=vertical, gravity=center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하나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lw</a:t>
            </a:r>
            <a:r>
              <a:rPr lang="en-US" altLang="ko-KR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err="1" smtClean="0">
                <a:sym typeface="Wingdings" panose="05000000000000000000" pitchFamily="2" charset="2"/>
              </a:rPr>
              <a:t>lh</a:t>
            </a:r>
            <a:r>
              <a:rPr lang="en-US" altLang="ko-KR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=24, </a:t>
            </a:r>
            <a:r>
              <a:rPr lang="en-US" altLang="ko-KR" dirty="0" err="1" smtClean="0">
                <a:sym typeface="Wingdings" panose="05000000000000000000" pitchFamily="2" charset="2"/>
              </a:rPr>
              <a:t>textColor</a:t>
            </a:r>
            <a:r>
              <a:rPr lang="en-US" altLang="ko-KR" dirty="0" smtClean="0">
                <a:sym typeface="Wingdings" panose="05000000000000000000" pitchFamily="2" charset="2"/>
              </a:rPr>
              <a:t>=#0000FF", </a:t>
            </a:r>
            <a:r>
              <a:rPr lang="en-US" altLang="ko-KR" dirty="0" err="1" smtClean="0">
                <a:sym typeface="Wingdings" panose="05000000000000000000" pitchFamily="2" charset="2"/>
              </a:rPr>
              <a:t>tex</a:t>
            </a:r>
            <a:r>
              <a:rPr lang="en-US" altLang="ko-KR" dirty="0" smtClean="0">
                <a:sym typeface="Wingdings" panose="05000000000000000000" pitchFamily="2" charset="2"/>
              </a:rPr>
              <a:t>="Be joyful always"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22" y="3933056"/>
            <a:ext cx="1577270" cy="275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53" y="4378458"/>
            <a:ext cx="3223539" cy="21414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184232" y="5449161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310528" y="621151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310528" y="591647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8909491" y="499335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02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새로운 버튼 하나를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메뉴 화면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띄우가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글자가 표시되도록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메뉴 화면은 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보이는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(id=button2)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전화 걸기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 밑에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파일로 돌아와 </a:t>
            </a: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b="1" dirty="0" smtClean="0">
                <a:sym typeface="Wingdings" panose="05000000000000000000" pitchFamily="2" charset="2"/>
              </a:rPr>
              <a:t> 띄우기</a:t>
            </a:r>
            <a:r>
              <a:rPr lang="en-US" altLang="ko-KR" b="1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나타나도록 코딩을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22" y="3933056"/>
            <a:ext cx="1577270" cy="275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53" y="4378458"/>
            <a:ext cx="3223539" cy="21414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184232" y="5449161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310528" y="621151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9310528" y="591647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8909491" y="499335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1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 파일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600" dirty="0">
                <a:latin typeface="Consolas" panose="020B0609020204030204" pitchFamily="49" charset="0"/>
              </a:rPr>
              <a:t> name = new </a:t>
            </a:r>
            <a:r>
              <a:rPr lang="en-US" altLang="ko-KR" sz="16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("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org.joy.callintent</a:t>
            </a:r>
            <a:r>
              <a:rPr lang="en-US" altLang="ko-KR" sz="160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org.joy.callintent.JoyActivity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intent.setComponent</a:t>
            </a:r>
            <a:r>
              <a:rPr lang="en-US" altLang="ko-KR" sz="1600" dirty="0">
                <a:latin typeface="Consolas" panose="020B0609020204030204" pitchFamily="49" charset="0"/>
              </a:rPr>
              <a:t>(name);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startActivityForResult(intent, 101);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97748" y="2462676"/>
            <a:ext cx="334418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smtClean="0">
                <a:sym typeface="Wingdings" panose="05000000000000000000" pitchFamily="2" charset="2"/>
              </a:rPr>
              <a:t>컴포넌트 이름을 지정할 수 있는 객체 생성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097749" y="3310255"/>
            <a:ext cx="235352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객체에 컴포넌트 지정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097749" y="3689579"/>
            <a:ext cx="1412566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띄우기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53100" y="5291384"/>
            <a:ext cx="499527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Can you find any </a:t>
            </a:r>
            <a:r>
              <a:rPr lang="en-US" altLang="ko-KR" b="1" dirty="0" smtClean="0">
                <a:sym typeface="Wingdings" panose="05000000000000000000" pitchFamily="2" charset="2"/>
              </a:rPr>
              <a:t>redundant code </a:t>
            </a:r>
            <a:r>
              <a:rPr lang="en-US" altLang="ko-KR" dirty="0" smtClean="0">
                <a:sym typeface="Wingdings" panose="05000000000000000000" pitchFamily="2" charset="2"/>
              </a:rPr>
              <a:t>above?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2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보기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717" y="947643"/>
            <a:ext cx="2100679" cy="36482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694" y="947643"/>
            <a:ext cx="2122518" cy="36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7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인텐트 클래스에 정의된 다양한 액션 정보입니다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ACTION_MAIN</a:t>
            </a:r>
            <a:r>
              <a:rPr lang="en-US" altLang="ko-KR" dirty="0" smtClean="0">
                <a:sym typeface="Wingdings" panose="05000000000000000000" pitchFamily="2" charset="2"/>
              </a:rPr>
              <a:t>		ACTION_VIEW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ACTION_ATTACH_DATA	ACTION_ANSWER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ACTION_EDIT</a:t>
            </a:r>
            <a:r>
              <a:rPr lang="en-US" altLang="ko-KR" dirty="0" smtClean="0">
                <a:sym typeface="Wingdings" panose="05000000000000000000" pitchFamily="2" charset="2"/>
              </a:rPr>
              <a:t>		ACTION_INSERT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ACTION_PICK		ACTION_DELETE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ACTION_CHOOSER	ACTION_RUN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ACTION_GET_CONTENT	ACTION_SYNC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ACTION_DIAL		ACTION_PICK_ACTIVITY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ACTION_CALL		ACTION_SEARCH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ACTION_SEND		ACTION_WEB_SEARCH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ACTION_SECOND		ACTION_FACTORY_TEST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58002" y="1268760"/>
            <a:ext cx="513462" cy="405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30786" y="1443898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많이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사용함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22788" y="1674730"/>
            <a:ext cx="481378" cy="362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9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8400256" y="4365104"/>
            <a:ext cx="2520280" cy="2161316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액티비티는 액티비티 매니저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Activity Manager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객체에 의해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액티비티 스택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Activity Stack</a:t>
            </a:r>
            <a:r>
              <a:rPr lang="en-US" altLang="ko-KR" dirty="0" smtClean="0">
                <a:sym typeface="Wingdings" panose="05000000000000000000" pitchFamily="2" charset="2"/>
              </a:rPr>
              <a:t>)'</a:t>
            </a:r>
            <a:r>
              <a:rPr lang="ko-KR" altLang="en-US" dirty="0" smtClean="0">
                <a:sym typeface="Wingdings" panose="05000000000000000000" pitchFamily="2" charset="2"/>
              </a:rPr>
              <a:t>으로 관리됩니다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스택은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쌓아두었다가 가장 위의 액티비티가 없어지면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 액티비티가 다시 화면에 보입니다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등록하면 그 액티비티는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(), startActivityForResult()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이전에 사용하던 액티비티는 스택에 저장되고 새 액티비티가 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동일한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여러 번 실행한다면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동일한 액티비티가 여러 개 스택에 저장되어 리소스 낭비가 발생합니다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문제를 해결할 수 있도록 도와주는 것이 바로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들인데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</a:t>
            </a:r>
            <a:r>
              <a:rPr lang="en-US" altLang="ko-KR" dirty="0" smtClean="0">
                <a:sym typeface="Wingdings" panose="05000000000000000000" pitchFamily="2" charset="2"/>
              </a:rPr>
              <a:t>_ACTIVITY_SINGLE_TOP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FLAG_ACTIVITY_NO_HISTORY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FLAG_ACTIVITY_CLEAR_TOP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47928" y="3046587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새로운 액티비티</a:t>
            </a:r>
            <a:endParaRPr lang="ko-KR" altLang="en-US" sz="14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88288" y="3046587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실행 액티비티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5" idx="3"/>
          </p:cNvCxnSpPr>
          <p:nvPr/>
        </p:nvCxnSpPr>
        <p:spPr>
          <a:xfrm>
            <a:off x="7392144" y="3262611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689412" y="2914360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63132" y="2708920"/>
            <a:ext cx="521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화면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688288" y="4525836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이전 실행 액티비티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698269" y="5013714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액티비티 </a:t>
            </a:r>
            <a:r>
              <a:rPr lang="en-US" altLang="ko-KR" sz="1400" dirty="0" smtClean="0"/>
              <a:t>n - 1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698269" y="5949280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액티비티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9438220" y="5372413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 smtClean="0"/>
              <a:t>...</a:t>
            </a:r>
            <a:endParaRPr lang="ko-KR" altLang="en-US" sz="2400" b="1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192344" y="3478635"/>
            <a:ext cx="0" cy="88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255869" y="3812412"/>
            <a:ext cx="936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정지</a:t>
            </a:r>
            <a:r>
              <a:rPr lang="en-US" altLang="ko-KR" sz="1400" dirty="0" smtClean="0">
                <a:solidFill>
                  <a:srgbClr val="C00000"/>
                </a:solidFill>
              </a:rPr>
              <a:t>/</a:t>
            </a:r>
            <a:r>
              <a:rPr lang="ko-KR" altLang="en-US" sz="1400" dirty="0" smtClean="0">
                <a:solidFill>
                  <a:srgbClr val="C00000"/>
                </a:solidFill>
              </a:rPr>
              <a:t>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104824" y="3817489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재실행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10063132" y="3472899"/>
            <a:ext cx="0" cy="88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0198485" y="5486031"/>
            <a:ext cx="1244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액티비티 스택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FLAG_ACTIVITY_SINGLE_TOP</a:t>
            </a:r>
            <a:r>
              <a:rPr lang="ko-KR" altLang="en-US" dirty="0">
                <a:sym typeface="Wingdings" panose="05000000000000000000" pitchFamily="2" charset="2"/>
              </a:rPr>
              <a:t> 플래그는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생성할 때 이미 생성된 액티비티가 있으면 그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그대로 사용하라는 플래그입니다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화면에 보이는 액티비티가 새로 만들어지지 않고 기존에 있는 것이 보인다면 시스템에서 전달하는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어떻게 전달받을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부모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액티비티</a:t>
            </a:r>
            <a:r>
              <a:rPr lang="ko-KR" altLang="en-US" dirty="0" err="1" smtClean="0">
                <a:sym typeface="Wingdings" panose="05000000000000000000" pitchFamily="2" charset="2"/>
              </a:rPr>
              <a:t>라고</a:t>
            </a:r>
            <a:r>
              <a:rPr lang="ko-KR" altLang="en-US" dirty="0" smtClean="0">
                <a:sym typeface="Wingdings" panose="05000000000000000000" pitchFamily="2" charset="2"/>
              </a:rPr>
              <a:t> 부른다면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부모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새로 만들어진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액티비티가 재사용된다면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액티비티의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b="1" dirty="0" smtClean="0">
                <a:sym typeface="Wingdings" panose="05000000000000000000" pitchFamily="2" charset="2"/>
              </a:rPr>
              <a:t> 호출되지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이런 경우 새로 시작하는 액티비티에서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전달받아 처리하는 방법이 따로 있어야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재정의하면 액티비티가 새로 만들어지지 않았을 때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객체만 전달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요약 정리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이미 만들어져 있는 액티비티를 다시 띄울 때 인텐트 처리 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때는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호출되지 않으므로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를 재정의해서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액티비티가 이미 객체로 만들어져 있을 때 시스템으로부터 자동으로 호출되며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전달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public void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(Intent intent)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18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FLAG_ACTIVITY_NO_HISTORY</a:t>
            </a:r>
            <a:r>
              <a:rPr lang="ko-KR" altLang="en-US" dirty="0" smtClean="0">
                <a:sym typeface="Wingdings" panose="05000000000000000000" pitchFamily="2" charset="2"/>
              </a:rPr>
              <a:t> 플래그를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처음 이후에 실행된 액티비티는 </a:t>
            </a:r>
            <a:r>
              <a:rPr lang="ko-KR" altLang="en-US" b="1" dirty="0" smtClean="0">
                <a:sym typeface="Wingdings" panose="05000000000000000000" pitchFamily="2" charset="2"/>
              </a:rPr>
              <a:t>액티비티 스택에 추가되지 않습니다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즉 플래그가 설정되지 않은 경우에는 이전에 실행되었던 액티비티가 스택에 추가되므로 시스템</a:t>
            </a:r>
            <a:r>
              <a:rPr lang="en-US" altLang="ko-KR" dirty="0" smtClean="0">
                <a:sym typeface="Wingdings" panose="05000000000000000000" pitchFamily="2" charset="2"/>
              </a:rPr>
              <a:t>[back] </a:t>
            </a:r>
            <a:r>
              <a:rPr lang="ko-KR" altLang="en-US" dirty="0" smtClean="0">
                <a:sym typeface="Wingdings" panose="05000000000000000000" pitchFamily="2" charset="2"/>
              </a:rPr>
              <a:t>키를 누르면 이전의 액티비티가 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플래그를 사용하면 항상 맨 처음에 실행되었던 액티비티가 바로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플래그는 </a:t>
            </a:r>
            <a:r>
              <a:rPr lang="ko-KR" altLang="en-US" dirty="0" err="1" smtClean="0">
                <a:sym typeface="Wingdings" panose="05000000000000000000" pitchFamily="2" charset="2"/>
              </a:rPr>
              <a:t>알람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발생하여 사용자에게 한 번 알림 화면을 보여주고 싶을 때 유용합니다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알림 화면은 한 번만 보여주면 되므로 여러 번 </a:t>
            </a:r>
            <a:r>
              <a:rPr lang="ko-KR" altLang="en-US" dirty="0" err="1" smtClean="0">
                <a:sym typeface="Wingdings" panose="05000000000000000000" pitchFamily="2" charset="2"/>
              </a:rPr>
              <a:t>알람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발생하더라도 그 화면만 한 번 보여주는 형태로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FLAG_ACTIVITY_CLEAR_TOP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플래그를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액티비티 위에 있는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액티비트를</a:t>
            </a:r>
            <a:r>
              <a:rPr lang="ko-KR" altLang="en-US" dirty="0" smtClean="0">
                <a:sym typeface="Wingdings" panose="05000000000000000000" pitchFamily="2" charset="2"/>
              </a:rPr>
              <a:t> 모두 </a:t>
            </a:r>
            <a:r>
              <a:rPr lang="ko-KR" altLang="en-US" dirty="0" err="1" smtClean="0">
                <a:sym typeface="Wingdings" panose="05000000000000000000" pitchFamily="2" charset="2"/>
              </a:rPr>
              <a:t>종료시킵니다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플래그는 홈 화면과 같이 다른 액티비티보다 항상 우선하는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만들 때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만약 홈 화면이 여러 개 있는 것이 아니라 하나만 만들어 지는 것으로 하고 싶을 때 </a:t>
            </a:r>
            <a:r>
              <a:rPr lang="en-US" altLang="ko-KR" dirty="0" smtClean="0">
                <a:sym typeface="Wingdings" panose="05000000000000000000" pitchFamily="2" charset="2"/>
              </a:rPr>
              <a:t>FLAG_ACTIVITY_SINGLE_TOP </a:t>
            </a:r>
            <a:r>
              <a:rPr lang="ko-KR" altLang="en-US" dirty="0" smtClean="0">
                <a:sym typeface="Wingdings" panose="05000000000000000000" pitchFamily="2" charset="2"/>
              </a:rPr>
              <a:t>플래그와 함께 설정하면 항상 하나의 객체가 메모리에 존재하면서 그 상위의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모두 종료시킬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95" y="810047"/>
            <a:ext cx="4222874" cy="2330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066457"/>
            <a:ext cx="6945528" cy="546071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670269" y="2996952"/>
            <a:ext cx="4306051" cy="504056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한 액티비티에서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</a:t>
            </a:r>
            <a:r>
              <a:rPr lang="ko-KR" altLang="en-US" dirty="0" smtClean="0">
                <a:sym typeface="Wingdings" panose="05000000000000000000" pitchFamily="2" charset="2"/>
              </a:rPr>
              <a:t> 데이터 전달은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안에 부가 데이터</a:t>
            </a:r>
            <a:r>
              <a:rPr lang="ko-KR" altLang="en-US" dirty="0" smtClean="0">
                <a:sym typeface="Wingdings" panose="05000000000000000000" pitchFamily="2" charset="2"/>
              </a:rPr>
              <a:t>를 넣어 전달하는 방법을 권장합니다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ym typeface="Wingdings" panose="05000000000000000000" pitchFamily="2" charset="2"/>
              </a:rPr>
              <a:t>(Bundle) </a:t>
            </a:r>
            <a:r>
              <a:rPr lang="ko-KR" altLang="en-US" b="1" dirty="0" smtClean="0">
                <a:sym typeface="Wingdings" panose="05000000000000000000" pitchFamily="2" charset="2"/>
              </a:rPr>
              <a:t>객체가 들어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번들 객체는 해시테이블과 유사해서 </a:t>
            </a:r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OOO</a:t>
            </a:r>
            <a:r>
              <a:rPr lang="en-US" altLang="ko-KR" dirty="0" err="1" smtClean="0"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데이터를 넣거나 빼낼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OOO</a:t>
            </a:r>
            <a:r>
              <a:rPr lang="ko-KR" altLang="en-US" dirty="0" smtClean="0">
                <a:sym typeface="Wingdings" panose="05000000000000000000" pitchFamily="2" charset="2"/>
              </a:rPr>
              <a:t>는 기본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자료형의</a:t>
            </a:r>
            <a:r>
              <a:rPr lang="ko-KR" altLang="en-US" dirty="0" smtClean="0">
                <a:sym typeface="Wingdings" panose="05000000000000000000" pitchFamily="2" charset="2"/>
              </a:rPr>
              <a:t> 이름입니다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문자열을 넣고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문자열을 다시 빼내고 싶다면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String</a:t>
            </a:r>
            <a:r>
              <a:rPr lang="en-US" altLang="ko-KR" b="1" dirty="0" err="1" smtClean="0">
                <a:sym typeface="Wingdings" panose="05000000000000000000" pitchFamily="2" charset="2"/>
              </a:rPr>
              <a:t>Extra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바이트 배열이나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객체도 넣었다 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u="sng" dirty="0" smtClean="0">
                <a:sym typeface="Wingdings" panose="05000000000000000000" pitchFamily="2" charset="2"/>
              </a:rPr>
              <a:t>번들 객체 안에 넣은 데이터를 </a:t>
            </a:r>
            <a:r>
              <a:rPr lang="ko-KR" altLang="en-US" b="1" u="sng" dirty="0" smtClean="0">
                <a:sym typeface="Wingdings" panose="05000000000000000000" pitchFamily="2" charset="2"/>
              </a:rPr>
              <a:t>부가 데이터</a:t>
            </a:r>
            <a:r>
              <a:rPr lang="ko-KR" altLang="en-US" u="sng" dirty="0" smtClean="0">
                <a:sym typeface="Wingdings" panose="05000000000000000000" pitchFamily="2" charset="2"/>
              </a:rPr>
              <a:t>라고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시스템에선 건들지 않고 다른 앱 구성요소로 전달만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부가 데이터는 키</a:t>
            </a:r>
            <a:r>
              <a:rPr lang="en-US" altLang="ko-KR" dirty="0" smtClean="0">
                <a:sym typeface="Wingdings" panose="05000000000000000000" pitchFamily="2" charset="2"/>
              </a:rPr>
              <a:t>(Key)</a:t>
            </a:r>
            <a:r>
              <a:rPr lang="ko-KR" altLang="en-US" dirty="0" smtClean="0">
                <a:sym typeface="Wingdings" panose="05000000000000000000" pitchFamily="2" charset="2"/>
              </a:rPr>
              <a:t>와 값</a:t>
            </a:r>
            <a:r>
              <a:rPr lang="en-US" altLang="ko-KR" dirty="0" smtClean="0">
                <a:sym typeface="Wingdings" panose="05000000000000000000" pitchFamily="2" charset="2"/>
              </a:rPr>
              <a:t>(Value)</a:t>
            </a:r>
            <a:r>
              <a:rPr lang="ko-KR" altLang="en-US" dirty="0" smtClean="0">
                <a:sym typeface="Wingdings" panose="05000000000000000000" pitchFamily="2" charset="2"/>
              </a:rPr>
              <a:t>을 쌍으로 만들어 넣습니다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대표적인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key, String value)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key, int value)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key, </a:t>
            </a:r>
            <a:r>
              <a:rPr lang="en-US" altLang="ko-KR" dirty="0"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sym typeface="Wingdings" panose="05000000000000000000" pitchFamily="2" charset="2"/>
              </a:rPr>
              <a:t>oolean value)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String </a:t>
            </a:r>
            <a:r>
              <a:rPr lang="en-US" altLang="ko-KR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String</a:t>
            </a:r>
            <a:r>
              <a:rPr lang="en-US" altLang="ko-KR" dirty="0" err="1" smtClean="0"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int </a:t>
            </a:r>
            <a:r>
              <a:rPr lang="en-US" altLang="ko-KR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Int</a:t>
            </a:r>
            <a:r>
              <a:rPr lang="en-US" altLang="ko-KR" dirty="0" err="1" smtClean="0"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key, int </a:t>
            </a:r>
            <a:r>
              <a:rPr lang="en-US" altLang="ko-KR" dirty="0" err="1" smtClean="0">
                <a:sym typeface="Wingdings" panose="05000000000000000000" pitchFamily="2" charset="2"/>
              </a:rPr>
              <a:t>defaultValue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sym typeface="Wingdings" panose="05000000000000000000" pitchFamily="2" charset="2"/>
              </a:rPr>
              <a:t>oolean </a:t>
            </a:r>
            <a:r>
              <a:rPr lang="en-US" altLang="ko-KR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Boolean</a:t>
            </a:r>
            <a:r>
              <a:rPr lang="en-US" altLang="ko-KR" dirty="0" err="1" smtClean="0"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sym typeface="Wingdings" panose="05000000000000000000" pitchFamily="2" charset="2"/>
              </a:rPr>
              <a:t>(String key,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defaultValue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전달하고 싶은 데이터가 </a:t>
            </a:r>
            <a:r>
              <a:rPr lang="ko-KR" altLang="en-US" b="1" dirty="0" smtClean="0">
                <a:sym typeface="Wingdings" panose="05000000000000000000" pitchFamily="2" charset="2"/>
              </a:rPr>
              <a:t>기본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자료형</a:t>
            </a:r>
            <a:r>
              <a:rPr lang="ko-KR" altLang="en-US" dirty="0" err="1" smtClean="0">
                <a:sym typeface="Wingdings" panose="05000000000000000000" pitchFamily="2" charset="2"/>
              </a:rPr>
              <a:t>이</a:t>
            </a:r>
            <a:r>
              <a:rPr lang="ko-KR" altLang="en-US" dirty="0" smtClean="0">
                <a:sym typeface="Wingdings" panose="05000000000000000000" pitchFamily="2" charset="2"/>
              </a:rPr>
              <a:t> 아니라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(Object)</a:t>
            </a:r>
            <a:r>
              <a:rPr lang="ko-KR" altLang="en-US" b="1" dirty="0" smtClean="0">
                <a:sym typeface="Wingdings" panose="05000000000000000000" pitchFamily="2" charset="2"/>
              </a:rPr>
              <a:t>인 경우에는 객체 자체를 전달할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바이트 배열로 변환하거나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객체를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직렬화한</a:t>
            </a:r>
            <a:r>
              <a:rPr lang="ko-KR" altLang="en-US" dirty="0" smtClean="0">
                <a:sym typeface="Wingdings" panose="05000000000000000000" pitchFamily="2" charset="2"/>
              </a:rPr>
              <a:t> 다음 전달해야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안드로이드에서는 </a:t>
            </a:r>
            <a:r>
              <a:rPr lang="en-US" altLang="ko-KR" dirty="0" smtClean="0">
                <a:sym typeface="Wingdings" panose="05000000000000000000" pitchFamily="2" charset="2"/>
              </a:rPr>
              <a:t>Serializable</a:t>
            </a:r>
            <a:r>
              <a:rPr lang="ko-KR" altLang="en-US" dirty="0" smtClean="0">
                <a:sym typeface="Wingdings" panose="05000000000000000000" pitchFamily="2" charset="2"/>
              </a:rPr>
              <a:t>과 유사한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</a:t>
            </a:r>
            <a:r>
              <a:rPr lang="ko-KR" altLang="en-US" dirty="0" smtClean="0">
                <a:sym typeface="Wingdings" panose="05000000000000000000" pitchFamily="2" charset="2"/>
              </a:rPr>
              <a:t>를 사용하여 </a:t>
            </a:r>
            <a:r>
              <a:rPr lang="ko-KR" altLang="en-US" b="1" dirty="0" smtClean="0">
                <a:sym typeface="Wingdings" panose="05000000000000000000" pitchFamily="2" charset="2"/>
              </a:rPr>
              <a:t>객체</a:t>
            </a:r>
            <a:r>
              <a:rPr lang="ko-KR" altLang="en-US" dirty="0" smtClean="0">
                <a:sym typeface="Wingdings" panose="05000000000000000000" pitchFamily="2" charset="2"/>
              </a:rPr>
              <a:t>를 직접 번들에 추가하여 데이터를 전송할 때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 두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모두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public abstract int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public abstract void </a:t>
            </a:r>
            <a:r>
              <a:rPr lang="en-US" altLang="ko-KR" b="1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b="1" dirty="0" smtClean="0">
                <a:sym typeface="Wingdings" panose="05000000000000000000" pitchFamily="2" charset="2"/>
              </a:rPr>
              <a:t>(Parcel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dest</a:t>
            </a:r>
            <a:r>
              <a:rPr lang="en-US" altLang="ko-KR" b="1" dirty="0" smtClean="0">
                <a:sym typeface="Wingdings" panose="05000000000000000000" pitchFamily="2" charset="2"/>
              </a:rPr>
              <a:t>, int flags)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직렬화하려는</a:t>
            </a:r>
            <a:r>
              <a:rPr lang="ko-KR" altLang="en-US" dirty="0" smtClean="0">
                <a:sym typeface="Wingdings" panose="05000000000000000000" pitchFamily="2" charset="2"/>
              </a:rPr>
              <a:t> 객체의 유형을 구분할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 예제에서는 단순히 </a:t>
            </a:r>
            <a:r>
              <a:rPr lang="en-US" altLang="ko-KR" dirty="0" smtClean="0"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sym typeface="Wingdings" panose="05000000000000000000" pitchFamily="2" charset="2"/>
              </a:rPr>
              <a:t>을 반환하도록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객체가 가지고 있는 데이터를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객체로 만들어 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en-US" altLang="ko-KR" dirty="0" smtClean="0">
                <a:sym typeface="Wingdings" panose="05000000000000000000" pitchFamily="2" charset="2"/>
              </a:rPr>
              <a:t>Bundle </a:t>
            </a:r>
            <a:r>
              <a:rPr lang="ko-KR" altLang="en-US" dirty="0" smtClean="0">
                <a:sym typeface="Wingdings" panose="05000000000000000000" pitchFamily="2" charset="2"/>
              </a:rPr>
              <a:t>객체처럼 </a:t>
            </a:r>
            <a:r>
              <a:rPr lang="en-US" altLang="ko-KR" dirty="0" err="1" smtClean="0">
                <a:sym typeface="Wingdings" panose="05000000000000000000" pitchFamily="2" charset="2"/>
              </a:rPr>
              <a:t>readOOO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writeOOO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형태를 가진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제공하므로 기본 데이터 타입을 넣고 확인할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	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두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모두 구현한 다음에는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CREATOR</a:t>
            </a:r>
            <a:r>
              <a:rPr lang="ko-KR" altLang="en-US" dirty="0" smtClean="0">
                <a:sym typeface="Wingdings" panose="05000000000000000000" pitchFamily="2" charset="2"/>
              </a:rPr>
              <a:t>라는 상수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상수는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err="1" smtClean="0">
                <a:sym typeface="Wingdings" panose="05000000000000000000" pitchFamily="2" charset="2"/>
              </a:rPr>
              <a:t>객체로부터</a:t>
            </a:r>
            <a:r>
              <a:rPr lang="ko-KR" altLang="en-US" dirty="0" smtClean="0">
                <a:sym typeface="Wingdings" panose="05000000000000000000" pitchFamily="2" charset="2"/>
              </a:rPr>
              <a:t> 데이터를 읽어 들여 객체를 생성하는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객체는 상수로 정의되고 반드시 </a:t>
            </a:r>
            <a:r>
              <a:rPr lang="en-US" altLang="ko-KR" b="1" dirty="0" smtClean="0">
                <a:sym typeface="Wingdings" panose="05000000000000000000" pitchFamily="2" charset="2"/>
              </a:rPr>
              <a:t>static final </a:t>
            </a:r>
            <a:r>
              <a:rPr lang="ko-KR" altLang="en-US" dirty="0" smtClean="0">
                <a:sym typeface="Wingdings" panose="05000000000000000000" pitchFamily="2" charset="2"/>
              </a:rPr>
              <a:t>로 선언되어야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단순형 </a:t>
            </a:r>
            <a:r>
              <a:rPr lang="ko-KR" altLang="en-US" dirty="0" err="1">
                <a:sym typeface="Wingdings" panose="05000000000000000000" pitchFamily="2" charset="2"/>
              </a:rPr>
              <a:t>자료형이</a:t>
            </a:r>
            <a:r>
              <a:rPr lang="ko-KR" altLang="en-US" dirty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책의 </a:t>
            </a:r>
            <a:r>
              <a:rPr lang="ko-KR" altLang="en-US" b="1" dirty="0" smtClean="0">
                <a:sym typeface="Wingdings" panose="05000000000000000000" pitchFamily="2" charset="2"/>
              </a:rPr>
              <a:t>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보내고 받는 실습을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 있는 기존의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두 개와 버튼을 있는 그대로 활용합니다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132855"/>
            <a:ext cx="2447116" cy="43035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68" y="2132855"/>
            <a:ext cx="2479570" cy="43035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864" y="2153404"/>
            <a:ext cx="2459169" cy="430354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014747" y="4088398"/>
            <a:ext cx="147989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책 이름 입력하고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dirty="0" smtClean="0">
                <a:sym typeface="Wingdings" panose="05000000000000000000" pitchFamily="2" charset="2"/>
              </a:rPr>
              <a:t>버튼 클릭하면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책 이름과 </a:t>
            </a:r>
            <a:r>
              <a:rPr lang="en-US" altLang="ko-KR" sz="1200" dirty="0" smtClean="0">
                <a:sym typeface="Wingdings" panose="05000000000000000000" pitchFamily="2" charset="2"/>
              </a:rPr>
              <a:t>1000</a:t>
            </a:r>
            <a:r>
              <a:rPr lang="ko-KR" altLang="en-US" sz="1200" dirty="0" smtClean="0">
                <a:sym typeface="Wingdings" panose="05000000000000000000" pitchFamily="2" charset="2"/>
              </a:rPr>
              <a:t>을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3536460" y="4925077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006267" y="4088397"/>
            <a:ext cx="184056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전달 받은 책 이름과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가격을 반으로 정하여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버튼 클릭하면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err="1" smtClean="0">
                <a:sym typeface="Wingdings" panose="05000000000000000000" pitchFamily="2" charset="2"/>
              </a:rPr>
              <a:t>MainAcitivity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로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7761906" y="4956586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10272464" y="4956586"/>
            <a:ext cx="504056" cy="41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870663" y="5367753"/>
            <a:ext cx="18117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에서 전달 받은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정보를 여기에 표시함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80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단순형 </a:t>
            </a:r>
            <a:r>
              <a:rPr lang="ko-KR" altLang="en-US" dirty="0" err="1">
                <a:sym typeface="Wingdings" panose="05000000000000000000" pitchFamily="2" charset="2"/>
              </a:rPr>
              <a:t>자료형이</a:t>
            </a:r>
            <a:r>
              <a:rPr lang="ko-KR" altLang="en-US" dirty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책의 </a:t>
            </a:r>
            <a:r>
              <a:rPr lang="ko-KR" altLang="en-US" b="1" dirty="0" smtClean="0">
                <a:sym typeface="Wingdings" panose="05000000000000000000" pitchFamily="2" charset="2"/>
              </a:rPr>
              <a:t>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ko-KR" altLang="en-US" dirty="0">
                <a:sym typeface="Wingdings" panose="05000000000000000000" pitchFamily="2" charset="2"/>
              </a:rPr>
              <a:t>보내는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Hu046ActivityFour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Hu048Parcel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parcel</a:t>
            </a:r>
            <a:r>
              <a:rPr lang="ko-KR" altLang="en-US" dirty="0" smtClean="0">
                <a:sym typeface="Wingdings" panose="05000000000000000000" pitchFamily="2" charset="2"/>
              </a:rPr>
              <a:t>로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복사에 따른 절차를 실행하십시오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 파일을 생성하고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 클래스에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구현하고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객체를 만들어 전달합니다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/app/java/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org.joy.parcel</a:t>
            </a:r>
            <a:r>
              <a:rPr lang="en-US" altLang="ko-KR" dirty="0" smtClean="0">
                <a:sym typeface="Wingdings" panose="05000000000000000000" pitchFamily="2" charset="2"/>
              </a:rPr>
              <a:t>/ </a:t>
            </a:r>
            <a:r>
              <a:rPr lang="ko-KR" altLang="en-US" dirty="0" smtClean="0">
                <a:sym typeface="Wingdings" panose="05000000000000000000" pitchFamily="2" charset="2"/>
              </a:rPr>
              <a:t>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ko-KR" altLang="en-US" dirty="0" smtClean="0">
                <a:sym typeface="Wingdings" panose="05000000000000000000" pitchFamily="2" charset="2"/>
              </a:rPr>
              <a:t>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[New  Java Class]</a:t>
            </a:r>
            <a:r>
              <a:rPr lang="ko-KR" altLang="en-US" dirty="0" smtClean="0">
                <a:sym typeface="Wingdings" panose="05000000000000000000" pitchFamily="2" charset="2"/>
              </a:rPr>
              <a:t>에서 파일이름을 입력하여 </a:t>
            </a:r>
            <a:r>
              <a:rPr lang="en-US" altLang="ko-KR" b="1" dirty="0" smtClean="0">
                <a:sym typeface="Wingdings" panose="05000000000000000000" pitchFamily="2" charset="2"/>
              </a:rPr>
              <a:t>BookData.java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한 객체를 </a:t>
            </a:r>
            <a:r>
              <a:rPr lang="en-US" altLang="ko-KR" dirty="0">
                <a:sym typeface="Wingdings" panose="05000000000000000000" pitchFamily="2" charset="2"/>
              </a:rPr>
              <a:t>Parcelable </a:t>
            </a:r>
            <a:r>
              <a:rPr lang="ko-KR" altLang="en-US" dirty="0">
                <a:sym typeface="Wingdings" panose="05000000000000000000" pitchFamily="2" charset="2"/>
              </a:rPr>
              <a:t>클래스 객체로 만들려면 </a:t>
            </a:r>
            <a:r>
              <a:rPr lang="en-US" altLang="ko-KR" dirty="0" err="1">
                <a:sym typeface="Wingdings" panose="05000000000000000000" pitchFamily="2" charset="2"/>
              </a:rPr>
              <a:t>android.os.Parcelable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</a:t>
            </a:r>
            <a:r>
              <a:rPr lang="ko-KR" altLang="en-US" dirty="0">
                <a:sym typeface="Wingdings" panose="05000000000000000000" pitchFamily="2" charset="2"/>
              </a:rPr>
              <a:t>구현해야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1424" y="3284984"/>
            <a:ext cx="10259456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private String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private int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15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단순형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자료형이</a:t>
            </a:r>
            <a:r>
              <a:rPr lang="ko-KR" altLang="en-US" dirty="0" smtClean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책의 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보내는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한 객체를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객체로 만들려면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android.os.Parcelable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인터페이스를 구현하려고 </a:t>
            </a:r>
            <a:r>
              <a:rPr lang="en-US" altLang="ko-KR" dirty="0" smtClean="0">
                <a:sym typeface="Wingdings" panose="05000000000000000000" pitchFamily="2" charset="2"/>
              </a:rPr>
              <a:t>"implements Parcelable"</a:t>
            </a:r>
            <a:r>
              <a:rPr lang="ko-KR" altLang="en-US" dirty="0" smtClean="0">
                <a:sym typeface="Wingdings" panose="05000000000000000000" pitchFamily="2" charset="2"/>
              </a:rPr>
              <a:t>을 클래스 이름 뒤에 추가하면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나타나는 오류 표시인 </a:t>
            </a:r>
            <a:r>
              <a:rPr lang="ko-KR" altLang="en-US" dirty="0" err="1" smtClean="0">
                <a:sym typeface="Wingdings" panose="05000000000000000000" pitchFamily="2" charset="2"/>
              </a:rPr>
              <a:t>빨간전구를</a:t>
            </a:r>
            <a:r>
              <a:rPr lang="ko-KR" altLang="en-US" dirty="0" smtClean="0">
                <a:sym typeface="Wingdings" panose="05000000000000000000" pitchFamily="2" charset="2"/>
              </a:rPr>
              <a:t> 클릭하여 오류 메시지를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 메시지로 </a:t>
            </a:r>
            <a:r>
              <a:rPr lang="en-US" altLang="ko-KR" dirty="0" smtClean="0">
                <a:sym typeface="Wingdings" panose="05000000000000000000" pitchFamily="2" charset="2"/>
              </a:rPr>
              <a:t>"implements methods"</a:t>
            </a:r>
            <a:r>
              <a:rPr lang="ko-KR" altLang="en-US" dirty="0" smtClean="0">
                <a:sym typeface="Wingdings" panose="05000000000000000000" pitchFamily="2" charset="2"/>
              </a:rPr>
              <a:t>라고 나옵니다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일반적으로 어떤 인터페이스를 구현한다는 말은 곧 그 인터페이스가 요구하는 메소드를 구현해야 한다는 겁니다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구현한다는 말은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인터페이스가 지정한 다음 두 메소드를 반드시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인터페이스가 우리에게 구현</a:t>
            </a:r>
            <a:r>
              <a:rPr lang="en-US" altLang="ko-KR" dirty="0" smtClean="0">
                <a:sym typeface="Wingdings" panose="05000000000000000000" pitchFamily="2" charset="2"/>
              </a:rPr>
              <a:t>(implement)</a:t>
            </a:r>
            <a:r>
              <a:rPr lang="ko-KR" altLang="en-US" dirty="0" smtClean="0">
                <a:sym typeface="Wingdings" panose="05000000000000000000" pitchFamily="2" charset="2"/>
              </a:rPr>
              <a:t>요구하는 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메소드들은</a:t>
            </a:r>
            <a:r>
              <a:rPr lang="ko-KR" altLang="en-US" dirty="0" smtClean="0">
                <a:sym typeface="Wingdings" panose="05000000000000000000" pitchFamily="2" charset="2"/>
              </a:rPr>
              <a:t>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2137" y="1556792"/>
            <a:ext cx="1071778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 smtClean="0">
                <a:latin typeface="Consolas" panose="020B0609020204030204" pitchFamily="49" charset="0"/>
              </a:rPr>
              <a:t> implements Parcelable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private String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private int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1707886"/>
            <a:ext cx="4254073" cy="13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>
                <a:sym typeface="Wingdings" panose="05000000000000000000" pitchFamily="2" charset="2"/>
              </a:rPr>
              <a:t>인터페이스가 </a:t>
            </a:r>
            <a:r>
              <a:rPr lang="ko-KR" altLang="en-US" dirty="0" smtClean="0">
                <a:sym typeface="Wingdings" panose="05000000000000000000" pitchFamily="2" charset="2"/>
              </a:rPr>
              <a:t>우리에게 구현을 요구하는 </a:t>
            </a:r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빨간색이 표시된 줄에서 우클릭하여 </a:t>
            </a:r>
            <a:r>
              <a:rPr lang="en-US" altLang="ko-KR" dirty="0">
                <a:sym typeface="Wingdings" panose="05000000000000000000" pitchFamily="2" charset="2"/>
              </a:rPr>
              <a:t>[Generate …]</a:t>
            </a:r>
            <a:r>
              <a:rPr lang="ko-KR" altLang="en-US" dirty="0">
                <a:sym typeface="Wingdings" panose="05000000000000000000" pitchFamily="2" charset="2"/>
              </a:rPr>
              <a:t>를 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[Implement  </a:t>
            </a:r>
            <a:r>
              <a:rPr lang="en-US" altLang="ko-KR" dirty="0">
                <a:sym typeface="Wingdings" panose="05000000000000000000" pitchFamily="2" charset="2"/>
              </a:rPr>
              <a:t>methods …] </a:t>
            </a:r>
            <a:r>
              <a:rPr lang="ko-KR" altLang="en-US" dirty="0">
                <a:sym typeface="Wingdings" panose="05000000000000000000" pitchFamily="2" charset="2"/>
              </a:rPr>
              <a:t>선택합니다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두 메소드 이름을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dirty="0" smtClean="0">
                <a:sym typeface="Wingdings" panose="05000000000000000000" pitchFamily="2" charset="2"/>
              </a:rPr>
              <a:t>() – Parcel </a:t>
            </a:r>
            <a:r>
              <a:rPr lang="ko-KR" altLang="en-US" dirty="0" smtClean="0">
                <a:sym typeface="Wingdings" panose="05000000000000000000" pitchFamily="2" charset="2"/>
              </a:rPr>
              <a:t>하려는 객체의 종류를 정의합니다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writeToPacel</a:t>
            </a:r>
            <a:r>
              <a:rPr lang="en-US" altLang="ko-KR" dirty="0" smtClean="0">
                <a:sym typeface="Wingdings" panose="05000000000000000000" pitchFamily="2" charset="2"/>
              </a:rPr>
              <a:t>(Parcel </a:t>
            </a:r>
            <a:r>
              <a:rPr lang="en-US" altLang="ko-KR" dirty="0" err="1" smtClean="0">
                <a:sym typeface="Wingdings" panose="05000000000000000000" pitchFamily="2" charset="2"/>
              </a:rPr>
              <a:t>dest</a:t>
            </a:r>
            <a:r>
              <a:rPr lang="en-US" altLang="ko-KR" dirty="0" smtClean="0">
                <a:sym typeface="Wingdings" panose="05000000000000000000" pitchFamily="2" charset="2"/>
              </a:rPr>
              <a:t>, int flags) – </a:t>
            </a:r>
            <a:r>
              <a:rPr lang="ko-KR" altLang="en-US" dirty="0" smtClean="0">
                <a:sym typeface="Wingdings" panose="05000000000000000000" pitchFamily="2" charset="2"/>
              </a:rPr>
              <a:t>실제 객체를 </a:t>
            </a:r>
            <a:r>
              <a:rPr lang="en-US" altLang="ko-KR" dirty="0" smtClean="0">
                <a:sym typeface="Wingdings" panose="05000000000000000000" pitchFamily="2" charset="2"/>
              </a:rPr>
              <a:t>serialization </a:t>
            </a:r>
            <a:r>
              <a:rPr lang="ko-KR" altLang="en-US" dirty="0" smtClean="0">
                <a:sym typeface="Wingdings" panose="05000000000000000000" pitchFamily="2" charset="2"/>
              </a:rPr>
              <a:t>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객체의 각 </a:t>
            </a:r>
            <a:r>
              <a:rPr lang="ko-KR" altLang="en-US" dirty="0" err="1" smtClean="0">
                <a:sym typeface="Wingdings" panose="05000000000000000000" pitchFamily="2" charset="2"/>
              </a:rPr>
              <a:t>엘레멘트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해주는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메소드를 </a:t>
            </a:r>
            <a:r>
              <a:rPr lang="en-US" altLang="ko-KR" dirty="0" smtClean="0">
                <a:sym typeface="Wingdings" panose="05000000000000000000" pitchFamily="2" charset="2"/>
              </a:rPr>
              <a:t>OK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Skeleton </a:t>
            </a:r>
            <a:r>
              <a:rPr lang="ko-KR" altLang="en-US" dirty="0" smtClean="0">
                <a:sym typeface="Wingdings" panose="05000000000000000000" pitchFamily="2" charset="2"/>
              </a:rPr>
              <a:t>코드가 발생되며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우리는 그 내용을 채우면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787" y="1577732"/>
            <a:ext cx="3892849" cy="13895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4183414"/>
            <a:ext cx="4314850" cy="23131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3912" y="4206110"/>
            <a:ext cx="635442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int </a:t>
            </a:r>
            <a:r>
              <a:rPr lang="en-US" altLang="ko-KR" dirty="0" err="1">
                <a:latin typeface="Consolas" panose="020B0609020204030204" pitchFamily="49" charset="0"/>
              </a:rPr>
              <a:t>describeContents</a:t>
            </a:r>
            <a:r>
              <a:rPr lang="en-US" altLang="ko-KR" dirty="0">
                <a:latin typeface="Consolas" panose="020B0609020204030204" pitchFamily="49" charset="0"/>
              </a:rPr>
              <a:t>() { return 0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writeToParcel</a:t>
            </a:r>
            <a:r>
              <a:rPr lang="en-US" altLang="ko-KR" dirty="0">
                <a:latin typeface="Consolas" panose="020B0609020204030204" pitchFamily="49" charset="0"/>
              </a:rPr>
              <a:t>(Parcel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>
                <a:latin typeface="Consolas" panose="020B0609020204030204" pitchFamily="49" charset="0"/>
              </a:rPr>
              <a:t>int i</a:t>
            </a:r>
            <a:r>
              <a:rPr lang="en-US" altLang="ko-KR" dirty="0" smtClean="0">
                <a:latin typeface="Consolas" panose="020B0609020204030204" pitchFamily="49" charset="0"/>
              </a:rPr>
              <a:t>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parcel.writeString</a:t>
            </a:r>
            <a:r>
              <a:rPr lang="en-US" altLang="ko-KR" dirty="0" smtClean="0">
                <a:latin typeface="Consolas" panose="020B0609020204030204" pitchFamily="49" charset="0"/>
              </a:rPr>
              <a:t>(title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parcel.writeInt</a:t>
            </a:r>
            <a:r>
              <a:rPr lang="en-US" altLang="ko-KR" dirty="0" smtClean="0">
                <a:latin typeface="Consolas" panose="020B0609020204030204" pitchFamily="49" charset="0"/>
              </a:rPr>
              <a:t>(price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67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부가 데이터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Parcel</a:t>
            </a:r>
            <a:r>
              <a:rPr lang="ko-KR" altLang="en-US" dirty="0" smtClean="0">
                <a:sym typeface="Wingdings" panose="05000000000000000000" pitchFamily="2" charset="2"/>
              </a:rPr>
              <a:t>에서 데이터를 </a:t>
            </a:r>
            <a:r>
              <a:rPr lang="en-US" altLang="ko-KR" dirty="0" smtClean="0">
                <a:sym typeface="Wingdings" panose="05000000000000000000" pitchFamily="2" charset="2"/>
              </a:rPr>
              <a:t>de-serialization </a:t>
            </a:r>
            <a:r>
              <a:rPr lang="ko-KR" altLang="en-US" dirty="0" smtClean="0">
                <a:sym typeface="Wingdings" panose="05000000000000000000" pitchFamily="2" charset="2"/>
              </a:rPr>
              <a:t>하는 단계를 추가해주어야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이를 위해 </a:t>
            </a:r>
            <a:r>
              <a:rPr lang="en-US" altLang="ko-KR" dirty="0" smtClean="0">
                <a:sym typeface="Wingdings" panose="05000000000000000000" pitchFamily="2" charset="2"/>
              </a:rPr>
              <a:t>Creator&lt;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ym typeface="Wingdings" panose="05000000000000000000" pitchFamily="2" charset="2"/>
              </a:rPr>
              <a:t>타입의 </a:t>
            </a:r>
            <a:r>
              <a:rPr lang="en-US" altLang="ko-KR" dirty="0">
                <a:sym typeface="Wingdings" panose="05000000000000000000" pitchFamily="2" charset="2"/>
              </a:rPr>
              <a:t>CREATOR</a:t>
            </a:r>
            <a:r>
              <a:rPr lang="ko-KR" altLang="en-US" dirty="0">
                <a:sym typeface="Wingdings" panose="05000000000000000000" pitchFamily="2" charset="2"/>
              </a:rPr>
              <a:t>라는 </a:t>
            </a:r>
            <a:r>
              <a:rPr lang="ko-KR" altLang="en-US" dirty="0" smtClean="0">
                <a:sym typeface="Wingdings" panose="05000000000000000000" pitchFamily="2" charset="2"/>
              </a:rPr>
              <a:t>상수를 정의해야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>
                <a:sym typeface="Wingdings" panose="05000000000000000000" pitchFamily="2" charset="2"/>
              </a:rPr>
              <a:t>변수를 정의하지 않으면 </a:t>
            </a:r>
            <a:r>
              <a:rPr lang="ko-KR" altLang="en-US" dirty="0" smtClean="0">
                <a:sym typeface="Wingdings" panose="05000000000000000000" pitchFamily="2" charset="2"/>
              </a:rPr>
              <a:t>다음과 </a:t>
            </a:r>
            <a:r>
              <a:rPr lang="ko-KR" altLang="en-US" dirty="0">
                <a:sym typeface="Wingdings" panose="05000000000000000000" pitchFamily="2" charset="2"/>
              </a:rPr>
              <a:t>같은 </a:t>
            </a:r>
            <a:r>
              <a:rPr lang="ko-KR" altLang="en-US" dirty="0" err="1" smtClean="0">
                <a:sym typeface="Wingdings" panose="05000000000000000000" pitchFamily="2" charset="2"/>
              </a:rPr>
              <a:t>익셉션이</a:t>
            </a:r>
            <a:r>
              <a:rPr lang="ko-KR" altLang="en-US" dirty="0" smtClean="0">
                <a:sym typeface="Wingdings" panose="05000000000000000000" pitchFamily="2" charset="2"/>
              </a:rPr>
              <a:t> 발생합니다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/>
              <a:t>다음은 이번 실습 예제인 </a:t>
            </a:r>
            <a:r>
              <a:rPr lang="en-US" altLang="ko-KR" dirty="0" err="1"/>
              <a:t>BookData</a:t>
            </a:r>
            <a:r>
              <a:rPr lang="en-US" altLang="ko-KR" dirty="0"/>
              <a:t> </a:t>
            </a:r>
            <a:r>
              <a:rPr lang="ko-KR" altLang="en-US" dirty="0"/>
              <a:t>클래스를 위한 </a:t>
            </a:r>
            <a:r>
              <a:rPr lang="en-US" altLang="ko-KR" dirty="0" smtClean="0"/>
              <a:t>Creator&lt;</a:t>
            </a:r>
            <a:r>
              <a:rPr lang="en-US" altLang="ko-KR" dirty="0" err="1" smtClean="0"/>
              <a:t>BookData</a:t>
            </a:r>
            <a:r>
              <a:rPr lang="en-US" altLang="ko-KR" dirty="0" smtClean="0"/>
              <a:t>&gt; CREATOR </a:t>
            </a:r>
            <a:r>
              <a:rPr lang="ko-KR" altLang="en-US" dirty="0" smtClean="0"/>
              <a:t>코드입니다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2137" y="1938681"/>
            <a:ext cx="107177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Consolas" panose="020B0609020204030204" pitchFamily="49" charset="0"/>
              </a:rPr>
              <a:t>Parcelable protocol requires a Parcelable.Creator object called CREATOR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2137" y="2996952"/>
            <a:ext cx="1071778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</a:t>
            </a:r>
            <a:r>
              <a:rPr lang="en-US" altLang="ko-KR" dirty="0" smtClean="0">
                <a:latin typeface="Consolas" panose="020B0609020204030204" pitchFamily="49" charset="0"/>
              </a:rPr>
              <a:t>static </a:t>
            </a:r>
            <a:r>
              <a:rPr lang="en-US" altLang="ko-KR" dirty="0">
                <a:latin typeface="Consolas" panose="020B0609020204030204" pitchFamily="49" charset="0"/>
              </a:rPr>
              <a:t>final </a:t>
            </a:r>
            <a:r>
              <a:rPr lang="en-US" altLang="ko-KR" dirty="0" smtClean="0">
                <a:latin typeface="Consolas" panose="020B0609020204030204" pitchFamily="49" charset="0"/>
              </a:rPr>
              <a:t>Creator&lt;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&gt; CREATOR = new Creator&lt;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&gt;()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 createFromParcel(Parcel src)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return new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(src);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[] newArray(int size)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return new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[size];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클래스에 모든</a:t>
            </a:r>
            <a:r>
              <a:rPr lang="en-US" altLang="ko-KR" dirty="0" smtClean="0">
                <a:sym typeface="Wingdings" panose="05000000000000000000" pitchFamily="2" charset="2"/>
              </a:rPr>
              <a:t> parcel </a:t>
            </a:r>
            <a:r>
              <a:rPr lang="ko-KR" altLang="en-US" dirty="0" smtClean="0">
                <a:sym typeface="Wingdings" panose="05000000000000000000" pitchFamily="2" charset="2"/>
              </a:rPr>
              <a:t>된 데이터를 복구하는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를 정의해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생성자의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보내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그 정보 대로 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주의할 것은 </a:t>
            </a:r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기록한 순서와 동일한 순서로 복구해야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1424" y="1916832"/>
            <a:ext cx="1033146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(String title, int price)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this.title</a:t>
            </a:r>
            <a:r>
              <a:rPr lang="en-US" altLang="ko-KR" dirty="0">
                <a:latin typeface="Consolas" panose="020B0609020204030204" pitchFamily="49" charset="0"/>
              </a:rPr>
              <a:t> =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this.price</a:t>
            </a:r>
            <a:r>
              <a:rPr lang="en-US" altLang="ko-KR" dirty="0">
                <a:latin typeface="Consolas" panose="020B0609020204030204" pitchFamily="49" charset="0"/>
              </a:rPr>
              <a:t> =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(Parcel </a:t>
            </a:r>
            <a:r>
              <a:rPr lang="en-US" altLang="ko-KR" dirty="0" smtClean="0">
                <a:latin typeface="Consolas" panose="020B0609020204030204" pitchFamily="49" charset="0"/>
              </a:rPr>
              <a:t>in)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title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 smtClean="0">
                <a:latin typeface="Consolas" panose="020B0609020204030204" pitchFamily="49" charset="0"/>
              </a:rPr>
              <a:t>in.readString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price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 smtClean="0">
                <a:latin typeface="Consolas" panose="020B0609020204030204" pitchFamily="49" charset="0"/>
              </a:rPr>
              <a:t>in.readInt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4424314"/>
            <a:ext cx="1033146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setTitle</a:t>
            </a:r>
            <a:r>
              <a:rPr lang="en-US" altLang="ko-KR" dirty="0">
                <a:latin typeface="Consolas" panose="020B0609020204030204" pitchFamily="49" charset="0"/>
              </a:rPr>
              <a:t>(String title) </a:t>
            </a:r>
            <a:r>
              <a:rPr lang="en-US" altLang="ko-KR" dirty="0" smtClean="0">
                <a:latin typeface="Consolas" panose="020B0609020204030204" pitchFamily="49" charset="0"/>
              </a:rPr>
              <a:t>{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this.title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title</a:t>
            </a:r>
            <a:r>
              <a:rPr lang="en-US" altLang="ko-KR" dirty="0" smtClean="0">
                <a:latin typeface="Consolas" panose="020B0609020204030204" pitchFamily="49" charset="0"/>
              </a:rPr>
              <a:t>;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>
                <a:latin typeface="Consolas" panose="020B0609020204030204" pitchFamily="49" charset="0"/>
              </a:rPr>
              <a:t>setPrice</a:t>
            </a:r>
            <a:r>
              <a:rPr lang="en-US" altLang="ko-KR" dirty="0">
                <a:latin typeface="Consolas" panose="020B0609020204030204" pitchFamily="49" charset="0"/>
              </a:rPr>
              <a:t>(int price) </a:t>
            </a:r>
            <a:r>
              <a:rPr lang="en-US" altLang="ko-KR" dirty="0" smtClean="0">
                <a:latin typeface="Consolas" panose="020B0609020204030204" pitchFamily="49" charset="0"/>
              </a:rPr>
              <a:t>{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this.price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price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String </a:t>
            </a:r>
            <a:r>
              <a:rPr lang="en-US" altLang="ko-KR" dirty="0" err="1">
                <a:latin typeface="Consolas" panose="020B0609020204030204" pitchFamily="49" charset="0"/>
              </a:rPr>
              <a:t>getTitle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 return </a:t>
            </a:r>
            <a:r>
              <a:rPr lang="en-US" altLang="ko-KR" dirty="0">
                <a:latin typeface="Consolas" panose="020B0609020204030204" pitchFamily="49" charset="0"/>
              </a:rPr>
              <a:t>title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int </a:t>
            </a:r>
            <a:r>
              <a:rPr lang="en-US" altLang="ko-KR" dirty="0" err="1">
                <a:latin typeface="Consolas" panose="020B0609020204030204" pitchFamily="49" charset="0"/>
              </a:rPr>
              <a:t>getPrice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 return </a:t>
            </a:r>
            <a:r>
              <a:rPr lang="en-US" altLang="ko-KR" dirty="0">
                <a:latin typeface="Consolas" panose="020B0609020204030204" pitchFamily="49" charset="0"/>
              </a:rPr>
              <a:t>price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84232" y="2886328"/>
            <a:ext cx="157927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Constructors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472264" y="5661248"/>
            <a:ext cx="158569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getter/setter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7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종합하면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517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implements Parcelable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private String title;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int    price;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(String title, int price)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this.title</a:t>
            </a:r>
            <a:r>
              <a:rPr lang="en-US" altLang="ko-KR" sz="1600" dirty="0" smtClean="0">
                <a:latin typeface="Consolas" panose="020B0609020204030204" pitchFamily="49" charset="0"/>
              </a:rPr>
              <a:t> = title;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this.price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 = price;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Parcel</a:t>
            </a:r>
            <a:r>
              <a:rPr lang="en-US" altLang="ko-KR" sz="1600" dirty="0" smtClean="0">
                <a:latin typeface="Consolas" panose="020B0609020204030204" pitchFamily="49" charset="0"/>
              </a:rPr>
              <a:t> in)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title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in.readString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price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in.readInt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use [Generate ...] to implement getter/setter methods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여기에 들어가야 할 코드가 다음 쪽에 있습니다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6312024" y="1988840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48128" y="1727230"/>
            <a:ext cx="382627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클래스 속성 </a:t>
            </a:r>
            <a:r>
              <a:rPr lang="en-US" altLang="ko-KR" sz="1400" dirty="0" smtClean="0">
                <a:sym typeface="Wingdings" panose="05000000000000000000" pitchFamily="2" charset="2"/>
              </a:rPr>
              <a:t>–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만든 후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우리가 전달하고자 하는 자료를 이 속성에 저장합니다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245467" y="3311406"/>
            <a:ext cx="382627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Parcel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객체로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 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245466" y="2296760"/>
            <a:ext cx="382627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생성자 </a:t>
            </a:r>
            <a:r>
              <a:rPr lang="en-US" altLang="ko-KR" sz="1400" dirty="0" smtClean="0">
                <a:sym typeface="Wingdings" panose="05000000000000000000" pitchFamily="2" charset="2"/>
              </a:rPr>
              <a:t>–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386498" y="3278290"/>
            <a:ext cx="157927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Constructors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383292" y="4564539"/>
            <a:ext cx="158569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getter/setter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4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b="1" dirty="0">
                <a:latin typeface="Consolas" panose="020B0609020204030204" pitchFamily="49" charset="0"/>
              </a:rPr>
              <a:t>static final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Creator&lt;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&gt; </a:t>
            </a:r>
            <a:r>
              <a:rPr lang="en-US" altLang="ko-KR" sz="1600" b="1" dirty="0">
                <a:latin typeface="Consolas" panose="020B0609020204030204" pitchFamily="49" charset="0"/>
              </a:rPr>
              <a:t>CREATOR </a:t>
            </a:r>
            <a:r>
              <a:rPr lang="en-US" altLang="ko-KR" sz="1600" dirty="0">
                <a:latin typeface="Consolas" panose="020B0609020204030204" pitchFamily="49" charset="0"/>
              </a:rPr>
              <a:t>= new </a:t>
            </a:r>
            <a:r>
              <a:rPr lang="en-US" altLang="ko-KR" sz="1600" dirty="0" smtClean="0">
                <a:latin typeface="Consolas" panose="020B0609020204030204" pitchFamily="49" charset="0"/>
              </a:rPr>
              <a:t>Creator&lt;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createFromParcel(Parcel in)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(in);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[] newArray(int size)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[size];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};</a:t>
            </a:r>
          </a:p>
          <a:p>
            <a:endParaRPr lang="en-US" altLang="ko-KR" sz="1600" b="1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b="1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int </a:t>
            </a:r>
            <a:r>
              <a:rPr lang="en-US" altLang="ko-KR" sz="1600" dirty="0" err="1">
                <a:latin typeface="Consolas" panose="020B0609020204030204" pitchFamily="49" charset="0"/>
              </a:rPr>
              <a:t>describeContents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writeToParcel</a:t>
            </a:r>
            <a:r>
              <a:rPr lang="en-US" altLang="ko-KR" sz="1600" dirty="0">
                <a:latin typeface="Consolas" panose="020B0609020204030204" pitchFamily="49" charset="0"/>
              </a:rPr>
              <a:t>(Parcel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latin typeface="Consolas" panose="020B0609020204030204" pitchFamily="49" charset="0"/>
              </a:rPr>
              <a:t>int i</a:t>
            </a:r>
            <a:r>
              <a:rPr lang="en-US" altLang="ko-KR" sz="1600" dirty="0" smtClean="0"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parcel.writeString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(title);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parcel.writeInt</a:t>
            </a:r>
            <a:r>
              <a:rPr lang="en-US" altLang="ko-KR" sz="1600" dirty="0" smtClean="0">
                <a:latin typeface="Consolas" panose="020B0609020204030204" pitchFamily="49" charset="0"/>
              </a:rPr>
              <a:t>(price);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94006" y="1916832"/>
            <a:ext cx="382627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/>
              <a:t>CREATOR </a:t>
            </a:r>
            <a:r>
              <a:rPr lang="ko-KR" altLang="en-US" sz="1400" dirty="0" smtClean="0"/>
              <a:t>상수는 </a:t>
            </a:r>
            <a:r>
              <a:rPr lang="en-US" altLang="ko-KR" sz="1400" dirty="0" smtClean="0"/>
              <a:t>Parcelable </a:t>
            </a:r>
            <a:r>
              <a:rPr lang="ko-KR" altLang="en-US" sz="1400" dirty="0" smtClean="0"/>
              <a:t>객체의 자료를 읽어와서 객체를 생성하여 반환합니다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11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 다음에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아래의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ko-KR" altLang="en-US" dirty="0" smtClean="0">
                <a:sym typeface="Wingdings" panose="05000000000000000000" pitchFamily="2" charset="2"/>
              </a:rPr>
              <a:t>버튼을 찾아 변수에 할당하고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1384" y="1916832"/>
            <a:ext cx="1136585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. . 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onClick(View v)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84974" y="3770188"/>
            <a:ext cx="4824536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new Vi….   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dirty="0" err="1" smtClean="0">
                <a:solidFill>
                  <a:schemeClr val="tx1"/>
                </a:solidFill>
              </a:rPr>
              <a:t>View.onClickListner</a:t>
            </a:r>
            <a:r>
              <a:rPr lang="en-US" altLang="ko-KR" sz="1400" dirty="0" smtClean="0">
                <a:solidFill>
                  <a:schemeClr val="tx1"/>
                </a:solidFill>
              </a:rPr>
              <a:t>() { . . . .}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 flipV="1">
            <a:off x="6023992" y="2780929"/>
            <a:ext cx="1260982" cy="13773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136402" y="3713349"/>
            <a:ext cx="4103614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new toast</a:t>
            </a:r>
            <a:r>
              <a:rPr lang="ko-KR" altLang="en-US" sz="1400" dirty="0" smtClean="0">
                <a:solidFill>
                  <a:schemeClr val="tx1"/>
                </a:solidFill>
              </a:rPr>
              <a:t>를 선택함으로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1919536" y="3645025"/>
            <a:ext cx="216866" cy="4564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1384" y="5180999"/>
            <a:ext cx="1136585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(v</a:t>
            </a:r>
            <a:r>
              <a:rPr lang="en-US" altLang="ko-KR" dirty="0">
                <a:latin typeface="Consolas" panose="020B0609020204030204" pitchFamily="49" charset="0"/>
              </a:rPr>
              <a:t>) </a:t>
            </a:r>
            <a:r>
              <a:rPr lang="en-US" altLang="ko-KR" dirty="0" smtClean="0">
                <a:latin typeface="Consolas" panose="020B0609020204030204" pitchFamily="49" charset="0"/>
              </a:rPr>
              <a:t>-&gt;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42772" y="5020929"/>
            <a:ext cx="3666738" cy="585105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Using Java8 – Lambda expression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여기 예제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</a:t>
            </a:r>
            <a:r>
              <a:rPr lang="ko-KR" altLang="en-US" dirty="0">
                <a:sym typeface="Wingdings" panose="05000000000000000000" pitchFamily="2" charset="2"/>
              </a:rPr>
              <a:t>안에 정의된 인스턴스 변수는 두 개이며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하나는 문자열이고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하나는 정수입니다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객체는 이 두 개의 변수로 구성된 객체입니다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메소드는</a:t>
            </a:r>
            <a:r>
              <a:rPr lang="ko-KR" altLang="en-US" dirty="0">
                <a:sym typeface="Wingdings" panose="05000000000000000000" pitchFamily="2" charset="2"/>
              </a:rPr>
              <a:t> 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 안에 들어 있는 데이터를 </a:t>
            </a:r>
            <a:r>
              <a:rPr lang="en-US" altLang="ko-KR" dirty="0">
                <a:sym typeface="Wingdings" panose="05000000000000000000" pitchFamily="2" charset="2"/>
              </a:rPr>
              <a:t>Parcel </a:t>
            </a:r>
            <a:r>
              <a:rPr lang="ko-KR" altLang="en-US" dirty="0">
                <a:sym typeface="Wingdings" panose="05000000000000000000" pitchFamily="2" charset="2"/>
              </a:rPr>
              <a:t>객체로 만드는 역할을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ko-KR" altLang="en-US" dirty="0" err="1">
                <a:sym typeface="Wingdings" panose="05000000000000000000" pitchFamily="2" charset="2"/>
              </a:rPr>
              <a:t>메소드</a:t>
            </a:r>
            <a:r>
              <a:rPr lang="ko-KR" altLang="en-US" dirty="0">
                <a:sym typeface="Wingdings" panose="05000000000000000000" pitchFamily="2" charset="2"/>
              </a:rPr>
              <a:t> 안에는 </a:t>
            </a:r>
            <a:r>
              <a:rPr lang="en-US" altLang="ko-KR" dirty="0" err="1">
                <a:sym typeface="Wingdings" panose="05000000000000000000" pitchFamily="2" charset="2"/>
              </a:rPr>
              <a:t>writeInt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 err="1">
                <a:sym typeface="Wingdings" panose="05000000000000000000" pitchFamily="2" charset="2"/>
              </a:rPr>
              <a:t>writeString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메소드가</a:t>
            </a:r>
            <a:r>
              <a:rPr lang="ko-KR" altLang="en-US" dirty="0">
                <a:sym typeface="Wingdings" panose="05000000000000000000" pitchFamily="2" charset="2"/>
              </a:rPr>
              <a:t>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클래스 </a:t>
            </a:r>
            <a:r>
              <a:rPr lang="ko-KR" altLang="en-US" dirty="0" err="1">
                <a:sym typeface="Wingdings" panose="05000000000000000000" pitchFamily="2" charset="2"/>
              </a:rPr>
              <a:t>생성자를</a:t>
            </a:r>
            <a:r>
              <a:rPr lang="ko-KR" altLang="en-US" dirty="0">
                <a:sym typeface="Wingdings" panose="05000000000000000000" pitchFamily="2" charset="2"/>
              </a:rPr>
              <a:t> 보면</a:t>
            </a:r>
            <a:r>
              <a:rPr lang="en-US" altLang="ko-KR" dirty="0">
                <a:sym typeface="Wingdings" panose="05000000000000000000" pitchFamily="2" charset="2"/>
              </a:rPr>
              <a:t>, Parcel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받은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readInt</a:t>
            </a:r>
            <a:r>
              <a:rPr lang="en-US" altLang="ko-KR" dirty="0">
                <a:sym typeface="Wingdings" panose="05000000000000000000" pitchFamily="2" charset="2"/>
              </a:rPr>
              <a:t>(), </a:t>
            </a:r>
            <a:r>
              <a:rPr lang="en-US" altLang="ko-KR" dirty="0" err="1">
                <a:sym typeface="Wingdings" panose="05000000000000000000" pitchFamily="2" charset="2"/>
              </a:rPr>
              <a:t>readString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이용해 데이터를 읽어 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생성해 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CREATOR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객체는 상수로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객체가 만들어지는 코드가 들어가므로 </a:t>
            </a:r>
            <a:r>
              <a:rPr lang="en-US" altLang="ko-KR" dirty="0" smtClean="0">
                <a:sym typeface="Wingdings" panose="05000000000000000000" pitchFamily="2" charset="2"/>
              </a:rPr>
              <a:t>new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와 같이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만드는 부분을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객체의 데이터를 읽는 부분과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객체로 쓰는 부분을 정의한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6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</a:t>
            </a:r>
            <a:r>
              <a:rPr lang="ko-KR" altLang="en-US" dirty="0" smtClean="0">
                <a:sym typeface="Wingdings" panose="05000000000000000000" pitchFamily="2" charset="2"/>
              </a:rPr>
              <a:t>코드를 다음과 같이 수정하여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버튼을 클릭했을 때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시작하고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인텐트 객체에는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부가 데이터로 넣어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6792"/>
            <a:ext cx="1136585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dirty="0" smtClean="0">
                <a:latin typeface="Consolas" panose="020B0609020204030204" pitchFamily="49" charset="0"/>
              </a:rPr>
              <a:t>MainActivity </a:t>
            </a:r>
            <a:r>
              <a:rPr lang="en-US" altLang="ko-KR" dirty="0">
                <a:latin typeface="Consolas" panose="020B0609020204030204" pitchFamily="49" charset="0"/>
              </a:rPr>
              <a:t>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int </a:t>
            </a:r>
            <a:r>
              <a:rPr lang="en-US" altLang="ko-KR" dirty="0" smtClean="0">
                <a:latin typeface="Consolas" panose="020B0609020204030204" pitchFamily="49" charset="0"/>
              </a:rPr>
              <a:t>REQUEST_CODE </a:t>
            </a:r>
            <a:r>
              <a:rPr lang="en-US" altLang="ko-KR" dirty="0">
                <a:latin typeface="Consolas" panose="020B0609020204030204" pitchFamily="49" charset="0"/>
              </a:rPr>
              <a:t>= 101;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static final String KEY_SERVICE = "quote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TextView </a:t>
            </a:r>
            <a:r>
              <a:rPr lang="en-US" altLang="ko-KR" dirty="0">
                <a:latin typeface="Consolas" panose="020B0609020204030204" pitchFamily="49" charset="0"/>
              </a:rPr>
              <a:t>textView2;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setContentView(R.layout.activity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final EditText </a:t>
            </a:r>
            <a:r>
              <a:rPr lang="en-US" altLang="ko-KR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R.id.editText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dirty="0" err="1"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textView2 = findViewById(R.id.textView2);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59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6792"/>
            <a:ext cx="1136585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pPr lvl="1"/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Activity2.class);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book =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().toString(), 1000);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intent.putExtra(KEY_SERVICE, </a:t>
            </a:r>
            <a:r>
              <a:rPr lang="en-US" altLang="ko-KR" sz="1600" dirty="0">
                <a:latin typeface="Consolas" panose="020B0609020204030204" pitchFamily="49" charset="0"/>
              </a:rPr>
              <a:t>book);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startActivityForResult(intent, REQUEST_CODE);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780308" y="3140968"/>
            <a:ext cx="280831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title </a:t>
            </a:r>
            <a:r>
              <a:rPr lang="ko-KR" altLang="en-US" sz="1400" dirty="0" smtClean="0">
                <a:sym typeface="Wingdings" panose="05000000000000000000" pitchFamily="2" charset="2"/>
              </a:rPr>
              <a:t>과 </a:t>
            </a:r>
            <a:r>
              <a:rPr lang="en-US" altLang="ko-KR" sz="1400" dirty="0" smtClean="0">
                <a:sym typeface="Wingdings" panose="05000000000000000000" pitchFamily="2" charset="2"/>
              </a:rPr>
              <a:t>1000 </a:t>
            </a:r>
            <a:r>
              <a:rPr lang="ko-KR" altLang="en-US" sz="1400" dirty="0" smtClean="0">
                <a:sym typeface="Wingdings" panose="05000000000000000000" pitchFamily="2" charset="2"/>
              </a:rPr>
              <a:t>데이터가 </a:t>
            </a:r>
            <a:r>
              <a:rPr lang="en-US" altLang="ko-KR" sz="1400" dirty="0" smtClean="0"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Parcel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객체로 만들어집니다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62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</a:t>
            </a:r>
            <a:r>
              <a:rPr lang="en-US" altLang="ko-KR" dirty="0" smtClean="0">
                <a:sym typeface="Wingdings" panose="05000000000000000000" pitchFamily="2" charset="2"/>
              </a:rPr>
              <a:t>activity2.xml 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텍스트뷰 두 개와 하나를 이용합니다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두 텍스트뷰에는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Received</a:t>
            </a:r>
            <a:r>
              <a:rPr lang="en-US" altLang="ko-KR" dirty="0" smtClean="0">
                <a:sym typeface="Wingdings" panose="05000000000000000000" pitchFamily="2" charset="2"/>
              </a:rPr>
              <a:t>", "</a:t>
            </a:r>
            <a:r>
              <a:rPr lang="en-US" altLang="ko-KR" b="1" dirty="0" smtClean="0">
                <a:sym typeface="Wingdings" panose="05000000000000000000" pitchFamily="2" charset="2"/>
              </a:rPr>
              <a:t>Sending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이란 텍스트와 함께 전달 받은 정보와 되돌려줄 정보를 보여주고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버튼에는 </a:t>
            </a:r>
            <a:r>
              <a:rPr lang="en-US" altLang="ko-KR" dirty="0" smtClean="0">
                <a:sym typeface="Wingdings" panose="05000000000000000000" pitchFamily="2" charset="2"/>
              </a:rPr>
              <a:t>"MainActivity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b="1" dirty="0" smtClean="0">
                <a:sym typeface="Wingdings" panose="05000000000000000000" pitchFamily="2" charset="2"/>
              </a:rPr>
              <a:t>가기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라는 </a:t>
            </a:r>
            <a:r>
              <a:rPr lang="ko-KR" altLang="en-US" dirty="0" smtClean="0">
                <a:sym typeface="Wingdings" panose="05000000000000000000" pitchFamily="2" charset="2"/>
              </a:rPr>
              <a:t>글자가 보이도록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받은 정보 중에 </a:t>
            </a:r>
            <a:r>
              <a:rPr lang="en-US" altLang="ko-KR" dirty="0" err="1" smtClean="0">
                <a:sym typeface="Wingdings" panose="05000000000000000000" pitchFamily="2" charset="2"/>
              </a:rPr>
              <a:t>book.price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50% discount</a:t>
            </a:r>
            <a:r>
              <a:rPr lang="ko-KR" altLang="en-US" dirty="0" smtClean="0">
                <a:sym typeface="Wingdings" panose="05000000000000000000" pitchFamily="2" charset="2"/>
              </a:rPr>
              <a:t>한 가격으로 </a:t>
            </a:r>
            <a:r>
              <a:rPr lang="en-US" altLang="ko-KR" dirty="0" smtClean="0">
                <a:sym typeface="Wingdings" panose="05000000000000000000" pitchFamily="2" charset="2"/>
              </a:rPr>
              <a:t>Sending </a:t>
            </a:r>
            <a:r>
              <a:rPr lang="ko-KR" altLang="en-US" dirty="0" smtClean="0">
                <a:sym typeface="Wingdings" panose="05000000000000000000" pitchFamily="2" charset="2"/>
              </a:rPr>
              <a:t>정보로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6456" y="2177615"/>
            <a:ext cx="1136585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import static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org.joy.parcel.MainActivity.KEY_SERVICE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book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Bundle </a:t>
            </a:r>
            <a:r>
              <a:rPr lang="en-US" altLang="ko-KR" sz="1600" b="1" dirty="0" err="1">
                <a:latin typeface="Consolas" panose="020B0609020204030204" pitchFamily="49" charset="0"/>
              </a:rPr>
              <a:t>bundle</a:t>
            </a:r>
            <a:r>
              <a:rPr lang="en-US" altLang="ko-KR" sz="1600" b="1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b="1" dirty="0">
                <a:latin typeface="Consolas" panose="020B0609020204030204" pitchFamily="49" charset="0"/>
              </a:rPr>
              <a:t>().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getExtras</a:t>
            </a:r>
            <a:r>
              <a:rPr lang="en-US" altLang="ko-KR" sz="16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book =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bundle.getParcelable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(KEY_SERVICE);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textView.setText("Received: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</a:t>
            </a:r>
            <a:r>
              <a:rPr lang="en-US" altLang="ko-KR" sz="1600" dirty="0" smtClean="0">
                <a:latin typeface="Consolas" panose="020B0609020204030204" pitchFamily="49" charset="0"/>
              </a:rPr>
              <a:t>", </a:t>
            </a:r>
            <a:r>
              <a:rPr lang="en-US" altLang="ko-KR" sz="1600" dirty="0">
                <a:latin typeface="Consolas" panose="020B0609020204030204" pitchFamily="49" charset="0"/>
              </a:rPr>
              <a:t>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book.setPrice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((int)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Math.round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 * </a:t>
            </a:r>
            <a:r>
              <a:rPr lang="en-US" altLang="ko-KR" sz="1600" dirty="0" smtClean="0">
                <a:latin typeface="Consolas" panose="020B0609020204030204" pitchFamily="49" charset="0"/>
              </a:rPr>
              <a:t>0.5));  // 50% discount price </a:t>
            </a:r>
            <a:r>
              <a:rPr lang="ko-KR" altLang="en-US" sz="1600" dirty="0" smtClean="0">
                <a:latin typeface="Consolas" panose="020B0609020204030204" pitchFamily="49" charset="0"/>
              </a:rPr>
              <a:t>저장합니다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textView2.setText("Sending: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</a:t>
            </a:r>
            <a:r>
              <a:rPr lang="en-US" altLang="ko-KR" sz="1600" dirty="0" smtClean="0">
                <a:latin typeface="Consolas" panose="020B0609020204030204" pitchFamily="49" charset="0"/>
              </a:rPr>
              <a:t>", </a:t>
            </a:r>
            <a:r>
              <a:rPr lang="en-US" altLang="ko-KR" sz="1600" dirty="0">
                <a:latin typeface="Consolas" panose="020B0609020204030204" pitchFamily="49" charset="0"/>
              </a:rPr>
              <a:t>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());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9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intent.putExtra(KEY_SERVICE,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setResult</a:t>
            </a:r>
            <a:r>
              <a:rPr lang="en-US" altLang="ko-KR" sz="1600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96200" y="1676878"/>
            <a:ext cx="280831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정보를 수정하여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로 새로 만든 </a:t>
            </a:r>
            <a:r>
              <a:rPr lang="en-US" altLang="ko-KR" sz="1400" dirty="0" smtClean="0">
                <a:sym typeface="Wingdings" panose="05000000000000000000" pitchFamily="2" charset="2"/>
              </a:rPr>
              <a:t>book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보냅니다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430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MainActivity.java: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dirty="0" smtClean="0">
                <a:sym typeface="Wingdings" panose="05000000000000000000" pitchFamily="2" charset="2"/>
              </a:rPr>
              <a:t>로부터 전달받은 인텐트를 처리하도록 코딩합니다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617762"/>
            <a:ext cx="1136585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Intent data)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(requestCode,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(requestCode == REQUEST_CODE)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"requestCode: 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+ requestCode + ",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Bundle </a:t>
            </a:r>
            <a:r>
              <a:rPr lang="en-US" altLang="ko-KR" sz="1600" dirty="0" err="1">
                <a:latin typeface="Consolas" panose="020B0609020204030204" pitchFamily="49" charset="0"/>
              </a:rPr>
              <a:t>bundle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 dirty="0" err="1">
                <a:latin typeface="Consolas" panose="020B0609020204030204" pitchFamily="49" charset="0"/>
              </a:rPr>
              <a:t>.getExtras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bundle.getParcelable</a:t>
            </a:r>
            <a:r>
              <a:rPr lang="en-US" altLang="ko-KR" sz="1600" dirty="0" smtClean="0">
                <a:latin typeface="Consolas" panose="020B0609020204030204" pitchFamily="49" charset="0"/>
              </a:rPr>
              <a:t>(KEY_SERVICE);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textView2.setText("Received: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",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66088" y="2247374"/>
            <a:ext cx="38065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전달 받은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 </a:t>
            </a:r>
            <a:r>
              <a:rPr lang="ko-KR" altLang="en-US" sz="1400" dirty="0" smtClean="0">
                <a:sym typeface="Wingdings" panose="05000000000000000000" pitchFamily="2" charset="2"/>
              </a:rPr>
              <a:t>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이 안에 </a:t>
            </a:r>
            <a:r>
              <a:rPr lang="en-US" altLang="ko-KR" sz="1400" dirty="0" smtClean="0">
                <a:sym typeface="Wingdings" panose="05000000000000000000" pitchFamily="2" charset="2"/>
              </a:rPr>
              <a:t>Bundle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로 되어 객체를 찾아야 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013763" y="1409762"/>
            <a:ext cx="224452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MainActivity.java: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2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결과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132855"/>
            <a:ext cx="2447116" cy="43035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68" y="2132855"/>
            <a:ext cx="2479570" cy="43035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864" y="2153404"/>
            <a:ext cx="2459169" cy="430354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14747" y="4088398"/>
            <a:ext cx="147989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책 이름 입력하고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dirty="0" smtClean="0">
                <a:sym typeface="Wingdings" panose="05000000000000000000" pitchFamily="2" charset="2"/>
              </a:rPr>
              <a:t>버튼 클릭하면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책 이름과 </a:t>
            </a:r>
            <a:r>
              <a:rPr lang="en-US" altLang="ko-KR" sz="1200" dirty="0" smtClean="0">
                <a:sym typeface="Wingdings" panose="05000000000000000000" pitchFamily="2" charset="2"/>
              </a:rPr>
              <a:t>1000</a:t>
            </a:r>
            <a:r>
              <a:rPr lang="ko-KR" altLang="en-US" sz="1200" dirty="0" smtClean="0">
                <a:sym typeface="Wingdings" panose="05000000000000000000" pitchFamily="2" charset="2"/>
              </a:rPr>
              <a:t>을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3536460" y="4925077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06267" y="4088397"/>
            <a:ext cx="184056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전달 받은 책 이름과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가격을 반으로 정하여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버튼 클릭하면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err="1" smtClean="0">
                <a:sym typeface="Wingdings" panose="05000000000000000000" pitchFamily="2" charset="2"/>
              </a:rPr>
              <a:t>MainAcitivity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로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7761906" y="4956586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10272464" y="4956586"/>
            <a:ext cx="504056" cy="41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870663" y="5367753"/>
            <a:ext cx="18117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에서 전달 받은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정보를 여기에 표시함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2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Challenge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Challenge:</a:t>
            </a:r>
          </a:p>
          <a:p>
            <a:pPr indent="-285750"/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현제 코드는 제목</a:t>
            </a:r>
            <a:r>
              <a:rPr lang="ko-KR" altLang="en-US" dirty="0" smtClean="0">
                <a:sym typeface="Wingdings" panose="05000000000000000000" pitchFamily="2" charset="2"/>
              </a:rPr>
              <a:t>은 사용자로부터 입력 받지만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가격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정가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1000</a:t>
            </a:r>
            <a:r>
              <a:rPr lang="ko-KR" altLang="en-US" dirty="0" smtClean="0">
                <a:sym typeface="Wingdings" panose="05000000000000000000" pitchFamily="2" charset="2"/>
              </a:rPr>
              <a:t>으로 고정되어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두 가지의 정보를 사용자로부터 제대로 입력을 받을 수 있도록 </a:t>
            </a:r>
            <a:r>
              <a:rPr lang="en-US" altLang="ko-KR" dirty="0" smtClean="0">
                <a:sym typeface="Wingdings" panose="05000000000000000000" pitchFamily="2" charset="2"/>
              </a:rPr>
              <a:t>EditText, TextView</a:t>
            </a:r>
            <a:r>
              <a:rPr lang="ko-KR" altLang="en-US" dirty="0" smtClean="0">
                <a:sym typeface="Wingdings" panose="05000000000000000000" pitchFamily="2" charset="2"/>
              </a:rPr>
              <a:t>들을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모은 정보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책 제목과 가격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ko-KR" altLang="en-US" dirty="0">
                <a:sym typeface="Wingdings" panose="05000000000000000000" pitchFamily="2" charset="2"/>
              </a:rPr>
              <a:t>책의 </a:t>
            </a:r>
            <a:r>
              <a:rPr lang="ko-KR" altLang="en-US" dirty="0" smtClean="0">
                <a:sym typeface="Wingdings" panose="05000000000000000000" pitchFamily="2" charset="2"/>
              </a:rPr>
              <a:t>상태를 </a:t>
            </a:r>
            <a:r>
              <a:rPr lang="en-US" altLang="ko-KR" dirty="0" smtClean="0">
                <a:sym typeface="Wingdings" panose="05000000000000000000" pitchFamily="2" charset="2"/>
              </a:rPr>
              <a:t>new</a:t>
            </a:r>
            <a:r>
              <a:rPr lang="en-US" altLang="ko-KR" dirty="0">
                <a:sym typeface="Wingdings" panose="05000000000000000000" pitchFamily="2" charset="2"/>
              </a:rPr>
              <a:t>, best, good, bad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radio button</a:t>
            </a:r>
            <a:r>
              <a:rPr lang="ko-KR" altLang="en-US" dirty="0">
                <a:sym typeface="Wingdings" panose="05000000000000000000" pitchFamily="2" charset="2"/>
              </a:rPr>
              <a:t> 으로 </a:t>
            </a:r>
            <a:r>
              <a:rPr lang="ko-KR" altLang="en-US" dirty="0" smtClean="0">
                <a:sym typeface="Wingdings" panose="05000000000000000000" pitchFamily="2" charset="2"/>
              </a:rPr>
              <a:t>표시하고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가격을 정하여 화면에 보여주고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정보를</a:t>
            </a:r>
            <a:r>
              <a:rPr lang="en-US" altLang="ko-KR" dirty="0" smtClean="0">
                <a:sym typeface="Wingdings" panose="05000000000000000000" pitchFamily="2" charset="2"/>
              </a:rPr>
              <a:t> MainActivity </a:t>
            </a:r>
            <a:r>
              <a:rPr lang="ko-KR" altLang="en-US" dirty="0" smtClean="0">
                <a:sym typeface="Wingdings" panose="05000000000000000000" pitchFamily="2" charset="2"/>
              </a:rPr>
              <a:t>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반환된 값인 책의 상태와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가격을 각각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프로세스와 태스크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프로세스는 마치 하나의 상자와 같아서 다른 프로세스와 어떤 정보를 공유하기가 어렵습니다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따라서 하나의 프로세스에서 다른 프로세스의 화면을 띄우려면 시스템의 도움이 필요합니다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시스템에서 이런 액티비티의 각종 정보를 저장해 두기 위해 </a:t>
            </a:r>
            <a:r>
              <a:rPr lang="ko-KR" altLang="en-US" dirty="0" err="1" smtClean="0">
                <a:sym typeface="Wingdings" panose="05000000000000000000" pitchFamily="2" charset="2"/>
              </a:rPr>
              <a:t>태스크라는</a:t>
            </a:r>
            <a:r>
              <a:rPr lang="ko-KR" altLang="en-US" dirty="0" smtClean="0">
                <a:sym typeface="Wingdings" panose="05000000000000000000" pitchFamily="2" charset="2"/>
              </a:rPr>
              <a:t> 것을 만들게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등록할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필요에 따라 태스크도 함께 직접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3140968"/>
            <a:ext cx="1800200" cy="26555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839416" y="5836592"/>
            <a:ext cx="180020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VM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9416" y="6175410"/>
            <a:ext cx="1800200" cy="3092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Process #1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11424" y="3743720"/>
            <a:ext cx="1656184" cy="19895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55440" y="5229200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Root Activity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55440" y="4607266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Activity #1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endCxn id="10" idx="2"/>
          </p:cNvCxnSpPr>
          <p:nvPr/>
        </p:nvCxnSpPr>
        <p:spPr>
          <a:xfrm flipV="1">
            <a:off x="1739516" y="4998634"/>
            <a:ext cx="0" cy="207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1311484" y="3574443"/>
            <a:ext cx="323810" cy="18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641000" y="3405166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ym typeface="Wingdings" panose="05000000000000000000" pitchFamily="2" charset="2"/>
              </a:rPr>
              <a:t>Task #1</a:t>
            </a:r>
            <a:endParaRPr lang="ko-KR" altLang="en-US" sz="16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991895" y="3140968"/>
            <a:ext cx="1800200" cy="3343695"/>
            <a:chOff x="2991895" y="3140968"/>
            <a:chExt cx="1800200" cy="3343695"/>
          </a:xfrm>
        </p:grpSpPr>
        <p:sp>
          <p:nvSpPr>
            <p:cNvPr id="19" name="직사각형 18"/>
            <p:cNvSpPr/>
            <p:nvPr/>
          </p:nvSpPr>
          <p:spPr>
            <a:xfrm>
              <a:off x="2991895" y="3140968"/>
              <a:ext cx="1800200" cy="26555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91895" y="5836592"/>
              <a:ext cx="1800200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VM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91895" y="6175410"/>
              <a:ext cx="1800200" cy="3092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Process #2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063903" y="4005064"/>
              <a:ext cx="1656184" cy="17281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207919" y="4607266"/>
              <a:ext cx="1368152" cy="39136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Activity #1</a:t>
              </a:r>
              <a:endParaRPr lang="ko-KR" altLang="en-US" sz="1400" dirty="0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144374" y="3121220"/>
            <a:ext cx="642423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옆의 그림은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예를 </a:t>
            </a:r>
            <a:r>
              <a:rPr lang="ko-KR" altLang="en-US" sz="1400" dirty="0">
                <a:sym typeface="Wingdings" panose="05000000000000000000" pitchFamily="2" charset="2"/>
              </a:rPr>
              <a:t>들어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두 앱을 각각 실행했을 경우입니다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여러분의 </a:t>
            </a:r>
            <a:r>
              <a:rPr lang="ko-KR" altLang="en-US" sz="1400" dirty="0">
                <a:sym typeface="Wingdings" panose="05000000000000000000" pitchFamily="2" charset="2"/>
              </a:rPr>
              <a:t>앱에서 전화 앱의 화면을 띄우지 않고 전화 앱을 따로 실행시키면 전화 앱의 태스크는 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여러분의 앱의 태스크와 별도로 만들어지게 됩니다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55440" y="4165112"/>
            <a:ext cx="1368152" cy="39136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Activity #2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07919" y="5210338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Root Activity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3891995" y="4979772"/>
            <a:ext cx="0" cy="207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363282" y="3812453"/>
            <a:ext cx="323810" cy="18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692798" y="3643176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ym typeface="Wingdings" panose="05000000000000000000" pitchFamily="2" charset="2"/>
              </a:rPr>
              <a:t>Task #2</a:t>
            </a:r>
            <a:endParaRPr lang="ko-KR" altLang="en-US" sz="1600" dirty="0"/>
          </a:p>
        </p:txBody>
      </p:sp>
      <p:sp>
        <p:nvSpPr>
          <p:cNvPr id="37" name="직사각형 36"/>
          <p:cNvSpPr/>
          <p:nvPr/>
        </p:nvSpPr>
        <p:spPr>
          <a:xfrm>
            <a:off x="5144374" y="3906917"/>
            <a:ext cx="642423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/>
              <a:t>태스크</a:t>
            </a:r>
            <a:r>
              <a:rPr lang="en-US" altLang="ko-KR" sz="1400" dirty="0"/>
              <a:t>(Task)</a:t>
            </a:r>
            <a:r>
              <a:rPr lang="ko-KR" altLang="en-US" sz="1400" dirty="0"/>
              <a:t>는 사용자가 실질적으로 “하나의 어플리케이션처럼” 느끼는 액티비티들의 집합이라 할 수 있습니다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latinLnBrk="0"/>
            <a:r>
              <a:rPr lang="ko-KR" altLang="en-US" sz="1400" dirty="0" smtClean="0"/>
              <a:t>태스크는 </a:t>
            </a:r>
            <a:r>
              <a:rPr lang="ko-KR" altLang="en-US" sz="1400" dirty="0"/>
              <a:t>스택</a:t>
            </a:r>
            <a:r>
              <a:rPr lang="en-US" altLang="ko-KR" sz="1400" dirty="0"/>
              <a:t>(Stack) </a:t>
            </a:r>
            <a:r>
              <a:rPr lang="ko-KR" altLang="en-US" sz="1400" dirty="0"/>
              <a:t>형태로 구성되며</a:t>
            </a:r>
            <a:r>
              <a:rPr lang="en-US" altLang="ko-KR" sz="1400" dirty="0"/>
              <a:t>, </a:t>
            </a:r>
            <a:r>
              <a:rPr lang="ko-KR" altLang="en-US" sz="1400" dirty="0"/>
              <a:t>스택의 가장 아래에는 이 태스크를 시작한 </a:t>
            </a:r>
            <a:r>
              <a:rPr lang="ko-KR" altLang="en-US" sz="1400" dirty="0" err="1"/>
              <a:t>액티비티인</a:t>
            </a:r>
            <a:r>
              <a:rPr lang="ko-KR" altLang="en-US" sz="1400" dirty="0"/>
              <a:t> 루트 액티비티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RootActivity</a:t>
            </a:r>
            <a:r>
              <a:rPr lang="en-US" altLang="ko-KR" sz="1400" dirty="0"/>
              <a:t>)</a:t>
            </a:r>
            <a:r>
              <a:rPr lang="ko-KR" altLang="en-US" sz="1400" dirty="0"/>
              <a:t>가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그 후로 액티비티가 호출되게 되면 그 위에 액티비티가 </a:t>
            </a:r>
            <a:r>
              <a:rPr lang="ko-KR" altLang="en-US" sz="1400" dirty="0" smtClean="0"/>
              <a:t>하나씩 쌓여가게 </a:t>
            </a:r>
            <a:r>
              <a:rPr lang="ko-KR" altLang="en-US" sz="1400" dirty="0"/>
              <a:t>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</a:t>
            </a:r>
            <a:r>
              <a:rPr lang="en-US" altLang="ko-KR" sz="1400" dirty="0"/>
              <a:t>, </a:t>
            </a:r>
            <a:r>
              <a:rPr lang="ko-KR" altLang="en-US" sz="1400" dirty="0"/>
              <a:t>태스크를 액티비티가 쌓여 </a:t>
            </a:r>
            <a:r>
              <a:rPr lang="ko-KR" altLang="en-US" sz="1400" dirty="0" smtClean="0"/>
              <a:t>있는 스택이라 </a:t>
            </a:r>
            <a:r>
              <a:rPr lang="ko-KR" altLang="en-US" sz="1400" dirty="0"/>
              <a:t>하여 액티비티 스택</a:t>
            </a:r>
            <a:r>
              <a:rPr lang="en-US" altLang="ko-KR" sz="1400" dirty="0"/>
              <a:t>(</a:t>
            </a:r>
            <a:r>
              <a:rPr lang="en-US" altLang="ko-KR" sz="1400" b="1" dirty="0"/>
              <a:t>Activity Stack</a:t>
            </a:r>
            <a:r>
              <a:rPr lang="en-US" altLang="ko-KR" sz="1400" dirty="0"/>
              <a:t>)</a:t>
            </a:r>
            <a:r>
              <a:rPr lang="ko-KR" altLang="en-US" sz="1400" dirty="0"/>
              <a:t>이라고도 합니다</a:t>
            </a:r>
          </a:p>
        </p:txBody>
      </p:sp>
    </p:spTree>
    <p:extLst>
      <p:ext uri="{BB962C8B-B14F-4D97-AF65-F5344CB8AC3E}">
        <p14:creationId xmlns:p14="http://schemas.microsoft.com/office/powerpoint/2010/main" val="34386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 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태스크를 설정하는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Hu049Task</a:t>
            </a:r>
            <a:r>
              <a:rPr lang="ko-KR" altLang="en-US" dirty="0" smtClean="0">
                <a:sym typeface="Wingdings" panose="05000000000000000000" pitchFamily="2" charset="2"/>
              </a:rPr>
              <a:t> 프로젝트를 만들며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task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"Hello World"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(id=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첫 번째 화면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으로 바꾸고 크기는 </a:t>
            </a:r>
            <a:r>
              <a:rPr lang="en-US" altLang="ko-KR" dirty="0" smtClean="0">
                <a:sym typeface="Wingdings" panose="05000000000000000000" pitchFamily="2" charset="2"/>
              </a:rPr>
              <a:t>24sp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첫 번째 화면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텍스트뷰 위에 또 다른 텍스트 뷰</a:t>
            </a:r>
            <a:r>
              <a:rPr lang="en-US" altLang="ko-KR" dirty="0" smtClean="0">
                <a:sym typeface="Wingdings" panose="05000000000000000000" pitchFamily="2" charset="2"/>
              </a:rPr>
              <a:t>(id=textView2)</a:t>
            </a:r>
            <a:r>
              <a:rPr lang="ko-KR" altLang="en-US" dirty="0" smtClean="0">
                <a:sym typeface="Wingdings" panose="05000000000000000000" pitchFamily="2" charset="2"/>
              </a:rPr>
              <a:t>를 추가하여 현재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가 시작한 시간을 기록합니다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textSize</a:t>
            </a:r>
            <a:r>
              <a:rPr lang="en-US" altLang="ko-KR" dirty="0">
                <a:sym typeface="Wingdings" panose="05000000000000000000" pitchFamily="2" charset="2"/>
              </a:rPr>
              <a:t>=24sp</a:t>
            </a:r>
            <a:r>
              <a:rPr lang="ko-KR" altLang="en-US" dirty="0"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textAlignment</a:t>
            </a:r>
            <a:r>
              <a:rPr lang="en-US" altLang="ko-KR" dirty="0">
                <a:sym typeface="Wingdings" panose="05000000000000000000" pitchFamily="2" charset="2"/>
              </a:rPr>
              <a:t>=center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첫 번째 화면</a:t>
            </a:r>
            <a:r>
              <a:rPr lang="en-US" altLang="ko-KR" dirty="0">
                <a:sym typeface="Wingdings" panose="05000000000000000000" pitchFamily="2" charset="2"/>
              </a:rPr>
              <a:t>" </a:t>
            </a:r>
            <a:r>
              <a:rPr lang="ko-KR" altLang="en-US" dirty="0">
                <a:sym typeface="Wingdings" panose="05000000000000000000" pitchFamily="2" charset="2"/>
              </a:rPr>
              <a:t>텍스트뷰 </a:t>
            </a:r>
            <a:r>
              <a:rPr lang="ko-KR" altLang="en-US" dirty="0" smtClean="0">
                <a:sym typeface="Wingdings" panose="05000000000000000000" pitchFamily="2" charset="2"/>
              </a:rPr>
              <a:t>아래에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나 자신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id=button,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=24sp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dirty="0" smtClean="0">
                <a:sym typeface="Wingdings" panose="05000000000000000000" pitchFamily="2" charset="2"/>
              </a:rPr>
              <a:t>=center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913362"/>
            <a:ext cx="5616624" cy="16558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661" y="3284984"/>
            <a:ext cx="1839733" cy="32102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1" y="4739690"/>
            <a:ext cx="2999857" cy="17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23328</TotalTime>
  <Words>13416</Words>
  <Application>Microsoft Office PowerPoint</Application>
  <PresentationFormat>와이드스크린</PresentationFormat>
  <Paragraphs>1838</Paragraphs>
  <Slides>125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125</vt:i4>
      </vt:variant>
    </vt:vector>
  </HeadingPairs>
  <TitlesOfParts>
    <vt:vector size="138" baseType="lpstr">
      <vt:lpstr>16</vt:lpstr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How to rename or copy Android Studio project</vt:lpstr>
      <vt:lpstr>04 여러 화면 간 전환하기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 - Challenge</vt:lpstr>
      <vt:lpstr>Joy042Activity</vt:lpstr>
      <vt:lpstr>Joy042Activity</vt:lpstr>
      <vt:lpstr>Joy042Activity - Challenge One Solution</vt:lpstr>
      <vt:lpstr>04-2: 여러 화면 만들고 화면 간 전환하기</vt:lpstr>
      <vt:lpstr>04-2: 여러 화면 만들고 화면 간 전환하기: Activity 단계별 실습</vt:lpstr>
      <vt:lpstr>04-2: 여러 화면 만들고 화면 간 전환하기: Activity 단계별 실습을 완성한 결과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 결과</vt:lpstr>
      <vt:lpstr>04-2: 여러 화면 만들고 화면 간 전환하기: Activity 실습 2 단계</vt:lpstr>
      <vt:lpstr>04-2: 여러 화면 만들고 화면 간 전환하기: Activity 실습 2 단계</vt:lpstr>
      <vt:lpstr>04-2: 여러 화면 만들고 화면 간 전환하기: Activity 실습 2 단계</vt:lpstr>
      <vt:lpstr>04-2: 여러 화면 만들고 화면 간 전환하기: Activity 실습 2 단계 결과</vt:lpstr>
      <vt:lpstr>04-2: 여러 화면 만들고 화면 간 전환하기: Activity 실습 3 단계</vt:lpstr>
      <vt:lpstr>04-2: 여러 화면 만들고 화면 간 전환하기: Activity 실습 3 단계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완성한 결과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완성한 결과</vt:lpstr>
      <vt:lpstr>04-2: 여러 화면 만들고 화면 간 전환하기: Activity 실습 - Using styles.xml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- Challenge 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04-6: 액티비티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Joy041Activity</vt:lpstr>
      <vt:lpstr>Joy04DMActivity</vt:lpstr>
      <vt:lpstr>Joy041Activity</vt:lpstr>
      <vt:lpstr>Joy041Activity</vt:lpstr>
      <vt:lpstr>Joy041Activity</vt:lpstr>
      <vt:lpstr>Joy041Activity</vt:lpstr>
      <vt:lpstr>Joy041Activity - Challenge</vt:lpstr>
      <vt:lpstr>Joy041Activity - Challenge One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1308</cp:revision>
  <dcterms:created xsi:type="dcterms:W3CDTF">2014-02-12T09:15:05Z</dcterms:created>
  <dcterms:modified xsi:type="dcterms:W3CDTF">2020-07-27T04:50:56Z</dcterms:modified>
</cp:coreProperties>
</file>