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51"/>
  </p:notesMasterIdLst>
  <p:sldIdLst>
    <p:sldId id="339" r:id="rId2"/>
    <p:sldId id="895" r:id="rId3"/>
    <p:sldId id="1023" r:id="rId4"/>
    <p:sldId id="1024" r:id="rId5"/>
    <p:sldId id="947" r:id="rId6"/>
    <p:sldId id="1025" r:id="rId7"/>
    <p:sldId id="1027" r:id="rId8"/>
    <p:sldId id="1034" r:id="rId9"/>
    <p:sldId id="1026" r:id="rId10"/>
    <p:sldId id="1087" r:id="rId11"/>
    <p:sldId id="948" r:id="rId12"/>
    <p:sldId id="949" r:id="rId13"/>
    <p:sldId id="1121" r:id="rId14"/>
    <p:sldId id="1122" r:id="rId15"/>
    <p:sldId id="1123" r:id="rId16"/>
    <p:sldId id="1124" r:id="rId17"/>
    <p:sldId id="1125" r:id="rId18"/>
    <p:sldId id="951" r:id="rId19"/>
    <p:sldId id="1088" r:id="rId20"/>
    <p:sldId id="952" r:id="rId21"/>
    <p:sldId id="941" r:id="rId22"/>
    <p:sldId id="1126" r:id="rId23"/>
    <p:sldId id="1029" r:id="rId24"/>
    <p:sldId id="1030" r:id="rId25"/>
    <p:sldId id="1008" r:id="rId26"/>
    <p:sldId id="1032" r:id="rId27"/>
    <p:sldId id="1033" r:id="rId28"/>
    <p:sldId id="1093" r:id="rId29"/>
    <p:sldId id="1128" r:id="rId30"/>
    <p:sldId id="1127" r:id="rId31"/>
    <p:sldId id="1129" r:id="rId32"/>
    <p:sldId id="1130" r:id="rId33"/>
    <p:sldId id="944" r:id="rId34"/>
    <p:sldId id="1009" r:id="rId35"/>
    <p:sldId id="1036" r:id="rId36"/>
    <p:sldId id="1035" r:id="rId37"/>
    <p:sldId id="1038" r:id="rId38"/>
    <p:sldId id="1039" r:id="rId39"/>
    <p:sldId id="1040" r:id="rId40"/>
    <p:sldId id="1037" r:id="rId41"/>
    <p:sldId id="956" r:id="rId42"/>
    <p:sldId id="1041" r:id="rId43"/>
    <p:sldId id="958" r:id="rId44"/>
    <p:sldId id="1042" r:id="rId45"/>
    <p:sldId id="1046" r:id="rId46"/>
    <p:sldId id="957" r:id="rId47"/>
    <p:sldId id="1043" r:id="rId48"/>
    <p:sldId id="1091" r:id="rId49"/>
    <p:sldId id="1092" r:id="rId50"/>
    <p:sldId id="1047" r:id="rId51"/>
    <p:sldId id="1089" r:id="rId52"/>
    <p:sldId id="959" r:id="rId53"/>
    <p:sldId id="1010" r:id="rId54"/>
    <p:sldId id="1048" r:id="rId55"/>
    <p:sldId id="960" r:id="rId56"/>
    <p:sldId id="961" r:id="rId57"/>
    <p:sldId id="962" r:id="rId58"/>
    <p:sldId id="963" r:id="rId59"/>
    <p:sldId id="1096" r:id="rId60"/>
    <p:sldId id="964" r:id="rId61"/>
    <p:sldId id="1095" r:id="rId62"/>
    <p:sldId id="965" r:id="rId63"/>
    <p:sldId id="966" r:id="rId64"/>
    <p:sldId id="967" r:id="rId65"/>
    <p:sldId id="1097" r:id="rId66"/>
    <p:sldId id="1098" r:id="rId67"/>
    <p:sldId id="968" r:id="rId68"/>
    <p:sldId id="1011" r:id="rId69"/>
    <p:sldId id="970" r:id="rId70"/>
    <p:sldId id="971" r:id="rId71"/>
    <p:sldId id="972" r:id="rId72"/>
    <p:sldId id="973" r:id="rId73"/>
    <p:sldId id="1049" r:id="rId74"/>
    <p:sldId id="974" r:id="rId75"/>
    <p:sldId id="1012" r:id="rId76"/>
    <p:sldId id="975" r:id="rId77"/>
    <p:sldId id="976" r:id="rId78"/>
    <p:sldId id="1013" r:id="rId79"/>
    <p:sldId id="977" r:id="rId80"/>
    <p:sldId id="1099" r:id="rId81"/>
    <p:sldId id="979" r:id="rId82"/>
    <p:sldId id="1014" r:id="rId83"/>
    <p:sldId id="981" r:id="rId84"/>
    <p:sldId id="983" r:id="rId85"/>
    <p:sldId id="1050" r:id="rId86"/>
    <p:sldId id="984" r:id="rId87"/>
    <p:sldId id="1051" r:id="rId88"/>
    <p:sldId id="986" r:id="rId89"/>
    <p:sldId id="1052" r:id="rId90"/>
    <p:sldId id="987" r:id="rId91"/>
    <p:sldId id="1053" r:id="rId92"/>
    <p:sldId id="1131" r:id="rId93"/>
    <p:sldId id="1132" r:id="rId94"/>
    <p:sldId id="1054" r:id="rId95"/>
    <p:sldId id="982" r:id="rId96"/>
    <p:sldId id="1055" r:id="rId97"/>
    <p:sldId id="989" r:id="rId98"/>
    <p:sldId id="990" r:id="rId99"/>
    <p:sldId id="992" r:id="rId100"/>
    <p:sldId id="993" r:id="rId101"/>
    <p:sldId id="994" r:id="rId102"/>
    <p:sldId id="1002" r:id="rId103"/>
    <p:sldId id="1056" r:id="rId104"/>
    <p:sldId id="996" r:id="rId105"/>
    <p:sldId id="997" r:id="rId106"/>
    <p:sldId id="998" r:id="rId107"/>
    <p:sldId id="1015" r:id="rId108"/>
    <p:sldId id="1016" r:id="rId109"/>
    <p:sldId id="1108" r:id="rId110"/>
    <p:sldId id="1109" r:id="rId111"/>
    <p:sldId id="1110" r:id="rId112"/>
    <p:sldId id="1111" r:id="rId113"/>
    <p:sldId id="1112" r:id="rId114"/>
    <p:sldId id="1113" r:id="rId115"/>
    <p:sldId id="1114" r:id="rId116"/>
    <p:sldId id="1115" r:id="rId117"/>
    <p:sldId id="1078" r:id="rId118"/>
    <p:sldId id="1133" r:id="rId119"/>
    <p:sldId id="1083" r:id="rId120"/>
    <p:sldId id="1079" r:id="rId121"/>
    <p:sldId id="1080" r:id="rId122"/>
    <p:sldId id="1081" r:id="rId123"/>
    <p:sldId id="1082" r:id="rId124"/>
    <p:sldId id="1116" r:id="rId125"/>
    <p:sldId id="1117" r:id="rId126"/>
    <p:sldId id="1118" r:id="rId127"/>
    <p:sldId id="1119" r:id="rId128"/>
    <p:sldId id="1120" r:id="rId129"/>
    <p:sldId id="999" r:id="rId130"/>
    <p:sldId id="1060" r:id="rId131"/>
    <p:sldId id="1059" r:id="rId132"/>
    <p:sldId id="1061" r:id="rId133"/>
    <p:sldId id="1063" r:id="rId134"/>
    <p:sldId id="1064" r:id="rId135"/>
    <p:sldId id="1065" r:id="rId136"/>
    <p:sldId id="1066" r:id="rId137"/>
    <p:sldId id="1067" r:id="rId138"/>
    <p:sldId id="1068" r:id="rId139"/>
    <p:sldId id="1057" r:id="rId140"/>
    <p:sldId id="1058" r:id="rId141"/>
    <p:sldId id="1069" r:id="rId142"/>
    <p:sldId id="1070" r:id="rId143"/>
    <p:sldId id="1072" r:id="rId144"/>
    <p:sldId id="1073" r:id="rId145"/>
    <p:sldId id="1074" r:id="rId146"/>
    <p:sldId id="1075" r:id="rId147"/>
    <p:sldId id="1076" r:id="rId148"/>
    <p:sldId id="1085" r:id="rId149"/>
    <p:sldId id="1084" r:id="rId1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016" autoAdjust="0"/>
    <p:restoredTop sz="93780" autoAdjust="0"/>
  </p:normalViewPr>
  <p:slideViewPr>
    <p:cSldViewPr>
      <p:cViewPr varScale="1">
        <p:scale>
          <a:sx n="78" d="100"/>
          <a:sy n="78" d="100"/>
        </p:scale>
        <p:origin x="101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21-07-21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21-07-21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 userDrawn="1"/>
        </p:nvSpPr>
        <p:spPr>
          <a:xfrm>
            <a:off x="1991544" y="3212976"/>
            <a:ext cx="4998981" cy="864096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widget &amp; drawable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919536" y="4509120"/>
            <a:ext cx="715292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본 강의노트는 내용은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안드로이드 앱 프로그래밍</a:t>
            </a:r>
            <a:r>
              <a:rPr lang="en-US" altLang="ko-KR" sz="1400" dirty="0" smtClean="0"/>
              <a:t>"(</a:t>
            </a:r>
            <a:r>
              <a:rPr lang="ko-KR" altLang="en-US" sz="1400" dirty="0" err="1" smtClean="0"/>
              <a:t>정재곤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</a:t>
            </a:r>
            <a:r>
              <a:rPr lang="ko-KR" altLang="en-US" sz="1400" baseline="0" dirty="0" smtClean="0"/>
              <a:t> </a:t>
            </a:r>
            <a:r>
              <a:rPr lang="ko-KR" altLang="en-US" sz="1400" baseline="0" dirty="0" smtClean="0"/>
              <a:t>중심으로 재구성되었습니다</a:t>
            </a:r>
            <a:r>
              <a:rPr lang="en-US" altLang="ko-KR" sz="1400" baseline="0" smtClean="0"/>
              <a:t>. </a:t>
            </a:r>
            <a:r>
              <a:rPr lang="en-US" altLang="ko-KR" sz="1400" smtClean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21-07-21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8579030/prevent-progressdialog-from-getting-dismissed-by-onclick" TargetMode="Externa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x/constraintlayout/widget/Placeholder" TargetMode="Externa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화면을 구성할 때 가장 많이 사용하는 기본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화면에 글자를 보여주는 역할을 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text </a:t>
            </a:r>
            <a:r>
              <a:rPr lang="ko-KR" altLang="en-US" b="1" dirty="0" smtClean="0">
                <a:sym typeface="Wingdings" panose="05000000000000000000" pitchFamily="2" charset="2"/>
              </a:rPr>
              <a:t>속성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텍스브뷰의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text(</a:t>
            </a:r>
            <a:r>
              <a:rPr lang="ko-KR" altLang="en-US" dirty="0" smtClean="0">
                <a:sym typeface="Wingdings" panose="05000000000000000000" pitchFamily="2" charset="2"/>
              </a:rPr>
              <a:t>문자열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은 항상 설정해야 하는 필수 항목입니다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속성값을 직접 입력하는 방식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경고가 나옴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과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파일로 제공하는 방법이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파일로 제공함으로 </a:t>
            </a:r>
            <a:r>
              <a:rPr lang="en-US" altLang="ko-KR" b="1" dirty="0" smtClean="0">
                <a:sym typeface="Wingdings" panose="05000000000000000000" pitchFamily="2" charset="2"/>
              </a:rPr>
              <a:t>internationalization</a:t>
            </a:r>
            <a:r>
              <a:rPr lang="ko-KR" altLang="en-US" dirty="0" smtClean="0">
                <a:sym typeface="Wingdings" panose="05000000000000000000" pitchFamily="2" charset="2"/>
              </a:rPr>
              <a:t>등에 이점이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4994" y="836712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400" dirty="0">
                <a:latin typeface="Consolas" panose="020B0609020204030204" pitchFamily="49" charset="0"/>
              </a:rPr>
              <a:t>void showMessage()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AlertDialog.Builder builder = new AlertDialog.Builder(this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builder.setTitle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안내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builder.setMessage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종료하시겠습니까</a:t>
            </a:r>
            <a:r>
              <a:rPr lang="en-US" altLang="ko-KR" sz="1400" dirty="0">
                <a:latin typeface="Consolas" panose="020B0609020204030204" pitchFamily="49" charset="0"/>
              </a:rPr>
              <a:t>?");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builder.setIcon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android.R.drawable.ic_dialog_alert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builder.setPositiveButton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예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예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builder.setNeutralButton("</a:t>
            </a:r>
            <a:r>
              <a:rPr lang="ko-KR" altLang="en-US" sz="1400" dirty="0">
                <a:latin typeface="Consolas" panose="020B0609020204030204" pitchFamily="49" charset="0"/>
              </a:rPr>
              <a:t>취소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취소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builder.setNegativeButton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아니오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아니오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</a:t>
            </a:r>
            <a:r>
              <a:rPr lang="en-US" altLang="ko-KR" sz="1400" dirty="0">
                <a:latin typeface="Consolas" panose="020B0609020204030204" pitchFamily="49" charset="0"/>
              </a:rPr>
              <a:t> dialog =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builder.create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dialog.show();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7995" y="2276872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예 버튼 추가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707995" y="349734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취소 버튼 추가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707995" y="4827660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아니오 버튼 추가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707995" y="572052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보여주기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707995" y="1115833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생성하기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49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앱을 실행하고 버튼을 누르면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같은 대화상자가 표시되며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버튼을 누르면 대화상자가 닫히면서 </a:t>
            </a:r>
            <a:r>
              <a:rPr lang="ko-KR" altLang="en-US" dirty="0" err="1" smtClean="0"/>
              <a:t>텍스뷰에</a:t>
            </a:r>
            <a:r>
              <a:rPr lang="ko-KR" altLang="en-US" dirty="0" smtClean="0"/>
              <a:t> 결과를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89" y="2084860"/>
            <a:ext cx="2097766" cy="36473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610" y="2109972"/>
            <a:ext cx="2070451" cy="36081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445" y="2099523"/>
            <a:ext cx="2081382" cy="36326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324" y="2084860"/>
            <a:ext cx="2108606" cy="36620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1193" y="2084860"/>
            <a:ext cx="2100989" cy="36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일의 진행 상태를 사용자에게 보여줄 때 사용하며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막대 혹은 원 모양이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 모양은 반복적으로 표시됩니다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/>
              <a:t>새로운 프로젝트 </a:t>
            </a:r>
            <a:r>
              <a:rPr lang="en-US" altLang="ko-KR" b="1" dirty="0"/>
              <a:t>Hu039P</a:t>
            </a:r>
            <a:r>
              <a:rPr lang="en-US" altLang="ko-KR" b="1" dirty="0" smtClean="0"/>
              <a:t>rogress</a:t>
            </a:r>
            <a:r>
              <a:rPr lang="ko-KR" altLang="en-US" dirty="0" smtClean="0"/>
              <a:t> 프로젝트를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패키지 이름을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 smtClean="0"/>
              <a:t>widget </a:t>
            </a:r>
            <a:r>
              <a:rPr lang="ko-KR" altLang="en-US" b="1" dirty="0" smtClean="0"/>
              <a:t>으로 입력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[Design] </a:t>
            </a:r>
            <a:r>
              <a:rPr lang="ko-KR" altLang="en-US" dirty="0"/>
              <a:t>탭 클릭하고</a:t>
            </a:r>
            <a:r>
              <a:rPr lang="en-US" altLang="ko-KR" dirty="0"/>
              <a:t>, Component Tree</a:t>
            </a:r>
            <a:r>
              <a:rPr lang="ko-KR" altLang="en-US" dirty="0"/>
              <a:t>에서 최상위 레이아웃을 </a:t>
            </a:r>
            <a:r>
              <a:rPr lang="en-US" altLang="ko-KR" b="1" dirty="0"/>
              <a:t>LinearLayout </a:t>
            </a:r>
            <a:r>
              <a:rPr lang="ko-KR" altLang="en-US" dirty="0"/>
              <a:t>으로 변경합니다</a:t>
            </a:r>
            <a:r>
              <a:rPr lang="en-US" altLang="ko-KR" dirty="0"/>
              <a:t>. LinearLayout</a:t>
            </a:r>
            <a:r>
              <a:rPr lang="ko-KR" altLang="en-US" dirty="0"/>
              <a:t>의 </a:t>
            </a:r>
            <a:r>
              <a:rPr lang="en-US" altLang="ko-KR" dirty="0"/>
              <a:t>Orientation </a:t>
            </a:r>
            <a:r>
              <a:rPr lang="ko-KR" altLang="en-US" dirty="0"/>
              <a:t>속성은 </a:t>
            </a:r>
            <a:r>
              <a:rPr lang="en-US" altLang="ko-KR" b="1" dirty="0"/>
              <a:t>vertical</a:t>
            </a:r>
            <a:r>
              <a:rPr lang="en-US" altLang="ko-KR" dirty="0"/>
              <a:t> </a:t>
            </a:r>
            <a:r>
              <a:rPr lang="ko-KR" altLang="en-US" dirty="0"/>
              <a:t>로 설정하고</a:t>
            </a:r>
            <a:r>
              <a:rPr lang="en-US" altLang="ko-KR" dirty="0"/>
              <a:t>, TextView</a:t>
            </a:r>
            <a:r>
              <a:rPr lang="ko-KR" altLang="en-US" dirty="0"/>
              <a:t>는 삭제합니다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779" y="2512222"/>
            <a:ext cx="2291749" cy="39843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68" y="4293096"/>
            <a:ext cx="3719338" cy="21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/>
              <a:t>Palette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Widgets</a:t>
            </a:r>
            <a:r>
              <a:rPr lang="ko-KR" altLang="en-US" dirty="0" smtClean="0"/>
              <a:t>폴더 안에 있는 </a:t>
            </a:r>
            <a:r>
              <a:rPr lang="en-US" altLang="ko-KR" b="1" dirty="0" err="1" smtClean="0"/>
              <a:t>ProgressBar</a:t>
            </a:r>
            <a:r>
              <a:rPr lang="en-US" altLang="ko-KR" b="1" dirty="0" smtClean="0"/>
              <a:t>(Horizontal)</a:t>
            </a:r>
            <a:r>
              <a:rPr lang="ko-KR" altLang="en-US" dirty="0" smtClean="0"/>
              <a:t>을 택하여 화면에 배치합니다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속성값 </a:t>
            </a:r>
            <a:r>
              <a:rPr lang="en-US" altLang="ko-KR" dirty="0" smtClean="0"/>
              <a:t>max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으로 설정합니다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프로그레스바 아래에 두 개의 버튼을 나란히 추가하기 위해 </a:t>
            </a:r>
            <a:r>
              <a:rPr lang="en-US" altLang="ko-KR" dirty="0" smtClean="0"/>
              <a:t>LinearLayout(horizontal)</a:t>
            </a:r>
            <a:r>
              <a:rPr lang="ko-KR" altLang="en-US" dirty="0" smtClean="0"/>
              <a:t>을 추가한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버튼은 각각 </a:t>
            </a:r>
            <a:r>
              <a:rPr lang="en-US" altLang="ko-KR" dirty="0" smtClean="0"/>
              <a:t>'</a:t>
            </a:r>
            <a:r>
              <a:rPr lang="ko-KR" altLang="en-US" b="1" dirty="0" smtClean="0"/>
              <a:t>보여주기</a:t>
            </a:r>
            <a:r>
              <a:rPr lang="en-US" altLang="ko-KR" b="1" dirty="0" smtClean="0"/>
              <a:t>'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'</a:t>
            </a:r>
            <a:r>
              <a:rPr lang="ko-KR" altLang="en-US" b="1" dirty="0" smtClean="0"/>
              <a:t>닫기</a:t>
            </a:r>
            <a:r>
              <a:rPr lang="en-US" altLang="ko-KR" dirty="0" smtClean="0"/>
              <a:t>' </a:t>
            </a:r>
            <a:r>
              <a:rPr lang="ko-KR" altLang="en-US" dirty="0" smtClean="0"/>
              <a:t>글자가 보이도록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속성을 설정합니다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708920"/>
            <a:ext cx="10314802" cy="37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ProgressBar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// 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들어갈만한 할 코드는 다음 쪽에 있습니다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00256" y="4437112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 smtClean="0"/>
              <a:t>프로그레스</a:t>
            </a:r>
            <a:r>
              <a:rPr lang="ko-KR" altLang="en-US" sz="1400" dirty="0" smtClean="0"/>
              <a:t> 대화상자 객체 생성하기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400256" y="2747025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smtClean="0"/>
              <a:t>프로그레스바 객체 참조 설정하기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35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(dialog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dialog.dismiss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80176" y="2262057"/>
            <a:ext cx="296217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This code is redundant… why?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58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프로그레스</a:t>
            </a:r>
            <a:r>
              <a:rPr lang="ko-KR" altLang="en-US" dirty="0" smtClean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프로그레스바는</a:t>
            </a:r>
            <a:r>
              <a:rPr lang="ko-KR" altLang="en-US" dirty="0" smtClean="0">
                <a:sym typeface="Wingdings" panose="05000000000000000000" pitchFamily="2" charset="2"/>
              </a:rPr>
              <a:t> 사라집니다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608112"/>
            <a:ext cx="2834886" cy="49000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1588530"/>
            <a:ext cx="2808312" cy="494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Challenge:</a:t>
            </a: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앞에 코드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redundant code</a:t>
            </a:r>
            <a:r>
              <a:rPr lang="ko-KR" altLang="en-US" dirty="0" smtClean="0">
                <a:sym typeface="Wingdings" panose="05000000000000000000" pitchFamily="2" charset="2"/>
              </a:rPr>
              <a:t>를 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프로그레스</a:t>
            </a:r>
            <a:r>
              <a:rPr lang="ko-KR" altLang="en-US" dirty="0" smtClean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프로그레스바는</a:t>
            </a:r>
            <a:r>
              <a:rPr lang="ko-KR" altLang="en-US" dirty="0" smtClean="0">
                <a:sym typeface="Wingdings" panose="05000000000000000000" pitchFamily="2" charset="2"/>
              </a:rPr>
              <a:t> 사라집니다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사라지지 않도록 하려면 어떻게 하나요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닫기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클릭하면 사라지도록 하려면</a:t>
            </a:r>
            <a:r>
              <a:rPr lang="en-US" altLang="ko-KR" dirty="0" smtClean="0">
                <a:sym typeface="Wingdings" panose="05000000000000000000" pitchFamily="2" charset="2"/>
              </a:rPr>
              <a:t>….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ProgressBar</a:t>
            </a:r>
            <a:r>
              <a:rPr lang="ko-KR" altLang="en-US" dirty="0" smtClean="0">
                <a:sym typeface="Wingdings" panose="05000000000000000000" pitchFamily="2" charset="2"/>
              </a:rPr>
              <a:t>가 만들어진 다음에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클릭 이벤트를 인터셉트해야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…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36514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https://stackoverflow.com/questions/18579030/prevent-progressdialog-from-getting-dismissed-by-onclick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8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ProgressBar MainActivity.java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7563" y="1196752"/>
            <a:ext cx="11286218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ProgressBar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00256" y="3789040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two different ways to do this functionality in Java.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70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2780928"/>
            <a:ext cx="11248113" cy="2923514"/>
          </a:xfrm>
        </p:spPr>
        <p:txBody>
          <a:bodyPr/>
          <a:lstStyle/>
          <a:p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), a method in Button class, requires an object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as a parameter.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must be an instance made by </a:t>
            </a:r>
            <a:r>
              <a:rPr lang="en-US" altLang="ko-KR" u="sng" dirty="0" smtClean="0">
                <a:sym typeface="Wingdings" panose="05000000000000000000" pitchFamily="2" charset="2"/>
              </a:rPr>
              <a:t>a class that </a:t>
            </a:r>
            <a:r>
              <a:rPr lang="en-US" altLang="ko-KR" b="1" u="sng" dirty="0" smtClean="0">
                <a:sym typeface="Wingdings" panose="05000000000000000000" pitchFamily="2" charset="2"/>
              </a:rPr>
              <a:t>implements the interface </a:t>
            </a:r>
            <a:r>
              <a:rPr lang="en-US" altLang="ko-KR" dirty="0" smtClean="0">
                <a:sym typeface="Wingdings" panose="05000000000000000000" pitchFamily="2" charset="2"/>
              </a:rPr>
              <a:t>called </a:t>
            </a: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en-US" altLang="ko-KR" dirty="0" smtClean="0">
                <a:sym typeface="Wingdings" panose="05000000000000000000" pitchFamily="2" charset="2"/>
              </a:rPr>
              <a:t>in this example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Then we need </a:t>
            </a:r>
            <a:r>
              <a:rPr lang="en-US" altLang="ko-KR" b="1" dirty="0" smtClean="0">
                <a:sym typeface="Wingdings" panose="05000000000000000000" pitchFamily="2" charset="2"/>
              </a:rPr>
              <a:t>a class </a:t>
            </a:r>
            <a:r>
              <a:rPr lang="en-US" altLang="ko-KR" dirty="0" smtClean="0">
                <a:sym typeface="Wingdings" panose="05000000000000000000" pitchFamily="2" charset="2"/>
              </a:rPr>
              <a:t>that implements the interface called View.OnClickListener in this example.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The class that implements the interface actually </a:t>
            </a:r>
            <a:r>
              <a:rPr lang="en-US" altLang="ko-KR" b="1" dirty="0" smtClean="0">
                <a:sym typeface="Wingdings" panose="05000000000000000000" pitchFamily="2" charset="2"/>
              </a:rPr>
              <a:t>must code all the methods – this is a strict requirement.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two different ways to do this functionality in Java.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6744072" y="1196752"/>
            <a:ext cx="2376264" cy="7200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76964" y="1720650"/>
            <a:ext cx="2847628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It is an interface.</a:t>
            </a:r>
          </a:p>
          <a:p>
            <a:r>
              <a:rPr lang="en-US" altLang="ko-KR" sz="1400" dirty="0" smtClean="0"/>
              <a:t>It is not creating a new object.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3099" y="5013176"/>
            <a:ext cx="11248113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What is an interface?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 list of methods without their body and/or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no instance can be made.</a:t>
            </a:r>
            <a:endParaRPr lang="en-US" altLang="ko-KR" sz="1600" dirty="0"/>
          </a:p>
          <a:p>
            <a:r>
              <a:rPr lang="en-US" altLang="ko-KR" sz="1600" dirty="0" err="1" smtClean="0"/>
              <a:t>Thw</a:t>
            </a:r>
            <a:r>
              <a:rPr lang="en-US" altLang="ko-KR" sz="1600" dirty="0" smtClean="0"/>
              <a:t> class using(implementing) and an interface </a:t>
            </a:r>
            <a:r>
              <a:rPr lang="en-US" altLang="ko-KR" sz="1600" b="1" dirty="0" smtClean="0"/>
              <a:t>must implement methods</a:t>
            </a:r>
            <a:r>
              <a:rPr lang="en-US" altLang="ko-KR" sz="1600" dirty="0" smtClean="0"/>
              <a:t> listed in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41194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안드로이드에서 다국어를 지원하는 방식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병렬 리소스 로딩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(Parallel Resource Loading)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방식을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 영어와 한국어를 지원하는 앱을 만들고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/app/res/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두 개의 폴더를 만든 다음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strings.xml</a:t>
            </a:r>
            <a:r>
              <a:rPr lang="ko-KR" altLang="en-US" dirty="0" smtClean="0">
                <a:sym typeface="Wingdings" panose="05000000000000000000" pitchFamily="2" charset="2"/>
              </a:rPr>
              <a:t>파일을 넣어 둡니다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구조로 만들면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단말의 설정</a:t>
            </a:r>
            <a:r>
              <a:rPr lang="en-US" altLang="ko-KR" dirty="0" smtClean="0">
                <a:sym typeface="Wingdings" panose="05000000000000000000" pitchFamily="2" charset="2"/>
              </a:rPr>
              <a:t>(Settings) </a:t>
            </a:r>
            <a:r>
              <a:rPr lang="ko-KR" altLang="en-US" dirty="0" smtClean="0">
                <a:sym typeface="Wingdings" panose="05000000000000000000" pitchFamily="2" charset="2"/>
              </a:rPr>
              <a:t>언어</a:t>
            </a:r>
            <a:r>
              <a:rPr lang="en-US" altLang="ko-KR" dirty="0" smtClean="0">
                <a:sym typeface="Wingdings" panose="05000000000000000000" pitchFamily="2" charset="2"/>
              </a:rPr>
              <a:t>(Languages)</a:t>
            </a:r>
            <a:r>
              <a:rPr lang="ko-KR" altLang="en-US" dirty="0" smtClean="0">
                <a:sym typeface="Wingdings" panose="05000000000000000000" pitchFamily="2" charset="2"/>
              </a:rPr>
              <a:t>가 한국어이면</a:t>
            </a:r>
            <a:r>
              <a:rPr lang="en-US" altLang="ko-KR" dirty="0" smtClean="0">
                <a:sym typeface="Wingdings" panose="05000000000000000000" pitchFamily="2" charset="2"/>
              </a:rPr>
              <a:t>, /app/res/values-</a:t>
            </a:r>
            <a:r>
              <a:rPr lang="en-US" altLang="ko-KR" dirty="0" err="1" smtClean="0">
                <a:sym typeface="Wingdings" panose="05000000000000000000" pitchFamily="2" charset="2"/>
              </a:rPr>
              <a:t>ko</a:t>
            </a:r>
            <a:r>
              <a:rPr lang="en-US" altLang="ko-KR" dirty="0" smtClean="0">
                <a:sym typeface="Wingdings" panose="05000000000000000000" pitchFamily="2" charset="2"/>
              </a:rPr>
              <a:t>/strings.xml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문자열이 화면에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단말에 설정된 언어에 해당하는 파일을 찾을 수 없다면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기본 폴더인 </a:t>
            </a:r>
            <a:r>
              <a:rPr lang="en-US" altLang="ko-KR" dirty="0" smtClean="0">
                <a:sym typeface="Wingdings" panose="05000000000000000000" pitchFamily="2" charset="2"/>
              </a:rPr>
              <a:t>values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사용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9416" y="2281626"/>
            <a:ext cx="676875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/app/res/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values-</a:t>
            </a:r>
            <a:r>
              <a:rPr lang="en-US" altLang="ko-KR" dirty="0" err="1" smtClean="0">
                <a:latin typeface="Consolas" panose="020B0609020204030204" pitchFamily="49" charset="0"/>
              </a:rPr>
              <a:t>en</a:t>
            </a:r>
            <a:r>
              <a:rPr lang="en-US" altLang="ko-KR" dirty="0" smtClean="0">
                <a:latin typeface="Consolas" panose="020B0609020204030204" pitchFamily="49" charset="0"/>
              </a:rPr>
              <a:t>/strings.xml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values-</a:t>
            </a:r>
            <a:r>
              <a:rPr lang="en-US" altLang="ko-KR" dirty="0" err="1" smtClean="0">
                <a:latin typeface="Consolas" panose="020B0609020204030204" pitchFamily="49" charset="0"/>
              </a:rPr>
              <a:t>ko</a:t>
            </a:r>
            <a:r>
              <a:rPr lang="en-US" altLang="ko-KR" dirty="0" smtClean="0">
                <a:latin typeface="Consolas" panose="020B0609020204030204" pitchFamily="49" charset="0"/>
              </a:rPr>
              <a:t>/strings.xml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2492896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 smtClean="0">
                <a:sym typeface="Wingdings" panose="05000000000000000000" pitchFamily="2" charset="2"/>
              </a:rPr>
              <a:t>인터페이스를 구현하는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</a:t>
            </a:r>
            <a:r>
              <a:rPr lang="ko-KR" altLang="en-US" dirty="0" smtClean="0">
                <a:sym typeface="Wingdings" panose="05000000000000000000" pitchFamily="2" charset="2"/>
              </a:rPr>
              <a:t>를 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클래스로 객체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53098" y="3219127"/>
            <a:ext cx="708306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27848" y="3924035"/>
            <a:ext cx="697336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333419" y="5744792"/>
            <a:ext cx="576064" cy="44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53099" y="5523435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Using anonymous object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53099" y="6186790"/>
            <a:ext cx="499482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</a:t>
            </a:r>
            <a:r>
              <a:rPr lang="en-US" altLang="ko-KR" sz="1600" dirty="0" err="1">
                <a:latin typeface="Consolas" panose="020B0609020204030204" pitchFamily="49" charset="0"/>
              </a:rPr>
              <a:t>n.setOnClickListener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());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453099" y="2492896"/>
            <a:ext cx="11248113" cy="292351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b="1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smtClean="0">
                <a:solidFill>
                  <a:srgbClr val="C00000"/>
                </a:solidFill>
                <a:sym typeface="Wingdings" panose="05000000000000000000" pitchFamily="2" charset="2"/>
              </a:rPr>
              <a:t>1:</a:t>
            </a:r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en-US" altLang="ko-KR" b="1" smtClean="0">
                <a:sym typeface="Wingdings" panose="05000000000000000000" pitchFamily="2" charset="2"/>
              </a:rPr>
              <a:t>View.OnClickListener </a:t>
            </a:r>
            <a:r>
              <a:rPr lang="ko-KR" altLang="en-US" b="1" smtClean="0">
                <a:sym typeface="Wingdings" panose="05000000000000000000" pitchFamily="2" charset="2"/>
              </a:rPr>
              <a:t>인터페이스를 구현하는 </a:t>
            </a:r>
            <a:r>
              <a:rPr lang="ko-KR" altLang="en-US" smtClean="0">
                <a:solidFill>
                  <a:srgbClr val="C00000"/>
                </a:solidFill>
                <a:sym typeface="Wingdings" panose="05000000000000000000" pitchFamily="2" charset="2"/>
              </a:rPr>
              <a:t>클래스</a:t>
            </a:r>
            <a:r>
              <a:rPr lang="ko-KR" altLang="en-US" smtClean="0">
                <a:sym typeface="Wingdings" panose="05000000000000000000" pitchFamily="2" charset="2"/>
              </a:rPr>
              <a:t>를 정의하고</a:t>
            </a:r>
            <a:r>
              <a:rPr lang="en-US" altLang="ko-KR" smtClean="0">
                <a:sym typeface="Wingdings" panose="05000000000000000000" pitchFamily="2" charset="2"/>
              </a:rPr>
              <a:t>, </a:t>
            </a:r>
            <a:r>
              <a:rPr lang="ko-KR" altLang="en-US" smtClean="0">
                <a:sym typeface="Wingdings" panose="05000000000000000000" pitchFamily="2" charset="2"/>
              </a:rPr>
              <a:t>그 클래스로 객체</a:t>
            </a:r>
            <a:r>
              <a:rPr lang="en-US" altLang="ko-KR" smtClean="0">
                <a:sym typeface="Wingdings" panose="05000000000000000000" pitchFamily="2" charset="2"/>
              </a:rPr>
              <a:t>(obj)</a:t>
            </a:r>
            <a:r>
              <a:rPr lang="ko-KR" altLang="en-US" smtClean="0">
                <a:sym typeface="Wingdings" panose="05000000000000000000" pitchFamily="2" charset="2"/>
              </a:rPr>
              <a:t>를 만들어 </a:t>
            </a:r>
            <a:r>
              <a:rPr lang="en-US" altLang="ko-KR" smtClean="0">
                <a:sym typeface="Wingdings" panose="05000000000000000000" pitchFamily="2" charset="2"/>
              </a:rPr>
              <a:t>setOnClickListener(obj)</a:t>
            </a:r>
            <a:r>
              <a:rPr lang="ko-KR" altLang="en-US" smtClean="0">
                <a:sym typeface="Wingdings" panose="05000000000000000000" pitchFamily="2" charset="2"/>
              </a:rPr>
              <a:t> 호출하는 방법</a:t>
            </a:r>
            <a:r>
              <a:rPr lang="en-US" altLang="ko-KR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3098" y="3219127"/>
            <a:ext cx="708306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27848" y="3924035"/>
            <a:ext cx="697336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2" name="구부러진 연결선 21"/>
          <p:cNvCxnSpPr>
            <a:stCxn id="17" idx="1"/>
            <a:endCxn id="12" idx="1"/>
          </p:cNvCxnSpPr>
          <p:nvPr/>
        </p:nvCxnSpPr>
        <p:spPr>
          <a:xfrm rot="10800000" flipH="1" flipV="1">
            <a:off x="453097" y="3511515"/>
            <a:ext cx="1" cy="2844552"/>
          </a:xfrm>
          <a:prstGeom prst="curvedConnector3">
            <a:avLst>
              <a:gd name="adj1" fmla="val -228600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5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1484784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클래스를 정의하지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즉 </a:t>
            </a:r>
            <a:r>
              <a:rPr lang="en-US" altLang="ko-KR" dirty="0" smtClean="0">
                <a:sym typeface="Wingdings" panose="05000000000000000000" pitchFamily="2" charset="2"/>
              </a:rPr>
              <a:t>public </a:t>
            </a:r>
            <a:r>
              <a:rPr lang="en-US" altLang="ko-KR" dirty="0">
                <a:sym typeface="Wingdings" panose="05000000000000000000" pitchFamily="2" charset="2"/>
              </a:rPr>
              <a:t>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객체로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4340" y="2317853"/>
            <a:ext cx="110968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setOnClickListener(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???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4340" y="3789040"/>
            <a:ext cx="10451009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  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1484784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클래스를 정의하지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즉 </a:t>
            </a:r>
            <a:r>
              <a:rPr lang="en-US" altLang="ko-KR" dirty="0" smtClean="0">
                <a:sym typeface="Wingdings" panose="05000000000000000000" pitchFamily="2" charset="2"/>
              </a:rPr>
              <a:t>public </a:t>
            </a:r>
            <a:r>
              <a:rPr lang="en-US" altLang="ko-KR" dirty="0">
                <a:sym typeface="Wingdings" panose="05000000000000000000" pitchFamily="2" charset="2"/>
              </a:rPr>
              <a:t>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객체로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4340" y="2317853"/>
            <a:ext cx="110968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setOnClickListener(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this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4340" y="3789040"/>
            <a:ext cx="10451009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  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36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1196752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MyClass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anonymous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obj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처럼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 </a:t>
            </a:r>
            <a:r>
              <a:rPr lang="ko-KR" altLang="en-US" dirty="0" smtClean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Why?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3392" y="1881236"/>
            <a:ext cx="1109687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 ));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65345" y="2643499"/>
            <a:ext cx="3562503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535793" y="2122327"/>
            <a:ext cx="1656184" cy="33104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4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MyClass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anonymous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처럼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 </a:t>
            </a:r>
            <a:r>
              <a:rPr lang="ko-KR" altLang="en-US" dirty="0" smtClean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 )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3392" y="4509120"/>
            <a:ext cx="4104456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39816" y="3982677"/>
            <a:ext cx="864096" cy="310419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447928" y="1196752"/>
            <a:ext cx="1584176" cy="30963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559496" y="1916832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91944" y="3967685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27448" y="5589240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379476" y="1918449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4: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컴파일러 입장에서 보면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이미 정해지고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알고 있는 항목들이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그러한 항목들을 모두 생략해 버리는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Java 8</a:t>
            </a:r>
            <a:r>
              <a:rPr lang="ko-KR" altLang="en-US" dirty="0" smtClean="0">
                <a:sym typeface="Wingdings" panose="05000000000000000000" pitchFamily="2" charset="2"/>
              </a:rPr>
              <a:t>부터 도입된 </a:t>
            </a:r>
            <a:r>
              <a:rPr lang="en-US" altLang="ko-KR" b="1" dirty="0" smtClean="0">
                <a:sym typeface="Wingdings" panose="05000000000000000000" pitchFamily="2" charset="2"/>
              </a:rPr>
              <a:t>Lambda Expression </a:t>
            </a:r>
            <a:r>
              <a:rPr lang="ko-KR" altLang="en-US" dirty="0">
                <a:sym typeface="Wingdings" panose="05000000000000000000" pitchFamily="2" charset="2"/>
              </a:rPr>
              <a:t>을 이용한 방법입니다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453099" y="4049867"/>
            <a:ext cx="1124811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(view) -&gt;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03512" y="1176606"/>
            <a:ext cx="295232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95800" y="824554"/>
            <a:ext cx="43204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27848" y="798447"/>
            <a:ext cx="2448272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68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ym typeface="Wingdings" panose="05000000000000000000" pitchFamily="2" charset="2"/>
              </a:rPr>
              <a:t>이 프로젝트에서는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밑에 있는 다섯 아이콘 중에 하나를 클릭하면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이를 화면 </a:t>
            </a:r>
            <a:r>
              <a:rPr lang="ko-KR" altLang="en-US" b="1" dirty="0">
                <a:sym typeface="Wingdings" panose="05000000000000000000" pitchFamily="2" charset="2"/>
              </a:rPr>
              <a:t>중앙에 </a:t>
            </a:r>
            <a:r>
              <a:rPr lang="ko-KR" altLang="en-US" b="1" dirty="0" smtClean="0">
                <a:sym typeface="Wingdings" panose="05000000000000000000" pitchFamily="2" charset="2"/>
              </a:rPr>
              <a:t>보여줍니다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중앙에 이미 한 아이콘이 있다면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이는 원래 </a:t>
            </a:r>
            <a:r>
              <a:rPr lang="ko-KR" altLang="en-US" b="1" dirty="0">
                <a:sym typeface="Wingdings" panose="05000000000000000000" pitchFamily="2" charset="2"/>
              </a:rPr>
              <a:t>위치로 복귀합니다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2" y="3466442"/>
            <a:ext cx="1610452" cy="28024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4509120"/>
            <a:ext cx="3062262" cy="175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1729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1: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Joy022PlaceHolder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Joy031PlaceHoder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를 똑같이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복사한 프로젝트에서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이는 </a:t>
            </a:r>
            <a:r>
              <a:rPr lang="en-US" altLang="ko-KR" dirty="0" smtClean="0">
                <a:sym typeface="Wingdings" panose="05000000000000000000" pitchFamily="2" charset="2"/>
              </a:rPr>
              <a:t>/res/values/strings.xml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파일에만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이벤트에 반응할 메소드 이름을  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마다 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아이콘들의 </a:t>
            </a:r>
            <a:r>
              <a:rPr lang="en-US" altLang="ko-KR" dirty="0">
                <a:sym typeface="Wingdings" panose="05000000000000000000" pitchFamily="2" charset="2"/>
              </a:rPr>
              <a:t>Chain Style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Packed 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Spread inside(</a:t>
            </a:r>
            <a:r>
              <a:rPr lang="ko-KR" altLang="en-US" dirty="0">
                <a:sym typeface="Wingdings" panose="05000000000000000000" pitchFamily="2" charset="2"/>
              </a:rPr>
              <a:t>디폴트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로 변경하십시오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변경을 </a:t>
            </a:r>
            <a:r>
              <a:rPr lang="en-US" altLang="ko-KR" dirty="0">
                <a:sym typeface="Wingdings" panose="05000000000000000000" pitchFamily="2" charset="2"/>
              </a:rPr>
              <a:t>attribute</a:t>
            </a:r>
            <a:r>
              <a:rPr lang="ko-KR" altLang="en-US" dirty="0">
                <a:sym typeface="Wingdings" panose="05000000000000000000" pitchFamily="2" charset="2"/>
              </a:rPr>
              <a:t>창에서 작업할 수 </a:t>
            </a:r>
            <a:r>
              <a:rPr lang="ko-KR" altLang="en-US" dirty="0" smtClean="0">
                <a:sym typeface="Wingdings" panose="05000000000000000000" pitchFamily="2" charset="2"/>
              </a:rPr>
              <a:t>있지만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코딩에서 직접 해보며 </a:t>
            </a:r>
            <a:r>
              <a:rPr lang="en-US" altLang="ko-KR" dirty="0" smtClean="0">
                <a:sym typeface="Wingdings" panose="05000000000000000000" pitchFamily="2" charset="2"/>
              </a:rPr>
              <a:t>[split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 </a:t>
            </a:r>
            <a:r>
              <a:rPr lang="ko-KR" altLang="en-US" dirty="0" smtClean="0">
                <a:sym typeface="Wingdings" panose="05000000000000000000" pitchFamily="2" charset="2"/>
              </a:rPr>
              <a:t>변화를 관찰하세요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372" y="3928397"/>
            <a:ext cx="1491236" cy="25949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532" y="4867036"/>
            <a:ext cx="2835574" cy="16294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3" y="4020878"/>
            <a:ext cx="4287303" cy="247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6389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아래와 같이 단말기 하단에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을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이 단말기 화면 중앙에 끌어와 보여주려고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이벤트에 반응할 메소드 이름을  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마다 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3193197"/>
            <a:ext cx="5616624" cy="33000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3173416"/>
            <a:ext cx="1909663" cy="332311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1886601" y="5320989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552275" y="3289201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519936" y="5062493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647728" y="58772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2" y="3168441"/>
            <a:ext cx="2953090" cy="3320695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8800033" y="3085185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184232" y="40770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51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문자열의 색상을 설정합니다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색상 설정은 일반적으로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#AARRGGBB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포맷을 사용하고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뒤에 나오는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종류의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자리 값은 각각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Alpha, Red, Green, Blue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의미합니다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투명도를 나타내는 </a:t>
            </a:r>
            <a:r>
              <a:rPr lang="en-US" altLang="ko-KR" dirty="0" smtClean="0">
                <a:sym typeface="Wingdings" panose="05000000000000000000" pitchFamily="2" charset="2"/>
              </a:rPr>
              <a:t>Alpha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값은 </a:t>
            </a:r>
            <a:r>
              <a:rPr lang="en-US" altLang="ko-KR" dirty="0" smtClean="0">
                <a:sym typeface="Wingdings" panose="05000000000000000000" pitchFamily="2" charset="2"/>
              </a:rPr>
              <a:t>FF(</a:t>
            </a:r>
            <a:r>
              <a:rPr lang="ko-KR" altLang="en-US" dirty="0" smtClean="0">
                <a:sym typeface="Wingdings" panose="05000000000000000000" pitchFamily="2" charset="2"/>
              </a:rPr>
              <a:t>불투명</a:t>
            </a:r>
            <a:r>
              <a:rPr lang="en-US" altLang="ko-KR" dirty="0" smtClean="0">
                <a:sym typeface="Wingdings" panose="05000000000000000000" pitchFamily="2" charset="2"/>
              </a:rPr>
              <a:t>), 00(</a:t>
            </a:r>
            <a:r>
              <a:rPr lang="ko-KR" altLang="en-US" dirty="0" smtClean="0">
                <a:sym typeface="Wingdings" panose="05000000000000000000" pitchFamily="2" charset="2"/>
              </a:rPr>
              <a:t>투명</a:t>
            </a:r>
            <a:r>
              <a:rPr lang="en-US" altLang="ko-KR" dirty="0" smtClean="0">
                <a:sym typeface="Wingdings" panose="05000000000000000000" pitchFamily="2" charset="2"/>
              </a:rPr>
              <a:t>), 88(</a:t>
            </a:r>
            <a:r>
              <a:rPr lang="ko-KR" altLang="en-US" dirty="0" smtClean="0">
                <a:sym typeface="Wingdings" panose="05000000000000000000" pitchFamily="2" charset="2"/>
              </a:rPr>
              <a:t>반투명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불투명한 빨간색은 </a:t>
            </a:r>
            <a:r>
              <a:rPr lang="en-US" altLang="ko-KR" dirty="0" smtClean="0">
                <a:sym typeface="Wingdings" panose="05000000000000000000" pitchFamily="2" charset="2"/>
              </a:rPr>
              <a:t>#FFFF0000 </a:t>
            </a:r>
            <a:r>
              <a:rPr lang="ko-KR" altLang="en-US" dirty="0" smtClean="0">
                <a:sym typeface="Wingdings" panose="05000000000000000000" pitchFamily="2" charset="2"/>
              </a:rPr>
              <a:t>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3. textSize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textSize </a:t>
            </a:r>
            <a:r>
              <a:rPr lang="ko-KR" altLang="en-US" dirty="0" smtClean="0">
                <a:sym typeface="Wingdings" panose="05000000000000000000" pitchFamily="2" charset="2"/>
              </a:rPr>
              <a:t>는 문자열의 크기를 설정하는데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단위는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px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textStyle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normal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bold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italic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등의 값을 지정할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5.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typeFace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문자열의 폰트를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기본적으로 제공하는 </a:t>
            </a:r>
            <a:r>
              <a:rPr lang="en-US" altLang="ko-KR" dirty="0">
                <a:sym typeface="Wingdings" panose="05000000000000000000" pitchFamily="2" charset="2"/>
              </a:rPr>
              <a:t>"normal", "sans", "serif", "monospace" </a:t>
            </a:r>
            <a:r>
              <a:rPr lang="ko-KR" altLang="en-US" dirty="0">
                <a:sym typeface="Wingdings" panose="05000000000000000000" pitchFamily="2" charset="2"/>
              </a:rPr>
              <a:t>설정할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maxLines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텍스트뷰에서 표시하는 문자열의 최대 줄 수를 설정합니다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한 줄로만 표시하고 싶을 때는 값을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로 설정하면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한 줄을 넘어가는 내용은 나타나지 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5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/>
              <a:t>acitvity_main.xml </a:t>
            </a:r>
            <a:r>
              <a:rPr lang="ko-KR" altLang="en-US" dirty="0" smtClean="0"/>
              <a:t>파일에 다음과 같이 입력하거나 </a:t>
            </a:r>
            <a:r>
              <a:rPr lang="en-US" altLang="ko-KR" dirty="0" smtClean="0"/>
              <a:t>Design </a:t>
            </a:r>
            <a:r>
              <a:rPr lang="ko-KR" altLang="en-US" dirty="0" smtClean="0"/>
              <a:t>탭에서 추가하십시오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Placeholder</a:t>
            </a:r>
            <a:r>
              <a:rPr lang="ko-KR" altLang="en-US" dirty="0"/>
              <a:t>는 이미 존재하는 뷰의 위치를 조정할 수 있는 가상 오브젝트입니다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어떤 뷰의 </a:t>
            </a:r>
            <a:r>
              <a:rPr lang="en-US" altLang="ko-KR" dirty="0"/>
              <a:t>id</a:t>
            </a:r>
            <a:r>
              <a:rPr lang="ko-KR" altLang="en-US" dirty="0"/>
              <a:t>와 함께 </a:t>
            </a:r>
            <a:r>
              <a:rPr lang="en-US" altLang="ko-KR" dirty="0" err="1"/>
              <a:t>setContent</a:t>
            </a:r>
            <a:r>
              <a:rPr lang="en-US" altLang="ko-KR" dirty="0"/>
              <a:t>()</a:t>
            </a:r>
            <a:r>
              <a:rPr lang="ko-KR" altLang="en-US" dirty="0"/>
              <a:t>메소드를 이용하여  </a:t>
            </a:r>
            <a:r>
              <a:rPr lang="en-US" altLang="ko-KR" dirty="0"/>
              <a:t>Placeholder</a:t>
            </a:r>
            <a:r>
              <a:rPr lang="ko-KR" altLang="en-US" dirty="0"/>
              <a:t>에 </a:t>
            </a:r>
            <a:r>
              <a:rPr lang="ko-KR" altLang="en-US" dirty="0" smtClean="0"/>
              <a:t>적용하면</a:t>
            </a:r>
            <a:r>
              <a:rPr lang="en-US" altLang="ko-KR" dirty="0" smtClean="0"/>
              <a:t>, </a:t>
            </a:r>
            <a:r>
              <a:rPr lang="en-US" altLang="ko-KR" dirty="0"/>
              <a:t>Placeholder</a:t>
            </a:r>
            <a:r>
              <a:rPr lang="ko-KR" altLang="en-US" dirty="0"/>
              <a:t>는 효과적으로 해당 뷰</a:t>
            </a:r>
            <a:r>
              <a:rPr lang="en-US" altLang="ko-KR" dirty="0"/>
              <a:t>(content view)</a:t>
            </a:r>
            <a:r>
              <a:rPr lang="ko-KR" altLang="en-US" dirty="0"/>
              <a:t>를 </a:t>
            </a:r>
            <a:r>
              <a:rPr lang="ko-KR" altLang="en-US" dirty="0" smtClean="0"/>
              <a:t>나타내고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원래 있던 </a:t>
            </a:r>
            <a:r>
              <a:rPr lang="ko-KR" altLang="en-US" dirty="0"/>
              <a:t>뷰의 위치는 </a:t>
            </a:r>
            <a:r>
              <a:rPr lang="en-US" altLang="ko-KR" dirty="0"/>
              <a:t>GONE </a:t>
            </a:r>
            <a:r>
              <a:rPr lang="ko-KR" altLang="en-US" dirty="0"/>
              <a:t>처럼 동작합니다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Placeholder</a:t>
            </a:r>
            <a:r>
              <a:rPr lang="ko-KR" altLang="en-US" dirty="0" smtClean="0"/>
              <a:t>에 다른 뷰가 설정이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뷰는 다시 원위치로 돌아옵니다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120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1691" y="2852936"/>
            <a:ext cx="993710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androidx.constraintlayout.widget.Placeholder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android:id="@+id/placeholder"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app:layout_constraintHorizontal_bias="</a:t>
            </a:r>
            <a:r>
              <a:rPr lang="en-US" altLang="ko-KR" sz="1600" dirty="0" smtClean="0">
                <a:latin typeface="Consolas" panose="020B0609020204030204" pitchFamily="49" charset="0"/>
              </a:rPr>
              <a:t>0.5"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600" dirty="0">
                <a:latin typeface="Consolas" panose="020B0609020204030204" pitchFamily="49" charset="0"/>
              </a:rPr>
              <a:t>="0.353"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1691" y="6109484"/>
            <a:ext cx="102349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Reference to </a:t>
            </a:r>
            <a:r>
              <a:rPr lang="en-US" altLang="ko-KR" b="1" dirty="0" smtClean="0"/>
              <a:t>Placeholder : </a:t>
            </a:r>
            <a:r>
              <a:rPr lang="en-US" altLang="ko-KR" b="1" dirty="0" smtClean="0">
                <a:hlinkClick r:id="rId2"/>
              </a:rPr>
              <a:t>Click here </a:t>
            </a:r>
            <a:endParaRPr lang="en-US" altLang="ko-KR" dirty="0" smtClean="0"/>
          </a:p>
          <a:p>
            <a:r>
              <a:rPr lang="ko-KR" altLang="en-US" dirty="0" smtClean="0"/>
              <a:t>https</a:t>
            </a:r>
            <a:r>
              <a:rPr lang="ko-KR" altLang="en-US" dirty="0"/>
              <a:t>://developer.android.com/reference/androidx/constraintlayout/widget/Placeholder</a:t>
            </a:r>
          </a:p>
        </p:txBody>
      </p:sp>
    </p:spTree>
    <p:extLst>
      <p:ext uri="{BB962C8B-B14F-4D97-AF65-F5344CB8AC3E}">
        <p14:creationId xmlns:p14="http://schemas.microsoft.com/office/powerpoint/2010/main" val="121611237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err="1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 해야 할 코딩은 </a:t>
            </a:r>
            <a:r>
              <a:rPr lang="en-US" altLang="ko-KR" dirty="0" smtClean="0">
                <a:sym typeface="Wingdings" panose="05000000000000000000" pitchFamily="2" charset="2"/>
              </a:rPr>
              <a:t>placeholder</a:t>
            </a:r>
            <a:r>
              <a:rPr lang="ko-KR" altLang="en-US" dirty="0" smtClean="0">
                <a:sym typeface="Wingdings" panose="05000000000000000000" pitchFamily="2" charset="2"/>
              </a:rPr>
              <a:t>의 객체를 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함수인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의 인자로 들어오는 뷰 즉 사용자가 클릭한 뷰를 </a:t>
            </a:r>
            <a:r>
              <a:rPr lang="en-US" altLang="ko-KR" dirty="0" err="1" smtClean="0">
                <a:sym typeface="Wingdings" panose="05000000000000000000" pitchFamily="2" charset="2"/>
              </a:rPr>
              <a:t>placholder</a:t>
            </a:r>
            <a:r>
              <a:rPr lang="ko-KR" altLang="en-US" dirty="0" smtClean="0">
                <a:sym typeface="Wingdings" panose="05000000000000000000" pitchFamily="2" charset="2"/>
              </a:rPr>
              <a:t>에 설정해서 나타내도록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420888"/>
            <a:ext cx="10861796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</a:rPr>
              <a:t>("&gt;onCreate()");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0707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ConstraintLayout 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ConstraintLayout's</a:t>
            </a:r>
            <a:r>
              <a:rPr lang="en-US" altLang="ko-KR" sz="1600" dirty="0" smtClean="0">
                <a:latin typeface="Consolas" panose="020B0609020204030204" pitchFamily="49" charset="0"/>
              </a:rPr>
              <a:t> id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super.onCreate(savedInstanceState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layout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          // ConstraintLayout 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v)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TransitionManager.beginDelayedTransition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(layout);   // Layout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</a:t>
            </a:r>
            <a:r>
              <a:rPr lang="en-US" altLang="ko-KR" sz="1600" dirty="0" smtClean="0">
                <a:latin typeface="Consolas" panose="020B0609020204030204" pitchFamily="49" charset="0"/>
              </a:rPr>
              <a:t>Transition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보여줌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0792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android:id="@+id/layout"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왼쪽 화살표 5"/>
          <p:cNvSpPr/>
          <p:nvPr/>
        </p:nvSpPr>
        <p:spPr>
          <a:xfrm>
            <a:off x="3863752" y="3140968"/>
            <a:ext cx="576064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1916832"/>
            <a:ext cx="2706756" cy="45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630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Joy0311PlaceHolder: Using class &amp; anonymous object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Not using onClick, but four different methods!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Joy031Placeholder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 smtClean="0">
                <a:sym typeface="Wingdings" panose="05000000000000000000" pitchFamily="2" charset="2"/>
              </a:rPr>
              <a:t>Joy0311Placeholder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1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레이아웃 파일의 </a:t>
            </a:r>
            <a:r>
              <a:rPr lang="en-US" altLang="ko-KR" dirty="0" smtClean="0"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sym typeface="Wingdings" panose="05000000000000000000" pitchFamily="2" charset="2"/>
              </a:rPr>
              <a:t>를 사용하는 대신</a:t>
            </a:r>
            <a:r>
              <a:rPr lang="en-US" altLang="ko-KR" dirty="0" smtClean="0">
                <a:sym typeface="Wingdings" panose="05000000000000000000" pitchFamily="2" charset="2"/>
              </a:rPr>
              <a:t>, 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>
                <a:sym typeface="Wingdings" panose="05000000000000000000" pitchFamily="2" charset="2"/>
              </a:rPr>
              <a:t>인터페이스를 구현하는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를 정의하고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클래스로 객체</a:t>
            </a:r>
            <a:r>
              <a:rPr lang="en-US" altLang="ko-KR" dirty="0" smtClean="0">
                <a:sym typeface="Wingdings" panose="05000000000000000000" pitchFamily="2" charset="2"/>
              </a:rPr>
              <a:t>(anonymous object)</a:t>
            </a:r>
            <a:r>
              <a:rPr lang="ko-KR" altLang="en-US" dirty="0">
                <a:sym typeface="Wingdings" panose="05000000000000000000" pitchFamily="2" charset="2"/>
              </a:rPr>
              <a:t>를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(new ....)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호출하는 </a:t>
            </a:r>
            <a:r>
              <a:rPr lang="ko-KR" altLang="en-US" dirty="0" smtClean="0">
                <a:sym typeface="Wingdings" panose="05000000000000000000" pitchFamily="2" charset="2"/>
              </a:rPr>
              <a:t>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8708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Joy0312PlaceHolder: Using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MainActivity's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Not using onClick, but four different methods!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Joy0311Placeholder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 smtClean="0">
                <a:sym typeface="Wingdings" panose="05000000000000000000" pitchFamily="2" charset="2"/>
              </a:rPr>
              <a:t>Joy0312Placeholder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2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레이아웃 파일의 </a:t>
            </a:r>
            <a:r>
              <a:rPr lang="en-US" altLang="ko-KR" dirty="0" smtClean="0"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sym typeface="Wingdings" panose="05000000000000000000" pitchFamily="2" charset="2"/>
              </a:rPr>
              <a:t>를 사용하는 대신</a:t>
            </a:r>
            <a:r>
              <a:rPr lang="en-US" altLang="ko-KR" dirty="0" smtClean="0">
                <a:sym typeface="Wingdings" panose="05000000000000000000" pitchFamily="2" charset="2"/>
              </a:rPr>
              <a:t>, 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클래스가 </a:t>
            </a:r>
            <a:r>
              <a:rPr lang="en-US" altLang="ko-KR" b="1" dirty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>
                <a:sym typeface="Wingdings" panose="05000000000000000000" pitchFamily="2" charset="2"/>
              </a:rPr>
              <a:t>인터페이스를 </a:t>
            </a:r>
            <a:r>
              <a:rPr lang="ko-KR" altLang="en-US" b="1" dirty="0" smtClean="0">
                <a:sym typeface="Wingdings" panose="05000000000000000000" pitchFamily="2" charset="2"/>
              </a:rPr>
              <a:t>직접 구현하는 </a:t>
            </a:r>
            <a:r>
              <a:rPr lang="ko-KR" altLang="en-US" dirty="0" smtClean="0">
                <a:sym typeface="Wingdings" panose="05000000000000000000" pitchFamily="2" charset="2"/>
              </a:rPr>
              <a:t>방법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14680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Joy0313PlaceHolder: Using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Not using onClick, but four different methods!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Joy0312Placeholder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 smtClean="0">
                <a:sym typeface="Wingdings" panose="05000000000000000000" pitchFamily="2" charset="2"/>
              </a:rPr>
              <a:t>Joy0313Placeholder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3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레이아웃 파일의 </a:t>
            </a:r>
            <a:r>
              <a:rPr lang="en-US" altLang="ko-KR" dirty="0" smtClean="0"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sym typeface="Wingdings" panose="05000000000000000000" pitchFamily="2" charset="2"/>
              </a:rPr>
              <a:t>를 사용하는 대신</a:t>
            </a:r>
            <a:r>
              <a:rPr lang="en-US" altLang="ko-KR" dirty="0" smtClean="0">
                <a:sym typeface="Wingdings" panose="05000000000000000000" pitchFamily="2" charset="2"/>
              </a:rPr>
              <a:t>, Anonymous class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>
                <a:sym typeface="Wingdings" panose="05000000000000000000" pitchFamily="2" charset="2"/>
              </a:rPr>
              <a:t>인터페이스를 </a:t>
            </a:r>
            <a:r>
              <a:rPr lang="ko-KR" altLang="en-US" b="1" dirty="0" smtClean="0">
                <a:sym typeface="Wingdings" panose="05000000000000000000" pitchFamily="2" charset="2"/>
              </a:rPr>
              <a:t>직접 </a:t>
            </a:r>
            <a:r>
              <a:rPr lang="ko-KR" altLang="en-US" dirty="0" smtClean="0">
                <a:sym typeface="Wingdings" panose="05000000000000000000" pitchFamily="2" charset="2"/>
              </a:rPr>
              <a:t>구현하는 방법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72737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Joy0314PlaceHolder: Using Java 8 Lambda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Not using onClick, but four different methods!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Joy0313Placeholder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 smtClean="0">
                <a:sym typeface="Wingdings" panose="05000000000000000000" pitchFamily="2" charset="2"/>
              </a:rPr>
              <a:t>Joy0314Placeholder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4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Java 8</a:t>
            </a:r>
            <a:r>
              <a:rPr lang="ko-KR" altLang="en-US" dirty="0" smtClean="0">
                <a:sym typeface="Wingdings" panose="05000000000000000000" pitchFamily="2" charset="2"/>
              </a:rPr>
              <a:t>에서 제공하는 </a:t>
            </a:r>
            <a:r>
              <a:rPr lang="en-US" altLang="ko-KR" dirty="0" smtClean="0">
                <a:sym typeface="Wingdings" panose="05000000000000000000" pitchFamily="2" charset="2"/>
              </a:rPr>
              <a:t>Lambda expression</a:t>
            </a:r>
            <a:r>
              <a:rPr lang="ko-KR" altLang="en-US" dirty="0" smtClean="0">
                <a:sym typeface="Wingdings" panose="05000000000000000000" pitchFamily="2" charset="2"/>
              </a:rPr>
              <a:t>을 사용하여 구현하는 방법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22942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Joy0314PlaceHolder: Using Java 8 Lambda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관찰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상황에 따라 적절한 구현 방법을 선택합니다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여러 </a:t>
            </a:r>
            <a:r>
              <a:rPr lang="en-US" altLang="ko-KR" dirty="0" smtClean="0">
                <a:sym typeface="Wingdings" panose="05000000000000000000" pitchFamily="2" charset="2"/>
              </a:rPr>
              <a:t>View/Widget</a:t>
            </a:r>
            <a:r>
              <a:rPr lang="ko-KR" altLang="en-US" dirty="0" smtClean="0">
                <a:sym typeface="Wingdings" panose="05000000000000000000" pitchFamily="2" charset="2"/>
              </a:rPr>
              <a:t>이 같은 메소드를 사용한다면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onClick/</a:t>
            </a:r>
            <a:r>
              <a:rPr lang="en-US" altLang="ko-KR" dirty="0" err="1" smtClean="0">
                <a:sym typeface="Wingdings" panose="05000000000000000000" pitchFamily="2" charset="2"/>
              </a:rPr>
              <a:t>onTouch</a:t>
            </a:r>
            <a:r>
              <a:rPr lang="ko-KR" altLang="en-US" dirty="0" smtClean="0">
                <a:sym typeface="Wingdings" panose="05000000000000000000" pitchFamily="2" charset="2"/>
              </a:rPr>
              <a:t>등의 </a:t>
            </a:r>
            <a:r>
              <a:rPr lang="en-US" altLang="ko-KR" dirty="0" smtClean="0">
                <a:sym typeface="Wingdings" panose="05000000000000000000" pitchFamily="2" charset="2"/>
              </a:rPr>
              <a:t>interface</a:t>
            </a:r>
            <a:r>
              <a:rPr lang="ko-KR" altLang="en-US" dirty="0" smtClean="0">
                <a:sym typeface="Wingdings" panose="05000000000000000000" pitchFamily="2" charset="2"/>
              </a:rPr>
              <a:t>를 구현한 클래스를 만들어 </a:t>
            </a:r>
            <a:r>
              <a:rPr lang="en-US" altLang="ko-KR" dirty="0" smtClean="0">
                <a:sym typeface="Wingdings" panose="05000000000000000000" pitchFamily="2" charset="2"/>
              </a:rPr>
              <a:t>object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anonymous object</a:t>
            </a:r>
            <a:r>
              <a:rPr lang="ko-KR" altLang="en-US" dirty="0" smtClean="0">
                <a:sym typeface="Wingdings" panose="05000000000000000000" pitchFamily="2" charset="2"/>
              </a:rPr>
              <a:t>를 만들어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혹은 방법</a:t>
            </a:r>
            <a:r>
              <a:rPr lang="en-US" altLang="ko-KR" dirty="0" smtClean="0">
                <a:sym typeface="Wingdings" panose="05000000000000000000" pitchFamily="2" charset="2"/>
              </a:rPr>
              <a:t>4.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는 잘 사용하지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한 두 개의 </a:t>
            </a:r>
            <a:r>
              <a:rPr lang="en-US" altLang="ko-KR" dirty="0" smtClean="0">
                <a:sym typeface="Wingdings" panose="05000000000000000000" pitchFamily="2" charset="2"/>
              </a:rPr>
              <a:t>View/Widget</a:t>
            </a:r>
            <a:r>
              <a:rPr lang="ko-KR" altLang="en-US" dirty="0" smtClean="0">
                <a:sym typeface="Wingdings" panose="05000000000000000000" pitchFamily="2" charset="2"/>
              </a:rPr>
              <a:t>일 경우 사용하면 무난합니다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4: </a:t>
            </a:r>
            <a:r>
              <a:rPr lang="ko-KR" altLang="en-US" dirty="0" smtClean="0">
                <a:sym typeface="Wingdings" panose="05000000000000000000" pitchFamily="2" charset="2"/>
              </a:rPr>
              <a:t>항상 사용할 수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내부에서 어떤 일이 일어나는지 알고 사용하면 좋습니다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0383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다음은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H03Drawable</a:t>
            </a:r>
            <a:r>
              <a:rPr lang="ko-KR" altLang="en-US" b="1" dirty="0" smtClean="0">
                <a:sym typeface="Wingdings" panose="05000000000000000000" pitchFamily="2" charset="2"/>
              </a:rPr>
              <a:t>에서 배운 것을 활용한 실습 문제 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/>
              <a:t>C</a:t>
            </a:r>
            <a:r>
              <a:rPr lang="en-US" altLang="ko-KR" dirty="0" smtClean="0"/>
              <a:t>reate </a:t>
            </a:r>
            <a:r>
              <a:rPr lang="en-US" altLang="ko-KR" dirty="0"/>
              <a:t>a StateListDrawable xml file, where we define appropriate </a:t>
            </a:r>
            <a:r>
              <a:rPr lang="en-US" altLang="ko-KR" dirty="0" err="1"/>
              <a:t>png</a:t>
            </a:r>
            <a:r>
              <a:rPr lang="en-US" altLang="ko-KR" dirty="0"/>
              <a:t> files from the drawable folder for the different button state combinations of </a:t>
            </a:r>
            <a:r>
              <a:rPr lang="en-US" altLang="ko-KR" dirty="0" err="1"/>
              <a:t>state_pressed</a:t>
            </a:r>
            <a:r>
              <a:rPr lang="en-US" altLang="ko-KR" dirty="0"/>
              <a:t> and </a:t>
            </a:r>
            <a:r>
              <a:rPr lang="en-US" altLang="ko-KR" dirty="0" err="1"/>
              <a:t>state_enabled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/>
              <a:t>P</a:t>
            </a:r>
            <a:r>
              <a:rPr lang="en-US" altLang="ko-KR" dirty="0" smtClean="0"/>
              <a:t>ut </a:t>
            </a:r>
            <a:r>
              <a:rPr lang="en-US" altLang="ko-KR" dirty="0"/>
              <a:t>these states as items between a selector tag to create a state list and set it as the background on our Button widget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Just </a:t>
            </a:r>
            <a:r>
              <a:rPr lang="en-US" altLang="ko-KR" dirty="0"/>
              <a:t>like for any other button, we can set an OnClickListener on our custom button, disable it etc.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129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96" y="1884949"/>
            <a:ext cx="1544251" cy="26961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95" y="1859907"/>
            <a:ext cx="1573467" cy="27212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991" y="1859907"/>
            <a:ext cx="1535904" cy="27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b="1" dirty="0">
                <a:sym typeface="Wingdings" panose="05000000000000000000" pitchFamily="2" charset="2"/>
              </a:rPr>
              <a:t>HuStar031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 </a:t>
            </a:r>
            <a:r>
              <a:rPr lang="ko-KR" altLang="en-US" dirty="0">
                <a:sym typeface="Wingdings" panose="05000000000000000000" pitchFamily="2" charset="2"/>
              </a:rPr>
              <a:t>프로젝트에서</a:t>
            </a:r>
            <a:r>
              <a:rPr lang="en-US" altLang="ko-KR" dirty="0">
                <a:sym typeface="Wingdings" panose="05000000000000000000" pitchFamily="2" charset="2"/>
              </a:rPr>
              <a:t>, 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반복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숙제 </a:t>
            </a:r>
            <a:r>
              <a:rPr lang="en-US" altLang="ko-KR" dirty="0">
                <a:sym typeface="Wingdings" panose="05000000000000000000" pitchFamily="2" charset="2"/>
              </a:rPr>
              <a:t>Hu031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>
                <a:sym typeface="Wingdings" panose="05000000000000000000" pitchFamily="2" charset="2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593860"/>
            <a:ext cx="2156647" cy="37874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494" y="2593860"/>
            <a:ext cx="2168398" cy="3787468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071664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925682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331" y="2590857"/>
            <a:ext cx="2181691" cy="379047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461" y="2590857"/>
            <a:ext cx="2168398" cy="3787468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8770221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1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Joy032ButtonImage, </a:t>
            </a:r>
            <a:r>
              <a:rPr lang="ko-KR" altLang="en-US" dirty="0" smtClean="0"/>
              <a:t>패키지 이름을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dirty="0" err="1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Step 2: </a:t>
            </a:r>
            <a:r>
              <a:rPr lang="ko-KR" altLang="en-US" dirty="0" smtClean="0"/>
              <a:t>다음의 세 이미지 파일을 </a:t>
            </a:r>
            <a:r>
              <a:rPr lang="en-US" altLang="ko-KR" dirty="0" smtClean="0"/>
              <a:t>images </a:t>
            </a:r>
            <a:r>
              <a:rPr lang="ko-KR" altLang="en-US" dirty="0" smtClean="0"/>
              <a:t>폴더에서 복사하여 안스의 </a:t>
            </a:r>
            <a:r>
              <a:rPr lang="en-US" altLang="ko-KR" dirty="0" smtClean="0"/>
              <a:t>app/res/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</a:t>
            </a:r>
            <a:r>
              <a:rPr lang="en-US" altLang="ko-KR" dirty="0" smtClean="0"/>
              <a:t>paste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130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85081" y="4240365"/>
            <a:ext cx="4505805" cy="1780922"/>
            <a:chOff x="403116" y="1807738"/>
            <a:chExt cx="5377142" cy="212531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20" y="1808750"/>
              <a:ext cx="1333766" cy="133376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079" y="1807738"/>
              <a:ext cx="1333766" cy="133376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138" y="1829334"/>
              <a:ext cx="1333766" cy="1333766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403116" y="3177352"/>
              <a:ext cx="23695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button_default.png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96300" y="3563724"/>
              <a:ext cx="25298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button_disabled.png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49784" y="3221598"/>
              <a:ext cx="2430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button_pressed.png</a:t>
              </a:r>
              <a:endParaRPr lang="ko-KR" altLang="en-US" dirty="0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801" y="2276872"/>
            <a:ext cx="3712913" cy="4141701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6854512" y="4509120"/>
            <a:ext cx="49417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</a:p>
          <a:p>
            <a:pPr marL="0" indent="0">
              <a:buNone/>
            </a:pPr>
            <a:r>
              <a:rPr lang="en-US" altLang="ko-KR" dirty="0" smtClean="0"/>
              <a:t>Step 3: activity_main.xml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[Code] </a:t>
            </a:r>
            <a:r>
              <a:rPr lang="ko-KR" altLang="en-US" dirty="0" smtClean="0"/>
              <a:t>탭에서 다음과 코딩을 진행합니다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ConstraintLayout</a:t>
            </a:r>
            <a:r>
              <a:rPr lang="ko-KR" altLang="en-US" dirty="0"/>
              <a:t>을 </a:t>
            </a:r>
            <a:r>
              <a:rPr lang="en-US" altLang="ko-KR" dirty="0"/>
              <a:t>LinearLayout</a:t>
            </a:r>
            <a:r>
              <a:rPr lang="ko-KR" altLang="en-US" dirty="0"/>
              <a:t>로 </a:t>
            </a:r>
            <a:r>
              <a:rPr lang="ko-KR" altLang="en-US" dirty="0" smtClean="0"/>
              <a:t>대체 하고</a:t>
            </a:r>
            <a:r>
              <a:rPr lang="en-US" altLang="ko-KR" dirty="0" smtClean="0"/>
              <a:t>, TextView ["HelloWorld"] </a:t>
            </a:r>
            <a:r>
              <a:rPr lang="ko-KR" altLang="en-US" dirty="0" smtClean="0"/>
              <a:t>를 </a:t>
            </a:r>
            <a:r>
              <a:rPr lang="ko-KR" altLang="en-US" dirty="0"/>
              <a:t>삭제하십시오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smtClean="0"/>
              <a:t>Linearlayout </a:t>
            </a:r>
            <a:r>
              <a:rPr lang="ko-KR" altLang="en-US" dirty="0" smtClean="0"/>
              <a:t>태그 안에 </a:t>
            </a:r>
            <a:r>
              <a:rPr lang="en-US" altLang="ko-KR" dirty="0" smtClean="0"/>
              <a:t>orientation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= "vertical", gravity = "center" </a:t>
            </a:r>
            <a:r>
              <a:rPr lang="ko-KR" altLang="en-US" dirty="0" smtClean="0"/>
              <a:t>을 설정합니다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&lt;Button  /&gt;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lw</a:t>
            </a:r>
            <a:r>
              <a:rPr lang="en-US" altLang="ko-KR" dirty="0" smtClean="0">
                <a:sym typeface="Wingdings" panose="05000000000000000000" pitchFamily="2" charset="2"/>
              </a:rPr>
              <a:t>="wrap_content" </a:t>
            </a:r>
            <a:r>
              <a:rPr lang="en-US" altLang="ko-KR" dirty="0" err="1" smtClean="0">
                <a:sym typeface="Wingdings" panose="05000000000000000000" pitchFamily="2" charset="2"/>
              </a:rPr>
              <a:t>lh</a:t>
            </a:r>
            <a:r>
              <a:rPr lang="en-US" altLang="ko-KR" dirty="0" smtClean="0">
                <a:sym typeface="Wingdings" panose="05000000000000000000" pitchFamily="2" charset="2"/>
              </a:rPr>
              <a:t>="wrap_content",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custom_button</a:t>
            </a:r>
            <a:r>
              <a:rPr lang="en-US" altLang="ko-KR" dirty="0" smtClean="0">
                <a:sym typeface="Wingdings" panose="05000000000000000000" pitchFamily="2" charset="2"/>
              </a:rPr>
              <a:t>",  </a:t>
            </a:r>
            <a:r>
              <a:rPr lang="en-US" altLang="ko-KR" dirty="0" err="1" smtClean="0">
                <a:sym typeface="Wingdings" panose="05000000000000000000" pitchFamily="2" charset="2"/>
              </a:rPr>
              <a:t>backgroud</a:t>
            </a:r>
            <a:r>
              <a:rPr lang="en-US" altLang="ko-KR" dirty="0" smtClean="0">
                <a:sym typeface="Wingdings" panose="05000000000000000000" pitchFamily="2" charset="2"/>
              </a:rPr>
              <a:t>="@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&lt;Switch  /&gt;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lw</a:t>
            </a:r>
            <a:r>
              <a:rPr lang="en-US" altLang="ko-KR" dirty="0">
                <a:sym typeface="Wingdings" panose="05000000000000000000" pitchFamily="2" charset="2"/>
              </a:rPr>
              <a:t>="wrap_content" </a:t>
            </a:r>
            <a:r>
              <a:rPr lang="en-US" altLang="ko-KR" dirty="0" err="1">
                <a:sym typeface="Wingdings" panose="05000000000000000000" pitchFamily="2" charset="2"/>
              </a:rPr>
              <a:t>lh</a:t>
            </a:r>
            <a:r>
              <a:rPr lang="en-US" altLang="ko-KR" dirty="0">
                <a:sym typeface="Wingdings" panose="05000000000000000000" pitchFamily="2" charset="2"/>
              </a:rPr>
              <a:t>="wrap_content", id="@+</a:t>
            </a:r>
            <a:r>
              <a:rPr lang="en-US" altLang="ko-KR" dirty="0" smtClean="0">
                <a:sym typeface="Wingdings" panose="05000000000000000000" pitchFamily="2" charset="2"/>
              </a:rPr>
              <a:t>id/</a:t>
            </a:r>
            <a:r>
              <a:rPr lang="en-US" altLang="ko-KR" dirty="0" err="1" smtClean="0">
                <a:sym typeface="Wingdings" panose="05000000000000000000" pitchFamily="2" charset="2"/>
              </a:rPr>
              <a:t>switch_enable_button</a:t>
            </a:r>
            <a:r>
              <a:rPr lang="en-US" altLang="ko-KR" dirty="0">
                <a:sym typeface="Wingdings" panose="05000000000000000000" pitchFamily="2" charset="2"/>
              </a:rPr>
              <a:t>",  </a:t>
            </a:r>
            <a:r>
              <a:rPr lang="en-US" altLang="ko-KR" dirty="0" smtClean="0">
                <a:sym typeface="Wingdings" panose="05000000000000000000" pitchFamily="2" charset="2"/>
              </a:rPr>
              <a:t>checked="true"</a:t>
            </a:r>
            <a:r>
              <a:rPr lang="ko-KR" altLang="en-US" dirty="0">
                <a:sym typeface="Wingdings" panose="05000000000000000000" pitchFamily="2" charset="2"/>
              </a:rPr>
              <a:t>를 입력합니다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앱을 실행해보면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결과는 다음과 같으며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아무런 반응이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이제 버튼을 클릭할 수 있도록 추가적인 작업을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131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922" y="3779499"/>
            <a:ext cx="1587012" cy="27170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961" y="3800351"/>
            <a:ext cx="1544251" cy="269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 activity_main.xml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132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3100" y="1211597"/>
            <a:ext cx="1124811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android:gravity="center"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custom_button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button_default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&lt;Switch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android:text="Enabled"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android:checked="true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Step 4: 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>
                <a:sym typeface="Wingdings" panose="05000000000000000000" pitchFamily="2" charset="2"/>
              </a:rPr>
              <a:t>누르며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button_pressed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>
                <a:sym typeface="Wingdings" panose="05000000000000000000" pitchFamily="2" charset="2"/>
              </a:rPr>
              <a:t>switch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disabled</a:t>
            </a:r>
            <a:r>
              <a:rPr lang="ko-KR" altLang="en-US" dirty="0">
                <a:sym typeface="Wingdings" panose="05000000000000000000" pitchFamily="2" charset="2"/>
              </a:rPr>
              <a:t>가 되면 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button_disabled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보여주어야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우리가 사용하는 </a:t>
            </a:r>
            <a:r>
              <a:rPr lang="en-US" altLang="ko-KR" dirty="0"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sym typeface="Wingdings" panose="05000000000000000000" pitchFamily="2" charset="2"/>
              </a:rPr>
              <a:t>는 현재 </a:t>
            </a:r>
            <a:r>
              <a:rPr lang="en-US" altLang="ko-KR" dirty="0" err="1">
                <a:sym typeface="Wingdings" panose="05000000000000000000" pitchFamily="2" charset="2"/>
              </a:rPr>
              <a:t>button_default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이미지로 고정되어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부분을 세 개의 버튼 이미지를 담고 있는 </a:t>
            </a:r>
            <a:r>
              <a:rPr lang="en-US" altLang="ko-KR" dirty="0" smtClean="0">
                <a:sym typeface="Wingdings" panose="05000000000000000000" pitchFamily="2" charset="2"/>
              </a:rPr>
              <a:t>reddot_button.xml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smtClean="0">
                <a:sym typeface="Wingdings" panose="05000000000000000000" pitchFamily="2" charset="2"/>
              </a:rPr>
              <a:t>대체하여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상태에 따라 선택하도록 하면 </a:t>
            </a:r>
            <a:r>
              <a:rPr lang="ko-KR" altLang="en-US" dirty="0">
                <a:sym typeface="Wingdings" panose="05000000000000000000" pitchFamily="2" charset="2"/>
              </a:rPr>
              <a:t>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backgroud</a:t>
            </a:r>
            <a:r>
              <a:rPr lang="en-US" altLang="ko-KR" dirty="0" smtClean="0">
                <a:sym typeface="Wingdings" panose="05000000000000000000" pitchFamily="2" charset="2"/>
              </a:rPr>
              <a:t>="@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대체할 </a:t>
            </a:r>
            <a:r>
              <a:rPr lang="en-US" altLang="ko-KR" dirty="0" smtClean="0">
                <a:sym typeface="Wingdings" panose="05000000000000000000" pitchFamily="2" charset="2"/>
              </a:rPr>
              <a:t>reddot_button.xml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reddot_button.xml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[reddot_button.xml]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이러한 </a:t>
            </a:r>
            <a:r>
              <a:rPr lang="en-US" altLang="ko-KR" dirty="0" smtClean="0">
                <a:sym typeface="Wingdings" panose="05000000000000000000" pitchFamily="2" charset="2"/>
              </a:rPr>
              <a:t>drawable xml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smtClean="0"/>
              <a:t>StateListDrawable </a:t>
            </a:r>
            <a:r>
              <a:rPr lang="ko-KR" altLang="en-US" dirty="0" smtClean="0"/>
              <a:t>파일이라고 부릅니다</a:t>
            </a:r>
            <a:r>
              <a:rPr lang="en-US" altLang="ko-KR" dirty="0" smtClean="0"/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reddot_buttont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 으로 대체하십시오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96" y="4126505"/>
            <a:ext cx="7567316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drawable/reddot_button.xml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1297995"/>
            <a:ext cx="1124811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78924" y="4293353"/>
            <a:ext cx="3805012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atinLnBrk="0"/>
            <a:r>
              <a:rPr lang="en-US" altLang="ko-KR" dirty="0" smtClean="0">
                <a:sym typeface="Wingdings" panose="05000000000000000000" pitchFamily="2" charset="2"/>
              </a:rPr>
              <a:t>state_... </a:t>
            </a:r>
            <a:r>
              <a:rPr lang="ko-KR" altLang="en-US" dirty="0" smtClean="0">
                <a:sym typeface="Wingdings" panose="05000000000000000000" pitchFamily="2" charset="2"/>
              </a:rPr>
              <a:t>이 없는 </a:t>
            </a:r>
            <a:r>
              <a:rPr lang="en-US" altLang="ko-KR" dirty="0" smtClean="0">
                <a:sym typeface="Wingdings" panose="05000000000000000000" pitchFamily="2" charset="2"/>
              </a:rPr>
              <a:t>default case</a:t>
            </a:r>
            <a:r>
              <a:rPr lang="ko-KR" altLang="en-US" dirty="0" smtClean="0">
                <a:sym typeface="Wingdings" panose="05000000000000000000" pitchFamily="2" charset="2"/>
              </a:rPr>
              <a:t>가 가장 밑에 나열 하는 것이 좋습니다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atinLnBrk="0"/>
            <a:r>
              <a:rPr lang="ko-KR" altLang="en-US" dirty="0" smtClean="0">
                <a:sym typeface="Wingdings" panose="05000000000000000000" pitchFamily="2" charset="2"/>
              </a:rPr>
              <a:t>안스는 위의 </a:t>
            </a:r>
            <a:r>
              <a:rPr lang="en-US" altLang="ko-KR" dirty="0" smtClean="0">
                <a:sym typeface="Wingdings" panose="05000000000000000000" pitchFamily="2" charset="2"/>
              </a:rPr>
              <a:t>item</a:t>
            </a:r>
            <a:r>
              <a:rPr lang="ko-KR" altLang="en-US" dirty="0" smtClean="0">
                <a:sym typeface="Wingdings" panose="05000000000000000000" pitchFamily="2" charset="2"/>
              </a:rPr>
              <a:t>부터 </a:t>
            </a:r>
            <a:r>
              <a:rPr lang="en-US" altLang="ko-KR" dirty="0" smtClean="0">
                <a:sym typeface="Wingdings" panose="05000000000000000000" pitchFamily="2" charset="2"/>
              </a:rPr>
              <a:t>scan</a:t>
            </a:r>
            <a:r>
              <a:rPr lang="ko-KR" altLang="en-US" dirty="0" smtClean="0">
                <a:sym typeface="Wingdings" panose="05000000000000000000" pitchFamily="2" charset="2"/>
              </a:rPr>
              <a:t>하면서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적합 것은 찾으면 </a:t>
            </a:r>
            <a:r>
              <a:rPr lang="en-US" altLang="ko-KR" dirty="0" smtClean="0">
                <a:sym typeface="Wingdings" panose="05000000000000000000" pitchFamily="2" charset="2"/>
              </a:rPr>
              <a:t>scan</a:t>
            </a:r>
            <a:r>
              <a:rPr lang="ko-KR" altLang="en-US" dirty="0" smtClean="0">
                <a:sym typeface="Wingdings" panose="05000000000000000000" pitchFamily="2" charset="2"/>
              </a:rPr>
              <a:t>을 그만둡니다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6655942" y="4270019"/>
            <a:ext cx="692118" cy="598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Step 5: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reddot_buttont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 으로 대체하는 것을 잊지 마십시오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ko-KR" altLang="en-US" dirty="0" err="1" smtClean="0">
                <a:latin typeface="Consolas" panose="020B0609020204030204" pitchFamily="49" charset="0"/>
              </a:rPr>
              <a:t>클릭될</a:t>
            </a:r>
            <a:r>
              <a:rPr lang="ko-KR" altLang="en-US" dirty="0" smtClean="0">
                <a:latin typeface="Consolas" panose="020B0609020204030204" pitchFamily="49" charset="0"/>
              </a:rPr>
              <a:t> 때</a:t>
            </a:r>
            <a:r>
              <a:rPr lang="en-US" altLang="ko-KR" dirty="0" smtClean="0">
                <a:latin typeface="Consolas" panose="020B0609020204030204" pitchFamily="49" charset="0"/>
              </a:rPr>
              <a:t>, listen</a:t>
            </a:r>
            <a:r>
              <a:rPr lang="ko-KR" altLang="en-US" dirty="0" smtClean="0">
                <a:latin typeface="Consolas" panose="020B0609020204030204" pitchFamily="49" charset="0"/>
              </a:rPr>
              <a:t>하고 반응할 수 있도록 </a:t>
            </a:r>
            <a:r>
              <a:rPr lang="en-US" altLang="ko-KR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</a:rPr>
              <a:t>를 설정하고 </a:t>
            </a:r>
            <a:r>
              <a:rPr lang="en-US" altLang="ko-KR" dirty="0" smtClean="0">
                <a:latin typeface="Consolas" panose="020B0609020204030204" pitchFamily="49" charset="0"/>
              </a:rPr>
              <a:t>Toast</a:t>
            </a:r>
            <a:r>
              <a:rPr lang="ko-KR" altLang="en-US" dirty="0" smtClean="0">
                <a:latin typeface="Consolas" panose="020B0609020204030204" pitchFamily="49" charset="0"/>
              </a:rPr>
              <a:t>로 </a:t>
            </a:r>
            <a:r>
              <a:rPr lang="en-US" altLang="ko-KR" dirty="0" smtClean="0">
                <a:latin typeface="Consolas" panose="020B0609020204030204" pitchFamily="49" charset="0"/>
              </a:rPr>
              <a:t>"Click"</a:t>
            </a:r>
            <a:r>
              <a:rPr lang="ko-KR" altLang="en-US" dirty="0" smtClean="0">
                <a:latin typeface="Consolas" panose="020B0609020204030204" pitchFamily="49" charset="0"/>
              </a:rPr>
              <a:t>를 나타내십시오</a:t>
            </a:r>
            <a:r>
              <a:rPr lang="en-US" altLang="ko-KR" dirty="0" smtClean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switchEnableButton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클릭될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변하였을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상태를 알려주도록 </a:t>
            </a:r>
            <a:r>
              <a:rPr lang="en-US" altLang="ko-KR" dirty="0" err="1" smtClean="0">
                <a:sym typeface="Wingdings" panose="05000000000000000000" pitchFamily="2" charset="2"/>
              </a:rPr>
              <a:t>setOnCheckedChangeListener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를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reddotButton.setEnable</a:t>
            </a:r>
            <a:r>
              <a:rPr lang="en-US" altLang="ko-KR" dirty="0" smtClean="0">
                <a:sym typeface="Wingdings" panose="05000000000000000000" pitchFamily="2" charset="2"/>
              </a:rPr>
              <a:t>(true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false)</a:t>
            </a:r>
            <a:r>
              <a:rPr lang="ko-KR" altLang="en-US" dirty="0" smtClean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6: Code </a:t>
            </a:r>
            <a:r>
              <a:rPr lang="en-US" altLang="ko-KR" dirty="0" err="1" smtClean="0">
                <a:sym typeface="Wingdings" panose="05000000000000000000" pitchFamily="2" charset="2"/>
              </a:rPr>
              <a:t>Reivew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Usage of final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Anonymous inner class &amp; object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Lambda expression since Java 8 (need to set it up, gradle sink required)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Button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4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public </a:t>
            </a:r>
            <a:r>
              <a:rPr lang="en-US" altLang="ko-KR" sz="14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onCheckedChanged(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view, </a:t>
            </a:r>
            <a:r>
              <a:rPr lang="en-US" altLang="ko-KR" sz="1400" dirty="0">
                <a:latin typeface="Consolas" panose="020B0609020204030204" pitchFamily="49" charset="0"/>
              </a:rPr>
              <a:t>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final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smtClean="0">
                <a:latin typeface="Consolas" panose="020B0609020204030204" pitchFamily="49" charset="0"/>
              </a:rPr>
              <a:t>onCheckedChanged(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CompoundButton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view, </a:t>
            </a:r>
            <a:r>
              <a:rPr lang="en-US" altLang="ko-KR" sz="1400" dirty="0">
                <a:latin typeface="Consolas" panose="020B0609020204030204" pitchFamily="49" charset="0"/>
              </a:rPr>
              <a:t>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if </a:t>
            </a:r>
            <a:r>
              <a:rPr lang="en-US" altLang="ko-KR" sz="1400" dirty="0">
                <a:latin typeface="Consolas" panose="020B0609020204030204" pitchFamily="49" charset="0"/>
              </a:rPr>
              <a:t>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else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9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 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(view) </a:t>
            </a:r>
            <a:r>
              <a:rPr lang="en-US" altLang="ko-KR" sz="1400" dirty="0">
                <a:latin typeface="Consolas" panose="020B0609020204030204" pitchFamily="49" charset="0"/>
              </a:rPr>
              <a:t>-&gt;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(view, b) -&gt;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if </a:t>
            </a:r>
            <a:r>
              <a:rPr lang="en-US" altLang="ko-KR" sz="1400" dirty="0">
                <a:latin typeface="Consolas" panose="020B0609020204030204" pitchFamily="49" charset="0"/>
              </a:rPr>
              <a:t>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else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19812" y="3065133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2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139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596917"/>
            <a:ext cx="2819644" cy="492294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736" y="1539526"/>
            <a:ext cx="2872989" cy="49686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313" y="1527859"/>
            <a:ext cx="2804403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b="1" dirty="0">
                <a:sym typeface="Wingdings" panose="05000000000000000000" pitchFamily="2" charset="2"/>
              </a:rPr>
              <a:t>HuStar031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 </a:t>
            </a:r>
            <a:r>
              <a:rPr lang="ko-KR" altLang="en-US" dirty="0">
                <a:sym typeface="Wingdings" panose="05000000000000000000" pitchFamily="2" charset="2"/>
              </a:rPr>
              <a:t>프로젝트에서</a:t>
            </a:r>
            <a:r>
              <a:rPr lang="en-US" altLang="ko-KR" dirty="0">
                <a:sym typeface="Wingdings" panose="05000000000000000000" pitchFamily="2" charset="2"/>
              </a:rPr>
              <a:t>, 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반복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모든 프로젝트를 종료합니다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Hu031Widget</a:t>
            </a:r>
            <a:r>
              <a:rPr lang="ko-KR" altLang="en-US" dirty="0" smtClean="0">
                <a:sym typeface="Wingdings" panose="05000000000000000000" pitchFamily="2" charset="2"/>
              </a:rPr>
              <a:t> 폴더를 파일 탐색기에서 그대로 복사하여 폴더 이름 </a:t>
            </a:r>
            <a:r>
              <a:rPr lang="en-US" altLang="ko-KR" b="1" dirty="0" smtClean="0">
                <a:sym typeface="Wingdings" panose="05000000000000000000" pitchFamily="2" charset="2"/>
              </a:rPr>
              <a:t>Hu031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기존의 프로젝트들이 아직 열려 있으면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모두 종료하여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안스 시작 창으로 가야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 시작 창에서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Open an existing project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복사한 폴더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(Hu031xWidget)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페이지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project"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(5), (7) &amp; (8)</a:t>
            </a:r>
            <a:r>
              <a:rPr lang="ko-KR" altLang="en-US" dirty="0" smtClean="0">
                <a:sym typeface="Wingdings" panose="05000000000000000000" pitchFamily="2" charset="2"/>
              </a:rPr>
              <a:t>을 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숙제 </a:t>
            </a:r>
            <a:r>
              <a:rPr lang="en-US" altLang="ko-KR" dirty="0">
                <a:sym typeface="Wingdings" panose="05000000000000000000" pitchFamily="2" charset="2"/>
              </a:rPr>
              <a:t>Hu031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>
                <a:sym typeface="Wingdings" panose="05000000000000000000" pitchFamily="2" charset="2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61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 smtClean="0">
                <a:sym typeface="Wingdings" panose="05000000000000000000" pitchFamily="2" charset="2"/>
              </a:rPr>
              <a:t>Create </a:t>
            </a:r>
            <a:r>
              <a:rPr lang="en-US" altLang="ko-KR" dirty="0">
                <a:sym typeface="Wingdings" panose="05000000000000000000" pitchFamily="2" charset="2"/>
              </a:rPr>
              <a:t>a custom button that uses XML shapes to replace the background of the default Android button.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reate </a:t>
            </a:r>
            <a:r>
              <a:rPr lang="en-US" altLang="ko-KR" dirty="0"/>
              <a:t>3 different XML </a:t>
            </a:r>
            <a:r>
              <a:rPr lang="en-US" altLang="ko-KR" dirty="0" err="1"/>
              <a:t>ShapeDrawables</a:t>
            </a:r>
            <a:r>
              <a:rPr lang="en-US" altLang="ko-KR" dirty="0"/>
              <a:t> and define a background color (solid or gradient), a padding and an outer line (stroke) around the shape, which we can also make dashed. Our shape can be an oval/circle or a rectangle. In the latter case we can also add rounded corners by setting a radius on them.</a:t>
            </a:r>
          </a:p>
          <a:p>
            <a:r>
              <a:rPr lang="en-US" altLang="ko-KR" dirty="0"/>
              <a:t>Then we put these different </a:t>
            </a:r>
            <a:r>
              <a:rPr lang="en-US" altLang="ko-KR" dirty="0" err="1"/>
              <a:t>drawables</a:t>
            </a:r>
            <a:r>
              <a:rPr lang="en-US" altLang="ko-KR" dirty="0"/>
              <a:t> into a StateListDrawable, where we can assign different states to them, like </a:t>
            </a:r>
            <a:r>
              <a:rPr lang="en-US" altLang="ko-KR" dirty="0" err="1"/>
              <a:t>state_enabled</a:t>
            </a:r>
            <a:r>
              <a:rPr lang="en-US" altLang="ko-KR" dirty="0"/>
              <a:t>, </a:t>
            </a:r>
            <a:r>
              <a:rPr lang="en-US" altLang="ko-KR" dirty="0" err="1"/>
              <a:t>state_pressed</a:t>
            </a:r>
            <a:r>
              <a:rPr lang="en-US" altLang="ko-KR" dirty="0"/>
              <a:t> and so on.</a:t>
            </a:r>
          </a:p>
          <a:p>
            <a:r>
              <a:rPr lang="en-US" altLang="ko-KR" dirty="0"/>
              <a:t>If we want to set this custom style only on single buttons, we just use the </a:t>
            </a:r>
            <a:r>
              <a:rPr lang="en-US" altLang="ko-KR" dirty="0" err="1"/>
              <a:t>android:background</a:t>
            </a:r>
            <a:r>
              <a:rPr lang="en-US" altLang="ko-KR" dirty="0"/>
              <a:t> attribute on the View directly. If we want to apply it globally to all buttons in our app, we can create a custom button theme that extends </a:t>
            </a:r>
            <a:r>
              <a:rPr lang="en-US" altLang="ko-KR" dirty="0" err="1"/>
              <a:t>Widget.AppCompat.Button</a:t>
            </a:r>
            <a:r>
              <a:rPr lang="en-US" altLang="ko-KR" dirty="0"/>
              <a:t> and set it as the </a:t>
            </a:r>
            <a:r>
              <a:rPr lang="en-US" altLang="ko-KR" dirty="0" err="1"/>
              <a:t>buttonStyle</a:t>
            </a:r>
            <a:r>
              <a:rPr lang="en-US" altLang="ko-KR" dirty="0"/>
              <a:t> on our </a:t>
            </a:r>
            <a:r>
              <a:rPr lang="en-US" altLang="ko-KR" dirty="0" err="1"/>
              <a:t>AppTheme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In </a:t>
            </a:r>
            <a:r>
              <a:rPr lang="en-US" altLang="ko-KR" dirty="0"/>
              <a:t>this custom button theme we can also change more attributes, like the </a:t>
            </a:r>
            <a:r>
              <a:rPr lang="en-US" altLang="ko-KR" dirty="0" err="1"/>
              <a:t>textColor</a:t>
            </a:r>
            <a:r>
              <a:rPr lang="en-US" altLang="ko-KR" dirty="0"/>
              <a:t> or </a:t>
            </a:r>
            <a:r>
              <a:rPr lang="en-US" altLang="ko-KR" dirty="0" err="1"/>
              <a:t>textAppearance</a:t>
            </a:r>
            <a:r>
              <a:rPr lang="en-US" altLang="ko-KR" dirty="0"/>
              <a:t> of our button. Optionally we can deactivate the default </a:t>
            </a:r>
            <a:r>
              <a:rPr lang="en-US" altLang="ko-KR" dirty="0" err="1"/>
              <a:t>StateListAnimator</a:t>
            </a:r>
            <a:r>
              <a:rPr lang="en-US" altLang="ko-KR" dirty="0"/>
              <a:t> by setting </a:t>
            </a:r>
            <a:r>
              <a:rPr lang="en-US" altLang="ko-KR" dirty="0" err="1"/>
              <a:t>android:stateListAnimator</a:t>
            </a:r>
            <a:r>
              <a:rPr lang="en-US" altLang="ko-KR" dirty="0"/>
              <a:t> to @null to disable the shadow and animation of the default Lollipop </a:t>
            </a:r>
            <a:r>
              <a:rPr lang="en-US" altLang="ko-KR" dirty="0" err="1"/>
              <a:t>AppCompatButton</a:t>
            </a:r>
            <a:r>
              <a:rPr lang="en-US" altLang="ko-KR" dirty="0"/>
              <a:t>..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Joy033ButtonDrawable, </a:t>
            </a:r>
            <a:r>
              <a:rPr lang="ko-KR" altLang="en-US" dirty="0" smtClean="0"/>
              <a:t>패키지 이름을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dirty="0" err="1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Step 2: </a:t>
            </a:r>
            <a:r>
              <a:rPr lang="ko-KR" altLang="en-US" dirty="0" smtClean="0"/>
              <a:t>먼저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/>
              <a:t>default, </a:t>
            </a:r>
            <a:r>
              <a:rPr lang="en-US" altLang="ko-KR" dirty="0" smtClean="0"/>
              <a:t>pressed, disabled </a:t>
            </a:r>
            <a:r>
              <a:rPr lang="ko-KR" altLang="en-US" dirty="0" smtClean="0"/>
              <a:t>상태에 대한 각각의 </a:t>
            </a:r>
            <a:r>
              <a:rPr lang="en-US" altLang="ko-KR" b="1" dirty="0" smtClean="0"/>
              <a:t>shape</a:t>
            </a:r>
            <a:r>
              <a:rPr lang="ko-KR" altLang="en-US" b="1" dirty="0"/>
              <a:t> </a:t>
            </a:r>
            <a:r>
              <a:rPr lang="en-US" altLang="ko-KR" b="1" dirty="0" smtClean="0"/>
              <a:t>drawable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xml </a:t>
            </a:r>
            <a:r>
              <a:rPr lang="ko-KR" altLang="en-US" b="1" dirty="0" smtClean="0"/>
              <a:t>파일을 작성합니다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button_default.xml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[button_default.xml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[Split]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select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으로 대체하여 </a:t>
            </a:r>
            <a:r>
              <a:rPr lang="en-US" altLang="ko-KR" dirty="0" smtClean="0">
                <a:sym typeface="Wingdings" panose="05000000000000000000" pitchFamily="2" charset="2"/>
              </a:rPr>
              <a:t>shape drawable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작성을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shape="rectangle"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</a:t>
            </a:r>
            <a:r>
              <a:rPr lang="en-US" altLang="ko-KR" dirty="0" err="1" smtClean="0">
                <a:sym typeface="Wingdings" panose="05000000000000000000" pitchFamily="2" charset="2"/>
              </a:rPr>
              <a:t>greadient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startColor</a:t>
            </a:r>
            <a:r>
              <a:rPr lang="en-US" altLang="ko-KR" dirty="0" smtClean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endColor</a:t>
            </a:r>
            <a:r>
              <a:rPr lang="en-US" altLang="ko-KR" dirty="0" smtClean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angle="90"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&lt;padding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bottom="7dp"  for left, right, top as well – default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&lt;!--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dashGap</a:t>
            </a:r>
            <a:r>
              <a:rPr lang="en-US" altLang="ko-KR" dirty="0" smtClean="0">
                <a:sym typeface="Wingdings" panose="05000000000000000000" pitchFamily="2" charset="2"/>
              </a:rPr>
              <a:t>="2dp"              unused //  these are comments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</a:t>
            </a:r>
            <a:r>
              <a:rPr lang="en-US" altLang="ko-KR" dirty="0" err="1" smtClean="0">
                <a:sym typeface="Wingdings" panose="05000000000000000000" pitchFamily="2" charset="2"/>
              </a:rPr>
              <a:t>dashWidth</a:t>
            </a:r>
            <a:r>
              <a:rPr lang="en-US" altLang="ko-KR" dirty="0" smtClean="0">
                <a:sym typeface="Wingdings" panose="05000000000000000000" pitchFamily="2" charset="2"/>
              </a:rPr>
              <a:t>="4dp" --&gt;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141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08168" y="4465205"/>
            <a:ext cx="4176464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>
                <a:sym typeface="Wingdings" panose="05000000000000000000" pitchFamily="2" charset="2"/>
              </a:rPr>
              <a:t>&lt;stroke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width = "2dp"  shape</a:t>
            </a:r>
            <a:r>
              <a:rPr lang="ko-KR" altLang="en-US" dirty="0">
                <a:sym typeface="Wingdings" panose="05000000000000000000" pitchFamily="2" charset="2"/>
              </a:rPr>
              <a:t>의 바깥 </a:t>
            </a:r>
            <a:r>
              <a:rPr lang="en-US" altLang="ko-KR" dirty="0" err="1">
                <a:sym typeface="Wingdings" panose="05000000000000000000" pitchFamily="2" charset="2"/>
              </a:rPr>
              <a:t>boudary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color = "#FFF"  </a:t>
            </a:r>
            <a:r>
              <a:rPr lang="en-US" altLang="ko-KR" dirty="0" smtClean="0">
                <a:sym typeface="Wingdings" panose="05000000000000000000" pitchFamily="2" charset="2"/>
              </a:rPr>
              <a:t>/&gt;</a:t>
            </a:r>
          </a:p>
          <a:p>
            <a:pPr lvl="1"/>
            <a:r>
              <a:rPr lang="en-US" altLang="ko-KR" dirty="0" smtClean="0"/>
              <a:t>&lt;corners        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radius="15dp" /&gt;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6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button_default.xml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latin typeface="Consolas" panose="020B0609020204030204" pitchFamily="49" charset="0"/>
              </a:rPr>
              <a:t>="#9dcf87"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latin typeface="Consolas" panose="020B0609020204030204" pitchFamily="49" charset="0"/>
              </a:rPr>
              <a:t>="#6ca752"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30346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button_pressed.xm</a:t>
            </a:r>
            <a:r>
              <a:rPr lang="en-US" altLang="ko-KR" b="1" dirty="0" smtClean="0">
                <a:sym typeface="Wingdings" panose="05000000000000000000" pitchFamily="2" charset="2"/>
              </a:rPr>
              <a:t> &amp;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button_disabledl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6835709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="#86c68a"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="#b0de9d"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74208" y="1970877"/>
            <a:ext cx="6835709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olid</a:t>
            </a:r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android:color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="#b6b7b5"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8405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 smtClean="0"/>
              <a:t>Step 3: </a:t>
            </a:r>
            <a:r>
              <a:rPr lang="ko-KR" altLang="en-US" dirty="0" smtClean="0"/>
              <a:t>이제 </a:t>
            </a:r>
            <a:r>
              <a:rPr lang="en-US" altLang="ko-KR" dirty="0" smtClean="0"/>
              <a:t>state list drawable </a:t>
            </a:r>
            <a:r>
              <a:rPr lang="ko-KR" altLang="en-US" dirty="0" smtClean="0"/>
              <a:t>파일을 작성해야 합니다</a:t>
            </a:r>
            <a:r>
              <a:rPr lang="en-US" altLang="ko-KR" dirty="0" smtClean="0"/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>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drawable_button.xml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[button_default.xml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select</a:t>
            </a:r>
            <a:r>
              <a:rPr lang="ko-KR" altLang="en-US" dirty="0" smtClean="0">
                <a:sym typeface="Wingdings" panose="05000000000000000000" pitchFamily="2" charset="2"/>
              </a:rPr>
              <a:t>를 유지하고 작성을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 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state_pressed</a:t>
            </a:r>
            <a:r>
              <a:rPr lang="en-US" altLang="ko-KR" dirty="0" smtClean="0">
                <a:sym typeface="Wingdings" panose="05000000000000000000" pitchFamily="2" charset="2"/>
              </a:rPr>
              <a:t>="true"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button_pressed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state_enabled</a:t>
            </a:r>
            <a:r>
              <a:rPr lang="en-US" altLang="ko-KR" dirty="0" smtClean="0">
                <a:sym typeface="Wingdings" panose="05000000000000000000" pitchFamily="2" charset="2"/>
              </a:rPr>
              <a:t>="false"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button_disabled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</a:t>
            </a:r>
            <a:r>
              <a:rPr lang="en-US" altLang="ko-KR" dirty="0" smtClean="0">
                <a:sym typeface="Wingdings" panose="05000000000000000000" pitchFamily="2" charset="2"/>
              </a:rPr>
              <a:t>: drawable_button.xml        [State List drawable file]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9211973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</a:p>
        </p:txBody>
      </p:sp>
    </p:spTree>
    <p:extLst>
      <p:ext uri="{BB962C8B-B14F-4D97-AF65-F5344CB8AC3E}">
        <p14:creationId xmlns:p14="http://schemas.microsoft.com/office/powerpoint/2010/main" val="41411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</a:p>
          <a:p>
            <a:pPr marL="0" indent="0">
              <a:buNone/>
            </a:pPr>
            <a:r>
              <a:rPr lang="en-US" altLang="ko-KR" b="1" dirty="0" smtClean="0"/>
              <a:t>Step 4: </a:t>
            </a:r>
            <a:r>
              <a:rPr lang="en-US" altLang="ko-KR" dirty="0" smtClean="0"/>
              <a:t>activity_main.xml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drawable_button</a:t>
            </a:r>
            <a:r>
              <a:rPr lang="ko-KR" altLang="en-US" dirty="0" smtClean="0"/>
              <a:t>을 사용할 수 있도록 화면을 구성합니다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ConstraintLayout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LinearLayout</a:t>
            </a:r>
            <a:r>
              <a:rPr lang="ko-KR" altLang="en-US" dirty="0" smtClean="0"/>
              <a:t>으로 변환하고</a:t>
            </a:r>
            <a:r>
              <a:rPr lang="en-US" altLang="ko-KR" dirty="0" smtClean="0"/>
              <a:t>, orientation=vertical, gravity=center</a:t>
            </a:r>
            <a:r>
              <a:rPr lang="ko-KR" altLang="en-US" dirty="0" smtClean="0"/>
              <a:t>를 하여 버튼을 가운데에 배치할 수 있도록 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[Hello World] </a:t>
            </a:r>
            <a:r>
              <a:rPr lang="ko-KR" altLang="en-US" dirty="0" err="1"/>
              <a:t>텍스트뷰를</a:t>
            </a:r>
            <a:r>
              <a:rPr lang="ko-KR" altLang="en-US" dirty="0"/>
              <a:t> </a:t>
            </a:r>
            <a:r>
              <a:rPr lang="ko-KR" altLang="en-US" dirty="0" smtClean="0"/>
              <a:t>삭제합니다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&lt;Button  /&gt; </a:t>
            </a:r>
            <a:r>
              <a:rPr lang="ko-KR" altLang="en-US" dirty="0" smtClean="0"/>
              <a:t>안에 </a:t>
            </a:r>
            <a:r>
              <a:rPr lang="en-US" altLang="ko-KR" dirty="0" err="1" smtClean="0"/>
              <a:t>lw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lh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wrap_content</a:t>
            </a:r>
            <a:r>
              <a:rPr lang="ko-KR" altLang="en-US" dirty="0" smtClean="0"/>
              <a:t>로 설정하고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background = "@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drawable_button</a:t>
            </a:r>
            <a:r>
              <a:rPr lang="en-US" altLang="ko-KR" dirty="0" smtClean="0"/>
              <a:t>"</a:t>
            </a:r>
            <a:br>
              <a:rPr lang="en-US" altLang="ko-KR" dirty="0" smtClean="0"/>
            </a:br>
            <a:r>
              <a:rPr lang="en-US" altLang="ko-KR" dirty="0" smtClean="0"/>
              <a:t>id = "@+id/</a:t>
            </a:r>
            <a:r>
              <a:rPr lang="en-US" altLang="ko-KR" dirty="0" err="1" smtClean="0"/>
              <a:t>drawable_button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text = "press me"</a:t>
            </a:r>
          </a:p>
          <a:p>
            <a:r>
              <a:rPr lang="en-US" altLang="ko-KR" dirty="0" smtClean="0"/>
              <a:t>&lt;Switch /&gt; </a:t>
            </a:r>
            <a:r>
              <a:rPr lang="ko-KR" altLang="en-US" dirty="0" smtClean="0"/>
              <a:t>안에 </a:t>
            </a:r>
            <a:r>
              <a:rPr lang="ko-KR" altLang="en-US" dirty="0" err="1"/>
              <a:t>안에</a:t>
            </a:r>
            <a:r>
              <a:rPr lang="ko-KR" altLang="en-US" dirty="0"/>
              <a:t> </a:t>
            </a:r>
            <a:r>
              <a:rPr lang="en-US" altLang="ko-KR" dirty="0" err="1"/>
              <a:t>lw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lh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wrap_content</a:t>
            </a:r>
            <a:r>
              <a:rPr lang="ko-KR" altLang="en-US" dirty="0"/>
              <a:t>로 설정하고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checked="true"</a:t>
            </a:r>
            <a:br>
              <a:rPr lang="en-US" altLang="ko-KR" dirty="0" smtClean="0"/>
            </a:br>
            <a:r>
              <a:rPr lang="en-US" altLang="ko-KR" dirty="0" smtClean="0"/>
              <a:t>text = "Enabled" </a:t>
            </a:r>
            <a:br>
              <a:rPr lang="en-US" altLang="ko-KR" dirty="0" smtClean="0"/>
            </a:br>
            <a:r>
              <a:rPr lang="en-US" altLang="ko-KR" dirty="0" smtClean="0"/>
              <a:t>id = "@+id/</a:t>
            </a:r>
            <a:r>
              <a:rPr lang="en-US" altLang="ko-KR" dirty="0" err="1" smtClean="0"/>
              <a:t>switch_enable_button</a:t>
            </a:r>
            <a:r>
              <a:rPr lang="en-US" altLang="ko-KR" dirty="0" smtClean="0"/>
              <a:t>"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MainActivity.java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21678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R.id.drawable_button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 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(view) </a:t>
            </a:r>
            <a:r>
              <a:rPr lang="en-US" altLang="ko-KR" sz="1600" dirty="0">
                <a:latin typeface="Consolas" panose="020B0609020204030204" pitchFamily="49" charset="0"/>
              </a:rPr>
              <a:t>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"Click",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 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latin typeface="Consolas" panose="020B0609020204030204" pitchFamily="49" charset="0"/>
              </a:rPr>
              <a:t>) 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(b)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else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841923" y="3538104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3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 smtClean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Joy034ButtonEvent, </a:t>
            </a:r>
            <a:r>
              <a:rPr lang="ko-KR" altLang="en-US" dirty="0" smtClean="0"/>
              <a:t>패키지 이름을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dirty="0" err="1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다음과 같은 레이아웃을 </a:t>
            </a:r>
            <a:r>
              <a:rPr lang="en-US" altLang="ko-KR" dirty="0">
                <a:sym typeface="Wingdings" panose="05000000000000000000" pitchFamily="2" charset="2"/>
              </a:rPr>
              <a:t>ConstraintLayout</a:t>
            </a:r>
            <a:r>
              <a:rPr lang="ko-KR" altLang="en-US" dirty="0">
                <a:sym typeface="Wingdings" panose="05000000000000000000" pitchFamily="2" charset="2"/>
              </a:rPr>
              <a:t>를 이용하여 </a:t>
            </a:r>
            <a:r>
              <a:rPr lang="ko-KR" altLang="en-US" dirty="0" smtClean="0">
                <a:sym typeface="Wingdings" panose="05000000000000000000" pitchFamily="2" charset="2"/>
              </a:rPr>
              <a:t>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 버튼을 클릭할 때마다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색을 위에 있는 </a:t>
            </a:r>
            <a:r>
              <a:rPr lang="en-US" altLang="ko-KR" dirty="0" smtClean="0">
                <a:sym typeface="Wingdings" panose="05000000000000000000" pitchFamily="2" charset="2"/>
              </a:rPr>
              <a:t>TextView </a:t>
            </a:r>
            <a:r>
              <a:rPr lang="en-US" altLang="ko-KR" dirty="0" err="1" smtClean="0">
                <a:sym typeface="Wingdings" panose="05000000000000000000" pitchFamily="2" charset="2"/>
              </a:rPr>
              <a:t>Backgound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색으로 설정하십시오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59" y="2285914"/>
            <a:ext cx="4938188" cy="14045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2695852"/>
            <a:ext cx="4938188" cy="15622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3846155"/>
            <a:ext cx="4968671" cy="1272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76" y="5196771"/>
            <a:ext cx="4930567" cy="12345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00" y="4482480"/>
            <a:ext cx="2860617" cy="17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 smtClean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149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187090"/>
            <a:ext cx="3986717" cy="23243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72" y="2196218"/>
            <a:ext cx="2362409" cy="41705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97" y="2196218"/>
            <a:ext cx="2448272" cy="41985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006" y="4221089"/>
            <a:ext cx="4014928" cy="232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all projects in Android Studio.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opy the whole project folder into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 new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Start Android Studio and close all projects, </a:t>
            </a:r>
            <a:r>
              <a:rPr lang="en-US" altLang="ko-KR" dirty="0">
                <a:sym typeface="Wingdings" panose="05000000000000000000" pitchFamily="2" charset="2"/>
              </a:rPr>
              <a:t>if </a:t>
            </a:r>
            <a:r>
              <a:rPr lang="en-US" altLang="ko-KR" dirty="0" smtClean="0">
                <a:sym typeface="Wingdings" panose="05000000000000000000" pitchFamily="2" charset="2"/>
              </a:rPr>
              <a:t>any.  Select "Open an existing project".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Select the copied project (not from history) but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by browsing the new directory name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To </a:t>
            </a:r>
            <a:r>
              <a:rPr lang="en-US" altLang="ko-KR" dirty="0">
                <a:sym typeface="Wingdings" panose="05000000000000000000" pitchFamily="2" charset="2"/>
              </a:rPr>
              <a:t>change the package name, go to </a:t>
            </a:r>
            <a:r>
              <a:rPr lang="en-US" altLang="ko-KR" dirty="0" smtClean="0">
                <a:sym typeface="Wingdings" panose="05000000000000000000" pitchFamily="2" charset="2"/>
              </a:rPr>
              <a:t>[src] [main</a:t>
            </a:r>
            <a:r>
              <a:rPr lang="en-US" altLang="ko-KR" dirty="0">
                <a:sym typeface="Wingdings" panose="05000000000000000000" pitchFamily="2" charset="2"/>
              </a:rPr>
              <a:t>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settings.gradle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Run [Sync Project with gradle files] </a:t>
            </a:r>
            <a:b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40005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871864" y="5202351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16630" y="3501008"/>
            <a:ext cx="304442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package </a:t>
            </a:r>
            <a:r>
              <a:rPr lang="ko-KR" altLang="en-US" sz="1400" dirty="0" smtClean="0"/>
              <a:t>이름을 바꾸지 않는다면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en-US" altLang="ko-KR" sz="1400" dirty="0" smtClean="0"/>
              <a:t>(5) &amp; (7)</a:t>
            </a:r>
            <a:r>
              <a:rPr lang="ko-KR" altLang="en-US" sz="1400" dirty="0" smtClean="0"/>
              <a:t>수정하고</a:t>
            </a:r>
            <a:r>
              <a:rPr lang="en-US" altLang="ko-KR" sz="1400" dirty="0" smtClean="0"/>
              <a:t>, (8)</a:t>
            </a:r>
            <a:r>
              <a:rPr lang="ko-KR" altLang="en-US" sz="1400" dirty="0" smtClean="0"/>
              <a:t>만 실행합니다</a:t>
            </a:r>
            <a:r>
              <a:rPr lang="en-US" altLang="ko-KR" sz="14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7008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주어진 </a:t>
            </a:r>
            <a:r>
              <a:rPr lang="en-US" altLang="ko-KR" b="1" dirty="0" smtClean="0">
                <a:sym typeface="Wingdings" panose="05000000000000000000" pitchFamily="2" charset="2"/>
              </a:rPr>
              <a:t>HuStar031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</a:t>
            </a:r>
            <a:r>
              <a:rPr lang="en-US" altLang="ko-KR" dirty="0" smtClean="0">
                <a:sym typeface="Wingdings" panose="05000000000000000000" pitchFamily="2" charset="2"/>
              </a:rPr>
              <a:t>, [Click here]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반복 클릭하면</a:t>
            </a:r>
            <a:r>
              <a:rPr lang="en-US" altLang="ko-KR" dirty="0" smtClean="0">
                <a:sym typeface="Wingdings" panose="05000000000000000000" pitchFamily="2" charset="2"/>
              </a:rPr>
              <a:t>, "God is good~"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"All the time~"</a:t>
            </a:r>
            <a:r>
              <a:rPr lang="ko-KR" altLang="en-US" dirty="0" smtClean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public </a:t>
            </a:r>
            <a:r>
              <a:rPr lang="en-US" altLang="ko-KR" b="1" dirty="0">
                <a:latin typeface="Consolas" panose="020B0609020204030204" pitchFamily="49" charset="0"/>
                <a:sym typeface="Wingdings" panose="05000000000000000000" pitchFamily="2" charset="2"/>
              </a:rPr>
              <a:t>void </a:t>
            </a:r>
            <a:r>
              <a:rPr lang="en-US" altLang="ko-KR" b="1" dirty="0" err="1">
                <a:latin typeface="Consolas" panose="020B0609020204030204" pitchFamily="49" charset="0"/>
                <a:sym typeface="Wingdings" panose="05000000000000000000" pitchFamily="2" charset="2"/>
              </a:rPr>
              <a:t>show_greeting</a:t>
            </a:r>
            <a:r>
              <a:rPr lang="en-US" altLang="ko-KR" b="1" dirty="0">
                <a:latin typeface="Consolas" panose="020B0609020204030204" pitchFamily="49" charset="0"/>
                <a:sym typeface="Wingdings" panose="05000000000000000000" pitchFamily="2" charset="2"/>
              </a:rPr>
              <a:t>(View view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메소드만</a:t>
            </a:r>
            <a:r>
              <a:rPr lang="ko-KR" altLang="en-US" dirty="0" smtClean="0">
                <a:sym typeface="Wingdings" panose="05000000000000000000" pitchFamily="2" charset="2"/>
              </a:rPr>
              <a:t>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Hints: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다음과 같은 </a:t>
            </a:r>
            <a:r>
              <a:rPr lang="en-US" altLang="ko-KR" dirty="0" smtClean="0">
                <a:sym typeface="Wingdings" panose="05000000000000000000" pitchFamily="2" charset="2"/>
              </a:rPr>
              <a:t>log </a:t>
            </a:r>
            <a:r>
              <a:rPr lang="ko-KR" altLang="en-US" dirty="0" smtClean="0">
                <a:sym typeface="Wingdings" panose="05000000000000000000" pitchFamily="2" charset="2"/>
              </a:rPr>
              <a:t>메시지로 출력이 가능하며</a:t>
            </a:r>
            <a:r>
              <a:rPr lang="en-US" altLang="ko-KR" dirty="0" smtClean="0">
                <a:sym typeface="Wingdings" panose="05000000000000000000" pitchFamily="2" charset="2"/>
              </a:rPr>
              <a:t>, logcat</a:t>
            </a:r>
            <a:r>
              <a:rPr lang="ko-KR" altLang="en-US" dirty="0" smtClean="0">
                <a:sym typeface="Wingdings" panose="05000000000000000000" pitchFamily="2" charset="2"/>
              </a:rPr>
              <a:t>창에서 관찰할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Log.d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("HuStar",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str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+ "  " +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getString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R.string.my_greeting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))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R.string.my_greeting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리소스의 실제 데이터 타입은 </a:t>
            </a:r>
            <a:r>
              <a:rPr lang="en-US" altLang="ko-KR" dirty="0" smtClean="0">
                <a:sym typeface="Wingdings" panose="05000000000000000000" pitchFamily="2" charset="2"/>
              </a:rPr>
              <a:t>int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</a:t>
            </a:r>
            <a:r>
              <a:rPr lang="en-US" altLang="ko-KR" dirty="0" smtClean="0">
                <a:sym typeface="Wingdings" panose="05000000000000000000" pitchFamily="2" charset="2"/>
              </a:rPr>
              <a:t>String </a:t>
            </a:r>
            <a:r>
              <a:rPr lang="ko-KR" altLang="en-US" dirty="0" smtClean="0">
                <a:sym typeface="Wingdings" panose="05000000000000000000" pitchFamily="2" charset="2"/>
              </a:rPr>
              <a:t>타입으로 바꾸려면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getString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함수를 사용하십시오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있는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String</a:t>
            </a:r>
            <a:r>
              <a:rPr lang="ko-KR" altLang="en-US" dirty="0" smtClean="0">
                <a:sym typeface="Wingdings" panose="05000000000000000000" pitchFamily="2" charset="2"/>
              </a:rPr>
              <a:t>타입으로 가져오려면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getText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사용하고</a:t>
            </a:r>
            <a:r>
              <a:rPr lang="en-US" altLang="ko-KR" dirty="0" smtClean="0">
                <a:sym typeface="Wingdings" panose="05000000000000000000" pitchFamily="2" charset="2"/>
              </a:rPr>
              <a:t>, (String) type cast</a:t>
            </a:r>
            <a:r>
              <a:rPr lang="ko-KR" altLang="en-US" dirty="0" smtClean="0">
                <a:sym typeface="Wingdings" panose="05000000000000000000" pitchFamily="2" charset="2"/>
              </a:rPr>
              <a:t>를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숙제 </a:t>
            </a:r>
            <a:r>
              <a:rPr lang="en-US" altLang="ko-KR" dirty="0" smtClean="0">
                <a:sym typeface="Wingdings" panose="05000000000000000000" pitchFamily="2" charset="2"/>
              </a:rPr>
              <a:t>Hu031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7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주어진 </a:t>
            </a:r>
            <a:r>
              <a:rPr lang="en-US" altLang="ko-KR" b="1" dirty="0" smtClean="0">
                <a:sym typeface="Wingdings" panose="05000000000000000000" pitchFamily="2" charset="2"/>
              </a:rPr>
              <a:t>HuStar031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</a:t>
            </a:r>
            <a:r>
              <a:rPr lang="en-US" altLang="ko-KR" dirty="0" smtClean="0">
                <a:sym typeface="Wingdings" panose="05000000000000000000" pitchFamily="2" charset="2"/>
              </a:rPr>
              <a:t>, [Click here]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반복 클릭하면</a:t>
            </a:r>
            <a:r>
              <a:rPr lang="en-US" altLang="ko-KR" dirty="0" smtClean="0">
                <a:sym typeface="Wingdings" panose="05000000000000000000" pitchFamily="2" charset="2"/>
              </a:rPr>
              <a:t>, "God is good~"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"All the time~"</a:t>
            </a:r>
            <a:r>
              <a:rPr lang="ko-KR" altLang="en-US" dirty="0" smtClean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Solution: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숙제 </a:t>
            </a:r>
            <a:r>
              <a:rPr lang="en-US" altLang="ko-KR" dirty="0" smtClean="0">
                <a:sym typeface="Wingdings" panose="05000000000000000000" pitchFamily="2" charset="2"/>
              </a:rPr>
              <a:t>Hu031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204864"/>
            <a:ext cx="1068346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smtClean="0">
                <a:latin typeface="Consolas" panose="020B0609020204030204" pitchFamily="49" charset="0"/>
              </a:rPr>
              <a:t>show_greeting(View </a:t>
            </a:r>
            <a:r>
              <a:rPr lang="en-US" altLang="ko-KR" sz="1600" dirty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= (String) textView2.getText();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+ "  " + 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  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(!</a:t>
            </a:r>
            <a:r>
              <a:rPr lang="en-US" altLang="ko-KR" sz="1600" dirty="0" err="1">
                <a:latin typeface="Consolas" panose="020B0609020204030204" pitchFamily="49" charset="0"/>
              </a:rPr>
              <a:t>str.equals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textView2.setText(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600" dirty="0">
                <a:latin typeface="Consolas" panose="020B0609020204030204" pitchFamily="49" charset="0"/>
              </a:rPr>
              <a:t>(view,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textView2.setText(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600" dirty="0">
                <a:latin typeface="Consolas" panose="020B0609020204030204" pitchFamily="49" charset="0"/>
              </a:rPr>
              <a:t>(view,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2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하여 정의되었기 때문에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속성도 그대로 가지고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text,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textSize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등이 동일하게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종류에는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기본 버튼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등이 있고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위젯에서 발생한 이벤트를 처리하는 방법은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OnClickListener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정의해서 버튼에 설정하는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996952"/>
            <a:ext cx="6586543" cy="317971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95400" y="4200515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2996952"/>
            <a:ext cx="1892053" cy="324036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9005156" y="4509120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249371" y="432445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249371" y="3820171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9005156" y="4004837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7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박스와 라디오 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단순한 클릭 이벤트로 처리하는 것이 아니라 상태 값을 저장하고 선택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해제 상태를 표시할 수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작업이 가능한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CompoundButton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클래스는 다음과 같은 메소드가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만약 버튼의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상태가 바뀌는 것을 알고 싶다면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메소드를 재정의하여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버튼은 하나의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선택되면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선택이 해제 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기능을 구현하기 위하여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이용해 라디오 버튼을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하나의 그룹으로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묶어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5908" y="1988840"/>
            <a:ext cx="10641668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boolean isChecked()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void setChecked (boolean checked)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void toggle()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5908" y="3485616"/>
            <a:ext cx="1065718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CompoundButton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 buttonView, Boolean isChecked)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56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버튼이나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다루는 방법을 더 자세히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기본 위젯을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Drawable(Drawable) </a:t>
            </a:r>
            <a:r>
              <a:rPr lang="ko-KR" altLang="en-US" dirty="0" smtClean="0">
                <a:sym typeface="Wingdings" panose="05000000000000000000" pitchFamily="2" charset="2"/>
              </a:rPr>
              <a:t>만들기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배경 설정하기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Drawable </a:t>
            </a:r>
            <a:r>
              <a:rPr lang="ko-KR" altLang="en-US" dirty="0" smtClean="0">
                <a:sym typeface="Wingdings" panose="05000000000000000000" pitchFamily="2" charset="2"/>
              </a:rPr>
              <a:t>만들기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사용자에게 간단한 정보를 보여주기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이벤트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대화상자 사용하기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프로그레스바 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다음과 같은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만들어 보고자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선택한 항목들을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"Your choice:"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나타냅니다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새로 프로젝트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Hu032WidgetRadio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org.joy.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입력하십시오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3907809"/>
            <a:ext cx="4608512" cy="26394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154" y="2231679"/>
            <a:ext cx="2466030" cy="431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9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[Design]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탭에서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TextView, RadioGroup, RadioButton, CheckBox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다음과 같이 구성하십시오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24dp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설정하고 시작합니다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개도 역시 왼쪽으로 서로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textSize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24sp, 18sp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위젯을 선택한 다음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우클릭하여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  Left Edges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선택하면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왼쪽으로 정렬이 가능합니다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왼쪽으로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3573016"/>
            <a:ext cx="6287045" cy="304826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271255" y="3898025"/>
            <a:ext cx="504056" cy="1316709"/>
          </a:xfrm>
          <a:prstGeom prst="round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693251" y="6064416"/>
            <a:ext cx="2808312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노란색으로 표시된 경고가 있다면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경고를 없이하는 작업도 병행하십시오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cxnSp>
        <p:nvCxnSpPr>
          <p:cNvPr id="13" name="구부러진 연결선 12"/>
          <p:cNvCxnSpPr>
            <a:stCxn id="6" idx="0"/>
            <a:endCxn id="5" idx="2"/>
          </p:cNvCxnSpPr>
          <p:nvPr/>
        </p:nvCxnSpPr>
        <p:spPr>
          <a:xfrm rot="5400000" flipH="1" flipV="1">
            <a:off x="6885504" y="5426637"/>
            <a:ext cx="849682" cy="4258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2(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):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다양한 방법이 있겠지만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여기 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방법을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참고하십시오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[Design]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탭에서 작업하는 방법입니다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기존하는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[HelloWorld]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텍스트뷰의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textSize=24, text="Select your favorite...", layout_margin=24dp,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layout_constraintVertical_bias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=0 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이건 뷰를 가장 높이 올립니다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), id=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인 것을 확인하십시오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배치하고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연이어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radioButton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3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1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개를 배치합니다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Component Tree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top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bottom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연결하는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constraint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줍니다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Component Tree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에서 선택한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 클릭 메뉴에서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Horizontal Centers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선택하면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뷰가 일렬로 화면 위의 가운데 위치하게 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밑에 배치하기 위해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layout_constraintVertical_bias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= 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설정합니다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추가하고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id=textView2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인 것을 확인하십시오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textSize=18, text="Your Choice:"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textView2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뷰의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bottom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parent bottom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연결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제약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왼쪽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오른쪽도 각각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parent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연결합니다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그리고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남은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Bottom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연결합니다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Component Tree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선택한 우 클릭 메뉴에서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  Left Edges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하면 왼쪽으로 정렬 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3856370"/>
            <a:ext cx="2808312" cy="286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0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Step 3:  </a:t>
            </a:r>
            <a:r>
              <a:rPr lang="en-US" altLang="ko-KR" dirty="0" smtClean="0"/>
              <a:t>button.xml </a:t>
            </a:r>
            <a:r>
              <a:rPr lang="ko-KR" altLang="en-US" dirty="0" smtClean="0"/>
              <a:t>의 결과가 다음과 같은지 확인하십시오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버튼이 어떻게 작동하는지 확인해 보세요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해제가 가능해야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28" y="2213255"/>
            <a:ext cx="2424250" cy="42815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422" y="2176431"/>
            <a:ext cx="2452566" cy="43183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28" y="4069363"/>
            <a:ext cx="4218422" cy="24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55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Step 4: MainActivity.java </a:t>
            </a:r>
            <a:r>
              <a:rPr lang="ko-KR" altLang="en-US" b="1" dirty="0" smtClean="0">
                <a:solidFill>
                  <a:srgbClr val="C00000"/>
                </a:solidFill>
              </a:rPr>
              <a:t>에 다음 사항들을 코딩합니다</a:t>
            </a:r>
            <a:r>
              <a:rPr lang="en-US" altLang="ko-KR" b="1" dirty="0" smtClean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초기 조건은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"Genesis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상황으로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시작하십시오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위해서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genesis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checked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true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시작하자마자 현재 선택을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아래쪽에 있는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보여주고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보여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이벤트가 발생하는데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감지하는 메소드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setOnCheckedChangeListener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사용하여 우리가 원하는 메시지를 출력할 수 있습니다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6645" y="5942610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초기화면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399" y="2852937"/>
            <a:ext cx="2128569" cy="36922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955" y="3881240"/>
            <a:ext cx="4537446" cy="263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8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073" y="824763"/>
            <a:ext cx="1124811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RadioGroup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CheckBox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TextView </a:t>
            </a:r>
            <a:r>
              <a:rPr lang="en-US" altLang="ko-KR" sz="1600" dirty="0">
                <a:latin typeface="Consolas" panose="020B0609020204030204" pitchFamily="49" charset="0"/>
              </a:rPr>
              <a:t>textView2;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your code here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(RadioGroup)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RadioGroup.OnCheckedChangeListener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b="1" dirty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group, int </a:t>
            </a:r>
            <a:r>
              <a:rPr lang="en-US" altLang="ko-KR" sz="1600" dirty="0" err="1">
                <a:latin typeface="Consolas" panose="020B0609020204030204" pitchFamily="49" charset="0"/>
              </a:rPr>
              <a:t>checkedId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// your code here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9336" y="836712"/>
            <a:ext cx="6290972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&lt;</a:t>
            </a:r>
            <a:r>
              <a:rPr lang="en-US" altLang="ko-KR" sz="14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android:text="Select your favorite to drive..."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400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app:layout_constraintVertical_bias="0"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android:layout_marginStart="4dp"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android:layout_marginTop="24dp"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android:text="Your Choice:"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app:layout_constraintStart_toStartOf="@+id/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app:layout_constraintVertical_bias="0.0" /&gt;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20807" y="975679"/>
            <a:ext cx="6232714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&lt;RadioGroup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android:layout_width="152dp"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android:layout_height="195dp"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android:layout_marginTop="24dp"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app:layout_constraintEnd_toEndOf="@+id/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app:layout_constraintStart_toStartOf="@+id/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app:layout_constraintVertical_bias="0.0"&gt;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android:text="Genesis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android:checked</a:t>
            </a:r>
            <a:r>
              <a:rPr lang="en-US" altLang="ko-KR" sz="1400" dirty="0" smtClean="0">
                <a:latin typeface="Consolas" panose="020B0609020204030204" pitchFamily="49" charset="0"/>
              </a:rPr>
              <a:t>=true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android:text="Mustang"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 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18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0662" y="846253"/>
            <a:ext cx="7227076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400" dirty="0">
                <a:latin typeface="Consolas" panose="020B0609020204030204" pitchFamily="49" charset="0"/>
              </a:rPr>
              <a:t>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android:id="@+id/radioButton3"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android:text="Bentley"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&lt;CheckBox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</a:t>
            </a:r>
            <a:r>
              <a:rPr lang="ko-KR" altLang="en-US" sz="1400" dirty="0" err="1">
                <a:latin typeface="Consolas" panose="020B0609020204030204" pitchFamily="49" charset="0"/>
              </a:rPr>
              <a:t>하루종일</a:t>
            </a:r>
            <a:r>
              <a:rPr lang="en-US" altLang="ko-KR" sz="14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&lt;/RadioGroup&gt;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553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Pop Quiz: Currently, Genesis is checked initially. Is it checked in xml file or java file?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420888"/>
            <a:ext cx="2258822" cy="39772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704" y="2415400"/>
            <a:ext cx="2296780" cy="39827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652" y="4154917"/>
            <a:ext cx="3900189" cy="224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5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Pop Quiz: Currently, Genesis is checked initially. Is it checked in xml file or java file?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652" y="4154917"/>
            <a:ext cx="3900189" cy="22414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420888"/>
            <a:ext cx="2258822" cy="39772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04" y="2415400"/>
            <a:ext cx="2296780" cy="398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 </a:t>
            </a:r>
            <a:r>
              <a:rPr lang="en-US" altLang="ko-KR" dirty="0" smtClean="0">
                <a:sym typeface="Wingdings" panose="05000000000000000000" pitchFamily="2" charset="2"/>
              </a:rPr>
              <a:t>[Click here]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클릭하면</a:t>
            </a:r>
            <a:r>
              <a:rPr lang="en-US" altLang="ko-KR" dirty="0" smtClean="0">
                <a:sym typeface="Wingdings" panose="05000000000000000000" pitchFamily="2" charset="2"/>
              </a:rPr>
              <a:t>, "God is good~"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로 나타내고</a:t>
            </a:r>
            <a:r>
              <a:rPr lang="en-US" altLang="ko-KR" dirty="0" smtClean="0">
                <a:sym typeface="Wingdings" panose="05000000000000000000" pitchFamily="2" charset="2"/>
              </a:rPr>
              <a:t>, Snackbar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"All the time~"</a:t>
            </a:r>
            <a:r>
              <a:rPr lang="ko-KR" altLang="en-US" dirty="0" smtClean="0">
                <a:sym typeface="Wingdings" panose="05000000000000000000" pitchFamily="2" charset="2"/>
              </a:rPr>
              <a:t>을 각각 나타내려고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05" y="1925818"/>
            <a:ext cx="2156647" cy="37874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6" y="1925818"/>
            <a:ext cx="2168398" cy="378746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735960" y="4648811"/>
            <a:ext cx="253947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Toast for my_greeting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5735960" y="4063697"/>
            <a:ext cx="253947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TextVIew for my_greeting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5735960" y="5338577"/>
            <a:ext cx="253947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Snackbar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for </a:t>
            </a:r>
            <a:r>
              <a:rPr lang="en-US" altLang="ko-KR" sz="1400" dirty="0" err="1" smtClean="0"/>
              <a:t>your_greeting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303912" y="4827676"/>
            <a:ext cx="432048" cy="2575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7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숙제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Create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Hu32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x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project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and implement "Genesis" pre-selected programmatically.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Remove the line "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android:checked="true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"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from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activity_main.xml file.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628800"/>
            <a:ext cx="7371092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400" dirty="0">
                <a:latin typeface="Consolas" panose="020B0609020204030204" pitchFamily="49" charset="0"/>
              </a:rPr>
              <a:t>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android:checked="true"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android:text="Genesis"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20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숙제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Create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Hu32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x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project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and implement "Genesis" pre-selected programmatically.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Remove the line "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android:checked="true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"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from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activity_main.xml file.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628800"/>
            <a:ext cx="8451212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400" dirty="0">
                <a:latin typeface="Consolas" panose="020B0609020204030204" pitchFamily="49" charset="0"/>
              </a:rPr>
              <a:t>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android:checked="true"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android:text="Genesis"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6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숙제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Create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Hu32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x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project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and implement "Genesis" pre-selected programmatically.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Remove the line "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android:checked="true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"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from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activity_main.xml file.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숙제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Solution: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Add the last two in MainActivity.java as shown below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628800"/>
            <a:ext cx="8451212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400" dirty="0">
                <a:latin typeface="Consolas" panose="020B0609020204030204" pitchFamily="49" charset="0"/>
              </a:rPr>
              <a:t>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android:checked="true"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android:text="Genesis"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3100" y="3933056"/>
            <a:ext cx="845121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radioGroup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(RadioGroup)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R.id.checkBox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RadioButton genesis = (RadioButton)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findViewById(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R.id.radioButton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genesis.setChecked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(true);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2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역할을 하는 </a:t>
            </a:r>
            <a:r>
              <a:rPr lang="en-US" altLang="ko-KR" dirty="0" smtClean="0">
                <a:sym typeface="Wingdings" panose="05000000000000000000" pitchFamily="2" charset="2"/>
              </a:rPr>
              <a:t>EditText(or </a:t>
            </a:r>
            <a:r>
              <a:rPr lang="en-US" altLang="ko-KR" dirty="0" err="1" smtClean="0">
                <a:sym typeface="Wingdings" panose="05000000000000000000" pitchFamily="2" charset="2"/>
              </a:rPr>
              <a:t>PlainText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사용자에게 값을 입력 받을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글자를 입력하려고 커서를 옮기면 </a:t>
            </a:r>
            <a:r>
              <a:rPr lang="ko-KR" altLang="en-US" dirty="0" err="1" smtClean="0">
                <a:sym typeface="Wingdings" panose="05000000000000000000" pitchFamily="2" charset="2"/>
              </a:rPr>
              <a:t>키패드가</a:t>
            </a:r>
            <a:r>
              <a:rPr lang="ko-KR" altLang="en-US" dirty="0" smtClean="0">
                <a:sym typeface="Wingdings" panose="05000000000000000000" pitchFamily="2" charset="2"/>
              </a:rPr>
              <a:t> 화면에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한글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영문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숫자 등 입력하는 문자의 유형도 다양합니다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입력하는 문자의 유형을 저장할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inputType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 화면과 같이 사용자로부터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입력을 받아 전송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(Submit)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하는 앱을 만들고자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50536" y="150406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3756299"/>
            <a:ext cx="4473328" cy="25681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6" y="2045143"/>
            <a:ext cx="2414805" cy="427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1: Hu033EditText </a:t>
            </a:r>
            <a:r>
              <a:rPr lang="ko-KR" altLang="en-US" dirty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org.joy.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smtClean="0">
                <a:sym typeface="Wingdings" panose="05000000000000000000" pitchFamily="2" charset="2"/>
              </a:rPr>
              <a:t>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최상위 레이아웃 </a:t>
            </a:r>
            <a:r>
              <a:rPr lang="en-US" altLang="ko-KR" dirty="0" smtClean="0">
                <a:sym typeface="Wingdings" panose="05000000000000000000" pitchFamily="2" charset="2"/>
              </a:rPr>
              <a:t>margin=8dp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디자인 </a:t>
            </a:r>
            <a:r>
              <a:rPr lang="en-US" altLang="ko-KR" dirty="0" smtClean="0"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24dp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Name, Password, Email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입력을 받을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개의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들과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버튼으로 화면을 구성합니다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입력하기 전에는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inputType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이용하여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"enter a name", "enter a password", "enter an email"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흐리게 보여줍니다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140968"/>
            <a:ext cx="6362980" cy="32636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743" y="3140968"/>
            <a:ext cx="1893390" cy="33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0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정보가 다 채워지지 않고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해당 정보를 입력하라는 메시지를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띄웁니다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곳의 정보가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채워지고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있으면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입력을 모두 합하여 하나의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보여줍니다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420887"/>
            <a:ext cx="2324695" cy="40512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95" y="2451990"/>
            <a:ext cx="2316812" cy="39890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412" y="2469130"/>
            <a:ext cx="2285210" cy="397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4: 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다시 입력을 하려고 할 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 그곳에 데이터가 있다면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모두 선택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(Selected)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된 상태로 보여주면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재입력할 때 사용자 입장에서 상당히 편할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코드를 추가하십시오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274" y="1909883"/>
            <a:ext cx="2630014" cy="460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Button submit;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name, password, email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your code here: find ids of name, password, email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setSelectAllOnFocus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submit = (Button)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core here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8900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show_message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msg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smtClean="0">
                <a:latin typeface="Consolas" panose="020B0609020204030204" pitchFamily="49" charset="0"/>
              </a:rPr>
              <a:t>"";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your code here: error message for empty fields. for example: "Enter a name:"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your code here: depending on </a:t>
            </a:r>
            <a:r>
              <a:rPr lang="en-US" altLang="ko-KR" dirty="0" err="1" smtClean="0">
                <a:latin typeface="Consolas" panose="020B0609020204030204" pitchFamily="49" charset="0"/>
              </a:rPr>
              <a:t>msg.length</a:t>
            </a:r>
            <a:r>
              <a:rPr lang="en-US" altLang="ko-KR" dirty="0" smtClean="0">
                <a:latin typeface="Consolas" panose="020B0609020204030204" pitchFamily="49" charset="0"/>
              </a:rPr>
              <a:t>()... 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 // end of </a:t>
            </a:r>
            <a:r>
              <a:rPr lang="en-US" altLang="ko-KR" dirty="0" err="1" smtClean="0">
                <a:latin typeface="Consolas" panose="020B0609020204030204" pitchFamily="49" charset="0"/>
              </a:rPr>
              <a:t>show_message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  <a:r>
              <a:rPr lang="en-US" altLang="ko-KR" b="1" dirty="0" smtClean="0">
                <a:sym typeface="Wingdings" panose="05000000000000000000" pitchFamily="2" charset="2"/>
              </a:rPr>
              <a:t>Hu031Widget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/app/res/values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strings.xml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여세요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&lt;resource&gt;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dirty="0" smtClean="0">
                <a:sym typeface="Wingdings" panose="05000000000000000000" pitchFamily="2" charset="2"/>
              </a:rPr>
              <a:t>&lt;string&gt;</a:t>
            </a:r>
            <a:r>
              <a:rPr lang="ko-KR" altLang="en-US" dirty="0" smtClean="0">
                <a:sym typeface="Wingdings" panose="05000000000000000000" pitchFamily="2" charset="2"/>
              </a:rPr>
              <a:t>태그를 이용하여 원하는 문자열을 넣어 파일을 작성하세요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이는 </a:t>
            </a:r>
            <a:r>
              <a:rPr lang="en-US" altLang="ko-KR" dirty="0" smtClean="0">
                <a:sym typeface="Wingdings" panose="05000000000000000000" pitchFamily="2" charset="2"/>
              </a:rPr>
              <a:t>key &amp; value pair</a:t>
            </a:r>
            <a:r>
              <a:rPr lang="ko-KR" altLang="en-US" dirty="0" smtClean="0">
                <a:sym typeface="Wingdings" panose="05000000000000000000" pitchFamily="2" charset="2"/>
              </a:rPr>
              <a:t>로 아래와 같이 작성되며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코드에서는 </a:t>
            </a:r>
            <a:r>
              <a:rPr lang="en-US" altLang="ko-KR" dirty="0" smtClean="0">
                <a:sym typeface="Wingdings" panose="05000000000000000000" pitchFamily="2" charset="2"/>
              </a:rPr>
              <a:t>name</a:t>
            </a:r>
            <a:r>
              <a:rPr lang="ko-KR" altLang="en-US" dirty="0" smtClean="0">
                <a:sym typeface="Wingdings" panose="05000000000000000000" pitchFamily="2" charset="2"/>
              </a:rPr>
              <a:t>항목의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항상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이렇게 작성한 후에는 </a:t>
            </a:r>
            <a:r>
              <a:rPr lang="en-US" altLang="ko-KR" dirty="0" smtClean="0">
                <a:sym typeface="Wingdings" panose="05000000000000000000" pitchFamily="2" charset="2"/>
              </a:rPr>
              <a:t>"God is good"</a:t>
            </a:r>
            <a:r>
              <a:rPr lang="ko-KR" altLang="en-US" dirty="0" smtClean="0">
                <a:sym typeface="Wingdings" panose="05000000000000000000" pitchFamily="2" charset="2"/>
              </a:rPr>
              <a:t>를 사용하는 </a:t>
            </a:r>
            <a:r>
              <a:rPr lang="ko-KR" altLang="en-US" dirty="0">
                <a:sym typeface="Wingdings" panose="05000000000000000000" pitchFamily="2" charset="2"/>
              </a:rPr>
              <a:t>것이 </a:t>
            </a:r>
            <a:r>
              <a:rPr lang="ko-KR" altLang="en-US" dirty="0" smtClean="0">
                <a:sym typeface="Wingdings" panose="05000000000000000000" pitchFamily="2" charset="2"/>
              </a:rPr>
              <a:t>아니라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소스 코드에서는 </a:t>
            </a:r>
            <a:r>
              <a:rPr lang="en-US" altLang="ko-KR" dirty="0" err="1" smtClean="0"/>
              <a:t>R.string.my_greeting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마찬가지로 </a:t>
            </a:r>
            <a:r>
              <a:rPr lang="en-US" altLang="ko-KR" dirty="0" smtClean="0"/>
              <a:t>"All the time~"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"Click here"</a:t>
            </a:r>
            <a:r>
              <a:rPr lang="ko-KR" altLang="en-US" dirty="0" smtClean="0"/>
              <a:t>를 사용하지 않고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R.string.your_greeting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R.string.click_here</a:t>
            </a:r>
            <a:r>
              <a:rPr lang="ko-KR" altLang="en-US" dirty="0" smtClean="0"/>
              <a:t>를 사용합니다</a:t>
            </a:r>
            <a:r>
              <a:rPr lang="en-US" altLang="ko-KR" dirty="0" smtClean="0"/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24741" y="2708920"/>
            <a:ext cx="1058517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app_name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"&gt;Hu031Widget&lt;/</a:t>
            </a:r>
            <a:r>
              <a:rPr lang="en-US" altLang="ko-KR" sz="1600" dirty="0">
                <a:latin typeface="Consolas" panose="020B0609020204030204" pitchFamily="49" charset="0"/>
              </a:rPr>
              <a:t>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="my_greeting"&gt;God is good~&lt;/</a:t>
            </a:r>
            <a:r>
              <a:rPr lang="en-US" altLang="ko-KR" sz="16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your_greeting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"&gt;All </a:t>
            </a:r>
            <a:r>
              <a:rPr lang="en-US" altLang="ko-KR" sz="1600" dirty="0">
                <a:latin typeface="Consolas" panose="020B0609020204030204" pitchFamily="49" charset="0"/>
              </a:rPr>
              <a:t>the </a:t>
            </a:r>
            <a:r>
              <a:rPr lang="en-US" altLang="ko-KR" sz="1600" dirty="0" smtClean="0">
                <a:latin typeface="Consolas" panose="020B0609020204030204" pitchFamily="49" charset="0"/>
              </a:rPr>
              <a:t>time~&lt;/</a:t>
            </a:r>
            <a:r>
              <a:rPr lang="en-US" altLang="ko-KR" sz="1600" dirty="0">
                <a:latin typeface="Consolas" panose="020B0609020204030204" pitchFamily="49" charset="0"/>
              </a:rPr>
              <a:t>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&lt;string name="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click_here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"&gt;Click here&lt;/string&gt;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latin typeface="Consolas" panose="020B0609020204030204" pitchFamily="49" charset="0"/>
              </a:rPr>
              <a:t>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테스트하는데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아래 코드를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참고해서 적절한 곳에서 함수를 호출하면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3100" y="1628800"/>
            <a:ext cx="829627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imm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 smtClean="0">
                <a:latin typeface="Consolas" panose="020B0609020204030204" pitchFamily="49" charset="0"/>
              </a:rPr>
              <a:t>) getSystemService(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Context.INPUT_METHOD_SERVICE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4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979" y="2981738"/>
            <a:ext cx="2056536" cy="35409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844" y="2996952"/>
            <a:ext cx="2028485" cy="352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1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이미지뷰와</a:t>
            </a:r>
            <a:r>
              <a:rPr lang="ko-KR" altLang="en-US" dirty="0" smtClean="0">
                <a:sym typeface="Wingdings" panose="05000000000000000000" pitchFamily="2" charset="2"/>
              </a:rPr>
              <a:t> 이미지 버튼은 이미지를 화면에 표시할 때 사용하는 가장 간단한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위젯의 차이점은 버튼처럼 사용할 수 있다는 점 이외에는 없으므로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이미지뷰를</a:t>
            </a:r>
            <a:r>
              <a:rPr lang="ko-KR" altLang="en-US" dirty="0" smtClean="0">
                <a:sym typeface="Wingdings" panose="05000000000000000000" pitchFamily="2" charset="2"/>
              </a:rPr>
              <a:t> 중심으로 설명합니다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이미지를 나타내려면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이미지를 저장한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속성값을 다음과 같은 방법으로 지정하면 </a:t>
            </a:r>
            <a:r>
              <a:rPr lang="ko-KR" altLang="en-US" dirty="0">
                <a:sym typeface="Wingdings" panose="05000000000000000000" pitchFamily="2" charset="2"/>
              </a:rPr>
              <a:t>됩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     @drawable/</a:t>
            </a:r>
            <a:r>
              <a:rPr lang="ko-KR" altLang="en-US" b="1" dirty="0" smtClean="0">
                <a:sym typeface="Wingdings" panose="05000000000000000000" pitchFamily="2" charset="2"/>
              </a:rPr>
              <a:t>이미지파일명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그 외에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dirty="0" smtClean="0">
                <a:sym typeface="Wingdings" panose="05000000000000000000" pitchFamily="2" charset="2"/>
              </a:rPr>
              <a:t> 속성들은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maxWidth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maxHeight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이미지가 표시되는 최대 폭과 높이를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속성을 설정하지 않으면 원본 이미지 그대로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tint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보이는 이미지의 색상을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색상은 </a:t>
            </a:r>
            <a:r>
              <a:rPr lang="en-US" altLang="ko-KR" dirty="0" smtClean="0">
                <a:sym typeface="Wingdings" panose="05000000000000000000" pitchFamily="2" charset="2"/>
              </a:rPr>
              <a:t>#AARRGGBB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scaleType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dirty="0" smtClean="0">
                <a:sym typeface="Wingdings" panose="05000000000000000000" pitchFamily="2" charset="2"/>
              </a:rPr>
              <a:t> 크기에 맞게 원본 이미지의 크기를 자동으로 늘리거나 줄여서 보여줄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scale</a:t>
            </a:r>
            <a:r>
              <a:rPr lang="ko-KR" altLang="en-US" dirty="0" smtClean="0">
                <a:sym typeface="Wingdings" panose="05000000000000000000" pitchFamily="2" charset="2"/>
              </a:rPr>
              <a:t>하는 방법은 </a:t>
            </a:r>
            <a:r>
              <a:rPr lang="en-US" altLang="ko-KR" dirty="0" err="1" smtClean="0">
                <a:sym typeface="Wingdings" panose="05000000000000000000" pitchFamily="2" charset="2"/>
              </a:rPr>
              <a:t>centerCrop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en-US" altLang="ko-KR" dirty="0" err="1" smtClean="0">
                <a:sym typeface="Wingdings" panose="05000000000000000000" pitchFamily="2" charset="2"/>
              </a:rPr>
              <a:t>centerInside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 알고리즘이 있</a:t>
            </a:r>
            <a:r>
              <a:rPr lang="ko-KR" altLang="en-US" dirty="0">
                <a:sym typeface="Wingdings" panose="05000000000000000000" pitchFamily="2" charset="2"/>
              </a:rPr>
              <a:t>습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이미지뷰와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이미지 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프로젝트와 거의 같은 기능이지만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[Submit]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대신 두 이미지 버튼을 사용한 한 버튼은 지우기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한 버튼은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사용하는 프로젝트를 진행합니다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복사하여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변함이 없으므로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res/values/strings.xml,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파일에서 프로젝트 이름만 수정해도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프로젝트를 실행하여 잘 작동하는지 확인한다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HuStarAS</a:t>
            </a:r>
            <a:r>
              <a:rPr lang="en-US" altLang="ko-KR" b="1" dirty="0" smtClean="0">
                <a:sym typeface="Wingdings" panose="05000000000000000000" pitchFamily="2" charset="2"/>
              </a:rPr>
              <a:t>/images/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폴더에서 두 이미지를 복사하여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/app/res/drawable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저장합니다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4533412"/>
            <a:ext cx="3477594" cy="1986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019" y="2705092"/>
            <a:ext cx="2198832" cy="38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버튼을 삭제하고 두 이미지 버튼으로 화면을 구성합니다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버튼들이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하면 도움이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최상위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레위아웃의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마진은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8dp,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위젯들의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설정하고 시작합니다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chains  horizontal, packed style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서로 연결되어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2780928"/>
            <a:ext cx="9670424" cy="39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imageButtonClear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imageButtonSubmit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입력합니다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크기는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layout_width =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65dp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layout_height =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65dp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적당히 설정합니다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이미지들이 버튼 크기보다 훨씬 크기 때문에 버튼의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centerInside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설정합니다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이미지들의 중요한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속성인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srcCompat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각각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Pick a resource"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이용하여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drawable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있는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이미지를 선택하여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둘레가 혹시 회색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Padding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있지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이것을 어떻게 하면 없앨 수 있을까요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부분은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그림 자체는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foreground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라고 부를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결론적으로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하얀색으로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각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background_light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3: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코딩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원래 있었던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관련 코드가 새로 만든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버튼과 일치하는지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살펴보고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필요하면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MainActivity.java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오류를 수정하십시오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기능을 추가 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개의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모두 삭제하는 기능을 수행합니다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android:id="@+id/editText1"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6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>
                <a:latin typeface="Consolas" panose="020B0609020204030204" pitchFamily="49" charset="0"/>
              </a:rPr>
              <a:t>="enter a name"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/&gt;...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9" y="860046"/>
            <a:ext cx="6298043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 password"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textPersonName|textPassword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="@+id/editText1"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an email"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textPersonName|textEmailAddress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="@+id/editText2"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96000" y="1974301"/>
            <a:ext cx="59441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latin typeface="Consolas" panose="020B0609020204030204" pitchFamily="49" charset="0"/>
              </a:rPr>
              <a:t>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android:adjustViewBounds</a:t>
            </a:r>
            <a:r>
              <a:rPr lang="en-US" altLang="ko-KR" sz="12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2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="@drawable/checked"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imageButtonClear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200" dirty="0">
                <a:latin typeface="Consolas" panose="020B0609020204030204" pitchFamily="49" charset="0"/>
              </a:rPr>
              <a:t>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="@drawable/cleared" </a:t>
            </a:r>
            <a:r>
              <a:rPr lang="en-US" altLang="ko-KR" sz="1200" dirty="0" smtClean="0">
                <a:latin typeface="Consolas" panose="020B0609020204030204" pitchFamily="49" charset="0"/>
              </a:rPr>
              <a:t>/&gt;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82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3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// your code here fore instance variables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3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3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 for finding ids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 smtClean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    // your code here for </a:t>
            </a:r>
            <a:r>
              <a:rPr lang="en-US" altLang="ko-KR" sz="1300" dirty="0" err="1" smtClean="0">
                <a:latin typeface="Consolas" panose="020B0609020204030204" pitchFamily="49" charset="0"/>
              </a:rPr>
              <a:t>setSelectAllOnFocus</a:t>
            </a:r>
            <a:r>
              <a:rPr lang="en-US" altLang="ko-KR" sz="1300" dirty="0" smtClean="0">
                <a:latin typeface="Consolas" panose="020B0609020204030204" pitchFamily="49" charset="0"/>
              </a:rPr>
              <a:t>()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 for clear button     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    // your code here for submit button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</a:t>
            </a:r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244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3093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300" dirty="0">
                <a:latin typeface="Consolas" panose="020B0609020204030204" pitchFamily="49" charset="0"/>
              </a:rPr>
              <a:t>void </a:t>
            </a:r>
            <a:r>
              <a:rPr lang="en-US" altLang="ko-KR" sz="1300" dirty="0" err="1">
                <a:latin typeface="Consolas" panose="020B0609020204030204" pitchFamily="49" charset="0"/>
              </a:rPr>
              <a:t>clear_message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// your code here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String </a:t>
            </a:r>
            <a:r>
              <a:rPr lang="en-US" altLang="ko-KR" sz="1300" dirty="0" err="1">
                <a:latin typeface="Consolas" panose="020B0609020204030204" pitchFamily="49" charset="0"/>
              </a:rPr>
              <a:t>msg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smtClean="0">
                <a:latin typeface="Consolas" panose="020B0609020204030204" pitchFamily="49" charset="0"/>
              </a:rPr>
              <a:t>"";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 smtClean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}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private void </a:t>
            </a:r>
            <a:r>
              <a:rPr lang="en-US" altLang="ko-KR" sz="13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...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21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>
                <a:sym typeface="Wingdings" panose="05000000000000000000" pitchFamily="2" charset="2"/>
              </a:rPr>
              <a:t>activity_main.xm</a:t>
            </a:r>
            <a:r>
              <a:rPr lang="en-US" altLang="ko-KR" dirty="0">
                <a:sym typeface="Wingdings" panose="05000000000000000000" pitchFamily="2" charset="2"/>
              </a:rPr>
              <a:t>l]</a:t>
            </a:r>
            <a:r>
              <a:rPr lang="ko-KR" altLang="en-US" dirty="0">
                <a:sym typeface="Wingdings" panose="05000000000000000000" pitchFamily="2" charset="2"/>
              </a:rPr>
              <a:t>탭을 클릭하고 </a:t>
            </a:r>
            <a:r>
              <a:rPr lang="en-US" altLang="ko-KR" dirty="0">
                <a:sym typeface="Wingdings" panose="05000000000000000000" pitchFamily="2" charset="2"/>
              </a:rPr>
              <a:t>[Design]</a:t>
            </a:r>
            <a:r>
              <a:rPr lang="ko-KR" altLang="en-US" dirty="0">
                <a:sym typeface="Wingdings" panose="05000000000000000000" pitchFamily="2" charset="2"/>
              </a:rPr>
              <a:t>화면에서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하나 추가하십시오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텍스트뷰 속성은 </a:t>
            </a:r>
            <a:r>
              <a:rPr lang="en-US" altLang="ko-KR" dirty="0" smtClean="0">
                <a:sym typeface="Wingdings" panose="05000000000000000000" pitchFamily="2" charset="2"/>
              </a:rPr>
              <a:t>textSize = 24sp, textAllCaps=false, hint=@string/</a:t>
            </a:r>
            <a:r>
              <a:rPr lang="en-US" altLang="ko-KR" dirty="0" err="1" smtClean="0">
                <a:sym typeface="Wingdings" panose="05000000000000000000" pitchFamily="2" charset="2"/>
              </a:rPr>
              <a:t>click_here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en-US" altLang="ko-KR" b="1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>
                <a:sym typeface="Wingdings" panose="05000000000000000000" pitchFamily="2" charset="2"/>
              </a:rPr>
              <a:t>속성은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@string/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click_here</a:t>
            </a:r>
            <a:r>
              <a:rPr lang="ko-KR" altLang="en-US" dirty="0">
                <a:sym typeface="Wingdings" panose="05000000000000000000" pitchFamily="2" charset="2"/>
              </a:rPr>
              <a:t>을 입력하거나 </a:t>
            </a:r>
            <a:r>
              <a:rPr lang="en-US" altLang="ko-KR" b="1" dirty="0">
                <a:sym typeface="Wingdings" panose="05000000000000000000" pitchFamily="2" charset="2"/>
              </a:rPr>
              <a:t>[Pick a resource]</a:t>
            </a:r>
            <a:r>
              <a:rPr lang="ko-KR" altLang="en-US" dirty="0">
                <a:sym typeface="Wingdings" panose="05000000000000000000" pitchFamily="2" charset="2"/>
              </a:rPr>
              <a:t>에서도 선택할 수 있고</a:t>
            </a:r>
            <a:r>
              <a:rPr lang="en-US" altLang="ko-KR" dirty="0">
                <a:sym typeface="Wingdings" panose="05000000000000000000" pitchFamily="2" charset="2"/>
              </a:rPr>
              <a:t>,  activity_main.xml </a:t>
            </a:r>
            <a:r>
              <a:rPr lang="ko-KR" altLang="en-US" dirty="0">
                <a:sym typeface="Wingdings" panose="05000000000000000000" pitchFamily="2" charset="2"/>
              </a:rPr>
              <a:t>파일에 직접 입력할 수도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strings.xml </a:t>
            </a:r>
            <a:r>
              <a:rPr lang="ko-KR" altLang="en-US" dirty="0">
                <a:sym typeface="Wingdings" panose="05000000000000000000" pitchFamily="2" charset="2"/>
              </a:rPr>
              <a:t>파일에 입력한 </a:t>
            </a:r>
            <a:r>
              <a:rPr lang="en-US" altLang="ko-KR" dirty="0">
                <a:sym typeface="Wingdings" panose="05000000000000000000" pitchFamily="2" charset="2"/>
              </a:rPr>
              <a:t>&lt;string&gt; </a:t>
            </a:r>
            <a:r>
              <a:rPr lang="ko-KR" altLang="en-US" dirty="0">
                <a:sym typeface="Wingdings" panose="05000000000000000000" pitchFamily="2" charset="2"/>
              </a:rPr>
              <a:t>태그 문자열이 </a:t>
            </a:r>
            <a:r>
              <a:rPr lang="ko-KR" altLang="en-US" dirty="0" err="1" smtClean="0">
                <a:sym typeface="Wingdings" panose="05000000000000000000" pitchFamily="2" charset="2"/>
              </a:rPr>
              <a:t>텍스</a:t>
            </a:r>
            <a:r>
              <a:rPr lang="ko-KR" altLang="en-US" dirty="0" err="1">
                <a:sym typeface="Wingdings" panose="05000000000000000000" pitchFamily="2" charset="2"/>
              </a:rPr>
              <a:t>트</a:t>
            </a:r>
            <a:r>
              <a:rPr lang="ko-KR" altLang="en-US" dirty="0" err="1" smtClean="0">
                <a:sym typeface="Wingdings" panose="05000000000000000000" pitchFamily="2" charset="2"/>
              </a:rPr>
              <a:t>뷰에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나타납니다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/>
              <a:t>onClick </a:t>
            </a:r>
            <a:r>
              <a:rPr lang="ko-KR" altLang="en-US" b="1" dirty="0" smtClean="0"/>
              <a:t>속성을 정의하지 않습니다</a:t>
            </a:r>
            <a:r>
              <a:rPr lang="en-US" altLang="ko-KR" b="1" dirty="0" smtClean="0"/>
              <a:t>. </a:t>
            </a:r>
            <a:r>
              <a:rPr lang="ko-KR" altLang="en-US" dirty="0" smtClean="0"/>
              <a:t>이번에는 </a:t>
            </a:r>
            <a:r>
              <a:rPr lang="en-US" altLang="ko-KR" dirty="0" smtClean="0"/>
              <a:t>onClick </a:t>
            </a:r>
            <a:r>
              <a:rPr lang="ko-KR" altLang="en-US" dirty="0" smtClean="0"/>
              <a:t>속성에 </a:t>
            </a:r>
            <a:r>
              <a:rPr lang="en-US" altLang="ko-KR" dirty="0" smtClean="0"/>
              <a:t>hard-coded </a:t>
            </a:r>
            <a:r>
              <a:rPr lang="ko-KR" altLang="en-US" dirty="0" smtClean="0"/>
              <a:t>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방법을 사용할 것입니다</a:t>
            </a:r>
            <a:r>
              <a:rPr lang="en-US" altLang="ko-KR" dirty="0" smtClean="0"/>
              <a:t>. [Click here] </a:t>
            </a:r>
            <a:r>
              <a:rPr lang="ko-KR" altLang="en-US" dirty="0" err="1"/>
              <a:t>텍스트뷰를</a:t>
            </a:r>
            <a:r>
              <a:rPr lang="ko-KR" altLang="en-US" dirty="0"/>
              <a:t> 클릭했을 때</a:t>
            </a:r>
            <a:r>
              <a:rPr lang="en-US" altLang="ko-KR" dirty="0"/>
              <a:t>, "God is good~",  "All the time!" </a:t>
            </a:r>
            <a:r>
              <a:rPr lang="ko-KR" altLang="en-US" dirty="0"/>
              <a:t>이 각각 </a:t>
            </a:r>
            <a:r>
              <a:rPr lang="en-US" altLang="ko-KR" dirty="0"/>
              <a:t>Toast </a:t>
            </a:r>
            <a:r>
              <a:rPr lang="ko-KR" altLang="en-US" dirty="0"/>
              <a:t>와 </a:t>
            </a:r>
            <a:r>
              <a:rPr lang="en-US" altLang="ko-KR" dirty="0"/>
              <a:t>Snackbar, </a:t>
            </a:r>
            <a:r>
              <a:rPr lang="ko-KR" altLang="en-US" dirty="0"/>
              <a:t>혹은 </a:t>
            </a:r>
            <a:r>
              <a:rPr lang="ko-KR" altLang="en-US" dirty="0" err="1"/>
              <a:t>텍스트뷰에</a:t>
            </a:r>
            <a:r>
              <a:rPr lang="ko-KR" altLang="en-US" dirty="0"/>
              <a:t>  나타나도록 </a:t>
            </a:r>
            <a:r>
              <a:rPr lang="en-US" altLang="ko-KR" dirty="0"/>
              <a:t>/values/strings.xml </a:t>
            </a:r>
            <a:r>
              <a:rPr lang="ko-KR" altLang="en-US" dirty="0"/>
              <a:t>에 있는 문자열을 사용합니다</a:t>
            </a:r>
            <a:r>
              <a:rPr lang="en-US" altLang="ko-KR" dirty="0"/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2276872"/>
            <a:ext cx="7895004" cy="2377646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4007768" y="3861048"/>
            <a:ext cx="144016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287688" y="3435788"/>
            <a:ext cx="237626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dirty="0" err="1" smtClean="0"/>
              <a:t>텍스트뷰의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text </a:t>
            </a:r>
            <a:r>
              <a:rPr lang="ko-KR" altLang="en-US" sz="1200" dirty="0" smtClean="0"/>
              <a:t>속성이 아니라 </a:t>
            </a:r>
            <a:r>
              <a:rPr lang="en-US" altLang="ko-KR" sz="1200" dirty="0" smtClean="0"/>
              <a:t>hint </a:t>
            </a:r>
            <a:r>
              <a:rPr lang="ko-KR" altLang="en-US" sz="1200" dirty="0" smtClean="0"/>
              <a:t>속성을 사용하세요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023992" y="2276872"/>
            <a:ext cx="2782436" cy="64807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40" y="2060848"/>
            <a:ext cx="2539349" cy="44590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2060848"/>
            <a:ext cx="2548862" cy="44356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040" y="3585438"/>
            <a:ext cx="5044877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3432" y="2152308"/>
            <a:ext cx="1071777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private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closeKeyboard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imm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dirty="0">
                <a:latin typeface="Consolas" panose="020B0609020204030204" pitchFamily="49" charset="0"/>
              </a:rPr>
              <a:t>)getSystemService(</a:t>
            </a:r>
            <a:r>
              <a:rPr lang="en-US" altLang="ko-KR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ym typeface="Wingdings" panose="05000000000000000000" pitchFamily="2" charset="2"/>
              </a:rPr>
              <a:t>뷰의 </a:t>
            </a:r>
            <a:r>
              <a:rPr lang="en-US" altLang="ko-KR" b="1" dirty="0" smtClean="0">
                <a:sym typeface="Wingdings" panose="05000000000000000000" pitchFamily="2" charset="2"/>
              </a:rPr>
              <a:t>background </a:t>
            </a:r>
            <a:r>
              <a:rPr lang="ko-KR" altLang="en-US" b="1" dirty="0" smtClean="0">
                <a:sym typeface="Wingdings" panose="05000000000000000000" pitchFamily="2" charset="2"/>
              </a:rPr>
              <a:t>속성</a:t>
            </a:r>
            <a:r>
              <a:rPr lang="ko-KR" altLang="en-US" dirty="0" smtClean="0">
                <a:sym typeface="Wingdings" panose="05000000000000000000" pitchFamily="2" charset="2"/>
              </a:rPr>
              <a:t>은 배경색을 설정하거나 이미지 파일을 설정할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 이미지를 배경으로 설정하면 그 이미지는 아무런 변화가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들어 버튼의 배경으로 이미지를 설정하면 버튼이 눌리거나 눌리지 않았을 때를 구분할 수 있어야 하는데 동일한 이미지가 보여 구분할 수가 없는 문제가 생깁니다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만약 버튼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ym typeface="Wingdings" panose="05000000000000000000" pitchFamily="2" charset="2"/>
              </a:rPr>
              <a:t>이미지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ym typeface="Wingdings" panose="05000000000000000000" pitchFamily="2" charset="2"/>
              </a:rPr>
              <a:t>이 눌렸을 경우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눌렸다는 의미로 좀 다른 이미지를 보이게 하려면 어떻게 할까요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을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상태에 따라 그래픽이나 이미지가 선택적으로 보이게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031" y="3356992"/>
            <a:ext cx="1813240" cy="31273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241" y="3338910"/>
            <a:ext cx="1786375" cy="314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  <a:r>
              <a:rPr lang="en-US" altLang="ko-KR" b="1" dirty="0" smtClean="0">
                <a:sym typeface="Wingdings" panose="05000000000000000000" pitchFamily="2" charset="2"/>
              </a:rPr>
              <a:t>Hu035Drawable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가운데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 버튼을 화면 가운데에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HuStarAS</a:t>
            </a:r>
            <a:r>
              <a:rPr lang="en-US" altLang="ko-KR" b="1" dirty="0" smtClean="0">
                <a:sym typeface="Wingdings" panose="05000000000000000000" pitchFamily="2" charset="2"/>
              </a:rPr>
              <a:t>/images/finger.png, finger_pressed.png 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파일 탐색기에서 두 파일을 선택하여 복사하고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Paste(</a:t>
            </a:r>
            <a:r>
              <a:rPr lang="ko-KR" altLang="en-US" dirty="0" err="1" smtClean="0">
                <a:sym typeface="Wingdings" panose="05000000000000000000" pitchFamily="2" charset="2"/>
              </a:rPr>
              <a:t>붙여넣기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선택한 후 나타나는 대화상자에서 폴더를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두 파일이 복사된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158681"/>
            <a:ext cx="3048264" cy="3337849"/>
          </a:xfrm>
          <a:prstGeom prst="rect">
            <a:avLst/>
          </a:prstGeom>
        </p:spPr>
      </p:pic>
      <p:sp>
        <p:nvSpPr>
          <p:cNvPr id="11" name="왼쪽 화살표 10"/>
          <p:cNvSpPr/>
          <p:nvPr/>
        </p:nvSpPr>
        <p:spPr>
          <a:xfrm>
            <a:off x="3143672" y="5157192"/>
            <a:ext cx="432048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 </a:t>
            </a:r>
            <a:r>
              <a:rPr lang="ko-KR" altLang="en-US" dirty="0" smtClean="0">
                <a:sym typeface="Wingdings" panose="05000000000000000000" pitchFamily="2" charset="2"/>
              </a:rPr>
              <a:t>이 이미지를 화면 가운데 추가한 버튼의 배경</a:t>
            </a:r>
            <a:r>
              <a:rPr lang="en-US" altLang="ko-KR" dirty="0" smtClean="0">
                <a:sym typeface="Wingdings" panose="05000000000000000000" pitchFamily="2" charset="2"/>
              </a:rPr>
              <a:t>(background)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버튼이 선택된 상태에서 속성 창에서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찾아 </a:t>
            </a:r>
            <a:r>
              <a:rPr lang="en-US" altLang="ko-KR" b="1" dirty="0" smtClean="0">
                <a:sym typeface="Wingdings" panose="05000000000000000000" pitchFamily="2" charset="2"/>
              </a:rPr>
              <a:t>[](Pick a resource] </a:t>
            </a:r>
            <a:r>
              <a:rPr lang="ko-KR" altLang="en-US" dirty="0" smtClean="0">
                <a:sym typeface="Wingdings" panose="05000000000000000000" pitchFamily="2" charset="2"/>
              </a:rPr>
              <a:t>버튼을 선택하면 대화상자가 나타나고</a:t>
            </a:r>
            <a:r>
              <a:rPr lang="en-US" altLang="ko-KR" dirty="0" smtClean="0">
                <a:sym typeface="Wingdings" panose="05000000000000000000" pitchFamily="2" charset="2"/>
              </a:rPr>
              <a:t>, drawable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이미지들 중에 </a:t>
            </a:r>
            <a:r>
              <a:rPr lang="en-US" altLang="ko-KR" dirty="0" smtClean="0">
                <a:sym typeface="Wingdings" panose="05000000000000000000" pitchFamily="2" charset="2"/>
              </a:rPr>
              <a:t>finger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text </a:t>
            </a:r>
            <a:r>
              <a:rPr lang="ko-KR" altLang="en-US" b="1" dirty="0">
                <a:sym typeface="Wingdings" panose="05000000000000000000" pitchFamily="2" charset="2"/>
              </a:rPr>
              <a:t>속성 창에서 </a:t>
            </a:r>
            <a:r>
              <a:rPr lang="en-US" altLang="ko-KR" b="1" dirty="0">
                <a:sym typeface="Wingdings" panose="05000000000000000000" pitchFamily="2" charset="2"/>
              </a:rPr>
              <a:t>Button</a:t>
            </a:r>
            <a:r>
              <a:rPr lang="ko-KR" altLang="en-US" b="1" dirty="0">
                <a:sym typeface="Wingdings" panose="05000000000000000000" pitchFamily="2" charset="2"/>
              </a:rPr>
              <a:t>이라는 글자를 삭제하십시오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그래야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이미지만 보이는 버튼</a:t>
            </a:r>
            <a:r>
              <a:rPr lang="ko-KR" altLang="en-US" dirty="0">
                <a:sym typeface="Wingdings" panose="05000000000000000000" pitchFamily="2" charset="2"/>
              </a:rPr>
              <a:t>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289850"/>
            <a:ext cx="11134914" cy="20736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624392" y="3959271"/>
            <a:ext cx="228780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(Pick a resource</a:t>
            </a:r>
            <a:r>
              <a:rPr lang="en-US" altLang="ko-KR" sz="1600" dirty="0" smtClean="0">
                <a:solidFill>
                  <a:srgbClr val="C00000"/>
                </a:solidFill>
              </a:rPr>
              <a:t>]</a:t>
            </a:r>
            <a:r>
              <a:rPr lang="ko-KR" altLang="en-US" sz="1600" dirty="0" smtClean="0">
                <a:solidFill>
                  <a:srgbClr val="C00000"/>
                </a:solidFill>
              </a:rPr>
              <a:t>버튼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0608766" y="4321159"/>
            <a:ext cx="599802" cy="9950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428054" y="6361583"/>
            <a:ext cx="52129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삭제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 flipV="1">
            <a:off x="9624392" y="5715399"/>
            <a:ext cx="803662" cy="8000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3: </a:t>
            </a:r>
            <a:r>
              <a:rPr lang="ko-KR" altLang="en-US" dirty="0" smtClean="0">
                <a:sym typeface="Wingdings" panose="05000000000000000000" pitchFamily="2" charset="2"/>
              </a:rPr>
              <a:t>에뮬레이터를 실행하면 다음과 같은 결과를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버튼을 눌러도 아무런 반응이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버튼이 아니라 이미지뷰처럼 느껴집니다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을 사용해서 버튼이 눌렸을 때 다른 이미지가 보이도록 만들겠습니다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992" y="1988839"/>
            <a:ext cx="2621220" cy="45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은 뷰에 설정할 수 있는 객체이며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위에 그래픽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 등등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그릴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파일은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넣어 버튼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배경으로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 폴더 안에 이미지가 아닌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파일이 들어가 이미지처럼 설정되는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에는 다양한  경우에 사용할 수 있는 다양한 기능의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1495"/>
              </p:ext>
            </p:extLst>
          </p:nvPr>
        </p:nvGraphicFramePr>
        <p:xfrm>
          <a:off x="453100" y="2924944"/>
          <a:ext cx="110435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Drawable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비트맵 </a:t>
                      </a:r>
                      <a:r>
                        <a:rPr lang="en-US" altLang="ko-KR" dirty="0" smtClean="0"/>
                        <a:t>Drawable(BitmapDrawable)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 파일을 보여줄 때 사용함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비트맵 그래픽 파일을 사용해서 생성함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상태 </a:t>
                      </a:r>
                      <a:r>
                        <a:rPr lang="en-US" altLang="ko-KR" b="1" dirty="0" smtClean="0"/>
                        <a:t>Drawable(StateListDrawable)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>
                          <a:solidFill>
                            <a:srgbClr val="C00000"/>
                          </a:solidFill>
                        </a:rPr>
                        <a:t>상태별로</a:t>
                      </a:r>
                      <a:r>
                        <a:rPr lang="ko-KR" altLang="en-US" b="1" dirty="0" smtClean="0">
                          <a:solidFill>
                            <a:srgbClr val="C00000"/>
                          </a:solidFill>
                        </a:rPr>
                        <a:t> 다른 비트맵 그래픽을 참조함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전환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TransitionDrawable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두 개의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서로 전환할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쉐이프</a:t>
                      </a:r>
                      <a:r>
                        <a:rPr lang="ko-KR" altLang="en-US" b="1" dirty="0" smtClean="0"/>
                        <a:t> </a:t>
                      </a:r>
                      <a:r>
                        <a:rPr lang="en-US" altLang="ko-KR" b="1" dirty="0" smtClean="0"/>
                        <a:t>Drawable(</a:t>
                      </a:r>
                      <a:r>
                        <a:rPr lang="en-US" altLang="ko-KR" b="1" dirty="0" err="1" smtClean="0"/>
                        <a:t>ShapeDrawable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색상과 </a:t>
                      </a:r>
                      <a:r>
                        <a:rPr lang="ko-KR" altLang="en-US" b="1" dirty="0" err="1" smtClean="0"/>
                        <a:t>그라디이센을</a:t>
                      </a:r>
                      <a:r>
                        <a:rPr lang="ko-KR" altLang="en-US" b="1" dirty="0" smtClean="0"/>
                        <a:t> 포함하여 도형의 모양을 정의할 수 있음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인셋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InsetDrawable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거리만큼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들어서 보여줄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클립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ClipDrawable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레벨 값을 기준으로 다른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</a:t>
                      </a:r>
                      <a:r>
                        <a:rPr lang="ko-KR" altLang="en-US" dirty="0" err="1" smtClean="0"/>
                        <a:t>클립핑할</a:t>
                      </a:r>
                      <a:r>
                        <a:rPr lang="ko-KR" altLang="en-US" dirty="0" smtClean="0"/>
                        <a:t>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4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스케일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ScaleDrawable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레벨 값을 기준으로 다른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크기를 변경할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10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2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상태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/>
              <a:t>StateListDrawable</a:t>
            </a:r>
            <a:r>
              <a:rPr lang="en-US" altLang="ko-KR" dirty="0" smtClean="0"/>
              <a:t>)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만들기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ko-KR" altLang="en-US" dirty="0" smtClean="0">
                <a:sym typeface="Wingdings" panose="05000000000000000000" pitchFamily="2" charset="2"/>
              </a:rPr>
              <a:t>상태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은 뷰의 상태에 따라 보여줄 뷰의 그래픽을 다르게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[new] 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[Drawable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선택하세요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finger_drawable.xml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[finger_drawable.xml]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</a:t>
            </a:r>
            <a:r>
              <a:rPr lang="ko-KR" altLang="en-US" dirty="0" smtClean="0">
                <a:sym typeface="Wingdings" panose="05000000000000000000" pitchFamily="2" charset="2"/>
              </a:rPr>
              <a:t>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코딩을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state_ </a:t>
            </a:r>
            <a:r>
              <a:rPr lang="ko-KR" altLang="en-US" dirty="0" smtClean="0">
                <a:sym typeface="Wingdings" panose="05000000000000000000" pitchFamily="2" charset="2"/>
              </a:rPr>
              <a:t>로 시작하는 속성은 상태를 나타냅니다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간단한 예로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state_pressed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버튼이 눌린 상태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state_focused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포커스를 받은 상태를 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상태 속성이 설정되지 않은 </a:t>
            </a:r>
            <a:r>
              <a:rPr lang="en-US" altLang="ko-KR" dirty="0" smtClean="0">
                <a:sym typeface="Wingdings" panose="05000000000000000000" pitchFamily="2" charset="2"/>
              </a:rPr>
              <a:t>&lt;item&gt;</a:t>
            </a:r>
            <a:r>
              <a:rPr lang="ko-KR" altLang="en-US" dirty="0" smtClean="0">
                <a:sym typeface="Wingdings" panose="05000000000000000000" pitchFamily="2" charset="2"/>
              </a:rPr>
              <a:t>태그에는 </a:t>
            </a:r>
            <a:r>
              <a:rPr lang="en-US" altLang="ko-KR" dirty="0" smtClean="0">
                <a:sym typeface="Wingdings" panose="05000000000000000000" pitchFamily="2" charset="2"/>
              </a:rPr>
              <a:t>drawable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/finger</a:t>
            </a:r>
            <a:r>
              <a:rPr lang="ko-KR" altLang="en-US" dirty="0" smtClean="0">
                <a:sym typeface="Wingdings" panose="05000000000000000000" pitchFamily="2" charset="2"/>
              </a:rPr>
              <a:t>를 입력했으니까 </a:t>
            </a:r>
            <a:r>
              <a:rPr lang="en-US" altLang="ko-KR" dirty="0" smtClean="0">
                <a:sym typeface="Wingdings" panose="05000000000000000000" pitchFamily="2" charset="2"/>
              </a:rPr>
              <a:t>finger.png </a:t>
            </a:r>
            <a:r>
              <a:rPr lang="ko-KR" altLang="en-US" dirty="0" smtClean="0">
                <a:sym typeface="Wingdings" panose="05000000000000000000" pitchFamily="2" charset="2"/>
              </a:rPr>
              <a:t>이미지가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이렇게 만든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파일은 뷰의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3924" y="2780928"/>
            <a:ext cx="1022513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&lt;selector </a:t>
            </a:r>
            <a:r>
              <a:rPr lang="en-US" altLang="ko-KR" sz="16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state_pressed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finger_pressed</a:t>
            </a:r>
            <a:r>
              <a:rPr lang="en-US" altLang="ko-KR" sz="16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/finger"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&lt;/selector&gt;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06812" y="2596262"/>
            <a:ext cx="252505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finger_drawable.xml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5: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에서 버튼의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/finger  </a:t>
            </a:r>
            <a:r>
              <a:rPr lang="ko-KR" altLang="en-US" dirty="0" smtClean="0">
                <a:sym typeface="Wingdings" panose="05000000000000000000" pitchFamily="2" charset="2"/>
              </a:rPr>
              <a:t>이미지 이름 대신에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finger_drawable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이름을 </a:t>
            </a:r>
            <a:r>
              <a:rPr lang="ko-KR" altLang="en-US" dirty="0" smtClean="0">
                <a:sym typeface="Wingdings" panose="05000000000000000000" pitchFamily="2" charset="2"/>
              </a:rPr>
              <a:t>입력하거나 </a:t>
            </a:r>
            <a:r>
              <a:rPr lang="en-US" altLang="ko-KR" dirty="0" smtClean="0">
                <a:sym typeface="Wingdings" panose="05000000000000000000" pitchFamily="2" charset="2"/>
              </a:rPr>
              <a:t>[Pick a resource]</a:t>
            </a:r>
            <a:r>
              <a:rPr lang="ko-KR" altLang="en-US" dirty="0" smtClean="0">
                <a:sym typeface="Wingdings" panose="05000000000000000000" pitchFamily="2" charset="2"/>
              </a:rPr>
              <a:t>에서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버튼을 누르면 다른 이미지가 잠시 보이는 것을 볼 수 있습니다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492896"/>
            <a:ext cx="6569009" cy="14707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10" y="2492896"/>
            <a:ext cx="2314251" cy="39914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653" y="2469818"/>
            <a:ext cx="2279963" cy="40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2208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</a:t>
            </a:r>
            <a:r>
              <a:rPr lang="ko-KR" altLang="en-US" dirty="0" smtClean="0">
                <a:sym typeface="Wingdings" panose="05000000000000000000" pitchFamily="2" charset="2"/>
              </a:rPr>
              <a:t>이용하여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배경색을 바꾸어 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전체 배경도 바꾸어 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도형을 화면에 표시해 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025" y="2570633"/>
            <a:ext cx="2103376" cy="370487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256240" y="350100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8616280" y="386104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98" y="2570633"/>
            <a:ext cx="2100167" cy="3693993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4702130" y="530120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3</a:t>
            </a:r>
            <a:r>
              <a:rPr lang="en-US" altLang="ko-KR" b="1" dirty="0"/>
              <a:t>: </a:t>
            </a:r>
            <a:r>
              <a:rPr lang="ko-KR" altLang="en-US" dirty="0" err="1" smtClean="0"/>
              <a:t>텍스트뷰의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onClick </a:t>
            </a:r>
            <a:r>
              <a:rPr lang="ko-KR" altLang="en-US" dirty="0" smtClean="0"/>
              <a:t>속성에 </a:t>
            </a:r>
            <a:r>
              <a:rPr lang="en-US" altLang="ko-KR" dirty="0" smtClean="0"/>
              <a:t>hard coded</a:t>
            </a:r>
            <a:r>
              <a:rPr lang="ko-KR" altLang="en-US" dirty="0" smtClean="0"/>
              <a:t>대신</a:t>
            </a:r>
            <a:r>
              <a:rPr lang="en-US" altLang="ko-KR" dirty="0" smtClean="0"/>
              <a:t>, Event Driven Programming</a:t>
            </a:r>
            <a:r>
              <a:rPr lang="ko-KR" altLang="en-US" dirty="0" smtClean="0"/>
              <a:t>으로 문제를 다룹니다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b="1" dirty="0" smtClean="0"/>
              <a:t>MainActivity.java</a:t>
            </a:r>
            <a:r>
              <a:rPr lang="ko-KR" altLang="en-US" b="1" dirty="0" smtClean="0"/>
              <a:t>에서 </a:t>
            </a:r>
            <a:r>
              <a:rPr lang="en-US" altLang="ko-KR" b="1" dirty="0" err="1" smtClean="0"/>
              <a:t>setOnClicklistener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를 사용하여 </a:t>
            </a:r>
            <a:r>
              <a:rPr lang="ko-KR" altLang="en-US" b="1" dirty="0" err="1" smtClean="0"/>
              <a:t>텍스트뷰의</a:t>
            </a:r>
            <a:r>
              <a:rPr lang="ko-KR" altLang="en-US" b="1" dirty="0" smtClean="0"/>
              <a:t> 클릭 이벤트가 일어날 때 호출해야 하는 메소드를 직접 정의합니다</a:t>
            </a:r>
            <a:r>
              <a:rPr lang="en-US" altLang="ko-KR" b="1" dirty="0" smtClean="0"/>
              <a:t>. </a:t>
            </a:r>
          </a:p>
          <a:p>
            <a:pPr lvl="1"/>
            <a:r>
              <a:rPr lang="ko-KR" altLang="en-US" dirty="0" smtClean="0"/>
              <a:t>예를 들면</a:t>
            </a:r>
            <a:r>
              <a:rPr lang="en-US" altLang="ko-KR" dirty="0" smtClean="0"/>
              <a:t>, [Click here] </a:t>
            </a:r>
            <a:r>
              <a:rPr lang="ko-KR" altLang="en-US" dirty="0" smtClean="0"/>
              <a:t>텍스트뷰 대하여</a:t>
            </a:r>
            <a:r>
              <a:rPr lang="en-US" altLang="ko-KR" dirty="0" smtClean="0"/>
              <a:t>, MainActivity.java</a:t>
            </a:r>
            <a:r>
              <a:rPr lang="ko-KR" altLang="en-US" dirty="0" smtClean="0"/>
              <a:t>에 다음과 같이 할 수 있습니다</a:t>
            </a:r>
            <a:r>
              <a:rPr lang="en-US" altLang="ko-KR" dirty="0" smtClean="0"/>
              <a:t>. </a:t>
            </a:r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6" y="2495514"/>
            <a:ext cx="6586543" cy="317971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14" idx="1"/>
          </p:cNvCxnSpPr>
          <p:nvPr/>
        </p:nvCxnSpPr>
        <p:spPr>
          <a:xfrm flipH="1">
            <a:off x="4499362" y="3366865"/>
            <a:ext cx="1322290" cy="44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821652" y="3212976"/>
            <a:ext cx="3365024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[Click here] TextView id</a:t>
            </a:r>
            <a:r>
              <a:rPr lang="ko-KR" altLang="en-US" sz="1400" dirty="0" smtClean="0"/>
              <a:t>를 사용합니다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47930" y="5722232"/>
            <a:ext cx="6408710" cy="619019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또 다른 방법으로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smtClean="0">
                <a:solidFill>
                  <a:schemeClr val="tx1"/>
                </a:solidFill>
              </a:rPr>
              <a:t>Java 8 Lambda expression</a:t>
            </a:r>
            <a:r>
              <a:rPr lang="ko-KR" altLang="en-US" sz="1400" dirty="0" smtClean="0">
                <a:solidFill>
                  <a:schemeClr val="tx1"/>
                </a:solidFill>
              </a:rPr>
              <a:t>을 사용하면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</a:p>
          <a:p>
            <a:pPr latinLnBrk="0"/>
            <a:r>
              <a:rPr lang="en-US" altLang="ko-KR" sz="1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textView.setOnClickListener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v –&gt;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show_greeting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(v) );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4476" y="3699077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4295800" y="4365104"/>
            <a:ext cx="1152130" cy="7744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447930" y="4696157"/>
            <a:ext cx="4608511" cy="886698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new Vi</a:t>
            </a:r>
            <a:r>
              <a:rPr lang="en-US" altLang="ko-KR" sz="1400" dirty="0" smtClean="0">
                <a:solidFill>
                  <a:schemeClr val="tx1"/>
                </a:solidFill>
              </a:rPr>
              <a:t>….   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(new 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View.onClickListner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() { . . . .} )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62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47554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도형을 그릴 수 있게 하는 </a:t>
            </a:r>
            <a:r>
              <a:rPr lang="en-US" altLang="ko-KR" dirty="0" smtClean="0">
                <a:sym typeface="Wingdings" panose="05000000000000000000" pitchFamily="2" charset="2"/>
              </a:rPr>
              <a:t>Shape Drawable</a:t>
            </a:r>
            <a:r>
              <a:rPr lang="ko-KR" altLang="en-US" dirty="0" smtClean="0">
                <a:sym typeface="Wingdings" panose="05000000000000000000" pitchFamily="2" charset="2"/>
              </a:rPr>
              <a:t>을 만드는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선택하세요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[rect_drawable.xml]</a:t>
            </a:r>
            <a:r>
              <a:rPr lang="ko-KR" altLang="en-US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[Split] </a:t>
            </a:r>
            <a:r>
              <a:rPr lang="ko-KR" altLang="en-US" dirty="0" smtClean="0">
                <a:sym typeface="Wingdings" panose="05000000000000000000" pitchFamily="2" charset="2"/>
              </a:rPr>
              <a:t>탭을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 창에서 아래와 같이 코딩을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selector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으로 대체하고</a:t>
            </a:r>
            <a:r>
              <a:rPr lang="en-US" altLang="ko-KR" dirty="0" smtClean="0">
                <a:sym typeface="Wingdings" panose="05000000000000000000" pitchFamily="2" charset="2"/>
              </a:rPr>
              <a:t>, rectangle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size</a:t>
            </a:r>
            <a:r>
              <a:rPr lang="ko-KR" altLang="en-US" dirty="0" smtClean="0">
                <a:sym typeface="Wingdings" panose="05000000000000000000" pitchFamily="2" charset="2"/>
              </a:rPr>
              <a:t>를 생략하면</a:t>
            </a:r>
            <a:r>
              <a:rPr lang="en-US" altLang="ko-KR" dirty="0" smtClean="0"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wrap_content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사용하므로 필요가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&lt;!--   --&gt; comments </a:t>
            </a:r>
            <a:r>
              <a:rPr lang="ko-KR" altLang="en-US" dirty="0" smtClean="0">
                <a:sym typeface="Wingdings" panose="05000000000000000000" pitchFamily="2" charset="2"/>
              </a:rPr>
              <a:t>표시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solid vs gradient, stroke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의 가장 자리 만드는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61209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6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&lt;!--size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="200dp"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android:height</a:t>
            </a:r>
            <a:r>
              <a:rPr lang="en-US" altLang="ko-KR" sz="1600" dirty="0">
                <a:latin typeface="Consolas" panose="020B0609020204030204" pitchFamily="49" charset="0"/>
              </a:rPr>
              <a:t>="120dp" /--&gt;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&lt;solid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</a:t>
            </a:r>
            <a:r>
              <a:rPr lang="en-US" altLang="ko-KR" sz="1600" dirty="0" err="1">
                <a:latin typeface="Consolas" panose="020B0609020204030204" pitchFamily="49" charset="0"/>
              </a:rPr>
              <a:t>aaddff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="#0000ff"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600" dirty="0">
                <a:latin typeface="Consolas" panose="020B0609020204030204" pitchFamily="49" charset="0"/>
              </a:rPr>
              <a:t>="3dp"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&lt;/shape&gt;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8702" y="4005064"/>
            <a:ext cx="7464152" cy="504056"/>
          </a:xfrm>
          <a:prstGeom prst="round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824192" y="4087815"/>
            <a:ext cx="1244251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ym typeface="Wingdings" panose="05000000000000000000" pitchFamily="2" charset="2"/>
              </a:rPr>
              <a:t>comments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9255212" y="3249000"/>
            <a:ext cx="233749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rect_drawable.xml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9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7: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새 버튼을 가운데 있는 버튼 아래 중간에 배치하십시오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rect_drawable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버튼을 확인할 수 있습니다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541710"/>
            <a:ext cx="7227076" cy="26956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68" y="2636912"/>
            <a:ext cx="2100167" cy="369399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6843627" y="4149080"/>
            <a:ext cx="1152128" cy="4401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9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7: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이용하여 도형을 화면에 표시할 차례입니다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새 버튼을 가운데 있는 버튼 아래 중간에 배치하십시오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rect_drawable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버튼을 확인할 수 있습니다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852936"/>
            <a:ext cx="907372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</a:t>
            </a:r>
            <a:r>
              <a:rPr lang="en-US" altLang="ko-KR" dirty="0" smtClean="0">
                <a:sym typeface="Wingdings" panose="05000000000000000000" pitchFamily="2" charset="2"/>
              </a:rPr>
              <a:t>8: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back_draw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이용하여 앱의 배경색에 </a:t>
            </a:r>
            <a:r>
              <a:rPr lang="ko-KR" altLang="en-US" dirty="0" err="1" smtClean="0">
                <a:sym typeface="Wingdings" panose="05000000000000000000" pitchFamily="2" charset="2"/>
              </a:rPr>
              <a:t>그라데이션을</a:t>
            </a:r>
            <a:r>
              <a:rPr lang="ko-KR" altLang="en-US" dirty="0" smtClean="0">
                <a:sym typeface="Wingdings" panose="05000000000000000000" pitchFamily="2" charset="2"/>
              </a:rPr>
              <a:t> 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smtClean="0">
                <a:sym typeface="Wingdings" panose="05000000000000000000" pitchFamily="2" charset="2"/>
              </a:rPr>
              <a:t>back_drawable.xml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만들고 다음과 같이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4696" y="2281407"/>
            <a:ext cx="11246516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&lt;shape </a:t>
            </a:r>
            <a:r>
              <a:rPr lang="en-US" altLang="ko-KR" dirty="0" err="1">
                <a:latin typeface="Consolas" panose="020B0609020204030204" pitchFamily="49" charset="0"/>
              </a:rPr>
              <a:t>xmlns:android</a:t>
            </a:r>
            <a:r>
              <a:rPr lang="en-US" altLang="ko-KR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&lt;gradient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dirty="0">
                <a:latin typeface="Consolas" panose="020B0609020204030204" pitchFamily="49" charset="0"/>
              </a:rPr>
              <a:t>="#</a:t>
            </a:r>
            <a:r>
              <a:rPr lang="en-US" altLang="ko-KR" dirty="0" err="1">
                <a:latin typeface="Consolas" panose="020B0609020204030204" pitchFamily="49" charset="0"/>
              </a:rPr>
              <a:t>ffffff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android:centerColor</a:t>
            </a:r>
            <a:r>
              <a:rPr lang="en-US" altLang="ko-KR" dirty="0">
                <a:latin typeface="Consolas" panose="020B0609020204030204" pitchFamily="49" charset="0"/>
              </a:rPr>
              <a:t>="#00ff00"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android:endColor</a:t>
            </a:r>
            <a:r>
              <a:rPr lang="en-US" altLang="ko-KR" dirty="0">
                <a:latin typeface="Consolas" panose="020B0609020204030204" pitchFamily="49" charset="0"/>
              </a:rPr>
              <a:t>="#FFFF00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android:angle</a:t>
            </a:r>
            <a:r>
              <a:rPr lang="en-US" altLang="ko-KR" dirty="0">
                <a:latin typeface="Consolas" panose="020B0609020204030204" pitchFamily="49" charset="0"/>
              </a:rPr>
              <a:t>="90</a:t>
            </a:r>
            <a:r>
              <a:rPr lang="en-US" altLang="ko-KR" dirty="0" smtClean="0">
                <a:latin typeface="Consolas" panose="020B0609020204030204" pitchFamily="49" charset="0"/>
              </a:rPr>
              <a:t>"/&gt;</a:t>
            </a: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&lt;corners </a:t>
            </a:r>
            <a:r>
              <a:rPr lang="en-US" altLang="ko-KR" dirty="0" err="1">
                <a:latin typeface="Consolas" panose="020B0609020204030204" pitchFamily="49" charset="0"/>
              </a:rPr>
              <a:t>android:radius</a:t>
            </a:r>
            <a:r>
              <a:rPr lang="en-US" altLang="ko-KR" dirty="0">
                <a:latin typeface="Consolas" panose="020B0609020204030204" pitchFamily="49" charset="0"/>
              </a:rPr>
              <a:t>="2dp"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&lt;/shape&gt;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63952" y="3348985"/>
            <a:ext cx="5212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흰색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5663952" y="3708449"/>
            <a:ext cx="521297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초록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663952" y="4077072"/>
            <a:ext cx="52129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노랑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33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8: 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activivity_main.xml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디자인 화면의 좌측 하단에 있는 </a:t>
            </a:r>
            <a:r>
              <a:rPr lang="en-US" altLang="ko-KR" dirty="0" smtClean="0">
                <a:sym typeface="Wingdings" panose="05000000000000000000" pitchFamily="2" charset="2"/>
              </a:rPr>
              <a:t>Component Tee </a:t>
            </a:r>
            <a:r>
              <a:rPr lang="ko-KR" altLang="en-US" dirty="0" smtClean="0">
                <a:sym typeface="Wingdings" panose="05000000000000000000" pitchFamily="2" charset="2"/>
              </a:rPr>
              <a:t>창에서 최상위 레이아웃이 </a:t>
            </a:r>
            <a:r>
              <a:rPr lang="en-US" altLang="ko-KR" dirty="0" err="1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오른쪽 속성 창에서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back_drawable</a:t>
            </a:r>
            <a:r>
              <a:rPr lang="ko-KR" altLang="en-US" dirty="0" smtClean="0">
                <a:sym typeface="Wingdings" panose="05000000000000000000" pitchFamily="2" charset="2"/>
              </a:rPr>
              <a:t>로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화면 전체적인 분위기가 바뀌는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609993"/>
            <a:ext cx="7552074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9: </a:t>
            </a:r>
            <a:r>
              <a:rPr lang="ko-KR" altLang="en-US" dirty="0" smtClean="0">
                <a:sym typeface="Wingdings" panose="05000000000000000000" pitchFamily="2" charset="2"/>
              </a:rPr>
              <a:t>버튼의 배경을 투명하게 만들어서 버튼의 테두리만 있는 버튼을 만들어 보겠습니다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69" y="1700808"/>
            <a:ext cx="2607432" cy="459271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7464152" y="3212976"/>
            <a:ext cx="136815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9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&lt;layer-list&gt;</a:t>
            </a:r>
            <a:r>
              <a:rPr lang="ko-KR" altLang="en-US" dirty="0" smtClean="0">
                <a:sym typeface="Wingdings" panose="05000000000000000000" pitchFamily="2" charset="2"/>
              </a:rPr>
              <a:t>태그를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 개의 그래픽을 하나의 파일에 넣을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err="1" smtClean="0">
                <a:sym typeface="Wingdings" panose="05000000000000000000" pitchFamily="2" charset="2"/>
              </a:rPr>
              <a:t>border_drawable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만들고</a:t>
            </a:r>
            <a:r>
              <a:rPr lang="en-US" altLang="ko-KR" dirty="0" smtClean="0">
                <a:sym typeface="Wingdings" panose="05000000000000000000" pitchFamily="2" charset="2"/>
              </a:rPr>
              <a:t>, [Split] </a:t>
            </a:r>
            <a:r>
              <a:rPr lang="ko-KR" altLang="en-US" dirty="0" smtClean="0">
                <a:sym typeface="Wingdings" panose="05000000000000000000" pitchFamily="2" charset="2"/>
              </a:rPr>
              <a:t>탭을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border_drawable.xml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코딩을 하면 실시간으로 결과를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31" y="2496533"/>
            <a:ext cx="5400173" cy="424483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616280" y="386104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4696" y="836712"/>
            <a:ext cx="11246516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&lt;layer-list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 smtClean="0">
                <a:latin typeface="Consolas" panose="020B0609020204030204" pitchFamily="49" charset="0"/>
              </a:rPr>
              <a:t>="5dp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="#3560FD"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&lt;corners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 smtClean="0">
                <a:latin typeface="Consolas" panose="020B0609020204030204" pitchFamily="49" charset="0"/>
              </a:rPr>
              <a:t>="30dp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="15dp 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="oval"&gt;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="#FF55DA"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&lt;/layer-list&gt;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126" y="2032739"/>
            <a:ext cx="1767993" cy="30863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50141" y="2181287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stroke: width 5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0175551" y="1828517"/>
            <a:ext cx="28803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847718" y="1630455"/>
            <a:ext cx="1683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corners: radius 15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787614" y="4869160"/>
            <a:ext cx="56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145845" y="4871790"/>
            <a:ext cx="1202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solid: color, </a:t>
            </a: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transparent</a:t>
            </a:r>
            <a:endParaRPr lang="ko-KR" altLang="en-US" sz="14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8552349" y="5000282"/>
            <a:ext cx="812911" cy="28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7940087" y="2333431"/>
            <a:ext cx="612262" cy="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450141" y="2595859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stroke: width 2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7842766" y="2538160"/>
            <a:ext cx="996840" cy="20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403444" y="4425673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left: 15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8073618" y="3575923"/>
            <a:ext cx="549964" cy="107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470285" y="5205011"/>
            <a:ext cx="1128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bottom: 15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 flipV="1">
            <a:off x="9365260" y="3933058"/>
            <a:ext cx="963589" cy="97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안드로이드 이벤트는 윈도우 이벤트와 좀 다른데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가지 예를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Touch Event</a:t>
            </a:r>
            <a:r>
              <a:rPr lang="ko-KR" altLang="en-US" dirty="0" smtClean="0">
                <a:sym typeface="Wingdings" panose="05000000000000000000" pitchFamily="2" charset="2"/>
              </a:rPr>
              <a:t>를 가장 많이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Key Event, Click Event </a:t>
            </a:r>
            <a:r>
              <a:rPr lang="ko-KR" altLang="en-US" dirty="0" smtClean="0">
                <a:sym typeface="Wingdings" panose="05000000000000000000" pitchFamily="2" charset="2"/>
              </a:rPr>
              <a:t>등이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많이 사용되는 이벤트를 잘 이해하고 처리하는 것이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onClick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추가하면 버튼을 클릭했을 때 발생하는 이벤트를 처리할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이 속성 값에 </a:t>
            </a:r>
            <a:r>
              <a:rPr lang="ko-KR" altLang="en-US" dirty="0" smtClean="0">
                <a:sym typeface="Wingdings" panose="05000000000000000000" pitchFamily="2" charset="2"/>
              </a:rPr>
              <a:t>소스 코드에서 정의할 메소드 이름을 넣으면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 발생하는 클릭 이벤트를 속성 값에 지정한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XML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 아니라 소스 코드에서 </a:t>
            </a:r>
            <a:r>
              <a:rPr lang="ko-KR" altLang="en-US" dirty="0" smtClean="0">
                <a:sym typeface="Wingdings" panose="05000000000000000000" pitchFamily="2" charset="2"/>
              </a:rPr>
              <a:t>이벤트를 처리하도록 하려면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err="1" smtClean="0">
                <a:sym typeface="Wingdings" panose="05000000000000000000" pitchFamily="2" charset="2"/>
              </a:rPr>
              <a:t>를</a:t>
            </a:r>
            <a:r>
              <a:rPr lang="ko-KR" altLang="en-US" dirty="0" smtClean="0">
                <a:sym typeface="Wingdings" panose="05000000000000000000" pitchFamily="2" charset="2"/>
              </a:rPr>
              <a:t>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다른 말로 버튼에서 발생하는 이벤트는 어느 객체이든지 받아서 처리할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미리 그러한 이벤트를 받겠다고 등록을 해두면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버튼에서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미리 등록할 때 정의해 놓은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같은 이벤트에 대해 청취</a:t>
            </a:r>
            <a:r>
              <a:rPr lang="en-US" altLang="ko-KR" dirty="0" smtClean="0">
                <a:sym typeface="Wingdings" panose="05000000000000000000" pitchFamily="2" charset="2"/>
              </a:rPr>
              <a:t>(Listen)</a:t>
            </a:r>
            <a:r>
              <a:rPr lang="ko-KR" altLang="en-US" dirty="0" smtClean="0">
                <a:sym typeface="Wingdings" panose="05000000000000000000" pitchFamily="2" charset="2"/>
              </a:rPr>
              <a:t>하겠다고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MotionEvent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sym typeface="Wingdings" panose="05000000000000000000" pitchFamily="2" charset="2"/>
              </a:rPr>
              <a:t>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onKeyDown</a:t>
            </a:r>
            <a:r>
              <a:rPr lang="en-US" altLang="ko-KR" dirty="0" smtClean="0">
                <a:sym typeface="Wingdings" panose="05000000000000000000" pitchFamily="2" charset="2"/>
              </a:rPr>
              <a:t>(int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onKeyUp</a:t>
            </a:r>
            <a:r>
              <a:rPr lang="en-US" altLang="ko-KR" dirty="0" smtClean="0">
                <a:sym typeface="Wingdings" panose="05000000000000000000" pitchFamily="2" charset="2"/>
              </a:rPr>
              <a:t>(int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Listener</a:t>
            </a:r>
            <a:r>
              <a:rPr lang="ko-KR" altLang="en-US" dirty="0" smtClean="0">
                <a:sym typeface="Wingdings" panose="05000000000000000000" pitchFamily="2" charset="2"/>
              </a:rPr>
              <a:t>들은 모두 </a:t>
            </a:r>
            <a:r>
              <a:rPr lang="en-US" altLang="ko-KR" dirty="0" smtClean="0">
                <a:sym typeface="Wingdings" panose="05000000000000000000" pitchFamily="2" charset="2"/>
              </a:rPr>
              <a:t>Listener Interface </a:t>
            </a:r>
            <a:r>
              <a:rPr lang="ko-KR" altLang="en-US" dirty="0" smtClean="0">
                <a:sym typeface="Wingdings" panose="05000000000000000000" pitchFamily="2" charset="2"/>
              </a:rPr>
              <a:t>즉 이벤트 발생시 실행할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구현하도록 만들어져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View.OnTouchListener</a:t>
            </a:r>
            <a:r>
              <a:rPr lang="en-US" altLang="ko-KR" dirty="0" smtClean="0">
                <a:sym typeface="Wingdings" panose="05000000000000000000" pitchFamily="2" charset="2"/>
              </a:rPr>
              <a:t> :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</a:t>
            </a:r>
            <a:r>
              <a:rPr lang="en-US" altLang="ko-KR" dirty="0" smtClean="0">
                <a:sym typeface="Wingdings" panose="05000000000000000000" pitchFamily="2" charset="2"/>
              </a:rPr>
              <a:t>(View v, </a:t>
            </a:r>
            <a:r>
              <a:rPr lang="en-US" altLang="ko-KR" dirty="0" err="1" smtClean="0">
                <a:sym typeface="Wingdings" panose="05000000000000000000" pitchFamily="2" charset="2"/>
              </a:rPr>
              <a:t>MotionEvent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View.OnKeyListener</a:t>
            </a:r>
            <a:r>
              <a:rPr lang="en-US" altLang="ko-KR" dirty="0" smtClean="0">
                <a:sym typeface="Wingdings" panose="05000000000000000000" pitchFamily="2" charset="2"/>
              </a:rPr>
              <a:t> :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</a:t>
            </a:r>
            <a:r>
              <a:rPr lang="en-US" altLang="ko-KR" dirty="0" smtClean="0">
                <a:sym typeface="Wingdings" panose="05000000000000000000" pitchFamily="2" charset="2"/>
              </a:rPr>
              <a:t>(View v, 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View.OnClickListener: boolean onClick(View v)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View.OnFocusChangeListener</a:t>
            </a:r>
            <a:r>
              <a:rPr lang="en-US" altLang="ko-KR" dirty="0" smtClean="0">
                <a:sym typeface="Wingdings" panose="05000000000000000000" pitchFamily="2" charset="2"/>
              </a:rPr>
              <a:t>: void </a:t>
            </a:r>
            <a:r>
              <a:rPr lang="en-US" altLang="ko-KR" dirty="0" err="1" smtClean="0">
                <a:sym typeface="Wingdings" panose="05000000000000000000" pitchFamily="2" charset="2"/>
              </a:rPr>
              <a:t>onFocusChange</a:t>
            </a:r>
            <a:r>
              <a:rPr lang="en-US" altLang="ko-KR" dirty="0" smtClean="0">
                <a:sym typeface="Wingdings" panose="05000000000000000000" pitchFamily="2" charset="2"/>
              </a:rPr>
              <a:t>(View v,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hasFocus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</a:rPr>
              <a:t>3 </a:t>
            </a:r>
            <a:r>
              <a:rPr lang="ko-KR" altLang="en-US" b="1" dirty="0" smtClean="0">
                <a:solidFill>
                  <a:srgbClr val="C00000"/>
                </a:solidFill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</a:rPr>
              <a:t>: </a:t>
            </a:r>
            <a:r>
              <a:rPr lang="en-US" altLang="ko-KR" dirty="0" smtClean="0"/>
              <a:t>Snackbar</a:t>
            </a:r>
            <a:r>
              <a:rPr lang="ko-KR" altLang="en-US" dirty="0" smtClean="0"/>
              <a:t>는 다음과 같이 사용합니다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Snackbar</a:t>
            </a:r>
            <a:r>
              <a:rPr lang="ko-KR" altLang="en-US" dirty="0" smtClean="0"/>
              <a:t>를 사용하려고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 전구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표시됩니다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빨간 전구를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여러 가지 해결 방안을 제시하게 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제안된 방안들 중에 </a:t>
            </a:r>
            <a:r>
              <a:rPr lang="en-US" altLang="ko-KR" dirty="0" smtClean="0"/>
              <a:t>Snackbar</a:t>
            </a:r>
            <a:r>
              <a:rPr lang="ko-KR" altLang="en-US" dirty="0" smtClean="0"/>
              <a:t>를 추가할 수 있는 방안을 선택하십시오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4535" y="1251624"/>
            <a:ext cx="1133153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show_my_greeting</a:t>
            </a:r>
            <a:r>
              <a:rPr lang="en-US" altLang="ko-KR" sz="1600" dirty="0">
                <a:latin typeface="Consolas" panose="020B0609020204030204" pitchFamily="49" charset="0"/>
              </a:rPr>
              <a:t>(View </a:t>
            </a:r>
            <a:r>
              <a:rPr lang="en-US" altLang="ko-KR" sz="1600" dirty="0" smtClean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textView2.setText(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Toast.makeText(this,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Snackbar.make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4005064"/>
            <a:ext cx="7437765" cy="2339543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201160" y="928236"/>
            <a:ext cx="5544615" cy="552339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아래와 같이 해보세요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을 입력하면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Surprise!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6366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대표적인 이벤트를 유형별로 정리하면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42101"/>
              </p:ext>
            </p:extLst>
          </p:nvPr>
        </p:nvGraphicFramePr>
        <p:xfrm>
          <a:off x="473153" y="1412776"/>
          <a:ext cx="110435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화면을 손가락으로 누를 때 발생하는 이벤트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키 이벤트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키패드나</a:t>
                      </a:r>
                      <a:r>
                        <a:rPr lang="ko-KR" altLang="en-US" b="1" dirty="0" smtClean="0"/>
                        <a:t> 하드웨어 버튼을 누를 때 발생하는 이벤트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제스처 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이벤트 중에서 스크롤과 같이 일정 패턴으로 구분되는 이벤트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포커스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뷰마다</a:t>
                      </a:r>
                      <a:r>
                        <a:rPr lang="ko-KR" altLang="en-US" b="1" dirty="0" smtClean="0"/>
                        <a:t> 순서대로 주어지는 포커스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방향 전환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화면의 방향이 가로와 세로로 바뀜에 따라 발생하는 이벤트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터치 이벤트 중에서도 일정한 패턴 즉 손가락으로 좌우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상하로 스크롤 할 때 같은 패턴을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</a:t>
            </a:r>
            <a:r>
              <a:rPr lang="ko-KR" altLang="en-US" dirty="0" smtClean="0">
                <a:sym typeface="Wingdings" panose="05000000000000000000" pitchFamily="2" charset="2"/>
              </a:rPr>
              <a:t>라고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이벤트는 터치 이벤트를 받은 후에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번 체크를 더 하는 것인데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제스처 이벤트에서 한 번에 간단히 처리가 가능한 이벤트들이 다음과 같이 많이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이벤트를 통해 처리할 수 있는 이벤트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이벤트로 처리할 수 있는 유형을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단순히 터치 이벤트를 처리할 때보다 좀 더 복잡한 기능을 쉽게 처리할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28911"/>
              </p:ext>
            </p:extLst>
          </p:nvPr>
        </p:nvGraphicFramePr>
        <p:xfrm>
          <a:off x="453100" y="2636912"/>
          <a:ext cx="11043500" cy="273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836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유형 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onDown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화면이 눌렸을 경우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onSinglePress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눌렸다 떼어지는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onSingleTapUp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한 손가락으로 눌렸다 떼어지는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onSingleTapConfirmed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한 손가락으로 눌려지는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onDoubleTap</a:t>
                      </a:r>
                      <a:r>
                        <a:rPr lang="en-US" altLang="ko-KR" b="0" dirty="0" smtClean="0"/>
                        <a:t>(),</a:t>
                      </a:r>
                      <a:r>
                        <a:rPr lang="en-US" altLang="ko-KR" b="0" baseline="0" dirty="0" smtClean="0"/>
                        <a:t> 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두 손가락으로 눌려지는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onDoubleTapEvent</a:t>
                      </a:r>
                      <a:r>
                        <a:rPr lang="en-US" altLang="ko-KR" b="0" dirty="0" smtClean="0"/>
                        <a:t>(), </a:t>
                      </a:r>
                      <a:r>
                        <a:rPr lang="en-US" altLang="ko-KR" b="0" dirty="0" err="1" smtClean="0"/>
                        <a:t>onScroll</a:t>
                      </a:r>
                      <a:r>
                        <a:rPr lang="en-US" altLang="ko-KR" b="0" dirty="0" smtClean="0"/>
                        <a:t>(), </a:t>
                      </a:r>
                      <a:r>
                        <a:rPr lang="en-US" altLang="ko-KR" b="0" dirty="0" err="1" smtClean="0"/>
                        <a:t>onFling</a:t>
                      </a:r>
                      <a:r>
                        <a:rPr lang="en-US" altLang="ko-KR" b="0" dirty="0" smtClean="0"/>
                        <a:t>(),</a:t>
                      </a:r>
                      <a:r>
                        <a:rPr lang="en-US" altLang="ko-KR" b="0" baseline="0" dirty="0" smtClean="0"/>
                        <a:t> </a:t>
                      </a:r>
                      <a:r>
                        <a:rPr lang="en-US" altLang="ko-KR" b="0" baseline="0" dirty="0" err="1" smtClean="0"/>
                        <a:t>onLongPressed</a:t>
                      </a:r>
                      <a:r>
                        <a:rPr lang="en-US" altLang="ko-KR" b="0" baseline="0" dirty="0" smtClean="0"/>
                        <a:t>() </a:t>
                      </a:r>
                      <a:r>
                        <a:rPr lang="ko-KR" altLang="en-US" b="0" baseline="0" dirty="0" smtClean="0"/>
                        <a:t>등등</a:t>
                      </a:r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86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4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Hu036Event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b="1" dirty="0" err="1" smtClean="0">
                <a:sym typeface="Wingdings" panose="05000000000000000000" pitchFamily="2" charset="2"/>
              </a:rPr>
              <a:t>event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최상위 레이아웃을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LinearLayout </a:t>
            </a:r>
            <a:r>
              <a:rPr lang="ko-KR" altLang="en-US" dirty="0" smtClean="0">
                <a:sym typeface="Wingdings" panose="05000000000000000000" pitchFamily="2" charset="2"/>
              </a:rPr>
              <a:t>이 세로 방향으로 뷰를 쌓도록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b="1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"HelloWorld"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팔레트의 </a:t>
            </a:r>
            <a:r>
              <a:rPr lang="en-US" altLang="ko-KR" dirty="0" smtClean="0">
                <a:sym typeface="Wingdings" panose="05000000000000000000" pitchFamily="2" charset="2"/>
              </a:rPr>
              <a:t>widgets</a:t>
            </a:r>
            <a:r>
              <a:rPr lang="ko-KR" altLang="en-US" dirty="0" smtClean="0">
                <a:sym typeface="Wingdings" panose="05000000000000000000" pitchFamily="2" charset="2"/>
              </a:rPr>
              <a:t>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, containers</a:t>
            </a:r>
            <a:r>
              <a:rPr lang="ko-KR" altLang="en-US" dirty="0" smtClean="0">
                <a:sym typeface="Wingdings" panose="05000000000000000000" pitchFamily="2" charset="2"/>
              </a:rPr>
              <a:t>에서 한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ScrollView</a:t>
            </a:r>
            <a:r>
              <a:rPr lang="ko-KR" altLang="en-US" dirty="0" smtClean="0">
                <a:sym typeface="Wingdings" panose="05000000000000000000" pitchFamily="2" charset="2"/>
              </a:rPr>
              <a:t>를 추가하세요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세 개의 뷰가 순서대로 화면 공간을 차지하도록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세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layout_height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값을 모두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0dp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layout_weight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값은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으로 설정하십시오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세 개의 뷰가 세로 방향으로 공간을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분할하여 동등하게 나눠 갖습니다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ScrollView </a:t>
            </a:r>
            <a:r>
              <a:rPr lang="ko-KR" altLang="en-US" dirty="0" smtClean="0">
                <a:sym typeface="Wingdings" panose="05000000000000000000" pitchFamily="2" charset="2"/>
              </a:rPr>
              <a:t>안</a:t>
            </a:r>
            <a:r>
              <a:rPr lang="ko-KR" altLang="en-US" dirty="0">
                <a:sym typeface="Wingdings" panose="05000000000000000000" pitchFamily="2" charset="2"/>
              </a:rPr>
              <a:t>에</a:t>
            </a:r>
            <a:r>
              <a:rPr lang="ko-KR" altLang="en-US" dirty="0" smtClean="0">
                <a:sym typeface="Wingdings" panose="05000000000000000000" pitchFamily="2" charset="2"/>
              </a:rPr>
              <a:t> 들어 있는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안에 </a:t>
            </a:r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넣어 글자가 보이게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810868"/>
            <a:ext cx="7416824" cy="37129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4223792" y="5114384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4223792" y="6238876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ScrollView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3167162" y="596187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TextView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4223792" y="398880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320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각 뷰의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를 다음과 같은 색으로 설정해보세요</a:t>
            </a:r>
            <a:r>
              <a:rPr lang="en-US" altLang="ko-KR" dirty="0" smtClean="0">
                <a:sym typeface="Wingdings" panose="05000000000000000000" pitchFamily="2" charset="2"/>
              </a:rPr>
              <a:t>.(</a:t>
            </a:r>
            <a:r>
              <a:rPr lang="en-US" altLang="ko-KR" dirty="0" err="1" smtClean="0">
                <a:sym typeface="Wingdings" panose="05000000000000000000" pitchFamily="2" charset="2"/>
              </a:rPr>
              <a:t>holo_blue_bright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holo_orange_light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 값은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895692" y="3789040"/>
            <a:ext cx="660467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5" y="2924944"/>
            <a:ext cx="7174779" cy="35715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4223792" y="5114384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4223792" y="6238876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ScrollView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2855640" y="5877272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TextView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4223792" y="398880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12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/>
              <a:t>activity_main.xml (ScrollView </a:t>
            </a:r>
            <a:r>
              <a:rPr lang="ko-KR" altLang="en-US" b="1" dirty="0" smtClean="0"/>
              <a:t>부분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5891" y="1265964"/>
            <a:ext cx="11246516" cy="4924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holo_orange_light</a:t>
            </a:r>
            <a:r>
              <a:rPr lang="en-US" altLang="ko-KR" sz="1600" dirty="0">
                <a:latin typeface="Consolas" panose="020B0609020204030204" pitchFamily="49" charset="0"/>
              </a:rPr>
              <a:t>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&lt;ScrollView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600" dirty="0">
                <a:latin typeface="Consolas" panose="020B0609020204030204" pitchFamily="49" charset="0"/>
              </a:rPr>
              <a:t>="1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android:layout_height="wrap_content"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&lt;/LinearLayout&gt;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&lt;/ScrollView&gt;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41580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속성값은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view, </a:t>
            </a:r>
            <a:r>
              <a:rPr lang="ko-KR" altLang="en-US" dirty="0" smtClean="0">
                <a:sym typeface="Wingdings" panose="05000000000000000000" pitchFamily="2" charset="2"/>
              </a:rPr>
              <a:t>둘째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view2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완성했음으로</a:t>
            </a:r>
            <a:r>
              <a:rPr lang="en-US" altLang="ko-KR" dirty="0" smtClean="0">
                <a:sym typeface="Wingdings" panose="05000000000000000000" pitchFamily="2" charset="2"/>
              </a:rPr>
              <a:t>,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다음 코드를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696" y="1916832"/>
            <a:ext cx="11246516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TextView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;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super.onCreate(savedInstanceState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textView = 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sz="1600" dirty="0" smtClean="0">
                <a:latin typeface="Consolas" panose="020B0609020204030204" pitchFamily="49" charset="0"/>
              </a:rPr>
              <a:t>      View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findViewById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view.setOnTouchListener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View.OnTouchListener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latinLnBrk="0"/>
            <a:r>
              <a:rPr lang="en-US" altLang="ko-KR" sz="1600" dirty="0" smtClean="0">
                <a:latin typeface="Consolas" panose="020B0609020204030204" pitchFamily="49" charset="0"/>
              </a:rPr>
              <a:t>       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들어갈 코드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onTouch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는 다음 </a:t>
            </a:r>
            <a:r>
              <a:rPr lang="ko-KR" alt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쪽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에 있습니다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</a:p>
          <a:p>
            <a:pPr latinLnBrk="0"/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});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</a:p>
          <a:p>
            <a:pPr latinLnBrk="0"/>
            <a:r>
              <a:rPr lang="en-US" altLang="ko-KR" sz="1600" dirty="0" smtClean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println</a:t>
            </a:r>
            <a:r>
              <a:rPr lang="en-US" altLang="ko-KR" sz="1600" dirty="0" smtClean="0">
                <a:latin typeface="Consolas" panose="020B0609020204030204" pitchFamily="49" charset="0"/>
              </a:rPr>
              <a:t>(String data) {</a:t>
            </a:r>
          </a:p>
          <a:p>
            <a:pPr latinLnBrk="0"/>
            <a:r>
              <a:rPr lang="en-US" altLang="ko-KR" sz="1600" dirty="0" smtClean="0">
                <a:latin typeface="Consolas" panose="020B0609020204030204" pitchFamily="49" charset="0"/>
              </a:rPr>
              <a:t>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textView.append</a:t>
            </a:r>
            <a:r>
              <a:rPr lang="en-US" altLang="ko-KR" sz="1600" dirty="0" smtClean="0">
                <a:latin typeface="Consolas" panose="020B0609020204030204" pitchFamily="49" charset="0"/>
              </a:rPr>
              <a:t>(data + "\n"); </a:t>
            </a:r>
          </a:p>
          <a:p>
            <a:pPr latinLnBrk="0"/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8020" y="3861048"/>
            <a:ext cx="360040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smtClean="0"/>
              <a:t>화면 위에 배치한 뷰</a:t>
            </a:r>
            <a:r>
              <a:rPr lang="en-US" altLang="ko-KR" sz="1400" dirty="0" smtClean="0"/>
              <a:t>(id=view)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findViewbyId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로 찾아 참조한 후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setOnTouchListener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메소드를 호출하여 </a:t>
            </a:r>
            <a:r>
              <a:rPr lang="ko-KR" altLang="en-US" sz="1400" dirty="0" err="1" smtClean="0"/>
              <a:t>리스너를</a:t>
            </a:r>
            <a:r>
              <a:rPr lang="ko-KR" altLang="en-US" sz="1400" dirty="0" smtClean="0"/>
              <a:t> 등록합니다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7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3006" y="1309010"/>
            <a:ext cx="11246516" cy="3662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boolean </a:t>
            </a:r>
            <a:r>
              <a:rPr lang="en-US" altLang="ko-KR" sz="1600" dirty="0" err="1">
                <a:latin typeface="Consolas" panose="020B0609020204030204" pitchFamily="49" charset="0"/>
              </a:rPr>
              <a:t>onTouch</a:t>
            </a:r>
            <a:r>
              <a:rPr lang="en-US" altLang="ko-KR" sz="1600" dirty="0">
                <a:latin typeface="Consolas" panose="020B0609020204030204" pitchFamily="49" charset="0"/>
              </a:rPr>
              <a:t>(View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int action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curX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motionEvent.getX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curY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if </a:t>
            </a:r>
            <a:r>
              <a:rPr lang="en-US" altLang="ko-KR" sz="1600" dirty="0">
                <a:latin typeface="Consolas" panose="020B0609020204030204" pitchFamily="49" charset="0"/>
              </a:rPr>
              <a:t>(action ==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손가락 눌림  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curX</a:t>
            </a:r>
            <a:r>
              <a:rPr lang="en-US" altLang="ko-KR" sz="1600" dirty="0">
                <a:latin typeface="Consolas" panose="020B0609020204030204" pitchFamily="49" charset="0"/>
              </a:rPr>
              <a:t> + ", " + </a:t>
            </a:r>
            <a:r>
              <a:rPr lang="en-US" altLang="ko-KR" sz="1600" dirty="0" err="1">
                <a:latin typeface="Consolas" panose="020B0609020204030204" pitchFamily="49" charset="0"/>
              </a:rPr>
              <a:t>curY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latin typeface="Consolas" panose="020B0609020204030204" pitchFamily="49" charset="0"/>
              </a:rPr>
              <a:t>else if (action ==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MotionEvent.ACTION_MOVE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손가락 움직임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curX</a:t>
            </a:r>
            <a:r>
              <a:rPr lang="en-US" altLang="ko-KR" sz="1600" dirty="0">
                <a:latin typeface="Consolas" panose="020B0609020204030204" pitchFamily="49" charset="0"/>
              </a:rPr>
              <a:t> + ", " + </a:t>
            </a:r>
            <a:r>
              <a:rPr lang="en-US" altLang="ko-KR" sz="1600" dirty="0" err="1">
                <a:latin typeface="Consolas" panose="020B0609020204030204" pitchFamily="49" charset="0"/>
              </a:rPr>
              <a:t>curY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latin typeface="Consolas" panose="020B0609020204030204" pitchFamily="49" charset="0"/>
              </a:rPr>
              <a:t>else if (action ==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손가락 뗌    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curX</a:t>
            </a:r>
            <a:r>
              <a:rPr lang="en-US" altLang="ko-KR" sz="1600" dirty="0">
                <a:latin typeface="Consolas" panose="020B0609020204030204" pitchFamily="49" charset="0"/>
              </a:rPr>
              <a:t> + ", " + </a:t>
            </a:r>
            <a:r>
              <a:rPr lang="en-US" altLang="ko-KR" sz="1600" dirty="0" err="1">
                <a:latin typeface="Consolas" panose="020B0609020204030204" pitchFamily="49" charset="0"/>
              </a:rPr>
              <a:t>curY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return </a:t>
            </a:r>
            <a:r>
              <a:rPr lang="en-US" altLang="ko-KR" sz="1600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406" y="5346561"/>
            <a:ext cx="86147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new </a:t>
            </a:r>
            <a:r>
              <a:rPr lang="ko-KR" altLang="en-US" sz="1600" dirty="0" smtClean="0"/>
              <a:t>연산자로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객체를 생성하여 그 객체를 전달하면 이것을 등록하게 됩니다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그러면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뷰 터치가 일어났을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객체의 </a:t>
            </a:r>
            <a:r>
              <a:rPr lang="en-US" altLang="ko-KR" sz="1600" dirty="0" err="1" smtClean="0"/>
              <a:t>onTouch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가 자동 호출 됩니다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751" y="813378"/>
            <a:ext cx="3200677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4:  ScrollView</a:t>
            </a:r>
            <a:r>
              <a:rPr lang="ko-KR" altLang="en-US" b="1" dirty="0" smtClean="0">
                <a:sym typeface="Wingdings" panose="05000000000000000000" pitchFamily="2" charset="2"/>
              </a:rPr>
              <a:t>에 있는 </a:t>
            </a:r>
            <a:r>
              <a:rPr lang="en-US" altLang="ko-KR" b="1" dirty="0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가 다 채워지면 </a:t>
            </a:r>
            <a:r>
              <a:rPr lang="en-US" altLang="ko-KR" b="1" dirty="0" smtClean="0">
                <a:sym typeface="Wingdings" panose="05000000000000000000" pitchFamily="2" charset="2"/>
              </a:rPr>
              <a:t>Scroll</a:t>
            </a:r>
            <a:r>
              <a:rPr lang="ko-KR" altLang="en-US" b="1" dirty="0" smtClean="0">
                <a:sym typeface="Wingdings" panose="05000000000000000000" pitchFamily="2" charset="2"/>
              </a:rPr>
              <a:t>하게 만들기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메시지가 한 번만 </a:t>
            </a:r>
            <a:r>
              <a:rPr lang="en-US" altLang="ko-KR" dirty="0" smtClean="0">
                <a:sym typeface="Wingdings" panose="05000000000000000000" pitchFamily="2" charset="2"/>
              </a:rPr>
              <a:t>print</a:t>
            </a:r>
            <a:r>
              <a:rPr lang="ko-KR" altLang="en-US" dirty="0" smtClean="0">
                <a:sym typeface="Wingdings" panose="05000000000000000000" pitchFamily="2" charset="2"/>
              </a:rPr>
              <a:t>되나요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size </a:t>
            </a:r>
            <a:r>
              <a:rPr lang="ko-KR" altLang="en-US" dirty="0" smtClean="0">
                <a:sym typeface="Wingdings" panose="05000000000000000000" pitchFamily="2" charset="2"/>
              </a:rPr>
              <a:t>속성이 </a:t>
            </a:r>
            <a:r>
              <a:rPr lang="en-US" altLang="ko-KR" dirty="0" smtClean="0">
                <a:sym typeface="Wingdings" panose="05000000000000000000" pitchFamily="2" charset="2"/>
              </a:rPr>
              <a:t>0 or 1</a:t>
            </a:r>
            <a:r>
              <a:rPr lang="ko-KR" altLang="en-US" dirty="0" smtClean="0">
                <a:sym typeface="Wingdings" panose="05000000000000000000" pitchFamily="2" charset="2"/>
              </a:rPr>
              <a:t>이 아닌지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체크해보세요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속성은 </a:t>
            </a:r>
            <a:r>
              <a:rPr lang="en-US" altLang="ko-KR" dirty="0" smtClean="0">
                <a:sym typeface="Wingdings" panose="05000000000000000000" pitchFamily="2" charset="2"/>
              </a:rPr>
              <a:t>multi-line </a:t>
            </a:r>
            <a:r>
              <a:rPr lang="ko-KR" altLang="en-US" dirty="0" smtClean="0">
                <a:sym typeface="Wingdings" panose="05000000000000000000" pitchFamily="2" charset="2"/>
              </a:rPr>
              <a:t>이어야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메시지 라인이 더해져서 화면 하단에 다 채워지면</a:t>
            </a:r>
            <a:r>
              <a:rPr lang="en-US" altLang="ko-KR" dirty="0" smtClean="0">
                <a:sym typeface="Wingdings" panose="05000000000000000000" pitchFamily="2" charset="2"/>
              </a:rPr>
              <a:t>, auto-scrolling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되도록 </a:t>
            </a:r>
            <a:r>
              <a:rPr lang="en-US" altLang="ko-KR" dirty="0" err="1" smtClean="0">
                <a:sym typeface="Wingdings" panose="05000000000000000000" pitchFamily="2" charset="2"/>
              </a:rPr>
              <a:t>println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 코드 한 줄을 아래와 같이 더해주면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smtClean="0">
                <a:sym typeface="Wingdings" panose="05000000000000000000" pitchFamily="2" charset="2"/>
              </a:rPr>
              <a:t>ScrollView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; </a:t>
            </a:r>
            <a:r>
              <a:rPr lang="ko-KR" altLang="en-US" dirty="0" smtClean="0">
                <a:sym typeface="Wingdings" panose="05000000000000000000" pitchFamily="2" charset="2"/>
              </a:rPr>
              <a:t>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다음을 추가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err="1">
                <a:sym typeface="Wingdings" panose="05000000000000000000" pitchFamily="2" charset="2"/>
              </a:rPr>
              <a:t>scrollView</a:t>
            </a:r>
            <a:r>
              <a:rPr lang="en-US" altLang="ko-KR" dirty="0">
                <a:sym typeface="Wingdings" panose="05000000000000000000" pitchFamily="2" charset="2"/>
              </a:rPr>
              <a:t> = findViewById(</a:t>
            </a:r>
            <a:r>
              <a:rPr lang="en-US" altLang="ko-KR" dirty="0" err="1">
                <a:sym typeface="Wingdings" panose="05000000000000000000" pitchFamily="2" charset="2"/>
              </a:rPr>
              <a:t>R.id</a:t>
            </a:r>
            <a:r>
              <a:rPr lang="en-US" altLang="ko-KR" b="1" dirty="0" err="1">
                <a:sym typeface="Wingdings" panose="05000000000000000000" pitchFamily="2" charset="2"/>
              </a:rPr>
              <a:t>.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);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그럼에도 불구하고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</a:t>
            </a:r>
            <a:r>
              <a:rPr lang="en-US" altLang="ko-KR" dirty="0" smtClean="0">
                <a:sym typeface="Wingdings" panose="05000000000000000000" pitchFamily="2" charset="2"/>
              </a:rPr>
              <a:t>crash </a:t>
            </a:r>
            <a:r>
              <a:rPr lang="ko-KR" altLang="en-US" dirty="0" smtClean="0">
                <a:sym typeface="Wingdings" panose="05000000000000000000" pitchFamily="2" charset="2"/>
              </a:rPr>
              <a:t>하지 않나요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ScrollView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객체인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가 혹시 빈칸인지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체크해보세요</a:t>
            </a:r>
            <a:r>
              <a:rPr lang="en-US" altLang="ko-KR" dirty="0" smtClean="0">
                <a:sym typeface="Wingdings" panose="05000000000000000000" pitchFamily="2" charset="2"/>
              </a:rPr>
              <a:t>. (</a:t>
            </a:r>
            <a:r>
              <a:rPr lang="ko-KR" altLang="en-US" dirty="0" smtClean="0">
                <a:sym typeface="Wingdings" panose="05000000000000000000" pitchFamily="2" charset="2"/>
              </a:rPr>
              <a:t>디폴트로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가 생성되지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빈칸일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정도면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오류가 나타나야 할 것 같은데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잠잠합니다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ko-KR" altLang="en-US" dirty="0" smtClean="0">
                <a:sym typeface="Wingdings" panose="05000000000000000000" pitchFamily="2" charset="2"/>
              </a:rPr>
              <a:t>로 정의하십시오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099" y="5304110"/>
            <a:ext cx="815049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data)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textView.append</a:t>
            </a:r>
            <a:r>
              <a:rPr lang="en-US" altLang="ko-KR" sz="1600" dirty="0" smtClean="0">
                <a:latin typeface="Consolas" panose="020B0609020204030204" pitchFamily="49" charset="0"/>
              </a:rPr>
              <a:t>(data </a:t>
            </a:r>
            <a:r>
              <a:rPr lang="en-US" altLang="ko-KR" sz="1600" dirty="0">
                <a:latin typeface="Consolas" panose="020B0609020204030204" pitchFamily="49" charset="0"/>
              </a:rPr>
              <a:t>+ "\n");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scrollView.fullScroll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View.FOCUS_DOWN</a:t>
            </a:r>
            <a:r>
              <a:rPr lang="en-US" altLang="ko-KR" sz="1600" dirty="0">
                <a:latin typeface="Consolas" panose="020B0609020204030204" pitchFamily="49" charset="0"/>
              </a:rPr>
              <a:t>);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auto </a:t>
            </a:r>
            <a:r>
              <a:rPr lang="en-US" altLang="ko-KR" sz="1600" dirty="0">
                <a:latin typeface="Consolas" panose="020B0609020204030204" pitchFamily="49" charset="0"/>
              </a:rPr>
              <a:t>scrolling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535" y="836712"/>
            <a:ext cx="3200677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 처리하기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이벤트를 처리해주는 클래스는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객체를 만들고 터치 이벤트를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ko-KR" altLang="en-US" dirty="0" smtClean="0">
                <a:sym typeface="Wingdings" panose="05000000000000000000" pitchFamily="2" charset="2"/>
              </a:rPr>
              <a:t>객체에서 각 상황에 맞는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둘째 뷰를 터치했을 때 제스처 이벤트로 처리하도록 </a:t>
            </a:r>
            <a:r>
              <a:rPr lang="en-US" altLang="ko-KR" dirty="0" smtClean="0">
                <a:sym typeface="Wingdings" panose="05000000000000000000" pitchFamily="2" charset="2"/>
              </a:rPr>
              <a:t>onCreate()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 다음 코드를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en-US" altLang="ko-KR" dirty="0" smtClean="0">
                <a:sym typeface="Wingdings" panose="05000000000000000000" pitchFamily="2" charset="2"/>
              </a:rPr>
              <a:t> detector;  </a:t>
            </a:r>
            <a:r>
              <a:rPr lang="ko-KR" altLang="en-US" dirty="0" smtClean="0">
                <a:sym typeface="Wingdings" panose="05000000000000000000" pitchFamily="2" charset="2"/>
              </a:rPr>
              <a:t>코드 상단에 객체를 아래와 같이 선언합니다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페이지는 있는 코드는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1072" y="3624688"/>
            <a:ext cx="11246516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ScrollView </a:t>
            </a:r>
            <a:r>
              <a:rPr lang="en-US" altLang="ko-KR" sz="1600" dirty="0" err="1">
                <a:latin typeface="Consolas" panose="020B0609020204030204" pitchFamily="49" charset="0"/>
              </a:rPr>
              <a:t>scrollView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GestureDetector</a:t>
            </a:r>
            <a:r>
              <a:rPr lang="en-US" altLang="ko-KR" sz="1600" b="1" dirty="0">
                <a:latin typeface="Consolas" panose="020B0609020204030204" pitchFamily="49" charset="0"/>
              </a:rPr>
              <a:t> detector;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</a:t>
            </a:r>
            <a:r>
              <a:rPr lang="ko-KR" altLang="en-US" sz="1600" dirty="0" smtClean="0">
                <a:latin typeface="Consolas" panose="020B0609020204030204" pitchFamily="49" charset="0"/>
              </a:rPr>
              <a:t>중략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Step 3 </a:t>
            </a:r>
            <a:r>
              <a:rPr lang="ko-KR" altLang="en-US" b="1" dirty="0">
                <a:solidFill>
                  <a:srgbClr val="C00000"/>
                </a:solidFill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</a:rPr>
              <a:t>: </a:t>
            </a:r>
            <a:r>
              <a:rPr lang="en-US" altLang="ko-KR" b="1" dirty="0" smtClean="0"/>
              <a:t>MainActivity.java </a:t>
            </a:r>
            <a:r>
              <a:rPr lang="ko-KR" altLang="en-US" b="1" dirty="0" smtClean="0"/>
              <a:t>전체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7394" y="1405800"/>
            <a:ext cx="953703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TextView textView2;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show_greeting</a:t>
            </a:r>
            <a:r>
              <a:rPr lang="en-US" altLang="ko-KR" sz="1400" dirty="0">
                <a:latin typeface="Consolas" panose="020B0609020204030204" pitchFamily="49" charset="0"/>
              </a:rPr>
              <a:t>(view);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show_greeting</a:t>
            </a:r>
            <a:r>
              <a:rPr lang="en-US" altLang="ko-KR" sz="14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Toast.makeText(this,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400" dirty="0">
                <a:latin typeface="Consolas" panose="020B0609020204030204" pitchFamily="49" charset="0"/>
              </a:rPr>
              <a:t>(view,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032103" y="1702858"/>
            <a:ext cx="3913251" cy="28598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smtClean="0"/>
              <a:t>텍스트뷰 객체를 저장할 변수를 선언함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7032104" y="3069428"/>
            <a:ext cx="3913251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err="1" smtClean="0"/>
              <a:t>텍스트뷰의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를 찾아 변수의 값을 설정함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7032104" y="3389621"/>
            <a:ext cx="391325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err="1" smtClean="0"/>
              <a:t>텍스트뷰에</a:t>
            </a:r>
            <a:r>
              <a:rPr lang="ko-KR" altLang="en-US" sz="1200" dirty="0" smtClean="0"/>
              <a:t> 클릭 이벤트 즉 </a:t>
            </a:r>
            <a:r>
              <a:rPr lang="en-US" altLang="ko-KR" sz="1200" dirty="0" smtClean="0"/>
              <a:t>onClick</a:t>
            </a:r>
            <a:r>
              <a:rPr lang="ko-KR" altLang="en-US" sz="1200" dirty="0" smtClean="0"/>
              <a:t>이벤트가 일어나면</a:t>
            </a:r>
            <a:r>
              <a:rPr lang="en-US" altLang="ko-KR" sz="1200" dirty="0" smtClean="0"/>
              <a:t>,  show_greeting() </a:t>
            </a:r>
            <a:r>
              <a:rPr lang="ko-KR" altLang="en-US" sz="1200" dirty="0" smtClean="0"/>
              <a:t>메소드를 호출할 것을 시스템에 등록하는 과정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8751767" y="5119719"/>
            <a:ext cx="3104873" cy="28557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err="1" smtClean="0"/>
              <a:t>텍스트뷰에</a:t>
            </a:r>
            <a:r>
              <a:rPr lang="ko-KR" altLang="en-US" sz="1200" dirty="0" smtClean="0"/>
              <a:t> 새 메시지를 설정함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8760296" y="5448486"/>
            <a:ext cx="21850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Toast &amp; Snackbar 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메시지를 설정하고 출력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621649" y="4829145"/>
            <a:ext cx="5410454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onClick</a:t>
            </a:r>
            <a:r>
              <a:rPr lang="ko-KR" altLang="en-US" sz="1200" dirty="0" smtClean="0"/>
              <a:t>이벤트가 일어나면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시스템에서 이 메소드를 호출하여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여기부터 실행됨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5419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36712"/>
            <a:ext cx="112538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detector </a:t>
            </a:r>
            <a:r>
              <a:rPr lang="en-US" altLang="ko-KR" sz="1400" dirty="0">
                <a:latin typeface="Consolas" panose="020B0609020204030204" pitchFamily="49" charset="0"/>
              </a:rPr>
              <a:t>= new </a:t>
            </a:r>
            <a:r>
              <a:rPr lang="en-US" altLang="ko-KR" sz="1400" dirty="0" err="1">
                <a:latin typeface="Consolas" panose="020B0609020204030204" pitchFamily="49" charset="0"/>
              </a:rPr>
              <a:t>GestureDetector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this, new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GestureDetector.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OnGestureListener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>
                <a:latin typeface="Consolas" panose="020B0609020204030204" pitchFamily="49" charset="0"/>
              </a:rPr>
              <a:t>public boolean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})</a:t>
            </a:r>
            <a:r>
              <a:rPr lang="en-US" altLang="ko-KR" sz="1400" dirty="0">
                <a:latin typeface="Consolas" panose="020B0609020204030204" pitchFamily="49" charset="0"/>
              </a:rPr>
              <a:t>;     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08168" y="1484784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onCreate()</a:t>
            </a:r>
            <a:r>
              <a:rPr lang="ko-KR" altLang="en-US" dirty="0" smtClean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2461" y="4874096"/>
            <a:ext cx="312938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Consolas" panose="020B0609020204030204" pitchFamily="49" charset="0"/>
              </a:rPr>
              <a:t>onFling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latin typeface="Consolas" panose="020B0609020204030204" pitchFamily="49" charset="0"/>
              </a:rPr>
              <a:t>이벤트는 언제 발생하나요</a:t>
            </a:r>
            <a:r>
              <a:rPr lang="en-US" altLang="ko-KR" sz="1400" dirty="0" smtClean="0">
                <a:latin typeface="Consolas" panose="020B0609020204030204" pitchFamily="49" charset="0"/>
              </a:rPr>
              <a:t>?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stCxn id="9" idx="1"/>
          </p:cNvCxnSpPr>
          <p:nvPr/>
        </p:nvCxnSpPr>
        <p:spPr>
          <a:xfrm flipH="1">
            <a:off x="6888089" y="5027985"/>
            <a:ext cx="714372" cy="1292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1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08004"/>
            <a:ext cx="11253818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View </a:t>
            </a:r>
            <a:r>
              <a:rPr lang="en-US" altLang="ko-KR" sz="1600" dirty="0">
                <a:latin typeface="Consolas" panose="020B0609020204030204" pitchFamily="49" charset="0"/>
              </a:rPr>
              <a:t>view2 = findViewById(R.id.view2);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view2.setOnTouchListener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View.OnTouchListener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public </a:t>
            </a:r>
            <a:r>
              <a:rPr lang="en-US" altLang="ko-KR" sz="1600" dirty="0">
                <a:latin typeface="Consolas" panose="020B0609020204030204" pitchFamily="49" charset="0"/>
              </a:rPr>
              <a:t>boolean </a:t>
            </a:r>
            <a:r>
              <a:rPr lang="en-US" altLang="ko-KR" sz="1600" dirty="0" err="1">
                <a:latin typeface="Consolas" panose="020B0609020204030204" pitchFamily="49" charset="0"/>
              </a:rPr>
              <a:t>onTouch</a:t>
            </a:r>
            <a:r>
              <a:rPr lang="en-US" altLang="ko-KR" sz="1600" dirty="0">
                <a:latin typeface="Consolas" panose="020B0609020204030204" pitchFamily="49" charset="0"/>
              </a:rPr>
              <a:t>(View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detector.onTouchEvent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return </a:t>
            </a:r>
            <a:r>
              <a:rPr lang="en-US" altLang="ko-KR" sz="1600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altLang="ko-KR" sz="1600" b="1" dirty="0" smtClean="0">
                <a:latin typeface="Consolas" panose="020B0609020204030204" pitchFamily="49" charset="0"/>
              </a:rPr>
              <a:t>   } // end of onCreate()</a:t>
            </a:r>
            <a:endParaRPr lang="en-US" altLang="ko-KR" sz="16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746" y="3775377"/>
            <a:ext cx="1126887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둘째 뷰</a:t>
            </a:r>
            <a:r>
              <a:rPr lang="en-US" altLang="ko-KR" dirty="0" smtClean="0"/>
              <a:t>(id=view2)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OnTouchListener</a:t>
            </a:r>
            <a:r>
              <a:rPr lang="ko-KR" altLang="en-US" dirty="0" smtClean="0"/>
              <a:t>객체를 설정합니다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둘째 뷰를 터치하면 자동으로 </a:t>
            </a:r>
            <a:r>
              <a:rPr lang="en-US" altLang="ko-KR" dirty="0" err="1" smtClean="0"/>
              <a:t>onTouch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메소드가 호출 됩니다</a:t>
            </a:r>
            <a:r>
              <a:rPr lang="en-US" altLang="ko-KR" dirty="0" smtClean="0"/>
              <a:t>. 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dirty="0" err="1" smtClean="0"/>
              <a:t>onTouch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안에서는 </a:t>
            </a:r>
            <a:r>
              <a:rPr lang="en-US" altLang="ko-KR" dirty="0" smtClean="0"/>
              <a:t>Gesture Detector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onTouchEvent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호출하면서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MotionEvent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전달합니다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그러면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GestureDetector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자기 안에 정의된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8168" y="608611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onCreate()</a:t>
            </a:r>
            <a:r>
              <a:rPr lang="ko-KR" altLang="en-US" dirty="0" smtClean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91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6: </a:t>
            </a:r>
            <a:r>
              <a:rPr lang="ko-KR" altLang="en-US" dirty="0" smtClean="0">
                <a:sym typeface="Wingdings" panose="05000000000000000000" pitchFamily="2" charset="2"/>
              </a:rPr>
              <a:t>두 개의 뷰에서 일어나는 이벤트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특히 두 번째 뷰에서 일어나는 다양한 이벤트에 대해 관찰하십시오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onDown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onShowPress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onSingleTapUp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onScroll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onLongPress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이벤트가 각각 어느 때에 나타나는지 관찰하십시오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이벤트는 어떻게 일으키나요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onScroll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다른 점은 무엇입니까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>
              <a:buFontTx/>
              <a:buChar char="-"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1563322"/>
            <a:ext cx="2807516" cy="49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메시지를 잠깐 보여주었다가 없어지는 뷰로 </a:t>
            </a:r>
            <a:r>
              <a:rPr lang="ko-KR" altLang="en-US" dirty="0" err="1" smtClean="0">
                <a:sym typeface="Wingdings" panose="05000000000000000000" pitchFamily="2" charset="2"/>
              </a:rPr>
              <a:t>엡</a:t>
            </a:r>
            <a:r>
              <a:rPr lang="ko-KR" altLang="en-US" dirty="0" smtClean="0">
                <a:sym typeface="Wingdings" panose="05000000000000000000" pitchFamily="2" charset="2"/>
              </a:rPr>
              <a:t> 위에 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뷰라고</a:t>
            </a:r>
            <a:r>
              <a:rPr lang="ko-KR" altLang="en-US" dirty="0" smtClean="0">
                <a:sym typeface="Wingdings" panose="05000000000000000000" pitchFamily="2" charset="2"/>
              </a:rPr>
              <a:t>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토스트는 포커스를 받지 않아 간단하게 사용할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화면에서 사라지더라도 필요한 메시지가 그대로 표시되므로 디버깅의 목적으로 자주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 메시지를 만들어 보여주는 전형적인 방법은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객체는 일반적으로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상속한 </a:t>
            </a:r>
            <a:r>
              <a:rPr lang="ko-KR" altLang="en-US" dirty="0" err="1" smtClean="0">
                <a:sym typeface="Wingdings" panose="05000000000000000000" pitchFamily="2" charset="2"/>
              </a:rPr>
              <a:t>엑티비티를</a:t>
            </a:r>
            <a:r>
              <a:rPr lang="ko-KR" altLang="en-US" dirty="0" smtClean="0">
                <a:sym typeface="Wingdings" panose="05000000000000000000" pitchFamily="2" charset="2"/>
              </a:rPr>
              <a:t>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대개의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자바의 </a:t>
            </a:r>
            <a:r>
              <a:rPr lang="ko-KR" altLang="en-US" dirty="0" err="1" smtClean="0">
                <a:sym typeface="Wingdings" panose="05000000000000000000" pitchFamily="2" charset="2"/>
              </a:rPr>
              <a:t>예약어</a:t>
            </a:r>
            <a:r>
              <a:rPr lang="en-US" altLang="ko-KR" dirty="0" smtClean="0">
                <a:sym typeface="Wingdings" panose="05000000000000000000" pitchFamily="2" charset="2"/>
              </a:rPr>
              <a:t>(reserved) </a:t>
            </a:r>
            <a:r>
              <a:rPr lang="ko-KR" altLang="en-US" dirty="0" smtClean="0">
                <a:sym typeface="Wingdings" panose="05000000000000000000" pitchFamily="2" charset="2"/>
              </a:rPr>
              <a:t>키워드인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this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다음과 같은 방법으로 </a:t>
            </a:r>
            <a:r>
              <a:rPr lang="en-US" altLang="ko-KR" dirty="0" smtClean="0">
                <a:sym typeface="Wingdings" panose="05000000000000000000" pitchFamily="2" charset="2"/>
              </a:rPr>
              <a:t>context</a:t>
            </a:r>
            <a:r>
              <a:rPr lang="ko-KR" altLang="en-US" dirty="0" smtClean="0">
                <a:sym typeface="Wingdings" panose="05000000000000000000" pitchFamily="2" charset="2"/>
              </a:rPr>
              <a:t>를 구할 수 있기도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View.getContext</a:t>
            </a:r>
            <a:r>
              <a:rPr lang="en-US" altLang="ko-KR" dirty="0" smtClean="0">
                <a:sym typeface="Wingdings" panose="05000000000000000000" pitchFamily="2" charset="2"/>
              </a:rPr>
              <a:t>() - 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ko-KR" altLang="en-US" dirty="0">
                <a:sym typeface="Wingdings" panose="05000000000000000000" pitchFamily="2" charset="2"/>
              </a:rPr>
              <a:t>실행되고 있는 </a:t>
            </a:r>
            <a:r>
              <a:rPr lang="en-US" altLang="ko-KR" dirty="0">
                <a:sym typeface="Wingdings" panose="05000000000000000000" pitchFamily="2" charset="2"/>
              </a:rPr>
              <a:t>View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반환합니다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this</a:t>
            </a:r>
            <a:r>
              <a:rPr lang="ko-KR" altLang="en-US" dirty="0" smtClean="0">
                <a:sym typeface="Wingdings" panose="05000000000000000000" pitchFamily="2" charset="2"/>
              </a:rPr>
              <a:t>와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Activity.getApplicationContext</a:t>
            </a:r>
            <a:r>
              <a:rPr lang="en-US" altLang="ko-KR" dirty="0" smtClean="0">
                <a:sym typeface="Wingdings" panose="05000000000000000000" pitchFamily="2" charset="2"/>
              </a:rPr>
              <a:t>() – </a:t>
            </a:r>
            <a:r>
              <a:rPr lang="ko-KR" altLang="en-US" dirty="0" smtClean="0">
                <a:sym typeface="Wingdings" panose="05000000000000000000" pitchFamily="2" charset="2"/>
              </a:rPr>
              <a:t>어플리케이션의 </a:t>
            </a:r>
            <a:r>
              <a:rPr lang="en-US" altLang="ko-KR" dirty="0" smtClean="0">
                <a:sym typeface="Wingdings" panose="05000000000000000000" pitchFamily="2" charset="2"/>
              </a:rPr>
              <a:t>Context</a:t>
            </a:r>
            <a:r>
              <a:rPr lang="ko-KR" altLang="en-US" dirty="0" smtClean="0">
                <a:sym typeface="Wingdings" panose="05000000000000000000" pitchFamily="2" charset="2"/>
              </a:rPr>
              <a:t>를 반환합니다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ContextWrapper.getBaseContext</a:t>
            </a:r>
            <a:r>
              <a:rPr lang="en-US" altLang="ko-KR" dirty="0" smtClean="0">
                <a:sym typeface="Wingdings" panose="05000000000000000000" pitchFamily="2" charset="2"/>
              </a:rPr>
              <a:t>() - </a:t>
            </a:r>
            <a:r>
              <a:rPr lang="ko-KR" altLang="en-US" dirty="0" smtClean="0">
                <a:sym typeface="Wingdings" panose="05000000000000000000" pitchFamily="2" charset="2"/>
              </a:rPr>
              <a:t>자신의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가 아닌 다른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access</a:t>
            </a:r>
            <a:r>
              <a:rPr lang="ko-KR" altLang="en-US" dirty="0">
                <a:sym typeface="Wingdings" panose="05000000000000000000" pitchFamily="2" charset="2"/>
              </a:rPr>
              <a:t>하려 할 때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ContextWrapper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ym typeface="Wingdings" panose="05000000000000000000" pitchFamily="2" charset="2"/>
              </a:rPr>
              <a:t>getBaseContext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경유해서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참조할 수 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16" y="2636912"/>
            <a:ext cx="98650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Toast.makeText</a:t>
            </a:r>
            <a:r>
              <a:rPr lang="en-US" altLang="ko-KR" dirty="0" smtClean="0">
                <a:latin typeface="Consolas" panose="020B0609020204030204" pitchFamily="49" charset="0"/>
              </a:rPr>
              <a:t>(Context 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</a:t>
            </a:r>
            <a:r>
              <a:rPr lang="en-US" altLang="ko-KR" dirty="0" smtClean="0">
                <a:latin typeface="Consolas" panose="020B0609020204030204" pitchFamily="49" charset="0"/>
              </a:rPr>
              <a:t>, String message, int duration).show()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마우스 </a:t>
            </a:r>
            <a:r>
              <a:rPr lang="en-US" altLang="ko-KR" dirty="0" smtClean="0">
                <a:sym typeface="Wingdings" panose="05000000000000000000" pitchFamily="2" charset="2"/>
              </a:rPr>
              <a:t>DOWN</a:t>
            </a:r>
            <a:r>
              <a:rPr lang="ko-KR" altLang="en-US" dirty="0" smtClean="0">
                <a:sym typeface="Wingdings" panose="05000000000000000000" pitchFamily="2" charset="2"/>
              </a:rPr>
              <a:t>되어 움직일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실시간으로 좌표를 보여주고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ko-KR" altLang="en-US" dirty="0" smtClean="0">
                <a:sym typeface="Wingdings" panose="05000000000000000000" pitchFamily="2" charset="2"/>
              </a:rPr>
              <a:t>마우스 </a:t>
            </a:r>
            <a:r>
              <a:rPr lang="en-US" altLang="ko-KR" dirty="0" smtClean="0">
                <a:sym typeface="Wingdings" panose="05000000000000000000" pitchFamily="2" charset="2"/>
              </a:rPr>
              <a:t>UP </a:t>
            </a:r>
            <a:r>
              <a:rPr lang="ko-KR" altLang="en-US" dirty="0" smtClean="0">
                <a:sym typeface="Wingdings" panose="05000000000000000000" pitchFamily="2" charset="2"/>
              </a:rPr>
              <a:t>되거나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sym typeface="Wingdings" panose="05000000000000000000" pitchFamily="2" charset="2"/>
              </a:rPr>
              <a:t>클릭되면</a:t>
            </a:r>
            <a:r>
              <a:rPr lang="ko-KR" altLang="en-US" dirty="0" smtClean="0">
                <a:sym typeface="Wingdings" panose="05000000000000000000" pitchFamily="2" charset="2"/>
              </a:rPr>
              <a:t> 마지막 좌표를 토스트로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프로젝트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Hu037Toast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으로 프로젝트를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[Design]</a:t>
            </a:r>
            <a:r>
              <a:rPr lang="ko-KR" altLang="en-US" dirty="0" smtClean="0">
                <a:sym typeface="Wingdings" panose="05000000000000000000" pitchFamily="2" charset="2"/>
              </a:rPr>
              <a:t> 탭에서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 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개의 버튼으로 화면을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landscape </a:t>
            </a:r>
            <a:r>
              <a:rPr lang="ko-KR" altLang="en-US" dirty="0" smtClean="0">
                <a:sym typeface="Wingdings" panose="05000000000000000000" pitchFamily="2" charset="2"/>
              </a:rPr>
              <a:t>모드에서는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뷰의 크기는 변하지 않고</a:t>
            </a:r>
            <a:r>
              <a:rPr lang="en-US" altLang="ko-KR" dirty="0" smtClean="0">
                <a:sym typeface="Wingdings" panose="05000000000000000000" pitchFamily="2" charset="2"/>
              </a:rPr>
              <a:t>, [toast] </a:t>
            </a:r>
            <a:r>
              <a:rPr lang="ko-KR" altLang="en-US" dirty="0" smtClean="0">
                <a:sym typeface="Wingdings" panose="05000000000000000000" pitchFamily="2" charset="2"/>
              </a:rPr>
              <a:t>버튼이 커지도록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2" y="2614969"/>
            <a:ext cx="4282811" cy="10516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63" y="4006107"/>
            <a:ext cx="4315864" cy="24904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964" y="2623902"/>
            <a:ext cx="2232248" cy="389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</a:t>
            </a:r>
            <a:r>
              <a:rPr lang="en-US" altLang="ko-KR" dirty="0">
                <a:sym typeface="Wingdings" panose="05000000000000000000" pitchFamily="2" charset="2"/>
              </a:rPr>
              <a:t>margin = 16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EditText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layout_width=96dp, layout_height=48dp</a:t>
            </a:r>
            <a:r>
              <a:rPr lang="ko-KR" altLang="en-US" dirty="0" smtClean="0">
                <a:sym typeface="Wingdings" panose="05000000000000000000" pitchFamily="2" charset="2"/>
              </a:rPr>
              <a:t>로 고정합니다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 뷰를 모두 </a:t>
            </a:r>
            <a:r>
              <a:rPr lang="en-US" altLang="ko-KR" dirty="0" smtClean="0">
                <a:sym typeface="Wingdings" panose="05000000000000000000" pitchFamily="2" charset="2"/>
              </a:rPr>
              <a:t>parent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top </a:t>
            </a:r>
            <a:r>
              <a:rPr lang="ko-KR" altLang="en-US" dirty="0" smtClean="0">
                <a:sym typeface="Wingdings" panose="05000000000000000000" pitchFamily="2" charset="2"/>
              </a:rPr>
              <a:t>에 연결하고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왼쪽의 객체들에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오른쪽 벽에도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개의 뷰를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 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chains  horizontal chain style  packed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[Toast]</a:t>
            </a:r>
            <a:r>
              <a:rPr lang="ko-KR" altLang="en-US" dirty="0" smtClean="0">
                <a:sym typeface="Wingdings" panose="05000000000000000000" pitchFamily="2" charset="2"/>
              </a:rPr>
              <a:t>버튼은 </a:t>
            </a:r>
            <a:r>
              <a:rPr lang="en-US" altLang="ko-KR" dirty="0" smtClean="0">
                <a:sym typeface="Wingdings" panose="05000000000000000000" pitchFamily="2" charset="2"/>
              </a:rPr>
              <a:t>layout_width=0dp, layout_height=wrap_content</a:t>
            </a:r>
            <a:r>
              <a:rPr lang="ko-KR" altLang="en-US" dirty="0" smtClean="0">
                <a:sym typeface="Wingdings" panose="05000000000000000000" pitchFamily="2" charset="2"/>
              </a:rPr>
              <a:t>로 설정하여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제약조건에 따라 너비를 유연하게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80" y="2780928"/>
            <a:ext cx="9563499" cy="371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4" y="836712"/>
            <a:ext cx="9759511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xmlns:app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constraintlayout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4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="x"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4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168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5" y="836712"/>
            <a:ext cx="6807184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>
                <a:latin typeface="Consolas" panose="020B0609020204030204" pitchFamily="49" charset="0"/>
              </a:rPr>
              <a:t>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="y"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27727" y="3378439"/>
            <a:ext cx="6391346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android:layout_marginEnd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android:text="Toast"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55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view.setOnTouchListener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View.OnTouchListener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your code here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});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98239" y="4437112"/>
            <a:ext cx="6096000" cy="1323439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int </a:t>
            </a:r>
            <a:r>
              <a:rPr lang="en-US" altLang="ko-KR" sz="1600" dirty="0">
                <a:latin typeface="Consolas" panose="020B0609020204030204" pitchFamily="49" charset="0"/>
              </a:rPr>
              <a:t>action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curX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motionEvent.getX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curY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if </a:t>
            </a:r>
            <a:r>
              <a:rPr lang="en-US" altLang="ko-KR" sz="1600" dirty="0">
                <a:latin typeface="Consolas" panose="020B0609020204030204" pitchFamily="49" charset="0"/>
              </a:rPr>
              <a:t>(action ==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MotionEvent.ACTION_DOWN</a:t>
            </a:r>
            <a:r>
              <a:rPr lang="en-US" altLang="ko-KR" sz="1600" dirty="0" smtClean="0">
                <a:latin typeface="Consolas" panose="020B0609020204030204" pitchFamily="49" charset="0"/>
              </a:rPr>
              <a:t>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 </a:t>
            </a:r>
            <a:endParaRPr lang="ko-KR" altLang="en-US" sz="1600" dirty="0"/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 flipV="1">
            <a:off x="3575721" y="4277603"/>
            <a:ext cx="1322518" cy="8212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85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your code here        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(View v)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your code here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6329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결과 화면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앱을 실행하고</a:t>
            </a:r>
            <a:r>
              <a:rPr lang="en-US" altLang="ko-KR" dirty="0" smtClean="0"/>
              <a:t>, [Click here]</a:t>
            </a:r>
            <a:r>
              <a:rPr lang="ko-KR" altLang="en-US" dirty="0" smtClean="0"/>
              <a:t>를 클릭하면 다음 화면이 나타납니다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593860"/>
            <a:ext cx="2156647" cy="378746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494" y="2593860"/>
            <a:ext cx="2168398" cy="3787468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3071664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hold down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하며 움직이면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x, 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값이 계속 변한다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움직이면서 화면의 해상도를 찾아내서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emulator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해상도와 일치하는지 비교해보십시오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740" y="1955623"/>
            <a:ext cx="2626852" cy="456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(Snackbar)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메시지를 보여주기 위해 토스트 대신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스낵바를</a:t>
            </a:r>
            <a:r>
              <a:rPr lang="ko-KR" altLang="en-US" dirty="0" smtClean="0">
                <a:sym typeface="Wingdings" panose="05000000000000000000" pitchFamily="2" charset="2"/>
              </a:rPr>
              <a:t> 사용할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[Toast] </a:t>
            </a:r>
            <a:r>
              <a:rPr lang="ko-KR" altLang="en-US" dirty="0">
                <a:sym typeface="Wingdings" panose="05000000000000000000" pitchFamily="2" charset="2"/>
              </a:rPr>
              <a:t>버튼 아래에 </a:t>
            </a:r>
            <a:r>
              <a:rPr lang="en-US" altLang="ko-KR" dirty="0">
                <a:sym typeface="Wingdings" panose="05000000000000000000" pitchFamily="2" charset="2"/>
              </a:rPr>
              <a:t>[Snackbar] </a:t>
            </a:r>
            <a:r>
              <a:rPr lang="ko-KR" altLang="en-US" dirty="0">
                <a:sym typeface="Wingdings" panose="05000000000000000000" pitchFamily="2" charset="2"/>
              </a:rPr>
              <a:t>버튼을 다음과 같이 추가하여 </a:t>
            </a:r>
            <a:r>
              <a:rPr lang="ko-KR" altLang="en-US" dirty="0" err="1">
                <a:sym typeface="Wingdings" panose="05000000000000000000" pitchFamily="2" charset="2"/>
              </a:rPr>
              <a:t>스낵바</a:t>
            </a:r>
            <a:r>
              <a:rPr lang="ko-KR" altLang="en-US" dirty="0">
                <a:sym typeface="Wingdings" panose="05000000000000000000" pitchFamily="2" charset="2"/>
              </a:rPr>
              <a:t> 기능을 실습합니다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358" y="2780928"/>
            <a:ext cx="2150233" cy="37156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77" y="4437112"/>
            <a:ext cx="3561646" cy="20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>
                <a:sym typeface="Wingdings" panose="05000000000000000000" pitchFamily="2" charset="2"/>
              </a:rPr>
              <a:t>안스의 모든 프로젝트를 종료합니다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Hu037Toast</a:t>
            </a:r>
            <a:r>
              <a:rPr lang="ko-KR" altLang="en-US" dirty="0" smtClean="0">
                <a:sym typeface="Wingdings" panose="05000000000000000000" pitchFamily="2" charset="2"/>
              </a:rPr>
              <a:t>폴더를 </a:t>
            </a:r>
            <a:r>
              <a:rPr lang="ko-KR" altLang="en-US" dirty="0">
                <a:sym typeface="Wingdings" panose="05000000000000000000" pitchFamily="2" charset="2"/>
              </a:rPr>
              <a:t>파일 탐색기에서 그대로 복사하여 폴더 이름 </a:t>
            </a:r>
            <a:r>
              <a:rPr lang="en-US" altLang="ko-KR" b="1" dirty="0" smtClean="0">
                <a:sym typeface="Wingdings" panose="05000000000000000000" pitchFamily="2" charset="2"/>
              </a:rPr>
              <a:t>Hu037Snackbar</a:t>
            </a:r>
            <a:r>
              <a:rPr lang="ko-KR" altLang="en-US" dirty="0" smtClean="0">
                <a:sym typeface="Wingdings" panose="05000000000000000000" pitchFamily="2" charset="2"/>
              </a:rPr>
              <a:t>으로 </a:t>
            </a:r>
            <a:r>
              <a:rPr lang="ko-KR" altLang="en-US" dirty="0">
                <a:sym typeface="Wingdings" panose="05000000000000000000" pitchFamily="2" charset="2"/>
              </a:rPr>
              <a:t>수정합니다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기존의 프로젝트들이 아직 열려 있으면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모두 종료하여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안스 시작 창으로 가야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안스 시작 창에서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Open an existing project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를 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복사한 폴더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Hu037Snackbar)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선택합니다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다음 페이지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(5), (7) &amp; (8)</a:t>
            </a:r>
            <a:r>
              <a:rPr lang="ko-KR" altLang="en-US" dirty="0">
                <a:sym typeface="Wingdings" panose="05000000000000000000" pitchFamily="2" charset="2"/>
              </a:rPr>
              <a:t>을 실행하면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284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all projects in Android Studio.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opy the whole project folder into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 new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Start Android Studio and close all projects, </a:t>
            </a:r>
            <a:r>
              <a:rPr lang="en-US" altLang="ko-KR" dirty="0">
                <a:sym typeface="Wingdings" panose="05000000000000000000" pitchFamily="2" charset="2"/>
              </a:rPr>
              <a:t>if </a:t>
            </a:r>
            <a:r>
              <a:rPr lang="en-US" altLang="ko-KR" dirty="0" smtClean="0">
                <a:sym typeface="Wingdings" panose="05000000000000000000" pitchFamily="2" charset="2"/>
              </a:rPr>
              <a:t>any.  Select "Open an existing project".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Select the copied project (not from history) but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by browsing the new directory name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To </a:t>
            </a:r>
            <a:r>
              <a:rPr lang="en-US" altLang="ko-KR" dirty="0">
                <a:sym typeface="Wingdings" panose="05000000000000000000" pitchFamily="2" charset="2"/>
              </a:rPr>
              <a:t>change the package name, go to </a:t>
            </a:r>
            <a:r>
              <a:rPr lang="en-US" altLang="ko-KR" dirty="0" smtClean="0">
                <a:sym typeface="Wingdings" panose="05000000000000000000" pitchFamily="2" charset="2"/>
              </a:rPr>
              <a:t>[src] [main</a:t>
            </a:r>
            <a:r>
              <a:rPr lang="en-US" altLang="ko-KR" dirty="0">
                <a:sym typeface="Wingdings" panose="05000000000000000000" pitchFamily="2" charset="2"/>
              </a:rPr>
              <a:t>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settings.gradle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Run [Sync Project with gradle files] </a:t>
            </a:r>
            <a:b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40005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871864" y="5202351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16630" y="3501008"/>
            <a:ext cx="304442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package </a:t>
            </a:r>
            <a:r>
              <a:rPr lang="ko-KR" altLang="en-US" sz="1400" dirty="0" smtClean="0"/>
              <a:t>이름을 바꾸지 않는다면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en-US" altLang="ko-KR" sz="1400" dirty="0" smtClean="0"/>
              <a:t>(5) &amp; (7)</a:t>
            </a:r>
            <a:r>
              <a:rPr lang="ko-KR" altLang="en-US" sz="1400" dirty="0" smtClean="0"/>
              <a:t>수정하고</a:t>
            </a:r>
            <a:r>
              <a:rPr lang="en-US" altLang="ko-KR" sz="1400" dirty="0" smtClean="0"/>
              <a:t>, (8)</a:t>
            </a:r>
            <a:r>
              <a:rPr lang="ko-KR" altLang="en-US" sz="1400" dirty="0" smtClean="0"/>
              <a:t>만 실행합니다</a:t>
            </a:r>
            <a:r>
              <a:rPr lang="en-US" altLang="ko-KR" sz="14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7679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[Snackbar]</a:t>
            </a:r>
            <a:r>
              <a:rPr lang="ko-KR" altLang="en-US" dirty="0" smtClean="0">
                <a:sym typeface="Wingdings" panose="05000000000000000000" pitchFamily="2" charset="2"/>
              </a:rPr>
              <a:t>버튼도 </a:t>
            </a:r>
            <a:r>
              <a:rPr lang="en-US" altLang="ko-KR" dirty="0" smtClean="0">
                <a:sym typeface="Wingdings" panose="05000000000000000000" pitchFamily="2" charset="2"/>
              </a:rPr>
              <a:t>Toast </a:t>
            </a:r>
            <a:r>
              <a:rPr lang="ko-KR" altLang="en-US" dirty="0" smtClean="0">
                <a:sym typeface="Wingdings" panose="05000000000000000000" pitchFamily="2" charset="2"/>
              </a:rPr>
              <a:t>버튼과 같이 유연한 </a:t>
            </a:r>
            <a:r>
              <a:rPr lang="en-US" altLang="ko-KR" dirty="0" smtClean="0">
                <a:sym typeface="Wingdings" panose="05000000000000000000" pitchFamily="2" charset="2"/>
              </a:rPr>
              <a:t>width</a:t>
            </a:r>
            <a:r>
              <a:rPr lang="ko-KR" altLang="en-US" dirty="0" smtClean="0">
                <a:sym typeface="Wingdings" panose="05000000000000000000" pitchFamily="2" charset="2"/>
              </a:rPr>
              <a:t>가 되도록 하기 위해</a:t>
            </a:r>
            <a:r>
              <a:rPr lang="en-US" altLang="ko-KR" dirty="0" smtClean="0">
                <a:sym typeface="Wingdings" panose="05000000000000000000" pitchFamily="2" charset="2"/>
              </a:rPr>
              <a:t>, Toast </a:t>
            </a:r>
            <a:r>
              <a:rPr lang="ko-KR" altLang="en-US" dirty="0" smtClean="0">
                <a:sym typeface="Wingdings" panose="05000000000000000000" pitchFamily="2" charset="2"/>
              </a:rPr>
              <a:t>버튼과 </a:t>
            </a:r>
            <a:r>
              <a:rPr lang="en-US" altLang="ko-KR" dirty="0" smtClean="0">
                <a:sym typeface="Wingdings" panose="05000000000000000000" pitchFamily="2" charset="2"/>
              </a:rPr>
              <a:t>left edge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align</a:t>
            </a:r>
            <a:r>
              <a:rPr lang="ko-KR" altLang="en-US" dirty="0" smtClean="0">
                <a:sym typeface="Wingdings" panose="05000000000000000000" pitchFamily="2" charset="2"/>
              </a:rPr>
              <a:t>되도록 설정하고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두 뷰를 선택하고 우 클릭하면 메뉴가 나옴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ko-KR" altLang="en-US" dirty="0" smtClean="0">
                <a:sym typeface="Wingdings" panose="05000000000000000000" pitchFamily="2" charset="2"/>
              </a:rPr>
              <a:t>오른쪽 </a:t>
            </a:r>
            <a:r>
              <a:rPr lang="en-US" altLang="ko-KR" dirty="0" smtClean="0">
                <a:sym typeface="Wingdings" panose="05000000000000000000" pitchFamily="2" charset="2"/>
              </a:rPr>
              <a:t>parent </a:t>
            </a:r>
            <a:r>
              <a:rPr lang="ko-KR" altLang="en-US" dirty="0" smtClean="0">
                <a:sym typeface="Wingdings" panose="05000000000000000000" pitchFamily="2" charset="2"/>
              </a:rPr>
              <a:t>벽과 연결하고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</a:t>
            </a:r>
            <a:r>
              <a:rPr lang="en-US" altLang="ko-KR" dirty="0" smtClean="0">
                <a:sym typeface="Wingdings" panose="05000000000000000000" pitchFamily="2" charset="2"/>
              </a:rPr>
              <a:t>, layout_width = 0dp</a:t>
            </a:r>
            <a:r>
              <a:rPr lang="ko-KR" altLang="en-US" dirty="0" smtClean="0">
                <a:sym typeface="Wingdings" panose="05000000000000000000" pitchFamily="2" charset="2"/>
              </a:rPr>
              <a:t>로 설정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082946"/>
            <a:ext cx="9350550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(Snackbar)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파일의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button2</a:t>
            </a:r>
            <a:r>
              <a:rPr lang="ko-KR" altLang="en-US" dirty="0" smtClean="0">
                <a:sym typeface="Wingdings" panose="05000000000000000000" pitchFamily="2" charset="2"/>
              </a:rPr>
              <a:t>에 대한 </a:t>
            </a:r>
            <a:r>
              <a:rPr lang="en-US" altLang="ko-KR" dirty="0" smtClean="0">
                <a:sym typeface="Wingdings" panose="05000000000000000000" pitchFamily="2" charset="2"/>
              </a:rPr>
              <a:t>setOnClickClickListener</a:t>
            </a:r>
            <a:r>
              <a:rPr lang="ko-KR" altLang="en-US" dirty="0" smtClean="0">
                <a:sym typeface="Wingdings" panose="05000000000000000000" pitchFamily="2" charset="2"/>
              </a:rPr>
              <a:t>를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클래스에 </a:t>
            </a:r>
            <a:r>
              <a:rPr lang="en-US" altLang="ko-KR" dirty="0" smtClean="0">
                <a:sym typeface="Wingdings" panose="05000000000000000000" pitchFamily="2" charset="2"/>
              </a:rPr>
              <a:t>snackbarButtonClicked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3898" y="4581128"/>
            <a:ext cx="10510585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smtClean="0">
                <a:latin typeface="Consolas" panose="020B0609020204030204" pitchFamily="49" charset="0"/>
              </a:rPr>
              <a:t>snackbarButtonClicked(View </a:t>
            </a:r>
            <a:r>
              <a:rPr lang="en-US" altLang="ko-KR" sz="1600" dirty="0">
                <a:latin typeface="Consolas" panose="020B0609020204030204" pitchFamily="49" charset="0"/>
              </a:rPr>
              <a:t>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Snackbar.make(v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"Welcome to my Snackbar.",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099" y="1572352"/>
            <a:ext cx="10510585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button2.setOnClickListener(new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snackbarButtonClicked</a:t>
            </a:r>
            <a:r>
              <a:rPr lang="en-US" altLang="ko-KR" sz="1600" dirty="0">
                <a:latin typeface="Consolas" panose="020B0609020204030204" pitchFamily="49" charset="0"/>
              </a:rPr>
              <a:t>(v);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(Snackbar)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Snackbar </a:t>
            </a:r>
            <a:r>
              <a:rPr lang="ko-KR" altLang="en-US" dirty="0" smtClean="0">
                <a:sym typeface="Wingdings" panose="05000000000000000000" pitchFamily="2" charset="2"/>
              </a:rPr>
              <a:t>가 빨간색으로 나타나죠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ko-KR" altLang="en-US" dirty="0" smtClean="0">
                <a:sym typeface="Wingdings" panose="05000000000000000000" pitchFamily="2" charset="2"/>
              </a:rPr>
              <a:t>자바 컴파일러가 </a:t>
            </a:r>
            <a:r>
              <a:rPr lang="en-US" altLang="ko-KR" dirty="0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이름을 찾을 없어서 그렇습니다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아래와 같이 첫 번째 옵션을 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필요한 라이브러리가 설치됩니다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이러한 일이 일어나지 않으면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과정을 거쳐야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스낵바는</a:t>
            </a:r>
            <a:r>
              <a:rPr lang="ko-KR" altLang="en-US" dirty="0" smtClean="0">
                <a:sym typeface="Wingdings" panose="05000000000000000000" pitchFamily="2" charset="2"/>
              </a:rPr>
              <a:t> 외부 라이브러리이기 때문에 안스 창 상단의 </a:t>
            </a:r>
            <a:r>
              <a:rPr lang="en-US" altLang="ko-KR" dirty="0" smtClean="0">
                <a:sym typeface="Wingdings" panose="05000000000000000000" pitchFamily="2" charset="2"/>
              </a:rPr>
              <a:t>[File  Project Structure ..] 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대화상자가 보이면 왼쪽에서 </a:t>
            </a:r>
            <a:r>
              <a:rPr lang="en-US" altLang="ko-KR" dirty="0" smtClean="0">
                <a:sym typeface="Wingdings" panose="05000000000000000000" pitchFamily="2" charset="2"/>
              </a:rPr>
              <a:t>Dependencies] </a:t>
            </a:r>
            <a:r>
              <a:rPr lang="ko-KR" altLang="en-US" dirty="0" smtClean="0">
                <a:sym typeface="Wingdings" panose="05000000000000000000" pitchFamily="2" charset="2"/>
              </a:rPr>
              <a:t>탭을 누르고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프로젝트에서 사용하는 외부 라이브러리 목록이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새로운 라이브러리를 추가하기 위해 </a:t>
            </a:r>
            <a:r>
              <a:rPr lang="en-US" altLang="ko-KR" dirty="0" smtClean="0">
                <a:sym typeface="Wingdings" panose="05000000000000000000" pitchFamily="2" charset="2"/>
              </a:rPr>
              <a:t>+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작은 팝업 메뉴가 보이면 </a:t>
            </a:r>
            <a:r>
              <a:rPr lang="en-US" altLang="ko-KR" dirty="0" smtClean="0">
                <a:sym typeface="Wingdings" panose="05000000000000000000" pitchFamily="2" charset="2"/>
              </a:rPr>
              <a:t>[Library Dependencies]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Step 1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com.android.support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Search 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design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 OK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72816"/>
            <a:ext cx="6492803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(Snackbar)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결과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실행하고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스낵바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클릭하면 화면 아래쪽에서 메시지가 올라왔다가 사라집니다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576" y="3715030"/>
            <a:ext cx="5029636" cy="2834886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161814" y="5805264"/>
            <a:ext cx="100811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1558383"/>
            <a:ext cx="2834886" cy="499153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240336" y="5416886"/>
            <a:ext cx="100811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0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(Dialog)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알림 대화상자는 사용자에게 확인을 받거나 일방적으로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아니오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선택하게 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(Dialog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Hu038Dialog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 패키지는 </a:t>
            </a:r>
            <a:r>
              <a:rPr lang="en-US" altLang="ko-KR" b="1" dirty="0">
                <a:sym typeface="Wingdings" panose="05000000000000000000" pitchFamily="2" charset="2"/>
              </a:rPr>
              <a:t>org.joy.widget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en-US" altLang="ko-KR" dirty="0" smtClean="0">
                <a:sym typeface="Wingdings" panose="05000000000000000000" pitchFamily="2" charset="2"/>
              </a:rPr>
              <a:t>TextView </a:t>
            </a:r>
            <a:r>
              <a:rPr lang="ko-KR" altLang="en-US" dirty="0" smtClean="0">
                <a:sym typeface="Wingdings" panose="05000000000000000000" pitchFamily="2" charset="2"/>
              </a:rPr>
              <a:t>하나와 버튼 하나를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기존의 텍스트뷰에는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대화상자가 뜹니다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라는 글자가 보이게 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띄우기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라는 글자가 보이도록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글자크기는 </a:t>
            </a:r>
            <a:r>
              <a:rPr lang="en-US" altLang="ko-KR" dirty="0" smtClean="0">
                <a:sym typeface="Wingdings" panose="05000000000000000000" pitchFamily="2" charset="2"/>
              </a:rPr>
              <a:t>24sp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button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자동 부여되었는지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다시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123" y="2922578"/>
            <a:ext cx="2149026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3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8530" y="839696"/>
            <a:ext cx="11286218" cy="5416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showMessage();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// 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들어가야 할 코드는 다음 쪽에 있습니다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12024" y="4077072"/>
            <a:ext cx="5616624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아래와 같이 </a:t>
            </a:r>
            <a:r>
              <a:rPr lang="en-US" altLang="ko-KR" sz="1400" dirty="0" err="1" smtClean="0"/>
              <a:t>AlertDialog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클래스를 입력하면 글자가 빨간색으로 표시되면서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alt+enter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입력하라는 메시지가 뜹니다</a:t>
            </a:r>
            <a:r>
              <a:rPr lang="en-US" altLang="ko-KR" sz="1400" dirty="0" smtClean="0"/>
              <a:t>. </a:t>
            </a:r>
            <a:br>
              <a:rPr lang="en-US" altLang="ko-KR" sz="1400" dirty="0" smtClean="0"/>
            </a:br>
            <a:r>
              <a:rPr lang="ko-KR" altLang="en-US" sz="1400" dirty="0" smtClean="0"/>
              <a:t>이것은 클래스가 없거나 여러 개 있을 때 표시됩니다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지시에 따라 적절한 것을 </a:t>
            </a:r>
            <a:r>
              <a:rPr lang="en-US" altLang="ko-KR" sz="1400" dirty="0" smtClean="0"/>
              <a:t>import</a:t>
            </a:r>
            <a:r>
              <a:rPr lang="ko-KR" altLang="en-US" sz="1400" dirty="0" smtClean="0"/>
              <a:t>하거나 설치하십시오</a:t>
            </a:r>
            <a:r>
              <a:rPr lang="en-US" altLang="ko-KR" sz="1400" dirty="0" smtClean="0"/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594" y="5474768"/>
            <a:ext cx="385605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21556</TotalTime>
  <Words>14398</Words>
  <Application>Microsoft Office PowerPoint</Application>
  <PresentationFormat>와이드스크린</PresentationFormat>
  <Paragraphs>2421</Paragraphs>
  <Slides>149</Slides>
  <Notes>1</Notes>
  <HiddenSlides>6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149</vt:i4>
      </vt:variant>
    </vt:vector>
  </HeadingPairs>
  <TitlesOfParts>
    <vt:vector size="161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03-1 기본 위젯 자세히 공부하기 –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텍스트뷰 숙제 Hu031xWidget </vt:lpstr>
      <vt:lpstr>03-1 기본 위젯 자세히 공부하기: 텍스트뷰 숙제 Hu031xWidget </vt:lpstr>
      <vt:lpstr>How to rename or copy Android Studio project</vt:lpstr>
      <vt:lpstr>03-1 기본 위젯 자세히 공부하기: 텍스트뷰 숙제 Hu031xWidget </vt:lpstr>
      <vt:lpstr>03-1 기본 위젯 자세히 공부하기: 텍스트뷰 숙제 Hu031xWidget </vt:lpstr>
      <vt:lpstr>03-1 기본 위젯 자세히 공부하기: 버튼 자세히 살펴보기</vt:lpstr>
      <vt:lpstr>03-1 기본 위젯 자세히 공부하기: 버튼 자세히 살펴보기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 – MainActivity.java의 일부 소스 코드</vt:lpstr>
      <vt:lpstr>03-1 기본 위젯 자세히 공부하기: 버튼 실습 - activity_main.xml 의 일부분</vt:lpstr>
      <vt:lpstr>03-1 기본 위젯 자세히 공부하기: 버튼 실습 - activity_main.xml 의 일부분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 숙제</vt:lpstr>
      <vt:lpstr>03-1 기본 위젯 자세히 공부하기: 버튼 실습</vt:lpstr>
      <vt:lpstr>03-1 기본 위젯 자세히 공부하기: 에디트 텍스트 자세히 살펴보기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이미지뷰와 이미지 버튼 자세히 살펴보기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03-2 Drawable 만들기 – 뷰의 배경 이미지</vt:lpstr>
      <vt:lpstr>03-2 Drawable 만들기 – 뷰의 배경 이미지</vt:lpstr>
      <vt:lpstr>03-2 Drawable 만들기 – 뷰의 배경 이미지</vt:lpstr>
      <vt:lpstr>03-2 Drawable 만들기 – 뷰의 배경 이미지</vt:lpstr>
      <vt:lpstr>03-2 Drawable 만들기 – Drawable</vt:lpstr>
      <vt:lpstr>03-2 Drawable 만들기 – 상태 Drawable (StateListDrawable) 만들기 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</vt:lpstr>
      <vt:lpstr>03-4 토스트, 스낵바, 대화상자 사용하기</vt:lpstr>
      <vt:lpstr>How to rename or copy Android Studio project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 - 알림 대화상자(Dialog) 실습 </vt:lpstr>
      <vt:lpstr>03-4 토스트, 스낵바, 대화상자 사용하기: 알림 대화상자(Dialog) 실습 계속</vt:lpstr>
      <vt:lpstr>03-4 토스트, 스낵바, 대화상자 사용하기: 알림 대화상자(Dialog) 실습 계속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Joy0311PlaceHolder: Using class &amp; anonymous object </vt:lpstr>
      <vt:lpstr>Joy0312PlaceHolder: Using MainActivity's Interface </vt:lpstr>
      <vt:lpstr>Joy0313PlaceHolder: Using Anonymous class </vt:lpstr>
      <vt:lpstr>Joy0314PlaceHolder: Using Java 8 Lambda expression</vt:lpstr>
      <vt:lpstr>Joy0314PlaceHolder: Using Java 8 Lambda expression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Joy034ButtonEvent: Five different ways of handling button events </vt:lpstr>
      <vt:lpstr>Joy034ButtonEvent: Five different ways of handling button events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1266</cp:revision>
  <dcterms:created xsi:type="dcterms:W3CDTF">2014-02-12T09:15:05Z</dcterms:created>
  <dcterms:modified xsi:type="dcterms:W3CDTF">2021-07-20T23:54:25Z</dcterms:modified>
</cp:coreProperties>
</file>