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64"/>
  </p:notesMasterIdLst>
  <p:sldIdLst>
    <p:sldId id="339" r:id="rId2"/>
    <p:sldId id="1195" r:id="rId3"/>
    <p:sldId id="1194" r:id="rId4"/>
    <p:sldId id="1196" r:id="rId5"/>
    <p:sldId id="1197" r:id="rId6"/>
    <p:sldId id="1198" r:id="rId7"/>
    <p:sldId id="1199" r:id="rId8"/>
    <p:sldId id="1200" r:id="rId9"/>
    <p:sldId id="1201" r:id="rId10"/>
    <p:sldId id="1202" r:id="rId11"/>
    <p:sldId id="1203" r:id="rId12"/>
    <p:sldId id="1204" r:id="rId13"/>
    <p:sldId id="1206" r:id="rId14"/>
    <p:sldId id="1208" r:id="rId15"/>
    <p:sldId id="1209" r:id="rId16"/>
    <p:sldId id="1225" r:id="rId17"/>
    <p:sldId id="1220" r:id="rId18"/>
    <p:sldId id="1221" r:id="rId19"/>
    <p:sldId id="1222" r:id="rId20"/>
    <p:sldId id="1223" r:id="rId21"/>
    <p:sldId id="1224" r:id="rId22"/>
    <p:sldId id="1212" r:id="rId23"/>
    <p:sldId id="1226" r:id="rId24"/>
    <p:sldId id="1213" r:id="rId25"/>
    <p:sldId id="1228" r:id="rId26"/>
    <p:sldId id="1229" r:id="rId27"/>
    <p:sldId id="1230" r:id="rId28"/>
    <p:sldId id="1231" r:id="rId29"/>
    <p:sldId id="1227" r:id="rId30"/>
    <p:sldId id="1218" r:id="rId31"/>
    <p:sldId id="1211" r:id="rId32"/>
    <p:sldId id="1219" r:id="rId33"/>
    <p:sldId id="1215" r:id="rId34"/>
    <p:sldId id="1216" r:id="rId35"/>
    <p:sldId id="1217" r:id="rId36"/>
    <p:sldId id="1232" r:id="rId37"/>
    <p:sldId id="1214" r:id="rId38"/>
    <p:sldId id="1233" r:id="rId39"/>
    <p:sldId id="1234" r:id="rId40"/>
    <p:sldId id="1235" r:id="rId41"/>
    <p:sldId id="1238" r:id="rId42"/>
    <p:sldId id="1239" r:id="rId43"/>
    <p:sldId id="1240" r:id="rId44"/>
    <p:sldId id="1241" r:id="rId45"/>
    <p:sldId id="1242" r:id="rId46"/>
    <p:sldId id="1243" r:id="rId47"/>
    <p:sldId id="1244" r:id="rId48"/>
    <p:sldId id="1245" r:id="rId49"/>
    <p:sldId id="1248" r:id="rId50"/>
    <p:sldId id="1246" r:id="rId51"/>
    <p:sldId id="1247" r:id="rId52"/>
    <p:sldId id="1249" r:id="rId53"/>
    <p:sldId id="1250" r:id="rId54"/>
    <p:sldId id="1251" r:id="rId55"/>
    <p:sldId id="1252" r:id="rId56"/>
    <p:sldId id="1253" r:id="rId57"/>
    <p:sldId id="1255" r:id="rId58"/>
    <p:sldId id="1254" r:id="rId59"/>
    <p:sldId id="1256" r:id="rId60"/>
    <p:sldId id="1257" r:id="rId61"/>
    <p:sldId id="1259" r:id="rId62"/>
    <p:sldId id="1258" r:id="rId6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35" autoAdjust="0"/>
    <p:restoredTop sz="93780" autoAdjust="0"/>
  </p:normalViewPr>
  <p:slideViewPr>
    <p:cSldViewPr>
      <p:cViewPr varScale="1">
        <p:scale>
          <a:sx n="78" d="100"/>
          <a:sy n="78" d="100"/>
        </p:scale>
        <p:origin x="91" y="16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8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776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0678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09720" y="364331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3DFC-D19E-4489-81A0-2BEACF4D5BEA}" type="datetime1">
              <a:rPr lang="ko-KR" altLang="en-US" smtClean="0"/>
              <a:t>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 dirty="0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78752" y="6520260"/>
            <a:ext cx="1165920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5210" y="87922"/>
            <a:ext cx="336161" cy="244734"/>
            <a:chOff x="13317" y="34771"/>
            <a:chExt cx="956569" cy="1006475"/>
          </a:xfrm>
        </p:grpSpPr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609600" y="2285992"/>
            <a:ext cx="109728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461" y="1600203"/>
            <a:ext cx="11010939" cy="452596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6EA6-D9DB-42E3-9CF4-5FF064BCCBD4}" type="datetime1">
              <a:rPr lang="ko-KR" altLang="en-US" smtClean="0"/>
              <a:t>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3968" y="357166"/>
            <a:ext cx="9963181" cy="1000132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19" y="1857365"/>
            <a:ext cx="920957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130B-BDA3-4432-AD22-7228F2591A72}" type="datetime1">
              <a:rPr lang="ko-KR" altLang="en-US" smtClean="0"/>
              <a:t>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19219" y="3286125"/>
            <a:ext cx="922019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9B2E-AC5C-4CA1-A2FD-F4A945DECCCA}" type="datetime1">
              <a:rPr lang="ko-KR" altLang="en-US" smtClean="0"/>
              <a:t>20-07-30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8754-33AA-481A-B885-58843B94B2EC}" type="datetime1">
              <a:rPr lang="ko-KR" altLang="en-US" smtClean="0"/>
              <a:t>20-07-30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13912" y="2564904"/>
            <a:ext cx="12205912" cy="1900239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32146" rIns="32146" anchor="ctr"/>
          <a:lstStyle/>
          <a:p>
            <a:pPr algn="ctr" defTabSz="642915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914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5215" y="6353630"/>
            <a:ext cx="135929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7580757" y="2673042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7896200" y="2706743"/>
            <a:ext cx="3761795" cy="1367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2145" tIns="32145" rIns="32145" bIns="32145" anchor="b">
            <a:normAutofit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400" kern="1200" spc="0" baseline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Android Apps</a:t>
            </a:r>
            <a:r>
              <a:rPr lang="en-US" altLang="ko-KR" sz="2000" kern="1200" spc="0" dirty="0" smtClean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   </a:t>
            </a:r>
            <a:endParaRPr lang="en-US" altLang="ko-KR" sz="2000" kern="1200" spc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Arial Rounded MT Bold" panose="020F0704030504030204" pitchFamily="34" charset="0"/>
              <a:ea typeface="나눔고딕" panose="020D0604000000000000" pitchFamily="50" charset="-127"/>
              <a:cs typeface="+mn-cs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   김영섭    교수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3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3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7580757" y="2925213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1223" y="2644442"/>
            <a:ext cx="7899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943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rmAutofit/>
          </a:bodyPr>
          <a:lstStyle>
            <a:lvl1pPr algn="l">
              <a:defRPr sz="2000" b="1" cap="none" baseline="0">
                <a:effectLst/>
                <a:latin typeface="Arial Rounded MT Bold" panose="020F0704030504030204" pitchFamily="34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1pPr>
            <a:lvl2pPr marL="742950" indent="-28575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2pPr>
            <a:lvl3pPr marL="11430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3pPr>
            <a:lvl4pPr marL="16002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4pPr>
            <a:lvl5pPr marL="20574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93B47-E977-46F8-8C2F-7DA674317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부제목 2"/>
          <p:cNvSpPr txBox="1">
            <a:spLocks/>
          </p:cNvSpPr>
          <p:nvPr userDrawn="1"/>
        </p:nvSpPr>
        <p:spPr>
          <a:xfrm>
            <a:off x="2224728" y="6535891"/>
            <a:ext cx="7704856" cy="3320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²"/>
              <a:defRPr kumimoji="0" sz="32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u"/>
              <a:defRPr kumimoji="0" sz="2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/>
              <a:buChar char="u"/>
              <a:defRPr kumimoji="0" sz="2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/>
              <a:buChar char="u"/>
              <a:defRPr kumimoji="0" sz="24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/>
              <a:buChar char="u"/>
              <a:defRPr kumimoji="0" sz="20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Prof. Youngsup Kim, idebtor@gmail.com CSEE Dept., Handong Global University</a:t>
            </a:r>
            <a:endParaRPr lang="ko-KR" altLang="en-US" sz="12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08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AC778754-33AA-481A-B885-58843B94B2EC}" type="datetime1">
              <a:rPr lang="ko-KR" altLang="en-US" smtClean="0"/>
              <a:pPr/>
              <a:t>20-07-30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2" r:id="rId4"/>
    <p:sldLayoutId id="2147483703" r:id="rId5"/>
    <p:sldLayoutId id="2147483704" r:id="rId6"/>
    <p:sldLayoutId id="2147483705" r:id="rId7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baseline="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505B4B2-2AEB-4AA6-B6FA-F775CF41E87C}"/>
              </a:ext>
            </a:extLst>
          </p:cNvPr>
          <p:cNvSpPr txBox="1">
            <a:spLocks/>
          </p:cNvSpPr>
          <p:nvPr/>
        </p:nvSpPr>
        <p:spPr>
          <a:xfrm>
            <a:off x="2099640" y="3284984"/>
            <a:ext cx="4998981" cy="936104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4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Making Widgets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AAC739-984E-4671-8E8D-A38DC0A18EDF}"/>
              </a:ext>
            </a:extLst>
          </p:cNvPr>
          <p:cNvSpPr txBox="1">
            <a:spLocks/>
          </p:cNvSpPr>
          <p:nvPr/>
        </p:nvSpPr>
        <p:spPr>
          <a:xfrm>
            <a:off x="119336" y="2708920"/>
            <a:ext cx="936104" cy="3600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07</a:t>
            </a:r>
            <a:endParaRPr lang="en-US" altLang="ko-KR" sz="1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9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Hu072Button: </a:t>
            </a:r>
            <a:r>
              <a:rPr lang="ko-KR" altLang="en-US" dirty="0" smtClean="0">
                <a:sym typeface="Wingdings" panose="05000000000000000000" pitchFamily="2" charset="2"/>
              </a:rPr>
              <a:t>새로운 뷰를 만드는 실습으로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일종의 뷰인 버튼을 만들어 사용해 보기로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2 </a:t>
            </a:r>
            <a:r>
              <a:rPr lang="ko-KR" altLang="en-US" b="1" dirty="0" smtClean="0"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HuButton.java </a:t>
            </a:r>
            <a:r>
              <a:rPr lang="ko-KR" altLang="en-US" dirty="0">
                <a:sym typeface="Wingdings" panose="05000000000000000000" pitchFamily="2" charset="2"/>
              </a:rPr>
              <a:t>파일은 다음과 같을 것입니다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첫째 </a:t>
            </a:r>
            <a:r>
              <a:rPr lang="ko-KR" altLang="en-US" dirty="0" err="1" smtClean="0">
                <a:sym typeface="Wingdings" panose="05000000000000000000" pitchFamily="2" charset="2"/>
              </a:rPr>
              <a:t>생성자는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new </a:t>
            </a:r>
            <a:r>
              <a:rPr lang="ko-KR" altLang="en-US" dirty="0" smtClean="0">
                <a:sym typeface="Wingdings" panose="05000000000000000000" pitchFamily="2" charset="2"/>
              </a:rPr>
              <a:t>연산자와 함께 사용해서 </a:t>
            </a:r>
            <a:r>
              <a:rPr lang="en-US" altLang="ko-KR" dirty="0" err="1" smtClean="0">
                <a:sym typeface="Wingdings" panose="05000000000000000000" pitchFamily="2" charset="2"/>
              </a:rPr>
              <a:t>HuButton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만들어내는 디폴트 </a:t>
            </a:r>
            <a:r>
              <a:rPr lang="ko-KR" altLang="en-US" dirty="0" err="1" smtClean="0">
                <a:sym typeface="Wingdings" panose="05000000000000000000" pitchFamily="2" charset="2"/>
              </a:rPr>
              <a:t>생성자이며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둘때는</a:t>
            </a:r>
            <a:r>
              <a:rPr lang="ko-KR" altLang="en-US" dirty="0" smtClean="0">
                <a:sym typeface="Wingdings" panose="05000000000000000000" pitchFamily="2" charset="2"/>
              </a:rPr>
              <a:t> 속성값을 받아 객체를 만들어 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이런 </a:t>
            </a:r>
            <a:r>
              <a:rPr lang="ko-KR" altLang="en-US" dirty="0" err="1" smtClean="0">
                <a:sym typeface="Wingdings" panose="05000000000000000000" pitchFamily="2" charset="2"/>
              </a:rPr>
              <a:t>생성자들이</a:t>
            </a:r>
            <a:r>
              <a:rPr lang="ko-KR" altLang="en-US" dirty="0" smtClean="0">
                <a:sym typeface="Wingdings" panose="05000000000000000000" pitchFamily="2" charset="2"/>
              </a:rPr>
              <a:t> 객체를 만들어 낼 때 똑같은 특성을 같도록 초기화할 수 있는 메소드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함수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하나를 만들어 사용하려고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함수를 </a:t>
            </a:r>
            <a:r>
              <a:rPr lang="en-US" altLang="ko-KR" dirty="0" err="1" smtClean="0">
                <a:sym typeface="Wingdings" panose="05000000000000000000" pitchFamily="2" charset="2"/>
              </a:rPr>
              <a:t>init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이라고 부르고 코딩합니다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67408" y="2352623"/>
            <a:ext cx="8856984" cy="26161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</a:t>
            </a:r>
            <a:r>
              <a:rPr lang="en-US" altLang="ko-KR" sz="1600" dirty="0" err="1">
                <a:latin typeface="Consolas" panose="020B0609020204030204" pitchFamily="49" charset="0"/>
              </a:rPr>
              <a:t>HuButton</a:t>
            </a:r>
            <a:r>
              <a:rPr lang="en-US" altLang="ko-KR" sz="1600" dirty="0">
                <a:latin typeface="Consolas" panose="020B0609020204030204" pitchFamily="49" charset="0"/>
              </a:rPr>
              <a:t> extends </a:t>
            </a:r>
            <a:r>
              <a:rPr lang="en-US" altLang="ko-KR" sz="1600" dirty="0" err="1">
                <a:latin typeface="Consolas" panose="020B0609020204030204" pitchFamily="49" charset="0"/>
              </a:rPr>
              <a:t>AppCompatButton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</a:t>
            </a:r>
            <a:r>
              <a:rPr lang="en-US" altLang="ko-KR" sz="1600" dirty="0" err="1">
                <a:latin typeface="Consolas" panose="020B0609020204030204" pitchFamily="49" charset="0"/>
              </a:rPr>
              <a:t>HuButton</a:t>
            </a:r>
            <a:r>
              <a:rPr lang="en-US" altLang="ko-KR" sz="1600" dirty="0">
                <a:latin typeface="Consolas" panose="020B0609020204030204" pitchFamily="49" charset="0"/>
              </a:rPr>
              <a:t>(Context context)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super(context);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</a:t>
            </a:r>
            <a:r>
              <a:rPr lang="en-US" altLang="ko-KR" sz="1600" dirty="0" err="1">
                <a:latin typeface="Consolas" panose="020B0609020204030204" pitchFamily="49" charset="0"/>
              </a:rPr>
              <a:t>HuButton</a:t>
            </a:r>
            <a:r>
              <a:rPr lang="en-US" altLang="ko-KR" sz="1600" dirty="0">
                <a:latin typeface="Consolas" panose="020B0609020204030204" pitchFamily="49" charset="0"/>
              </a:rPr>
              <a:t>(Context </a:t>
            </a:r>
            <a:r>
              <a:rPr lang="en-US" altLang="ko-KR" sz="1600" dirty="0" err="1">
                <a:latin typeface="Consolas" panose="020B0609020204030204" pitchFamily="49" charset="0"/>
              </a:rPr>
              <a:t>context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AttributeSet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attrs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super(context, </a:t>
            </a:r>
            <a:r>
              <a:rPr lang="en-US" altLang="ko-KR" sz="1600" dirty="0" err="1">
                <a:latin typeface="Consolas" panose="020B0609020204030204" pitchFamily="49" charset="0"/>
              </a:rPr>
              <a:t>attrs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623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Hu072Button: </a:t>
            </a:r>
            <a:r>
              <a:rPr lang="ko-KR" altLang="en-US" dirty="0" smtClean="0">
                <a:sym typeface="Wingdings" panose="05000000000000000000" pitchFamily="2" charset="2"/>
              </a:rPr>
              <a:t>새로운 뷰를 만드는 실습으로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일종의 뷰인 버튼을 만들어 사용해 보기로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2 </a:t>
            </a:r>
            <a:r>
              <a:rPr lang="ko-KR" altLang="en-US" b="1" dirty="0" smtClean="0"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HuButton.java </a:t>
            </a:r>
            <a:r>
              <a:rPr lang="ko-KR" altLang="en-US" dirty="0">
                <a:sym typeface="Wingdings" panose="05000000000000000000" pitchFamily="2" charset="2"/>
              </a:rPr>
              <a:t>파일은 다음과 같을 것입니다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첫째 </a:t>
            </a:r>
            <a:r>
              <a:rPr lang="ko-KR" altLang="en-US" dirty="0" err="1" smtClean="0">
                <a:sym typeface="Wingdings" panose="05000000000000000000" pitchFamily="2" charset="2"/>
              </a:rPr>
              <a:t>생성자는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new </a:t>
            </a:r>
            <a:r>
              <a:rPr lang="ko-KR" altLang="en-US" dirty="0" smtClean="0">
                <a:sym typeface="Wingdings" panose="05000000000000000000" pitchFamily="2" charset="2"/>
              </a:rPr>
              <a:t>연산자와 함께 사용해서 </a:t>
            </a:r>
            <a:r>
              <a:rPr lang="en-US" altLang="ko-KR" dirty="0" err="1" smtClean="0">
                <a:sym typeface="Wingdings" panose="05000000000000000000" pitchFamily="2" charset="2"/>
              </a:rPr>
              <a:t>HuButton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만들어내는 디폴트 </a:t>
            </a:r>
            <a:r>
              <a:rPr lang="ko-KR" altLang="en-US" dirty="0" err="1" smtClean="0">
                <a:sym typeface="Wingdings" panose="05000000000000000000" pitchFamily="2" charset="2"/>
              </a:rPr>
              <a:t>생성자이며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둘때는</a:t>
            </a:r>
            <a:r>
              <a:rPr lang="ko-KR" altLang="en-US" dirty="0" smtClean="0">
                <a:sym typeface="Wingdings" panose="05000000000000000000" pitchFamily="2" charset="2"/>
              </a:rPr>
              <a:t> 속성값을 받아 객체를 만들어 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이런 </a:t>
            </a:r>
            <a:r>
              <a:rPr lang="ko-KR" altLang="en-US" dirty="0" err="1" smtClean="0">
                <a:sym typeface="Wingdings" panose="05000000000000000000" pitchFamily="2" charset="2"/>
              </a:rPr>
              <a:t>생성자들이</a:t>
            </a:r>
            <a:r>
              <a:rPr lang="ko-KR" altLang="en-US" dirty="0" smtClean="0">
                <a:sym typeface="Wingdings" panose="05000000000000000000" pitchFamily="2" charset="2"/>
              </a:rPr>
              <a:t> 객체를 만들어 낼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똑같은 특성을 같도록 초기화하기 위해 공통으로 사용할 수 있는 함수를 정의하기로 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함수를 </a:t>
            </a:r>
            <a:r>
              <a:rPr lang="en-US" altLang="ko-KR" dirty="0" err="1" smtClean="0">
                <a:sym typeface="Wingdings" panose="05000000000000000000" pitchFamily="2" charset="2"/>
              </a:rPr>
              <a:t>init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이라고 다음과 같이 정의하고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각각 </a:t>
            </a:r>
            <a:r>
              <a:rPr lang="ko-KR" altLang="en-US" dirty="0" err="1" smtClean="0">
                <a:sym typeface="Wingdings" panose="05000000000000000000" pitchFamily="2" charset="2"/>
              </a:rPr>
              <a:t>생성자에서</a:t>
            </a:r>
            <a:r>
              <a:rPr lang="ko-KR" altLang="en-US" dirty="0" smtClean="0">
                <a:sym typeface="Wingdings" panose="05000000000000000000" pitchFamily="2" charset="2"/>
              </a:rPr>
              <a:t> 이 함수를 호출하도록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init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함수는 단순히 버튼의 </a:t>
            </a:r>
            <a:r>
              <a:rPr lang="en-US" altLang="ko-KR" dirty="0" smtClean="0">
                <a:sym typeface="Wingdings" panose="05000000000000000000" pitchFamily="2" charset="2"/>
              </a:rPr>
              <a:t>background color=CYAN 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err="1" smtClean="0">
                <a:sym typeface="Wingdings" panose="05000000000000000000" pitchFamily="2" charset="2"/>
              </a:rPr>
              <a:t>textColor</a:t>
            </a:r>
            <a:r>
              <a:rPr lang="ko-KR" altLang="en-US" dirty="0" smtClean="0">
                <a:sym typeface="Wingdings" panose="05000000000000000000" pitchFamily="2" charset="2"/>
              </a:rPr>
              <a:t>만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또한 이 버튼은 클릭 될 때마다 </a:t>
            </a:r>
            <a:r>
              <a:rPr lang="en-US" altLang="ko-KR" dirty="0" smtClean="0">
                <a:sym typeface="Wingdings" panose="05000000000000000000" pitchFamily="2" charset="2"/>
              </a:rPr>
              <a:t>YELLOW</a:t>
            </a:r>
            <a:r>
              <a:rPr lang="ko-KR" altLang="en-US" dirty="0" smtClean="0">
                <a:sym typeface="Wingdings" panose="05000000000000000000" pitchFamily="2" charset="2"/>
              </a:rPr>
              <a:t>로 색을 바꾸었다가 다시 </a:t>
            </a:r>
            <a:r>
              <a:rPr lang="en-US" altLang="ko-KR" dirty="0" smtClean="0">
                <a:sym typeface="Wingdings" panose="05000000000000000000" pitchFamily="2" charset="2"/>
              </a:rPr>
              <a:t>CYAN</a:t>
            </a:r>
            <a:r>
              <a:rPr lang="ko-KR" altLang="en-US" dirty="0" smtClean="0">
                <a:sym typeface="Wingdings" panose="05000000000000000000" pitchFamily="2" charset="2"/>
              </a:rPr>
              <a:t>으로 복귀하는 특성을 가집니다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67408" y="2352623"/>
            <a:ext cx="8856984" cy="26161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</a:t>
            </a:r>
            <a:r>
              <a:rPr lang="en-US" altLang="ko-KR" sz="1600" dirty="0" err="1">
                <a:latin typeface="Consolas" panose="020B0609020204030204" pitchFamily="49" charset="0"/>
              </a:rPr>
              <a:t>HuButton</a:t>
            </a:r>
            <a:r>
              <a:rPr lang="en-US" altLang="ko-KR" sz="1600" dirty="0">
                <a:latin typeface="Consolas" panose="020B0609020204030204" pitchFamily="49" charset="0"/>
              </a:rPr>
              <a:t> extends </a:t>
            </a:r>
            <a:r>
              <a:rPr lang="en-US" altLang="ko-KR" sz="1600" dirty="0" err="1">
                <a:latin typeface="Consolas" panose="020B0609020204030204" pitchFamily="49" charset="0"/>
              </a:rPr>
              <a:t>AppCompatButton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</a:t>
            </a:r>
            <a:r>
              <a:rPr lang="en-US" altLang="ko-KR" sz="1600" dirty="0" err="1">
                <a:latin typeface="Consolas" panose="020B0609020204030204" pitchFamily="49" charset="0"/>
              </a:rPr>
              <a:t>HuButton</a:t>
            </a:r>
            <a:r>
              <a:rPr lang="en-US" altLang="ko-KR" sz="1600" dirty="0">
                <a:latin typeface="Consolas" panose="020B0609020204030204" pitchFamily="49" charset="0"/>
              </a:rPr>
              <a:t>(Context context)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super(context);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</a:t>
            </a:r>
            <a:r>
              <a:rPr lang="en-US" altLang="ko-KR" sz="1600" dirty="0" err="1">
                <a:latin typeface="Consolas" panose="020B0609020204030204" pitchFamily="49" charset="0"/>
              </a:rPr>
              <a:t>HuButton</a:t>
            </a:r>
            <a:r>
              <a:rPr lang="en-US" altLang="ko-KR" sz="1600" dirty="0">
                <a:latin typeface="Consolas" panose="020B0609020204030204" pitchFamily="49" charset="0"/>
              </a:rPr>
              <a:t>(Context </a:t>
            </a:r>
            <a:r>
              <a:rPr lang="en-US" altLang="ko-KR" sz="1600" dirty="0" err="1">
                <a:latin typeface="Consolas" panose="020B0609020204030204" pitchFamily="49" charset="0"/>
              </a:rPr>
              <a:t>context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AttributeSet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attrs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super(context, </a:t>
            </a:r>
            <a:r>
              <a:rPr lang="en-US" altLang="ko-KR" sz="1600" dirty="0" err="1">
                <a:latin typeface="Consolas" panose="020B0609020204030204" pitchFamily="49" charset="0"/>
              </a:rPr>
              <a:t>attrs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001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Hu072Button: </a:t>
            </a:r>
            <a:r>
              <a:rPr lang="ko-KR" altLang="en-US" dirty="0" smtClean="0">
                <a:sym typeface="Wingdings" panose="05000000000000000000" pitchFamily="2" charset="2"/>
              </a:rPr>
              <a:t>새로운 뷰를 만드는 실습으로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일종의 뷰인 버튼을 만들어 사용해 보기로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2 </a:t>
            </a:r>
            <a:r>
              <a:rPr lang="ko-KR" altLang="en-US" b="1" dirty="0" smtClean="0"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ko-KR" altLang="en-US" dirty="0" err="1" smtClean="0">
                <a:sym typeface="Wingdings" panose="05000000000000000000" pitchFamily="2" charset="2"/>
              </a:rPr>
              <a:t>생성자에서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inti()</a:t>
            </a:r>
            <a:r>
              <a:rPr lang="ko-KR" altLang="en-US" dirty="0" smtClean="0">
                <a:sym typeface="Wingdings" panose="05000000000000000000" pitchFamily="2" charset="2"/>
              </a:rPr>
              <a:t>함수를 호출하도록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67408" y="1644671"/>
            <a:ext cx="8856984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</a:t>
            </a:r>
            <a:r>
              <a:rPr lang="en-US" altLang="ko-KR" sz="1600" dirty="0" err="1">
                <a:latin typeface="Consolas" panose="020B0609020204030204" pitchFamily="49" charset="0"/>
              </a:rPr>
              <a:t>HuButton</a:t>
            </a:r>
            <a:r>
              <a:rPr lang="en-US" altLang="ko-KR" sz="1600" dirty="0">
                <a:latin typeface="Consolas" panose="020B0609020204030204" pitchFamily="49" charset="0"/>
              </a:rPr>
              <a:t> extends </a:t>
            </a:r>
            <a:r>
              <a:rPr lang="en-US" altLang="ko-KR" sz="1600" dirty="0" err="1">
                <a:latin typeface="Consolas" panose="020B0609020204030204" pitchFamily="49" charset="0"/>
              </a:rPr>
              <a:t>AppCompatButton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private static final String TAG = "HuStar";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 err="1">
                <a:latin typeface="Consolas" panose="020B0609020204030204" pitchFamily="49" charset="0"/>
              </a:rPr>
              <a:t>MyButton</a:t>
            </a:r>
            <a:r>
              <a:rPr lang="en-US" altLang="ko-KR" sz="1600" dirty="0">
                <a:latin typeface="Consolas" panose="020B0609020204030204" pitchFamily="49" charset="0"/>
              </a:rPr>
              <a:t>(Context context)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super(context);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init</a:t>
            </a:r>
            <a:r>
              <a:rPr lang="en-US" altLang="ko-KR" sz="1600" dirty="0">
                <a:latin typeface="Consolas" panose="020B0609020204030204" pitchFamily="49" charset="0"/>
              </a:rPr>
              <a:t>(context);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</a:t>
            </a:r>
            <a:r>
              <a:rPr lang="en-US" altLang="ko-KR" sz="1600" dirty="0" err="1">
                <a:latin typeface="Consolas" panose="020B0609020204030204" pitchFamily="49" charset="0"/>
              </a:rPr>
              <a:t>MyButton</a:t>
            </a:r>
            <a:r>
              <a:rPr lang="en-US" altLang="ko-KR" sz="1600" dirty="0">
                <a:latin typeface="Consolas" panose="020B0609020204030204" pitchFamily="49" charset="0"/>
              </a:rPr>
              <a:t>(Context </a:t>
            </a:r>
            <a:r>
              <a:rPr lang="en-US" altLang="ko-KR" sz="1600" dirty="0" err="1">
                <a:latin typeface="Consolas" panose="020B0609020204030204" pitchFamily="49" charset="0"/>
              </a:rPr>
              <a:t>context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AttributeSet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attrs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super(context, </a:t>
            </a:r>
            <a:r>
              <a:rPr lang="en-US" altLang="ko-KR" sz="1600" dirty="0" err="1">
                <a:latin typeface="Consolas" panose="020B0609020204030204" pitchFamily="49" charset="0"/>
              </a:rPr>
              <a:t>attrs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init</a:t>
            </a:r>
            <a:r>
              <a:rPr lang="en-US" altLang="ko-KR" sz="1600" dirty="0">
                <a:latin typeface="Consolas" panose="020B0609020204030204" pitchFamily="49" charset="0"/>
              </a:rPr>
              <a:t>(context);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private void </a:t>
            </a:r>
            <a:r>
              <a:rPr lang="en-US" altLang="ko-KR" sz="1600" dirty="0" err="1">
                <a:latin typeface="Consolas" panose="020B0609020204030204" pitchFamily="49" charset="0"/>
              </a:rPr>
              <a:t>init</a:t>
            </a:r>
            <a:r>
              <a:rPr lang="en-US" altLang="ko-KR" sz="1600" dirty="0">
                <a:latin typeface="Consolas" panose="020B0609020204030204" pitchFamily="49" charset="0"/>
              </a:rPr>
              <a:t>(Context context)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setBackgroundColor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Color.CYAN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setTextColor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Color.BLACK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869" y="5164536"/>
            <a:ext cx="815411" cy="16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31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Hu072Button: </a:t>
            </a:r>
            <a:r>
              <a:rPr lang="ko-KR" altLang="en-US" dirty="0" smtClean="0">
                <a:sym typeface="Wingdings" panose="05000000000000000000" pitchFamily="2" charset="2"/>
              </a:rPr>
              <a:t>새로운 뷰를 만드는 실습으로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일종의 뷰인 버튼을 만들어 사용해 보기로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3: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onDraw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메소드 재정의를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HuButton.java </a:t>
            </a:r>
            <a:r>
              <a:rPr lang="ko-KR" altLang="en-US" dirty="0" smtClean="0">
                <a:sym typeface="Wingdings" panose="05000000000000000000" pitchFamily="2" charset="2"/>
              </a:rPr>
              <a:t>파일 안에서 우클릭하여 </a:t>
            </a:r>
            <a:r>
              <a:rPr lang="ko-KR" altLang="en-US" dirty="0" err="1" smtClean="0">
                <a:sym typeface="Wingdings" panose="05000000000000000000" pitchFamily="2" charset="2"/>
              </a:rPr>
              <a:t>팝업메뉴가</a:t>
            </a:r>
            <a:r>
              <a:rPr lang="ko-KR" altLang="en-US" dirty="0" smtClean="0">
                <a:sym typeface="Wingdings" panose="05000000000000000000" pitchFamily="2" charset="2"/>
              </a:rPr>
              <a:t> 나오면</a:t>
            </a:r>
            <a:r>
              <a:rPr lang="en-US" altLang="ko-KR" dirty="0" smtClean="0">
                <a:sym typeface="Wingdings" panose="05000000000000000000" pitchFamily="2" charset="2"/>
              </a:rPr>
              <a:t>, [Generate.. Override Methods...]</a:t>
            </a:r>
            <a:r>
              <a:rPr lang="ko-KR" altLang="en-US" dirty="0" smtClean="0">
                <a:sym typeface="Wingdings" panose="05000000000000000000" pitchFamily="2" charset="2"/>
              </a:rPr>
              <a:t>택하면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부모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상위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클래스에서 정의되어 있고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하위클래스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HuButton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에서 재정의할 수 있는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메소드들이</a:t>
            </a:r>
            <a:r>
              <a:rPr lang="ko-KR" altLang="en-US" dirty="0" smtClean="0">
                <a:sym typeface="Wingdings" panose="05000000000000000000" pitchFamily="2" charset="2"/>
              </a:rPr>
              <a:t> 나열됩니다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onDraw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err="1" smtClean="0">
                <a:sym typeface="Wingdings" panose="05000000000000000000" pitchFamily="2" charset="2"/>
              </a:rPr>
              <a:t>onTouchEvent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를 선택하고 </a:t>
            </a:r>
            <a:r>
              <a:rPr lang="en-US" altLang="ko-KR" dirty="0" smtClean="0">
                <a:sym typeface="Wingdings" panose="05000000000000000000" pitchFamily="2" charset="2"/>
              </a:rPr>
              <a:t>OK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같은 </a:t>
            </a:r>
            <a:r>
              <a:rPr lang="ko-KR" altLang="en-US" dirty="0" err="1" smtClean="0">
                <a:sym typeface="Wingdings" panose="05000000000000000000" pitchFamily="2" charset="2"/>
              </a:rPr>
              <a:t>스켈리톤</a:t>
            </a:r>
            <a:r>
              <a:rPr lang="en-US" altLang="ko-KR" dirty="0" smtClean="0">
                <a:sym typeface="Wingdings" panose="05000000000000000000" pitchFamily="2" charset="2"/>
              </a:rPr>
              <a:t>(skeleton)</a:t>
            </a:r>
            <a:r>
              <a:rPr lang="ko-KR" altLang="en-US" dirty="0" smtClean="0">
                <a:sym typeface="Wingdings" panose="05000000000000000000" pitchFamily="2" charset="2"/>
              </a:rPr>
              <a:t>코드가 작성되고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우리가 </a:t>
            </a:r>
            <a:r>
              <a:rPr lang="en-US" altLang="ko-KR" dirty="0" err="1" smtClean="0">
                <a:sym typeface="Wingdings" panose="05000000000000000000" pitchFamily="2" charset="2"/>
              </a:rPr>
              <a:t>onDraw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가 언제 호출되는지 확인하기 위해 </a:t>
            </a:r>
            <a:r>
              <a:rPr lang="en-US" altLang="ko-KR" dirty="0" err="1" smtClean="0">
                <a:sym typeface="Wingdings" panose="05000000000000000000" pitchFamily="2" charset="2"/>
              </a:rPr>
              <a:t>Log.d</a:t>
            </a:r>
            <a:r>
              <a:rPr lang="ko-KR" altLang="en-US" dirty="0" smtClean="0">
                <a:sym typeface="Wingdings" panose="05000000000000000000" pitchFamily="2" charset="2"/>
              </a:rPr>
              <a:t>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39416" y="3140968"/>
            <a:ext cx="8856984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600" dirty="0" err="1">
                <a:latin typeface="Consolas" panose="020B0609020204030204" pitchFamily="49" charset="0"/>
              </a:rPr>
              <a:t>onDraw</a:t>
            </a:r>
            <a:r>
              <a:rPr lang="en-US" altLang="ko-KR" sz="1600" dirty="0">
                <a:latin typeface="Consolas" panose="020B0609020204030204" pitchFamily="49" charset="0"/>
              </a:rPr>
              <a:t>(Canvas canvas)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super.onDraw</a:t>
            </a:r>
            <a:r>
              <a:rPr lang="en-US" altLang="ko-KR" sz="1600" dirty="0">
                <a:latin typeface="Consolas" panose="020B0609020204030204" pitchFamily="49" charset="0"/>
              </a:rPr>
              <a:t>(canvas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Log.d</a:t>
            </a:r>
            <a:r>
              <a:rPr lang="en-US" altLang="ko-KR" sz="1600" dirty="0" smtClean="0">
                <a:latin typeface="Consolas" panose="020B0609020204030204" pitchFamily="49" charset="0"/>
              </a:rPr>
              <a:t>(TAG, 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onDraw</a:t>
            </a:r>
            <a:r>
              <a:rPr lang="en-US" altLang="ko-KR" sz="1600" dirty="0" smtClean="0">
                <a:latin typeface="Consolas" panose="020B0609020204030204" pitchFamily="49" charset="0"/>
              </a:rPr>
              <a:t> called");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boolean </a:t>
            </a:r>
            <a:r>
              <a:rPr lang="en-US" altLang="ko-KR" sz="1600" dirty="0" err="1">
                <a:latin typeface="Consolas" panose="020B0609020204030204" pitchFamily="49" charset="0"/>
              </a:rPr>
              <a:t>onTouchEvent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600" dirty="0">
                <a:latin typeface="Consolas" panose="020B0609020204030204" pitchFamily="49" charset="0"/>
              </a:rPr>
              <a:t> event)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super.onTouchEvent</a:t>
            </a:r>
            <a:r>
              <a:rPr lang="en-US" altLang="ko-KR" sz="1600" dirty="0">
                <a:latin typeface="Consolas" panose="020B0609020204030204" pitchFamily="49" charset="0"/>
              </a:rPr>
              <a:t>(event);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948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59818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Step 4: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onTouchEvent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메소드 재정의를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사용자가 버튼을 누르면</a:t>
            </a:r>
            <a:r>
              <a:rPr lang="en-US" altLang="ko-KR" dirty="0" smtClean="0">
                <a:sym typeface="Wingdings" panose="05000000000000000000" pitchFamily="2" charset="2"/>
              </a:rPr>
              <a:t>, touch event</a:t>
            </a:r>
            <a:r>
              <a:rPr lang="ko-KR" altLang="en-US" dirty="0" smtClean="0">
                <a:sym typeface="Wingdings" panose="05000000000000000000" pitchFamily="2" charset="2"/>
              </a:rPr>
              <a:t>가 일어나며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onTouchEvent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우리가 이 메소드를 재정의하므로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메소드 호출됩니다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때 전달되는 </a:t>
            </a:r>
            <a:r>
              <a:rPr lang="en-US" altLang="ko-KR" dirty="0" err="1" smtClean="0">
                <a:sym typeface="Wingdings" panose="05000000000000000000" pitchFamily="2" charset="2"/>
              </a:rPr>
              <a:t>MouseEvent</a:t>
            </a:r>
            <a:r>
              <a:rPr lang="ko-KR" altLang="en-US" dirty="0" smtClean="0">
                <a:sym typeface="Wingdings" panose="05000000000000000000" pitchFamily="2" charset="2"/>
              </a:rPr>
              <a:t>개체에는 </a:t>
            </a:r>
            <a:r>
              <a:rPr lang="en-US" altLang="ko-KR" dirty="0" err="1" smtClean="0">
                <a:sym typeface="Wingdings" panose="05000000000000000000" pitchFamily="2" charset="2"/>
              </a:rPr>
              <a:t>getAction</a:t>
            </a:r>
            <a:r>
              <a:rPr lang="ko-KR" altLang="en-US" dirty="0" smtClean="0">
                <a:sym typeface="Wingdings" panose="05000000000000000000" pitchFamily="2" charset="2"/>
              </a:rPr>
              <a:t>메소드가 있어서 손가락이 눌렸는지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눌린 상태로 드래그 되는지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손가락이 떼어진 상태인지 알 수 있도록 코드를 작성합니다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이런 상황에 대한 값에 따라 색을 바꾸었다면</a:t>
            </a:r>
            <a:r>
              <a:rPr lang="en-US" altLang="ko-KR" dirty="0" smtClean="0">
                <a:sym typeface="Wingdings" panose="05000000000000000000" pitchFamily="2" charset="2"/>
              </a:rPr>
              <a:t>, invalidate()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호출하여 뷰를 다시 그립니다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뷰가 다시 그려진다면 </a:t>
            </a:r>
            <a:r>
              <a:rPr lang="en-US" altLang="ko-KR" dirty="0" err="1" smtClean="0">
                <a:sym typeface="Wingdings" panose="05000000000000000000" pitchFamily="2" charset="2"/>
              </a:rPr>
              <a:t>onDraw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메소드가 동작하면서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그려집니다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또한 우리가 입력해 둔 </a:t>
            </a:r>
            <a:r>
              <a:rPr lang="en-US" altLang="ko-KR" dirty="0" err="1" smtClean="0">
                <a:sym typeface="Wingdings" panose="05000000000000000000" pitchFamily="2" charset="2"/>
              </a:rPr>
              <a:t>Log.d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en-US" altLang="ko-KR" dirty="0" err="1" smtClean="0">
                <a:sym typeface="Wingdings" panose="05000000000000000000" pitchFamily="2" charset="2"/>
              </a:rPr>
              <a:t>onDraw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메소드가 호출된 것을 확인할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버튼의 바탕색은 처음에 밝은 파랑</a:t>
            </a:r>
            <a:r>
              <a:rPr lang="en-US" altLang="ko-KR" dirty="0" smtClean="0">
                <a:sym typeface="Wingdings" panose="05000000000000000000" pitchFamily="2" charset="2"/>
              </a:rPr>
              <a:t>(cyan)</a:t>
            </a:r>
            <a:r>
              <a:rPr lang="ko-KR" altLang="en-US" dirty="0" smtClean="0">
                <a:sym typeface="Wingdings" panose="05000000000000000000" pitchFamily="2" charset="2"/>
              </a:rPr>
              <a:t>이지만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버튼이 눌러지면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버튼의 바탕색을 노란색으로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변경되도록 코딩합니다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 외의 경우 다시 </a:t>
            </a:r>
            <a:r>
              <a:rPr lang="en-US" altLang="ko-KR" dirty="0" smtClean="0">
                <a:sym typeface="Wingdings" panose="05000000000000000000" pitchFamily="2" charset="2"/>
              </a:rPr>
              <a:t>cyan</a:t>
            </a:r>
            <a:r>
              <a:rPr lang="ko-KR" altLang="en-US" dirty="0" smtClean="0">
                <a:sym typeface="Wingdings" panose="05000000000000000000" pitchFamily="2" charset="2"/>
              </a:rPr>
              <a:t>으로 회복하도록 코딩합니다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이렇게 정의한 새로운 </a:t>
            </a:r>
            <a:r>
              <a:rPr lang="en-US" altLang="ko-KR" dirty="0" err="1" smtClean="0">
                <a:sym typeface="Wingdings" panose="05000000000000000000" pitchFamily="2" charset="2"/>
              </a:rPr>
              <a:t>HuButton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레이아웃에 추가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하거나 또는 소스코드에 </a:t>
            </a:r>
            <a:r>
              <a:rPr lang="en-US" altLang="ko-KR" dirty="0" smtClean="0">
                <a:sym typeface="Wingdings" panose="05000000000000000000" pitchFamily="2" charset="2"/>
              </a:rPr>
              <a:t>new</a:t>
            </a:r>
            <a:r>
              <a:rPr lang="ko-KR" altLang="en-US" dirty="0" smtClean="0">
                <a:sym typeface="Wingdings" panose="05000000000000000000" pitchFamily="2" charset="2"/>
              </a:rPr>
              <a:t>연산자를 사용해서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객체를 만든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레이아웃 객체의 </a:t>
            </a:r>
            <a:r>
              <a:rPr lang="en-US" altLang="ko-KR" dirty="0" err="1" smtClean="0">
                <a:sym typeface="Wingdings" panose="05000000000000000000" pitchFamily="2" charset="2"/>
              </a:rPr>
              <a:t>addView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를 통해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추가할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600056" y="2503992"/>
            <a:ext cx="5101156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400" dirty="0">
                <a:latin typeface="Consolas" panose="020B0609020204030204" pitchFamily="49" charset="0"/>
              </a:rPr>
              <a:t>boolean </a:t>
            </a:r>
            <a:r>
              <a:rPr lang="en-US" altLang="ko-KR" sz="1400" dirty="0" err="1">
                <a:latin typeface="Consolas" panose="020B0609020204030204" pitchFamily="49" charset="0"/>
              </a:rPr>
              <a:t>onTouchEvent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event)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MyButton</a:t>
            </a:r>
            <a:r>
              <a:rPr lang="en-US" altLang="ko-KR" sz="1400" dirty="0">
                <a:latin typeface="Consolas" panose="020B0609020204030204" pitchFamily="49" charset="0"/>
              </a:rPr>
              <a:t>", "</a:t>
            </a:r>
            <a:r>
              <a:rPr lang="en-US" altLang="ko-KR" sz="1400" dirty="0" err="1">
                <a:latin typeface="Consolas" panose="020B0609020204030204" pitchFamily="49" charset="0"/>
              </a:rPr>
              <a:t>onTouchEvent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called");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int action = </a:t>
            </a:r>
            <a:r>
              <a:rPr lang="en-US" altLang="ko-KR" sz="1400" dirty="0" err="1">
                <a:latin typeface="Consolas" panose="020B0609020204030204" pitchFamily="49" charset="0"/>
              </a:rPr>
              <a:t>event.getAction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switch (action)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latin typeface="Consolas" panose="020B0609020204030204" pitchFamily="49" charset="0"/>
              </a:rPr>
              <a:t>case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MotionEvent.ACTION_DOWN</a:t>
            </a:r>
            <a:r>
              <a:rPr lang="en-US" altLang="ko-KR" sz="14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setBackgroundColor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Color.BLUE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sz="1400" dirty="0">
                <a:latin typeface="Consolas" panose="020B0609020204030204" pitchFamily="49" charset="0"/>
              </a:rPr>
              <a:t>break;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latin typeface="Consolas" panose="020B0609020204030204" pitchFamily="49" charset="0"/>
              </a:rPr>
              <a:t>case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MotionEvent.ACTION_OUTSIDE</a:t>
            </a:r>
            <a:r>
              <a:rPr lang="en-US" altLang="ko-KR" sz="14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latin typeface="Consolas" panose="020B0609020204030204" pitchFamily="49" charset="0"/>
              </a:rPr>
              <a:t>case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MotionEvent.ACTION_CANCEL</a:t>
            </a:r>
            <a:r>
              <a:rPr lang="en-US" altLang="ko-KR" sz="14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latin typeface="Consolas" panose="020B0609020204030204" pitchFamily="49" charset="0"/>
              </a:rPr>
              <a:t>case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MotionEvent.ACTION_UP</a:t>
            </a:r>
            <a:r>
              <a:rPr lang="en-US" altLang="ko-KR" sz="14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setBackgroundColor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Color.CYAN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sz="1400" dirty="0">
                <a:latin typeface="Consolas" panose="020B0609020204030204" pitchFamily="49" charset="0"/>
              </a:rPr>
              <a:t>break</a:t>
            </a:r>
            <a:r>
              <a:rPr lang="en-US" altLang="ko-KR" sz="14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default: break;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invalidate();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return true;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506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59818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Step 5: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Hu072Button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프로젝트에서 </a:t>
            </a:r>
            <a:r>
              <a:rPr lang="en-US" altLang="ko-KR" dirty="0" err="1">
                <a:sym typeface="Wingdings" panose="05000000000000000000" pitchFamily="2" charset="2"/>
              </a:rPr>
              <a:t>HuButton</a:t>
            </a:r>
            <a:r>
              <a:rPr lang="ko-KR" altLang="en-US" dirty="0">
                <a:sym typeface="Wingdings" panose="05000000000000000000" pitchFamily="2" charset="2"/>
              </a:rPr>
              <a:t>을 화면에 </a:t>
            </a:r>
            <a:r>
              <a:rPr lang="ko-KR" altLang="en-US" dirty="0" smtClean="0">
                <a:sym typeface="Wingdings" panose="05000000000000000000" pitchFamily="2" charset="2"/>
              </a:rPr>
              <a:t>띄어 보려고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어떻게 하면 좋을까요</a:t>
            </a:r>
            <a:r>
              <a:rPr lang="en-US" altLang="ko-KR" dirty="0" smtClean="0">
                <a:sym typeface="Wingdings" panose="05000000000000000000" pitchFamily="2" charset="2"/>
              </a:rPr>
              <a:t>?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가장 쉬운 방법은 </a:t>
            </a:r>
            <a:r>
              <a:rPr lang="en-US" altLang="ko-KR" dirty="0" err="1" smtClean="0">
                <a:sym typeface="Wingdings" panose="05000000000000000000" pitchFamily="2" charset="2"/>
              </a:rPr>
              <a:t>HuButton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>
                <a:sym typeface="Wingdings" panose="05000000000000000000" pitchFamily="2" charset="2"/>
              </a:rPr>
              <a:t>main_activity.xml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ko-KR" altLang="en-US" dirty="0" smtClean="0">
                <a:sym typeface="Wingdings" panose="05000000000000000000" pitchFamily="2" charset="2"/>
              </a:rPr>
              <a:t>사용해서 이를 단말기에서 볼 수 있도록 하는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main_activity.xml </a:t>
            </a:r>
            <a:r>
              <a:rPr lang="ko-KR" altLang="en-US" dirty="0" smtClean="0">
                <a:sym typeface="Wingdings" panose="05000000000000000000" pitchFamily="2" charset="2"/>
              </a:rPr>
              <a:t>의 최상위 레이아웃을 </a:t>
            </a:r>
            <a:r>
              <a:rPr lang="en-US" altLang="ko-KR" dirty="0" err="1" smtClean="0">
                <a:sym typeface="Wingdings" panose="05000000000000000000" pitchFamily="2" charset="2"/>
              </a:rPr>
              <a:t>RelativeLaytout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sym typeface="Wingdings" panose="05000000000000000000" pitchFamily="2" charset="2"/>
              </a:rPr>
              <a:t>으로 수정하고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기존의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삭제합니다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다음과 같이 </a:t>
            </a:r>
            <a:r>
              <a:rPr lang="en-US" altLang="ko-KR" dirty="0" err="1" smtClean="0">
                <a:sym typeface="Wingdings" panose="05000000000000000000" pitchFamily="2" charset="2"/>
              </a:rPr>
              <a:t>HuButton</a:t>
            </a:r>
            <a:r>
              <a:rPr lang="ko-KR" altLang="en-US" dirty="0" smtClean="0">
                <a:sym typeface="Wingdings" panose="05000000000000000000" pitchFamily="2" charset="2"/>
              </a:rPr>
              <a:t>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 (</a:t>
            </a:r>
            <a:r>
              <a:rPr lang="ko-KR" altLang="en-US" dirty="0" smtClean="0">
                <a:sym typeface="Wingdings" panose="05000000000000000000" pitchFamily="2" charset="2"/>
              </a:rPr>
              <a:t>아래 예시는 </a:t>
            </a:r>
            <a:r>
              <a:rPr lang="en-US" altLang="ko-KR" dirty="0" smtClean="0">
                <a:sym typeface="Wingdings" panose="05000000000000000000" pitchFamily="2" charset="2"/>
              </a:rPr>
              <a:t>RelativeLayout</a:t>
            </a:r>
            <a:r>
              <a:rPr lang="ko-KR" altLang="en-US" dirty="0" smtClean="0">
                <a:sym typeface="Wingdings" panose="05000000000000000000" pitchFamily="2" charset="2"/>
              </a:rPr>
              <a:t>의 경우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2503992"/>
            <a:ext cx="1124811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&lt;RelativeLayout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</a:t>
            </a:r>
            <a:r>
              <a:rPr lang="en-US" altLang="ko-KR" sz="1600" dirty="0" smtClean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android:id</a:t>
            </a:r>
            <a:r>
              <a:rPr lang="en-US" altLang="ko-KR" sz="1600" dirty="0">
                <a:latin typeface="Consolas" panose="020B0609020204030204" pitchFamily="49" charset="0"/>
              </a:rPr>
              <a:t>="@+</a:t>
            </a:r>
            <a:r>
              <a:rPr lang="en-US" altLang="ko-KR" sz="1600" dirty="0" smtClean="0">
                <a:latin typeface="Consolas" panose="020B0609020204030204" pitchFamily="49" charset="0"/>
              </a:rPr>
              <a:t>id/</a:t>
            </a:r>
            <a:r>
              <a:rPr lang="en-US" altLang="ko-KR" sz="16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relativelayout_simple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600" dirty="0" err="1">
                <a:latin typeface="Consolas" panose="020B0609020204030204" pitchFamily="49" charset="0"/>
              </a:rPr>
              <a:t>org.joy.widget.HuButton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</a:t>
            </a:r>
            <a:r>
              <a:rPr lang="en-US" altLang="ko-KR" sz="1600" dirty="0" smtClean="0">
                <a:latin typeface="Consolas" panose="020B0609020204030204" pitchFamily="49" charset="0"/>
              </a:rPr>
              <a:t>id/</a:t>
            </a:r>
            <a:r>
              <a:rPr lang="en-US" altLang="ko-KR" sz="16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button_joy</a:t>
            </a:r>
            <a:r>
              <a:rPr lang="en-US" altLang="ko-KR" sz="1600" dirty="0" smtClean="0">
                <a:latin typeface="Consolas" panose="020B0609020204030204" pitchFamily="49" charset="0"/>
              </a:rPr>
              <a:t>"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android:layout_centerInParent</a:t>
            </a:r>
            <a:r>
              <a:rPr lang="en-US" altLang="ko-KR" sz="1600" dirty="0">
                <a:latin typeface="Consolas" panose="020B0609020204030204" pitchFamily="49" charset="0"/>
              </a:rPr>
              <a:t>="true</a:t>
            </a:r>
            <a:r>
              <a:rPr lang="en-US" altLang="ko-KR" sz="1600" dirty="0" smtClean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android:padding</a:t>
            </a:r>
            <a:r>
              <a:rPr lang="en-US" altLang="ko-KR" sz="16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android:text="Walk by faith" </a:t>
            </a:r>
            <a:r>
              <a:rPr lang="en-US" altLang="ko-KR" sz="1600" dirty="0" smtClean="0">
                <a:latin typeface="Consolas" panose="020B0609020204030204" pitchFamily="49" charset="0"/>
              </a:rPr>
              <a:t>/&gt;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&lt;/RelativeLayout&gt;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093140" y="3293500"/>
            <a:ext cx="3449983" cy="307777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required to add a view by other apps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5555940" y="3451267"/>
            <a:ext cx="612068" cy="225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959" y="3563770"/>
            <a:ext cx="1664884" cy="286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510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59818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실행 화면</a:t>
            </a:r>
            <a:r>
              <a:rPr lang="en-US" altLang="ko-KR" dirty="0" smtClean="0">
                <a:sym typeface="Wingdings" panose="05000000000000000000" pitchFamily="2" charset="2"/>
              </a:rPr>
              <a:t>: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관찰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ym typeface="Wingdings" panose="05000000000000000000" pitchFamily="2" charset="2"/>
              </a:rPr>
              <a:t>에 어떤 코딩을 했는지 기억이 나나요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아무런 코딩을 하지 않았습니다</a:t>
            </a:r>
            <a:r>
              <a:rPr lang="en-US" altLang="ko-KR" dirty="0" smtClean="0">
                <a:sym typeface="Wingdings" panose="05000000000000000000" pitchFamily="2" charset="2"/>
              </a:rPr>
              <a:t>. activity_main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err="1" smtClean="0">
                <a:sym typeface="Wingdings" panose="05000000000000000000" pitchFamily="2" charset="2"/>
              </a:rPr>
              <a:t>org.joy.widget.HuButton</a:t>
            </a:r>
            <a:r>
              <a:rPr lang="ko-KR" altLang="en-US" dirty="0" smtClean="0">
                <a:sym typeface="Wingdings" panose="05000000000000000000" pitchFamily="2" charset="2"/>
              </a:rPr>
              <a:t>을 사용한 것 뿐입니다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 클릭에 반응하는 특성을 가진 새로운 버튼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뷰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ko-KR" altLang="en-US" dirty="0" smtClean="0">
                <a:sym typeface="Wingdings" panose="05000000000000000000" pitchFamily="2" charset="2"/>
              </a:rPr>
              <a:t>위젯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을 정의한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즉 사용자가 자기 나름대로의 특별한</a:t>
            </a:r>
            <a:r>
              <a:rPr lang="en-US" altLang="ko-KR" dirty="0" smtClean="0">
                <a:sym typeface="Wingdings" panose="05000000000000000000" pitchFamily="2" charset="2"/>
              </a:rPr>
              <a:t>(customized) </a:t>
            </a:r>
            <a:r>
              <a:rPr lang="ko-KR" altLang="en-US" dirty="0" smtClean="0">
                <a:sym typeface="Wingdings" panose="05000000000000000000" pitchFamily="2" charset="2"/>
              </a:rPr>
              <a:t>버튼을 창조한 것입니다</a:t>
            </a:r>
            <a:r>
              <a:rPr lang="en-US" altLang="ko-KR" dirty="0" smtClean="0">
                <a:sym typeface="Wingdings" panose="05000000000000000000" pitchFamily="2" charset="2"/>
              </a:rPr>
              <a:t>.  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sp>
        <p:nvSpPr>
          <p:cNvPr id="10" name="왼쪽/오른쪽 화살표 9"/>
          <p:cNvSpPr/>
          <p:nvPr/>
        </p:nvSpPr>
        <p:spPr>
          <a:xfrm>
            <a:off x="3325020" y="1922445"/>
            <a:ext cx="675312" cy="24933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07409" y="2258645"/>
            <a:ext cx="91053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/>
              <a:t>button</a:t>
            </a:r>
            <a:br>
              <a:rPr lang="en-US" altLang="ko-KR" sz="1400" dirty="0" smtClean="0"/>
            </a:br>
            <a:r>
              <a:rPr lang="en-US" altLang="ko-KR" sz="1400" dirty="0" smtClean="0"/>
              <a:t>down</a:t>
            </a:r>
          </a:p>
          <a:p>
            <a:pPr algn="ctr"/>
            <a:r>
              <a:rPr lang="en-US" altLang="ko-KR" sz="1400" dirty="0" smtClean="0"/>
              <a:t>up</a:t>
            </a:r>
            <a:endParaRPr lang="en-US" altLang="ko-KR" sz="1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1292914"/>
            <a:ext cx="1806160" cy="307973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768" y="1292914"/>
            <a:ext cx="1761830" cy="307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872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실습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Hu072Button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5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en-US" altLang="ko-KR" dirty="0" err="1" smtClean="0">
                <a:sym typeface="Wingdings" panose="05000000000000000000" pitchFamily="2" charset="2"/>
              </a:rPr>
              <a:t>HuButton</a:t>
            </a:r>
            <a:r>
              <a:rPr lang="ko-KR" altLang="en-US" dirty="0" smtClean="0">
                <a:sym typeface="Wingdings" panose="05000000000000000000" pitchFamily="2" charset="2"/>
              </a:rPr>
              <a:t>을 좀 더 개선해보려고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첫째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HuButton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자체의 디폴트로 글자의 크기를 좀 더 크게 즉</a:t>
            </a:r>
            <a:r>
              <a:rPr lang="en-US" altLang="ko-KR" dirty="0" smtClean="0">
                <a:sym typeface="Wingdings" panose="05000000000000000000" pitchFamily="2" charset="2"/>
              </a:rPr>
              <a:t> 24sp</a:t>
            </a:r>
            <a:r>
              <a:rPr lang="ko-KR" altLang="en-US" dirty="0" smtClean="0">
                <a:sym typeface="Wingdings" panose="05000000000000000000" pitchFamily="2" charset="2"/>
              </a:rPr>
              <a:t>로 설정하고자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둘째</a:t>
            </a:r>
            <a:r>
              <a:rPr lang="en-US" altLang="ko-KR" dirty="0" smtClean="0">
                <a:sym typeface="Wingdings" panose="05000000000000000000" pitchFamily="2" charset="2"/>
              </a:rPr>
              <a:t>, Text</a:t>
            </a:r>
            <a:r>
              <a:rPr lang="ko-KR" altLang="en-US" dirty="0" smtClean="0">
                <a:sym typeface="Wingdings" panose="05000000000000000000" pitchFamily="2" charset="2"/>
              </a:rPr>
              <a:t>의 영문자가 항상 대문자로 보이는 것이 아니라 사용자가 입력하는 그대로 표시하고자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어디에서 </a:t>
            </a:r>
            <a:r>
              <a:rPr lang="en-US" altLang="ko-KR" dirty="0" err="1" smtClean="0">
                <a:sym typeface="Wingdings" panose="05000000000000000000" pitchFamily="2" charset="2"/>
              </a:rPr>
              <a:t>setTextSize</a:t>
            </a:r>
            <a:r>
              <a:rPr lang="en-US" altLang="ko-KR" dirty="0" smtClean="0">
                <a:sym typeface="Wingdings" panose="05000000000000000000" pitchFamily="2" charset="2"/>
              </a:rPr>
              <a:t>(), </a:t>
            </a:r>
            <a:r>
              <a:rPr lang="en-US" altLang="ko-KR" dirty="0" err="1" smtClean="0">
                <a:sym typeface="Wingdings" panose="05000000000000000000" pitchFamily="2" charset="2"/>
              </a:rPr>
              <a:t>setAllCaps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를 호출하면 좋을까요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HuButton.java </a:t>
            </a:r>
            <a:r>
              <a:rPr lang="ko-KR" altLang="en-US" dirty="0" smtClean="0">
                <a:sym typeface="Wingdings" panose="05000000000000000000" pitchFamily="2" charset="2"/>
              </a:rPr>
              <a:t>즉 클래스 파일에서 객체를 생성할 때부터 해당 사항들을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056" y="2665368"/>
            <a:ext cx="2260532" cy="38544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6360" y="2670840"/>
            <a:ext cx="2597048" cy="388689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67408" y="3737125"/>
            <a:ext cx="4968552" cy="1600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private </a:t>
            </a:r>
            <a:r>
              <a:rPr lang="en-US" altLang="ko-KR" sz="1400" dirty="0">
                <a:latin typeface="Consolas" panose="020B0609020204030204" pitchFamily="49" charset="0"/>
              </a:rPr>
              <a:t>void </a:t>
            </a:r>
            <a:r>
              <a:rPr lang="en-US" altLang="ko-KR" sz="1400" dirty="0" err="1">
                <a:latin typeface="Consolas" panose="020B0609020204030204" pitchFamily="49" charset="0"/>
              </a:rPr>
              <a:t>init</a:t>
            </a:r>
            <a:r>
              <a:rPr lang="en-US" altLang="ko-KR" sz="1400" dirty="0">
                <a:latin typeface="Consolas" panose="020B0609020204030204" pitchFamily="49" charset="0"/>
              </a:rPr>
              <a:t>(Context context) {</a:t>
            </a:r>
          </a:p>
          <a:p>
            <a:r>
              <a:rPr lang="en-US" altLang="ko-KR" sz="1400" b="1" dirty="0" smtClean="0">
                <a:latin typeface="Consolas" panose="020B0609020204030204" pitchFamily="49" charset="0"/>
              </a:rPr>
              <a:t>  </a:t>
            </a:r>
            <a:r>
              <a:rPr lang="en-US" altLang="ko-KR" sz="1400" b="1" dirty="0" err="1" smtClean="0">
                <a:latin typeface="Consolas" panose="020B0609020204030204" pitchFamily="49" charset="0"/>
              </a:rPr>
              <a:t>setAllCaps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(false);</a:t>
            </a:r>
            <a:br>
              <a:rPr lang="en-US" altLang="ko-KR" sz="1400" b="1" dirty="0" smtClean="0">
                <a:latin typeface="Consolas" panose="020B0609020204030204" pitchFamily="49" charset="0"/>
              </a:rPr>
            </a:br>
            <a:r>
              <a:rPr lang="en-US" altLang="ko-KR" sz="1400" b="1" dirty="0" smtClean="0">
                <a:latin typeface="Consolas" panose="020B0609020204030204" pitchFamily="49" charset="0"/>
              </a:rPr>
              <a:t>  </a:t>
            </a:r>
            <a:r>
              <a:rPr lang="en-US" altLang="ko-KR" sz="1400" b="1" dirty="0" err="1" smtClean="0">
                <a:latin typeface="Consolas" panose="020B0609020204030204" pitchFamily="49" charset="0"/>
              </a:rPr>
              <a:t>setTextSize</a:t>
            </a:r>
            <a:r>
              <a:rPr lang="en-US" altLang="ko-KR" sz="1400" b="1" dirty="0">
                <a:latin typeface="Consolas" panose="020B0609020204030204" pitchFamily="49" charset="0"/>
              </a:rPr>
              <a:t>((float) 24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b="1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</a:t>
            </a:r>
            <a:r>
              <a:rPr lang="en-US" altLang="ko-KR" sz="1400" dirty="0" err="1">
                <a:latin typeface="Consolas" panose="020B0609020204030204" pitchFamily="49" charset="0"/>
              </a:rPr>
              <a:t>setBackgroundColor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Color.CYAN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</a:t>
            </a:r>
            <a:r>
              <a:rPr lang="en-US" altLang="ko-KR" sz="1400" dirty="0" err="1">
                <a:latin typeface="Consolas" panose="020B0609020204030204" pitchFamily="49" charset="0"/>
              </a:rPr>
              <a:t>setTextColor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Color.BLACK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8951864" y="4614288"/>
            <a:ext cx="344939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944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실습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Hu072Button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6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버튼의 모서리를 곡선으로 처리하고자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 부분은 </a:t>
            </a:r>
            <a:r>
              <a:rPr lang="en-US" altLang="ko-KR" dirty="0" smtClean="0">
                <a:sym typeface="Wingdings" panose="05000000000000000000" pitchFamily="2" charset="2"/>
              </a:rPr>
              <a:t>drawable</a:t>
            </a:r>
            <a:r>
              <a:rPr lang="ko-KR" altLang="en-US" dirty="0" smtClean="0">
                <a:sym typeface="Wingdings" panose="05000000000000000000" pitchFamily="2" charset="2"/>
              </a:rPr>
              <a:t>을 사용해야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Drawable</a:t>
            </a:r>
            <a:r>
              <a:rPr lang="ko-KR" altLang="en-US" dirty="0" smtClean="0">
                <a:sym typeface="Wingdings" panose="05000000000000000000" pitchFamily="2" charset="2"/>
              </a:rPr>
              <a:t>폴더에 </a:t>
            </a:r>
            <a:r>
              <a:rPr lang="en-US" altLang="ko-KR" dirty="0" smtClean="0">
                <a:sym typeface="Wingdings" panose="05000000000000000000" pitchFamily="2" charset="2"/>
              </a:rPr>
              <a:t>tag_rounded_corners.xml  </a:t>
            </a:r>
            <a:r>
              <a:rPr lang="ko-KR" altLang="en-US" dirty="0" smtClean="0">
                <a:sym typeface="Wingdings" panose="05000000000000000000" pitchFamily="2" charset="2"/>
              </a:rPr>
              <a:t>파일을 작성하고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버튼을 그릴 때마다 사용하도록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3100" y="4034317"/>
            <a:ext cx="7272808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&lt;shape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&lt;corners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android:radius</a:t>
            </a:r>
            <a:r>
              <a:rPr lang="en-US" altLang="ko-KR" sz="1400" dirty="0">
                <a:latin typeface="Consolas" panose="020B0609020204030204" pitchFamily="49" charset="0"/>
              </a:rPr>
              <a:t>="16dp" /&gt;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latin typeface="Consolas" panose="020B0609020204030204" pitchFamily="49" charset="0"/>
              </a:rPr>
              <a:t>shape&gt;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6874" y="1096893"/>
            <a:ext cx="3084338" cy="5399637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8472858" y="3618290"/>
            <a:ext cx="530814" cy="404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53100" y="3567869"/>
            <a:ext cx="3033203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tag_rounded_corners.xml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0962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실습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Hu072Button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6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버튼의 모서리를 곡선으로 처리하고자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아래와 같이 </a:t>
            </a:r>
            <a:r>
              <a:rPr lang="en-US" altLang="ko-KR" dirty="0" err="1" smtClean="0">
                <a:sym typeface="Wingdings" panose="05000000000000000000" pitchFamily="2" charset="2"/>
              </a:rPr>
              <a:t>setBackgroundColor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 대신에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err="1" smtClean="0">
                <a:sym typeface="Wingdings" panose="05000000000000000000" pitchFamily="2" charset="2"/>
              </a:rPr>
              <a:t>tag_rounded_corners</a:t>
            </a:r>
            <a:r>
              <a:rPr lang="ko-KR" altLang="en-US" dirty="0" smtClean="0">
                <a:sym typeface="Wingdings" panose="05000000000000000000" pitchFamily="2" charset="2"/>
              </a:rPr>
              <a:t>를 사용하여 버튼을 그릴 때마다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버튼의 코너를 처리하도록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53100" y="4034317"/>
            <a:ext cx="7272808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private </a:t>
            </a:r>
            <a:r>
              <a:rPr lang="en-US" altLang="ko-KR" sz="1400" dirty="0">
                <a:latin typeface="Consolas" panose="020B0609020204030204" pitchFamily="49" charset="0"/>
              </a:rPr>
              <a:t>void </a:t>
            </a:r>
            <a:r>
              <a:rPr lang="en-US" altLang="ko-KR" sz="1400" dirty="0" err="1">
                <a:latin typeface="Consolas" panose="020B0609020204030204" pitchFamily="49" charset="0"/>
              </a:rPr>
              <a:t>init</a:t>
            </a:r>
            <a:r>
              <a:rPr lang="en-US" altLang="ko-KR" sz="1400" dirty="0">
                <a:latin typeface="Consolas" panose="020B0609020204030204" pitchFamily="49" charset="0"/>
              </a:rPr>
              <a:t>(Context context)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setAllCaps</a:t>
            </a:r>
            <a:r>
              <a:rPr lang="en-US" altLang="ko-KR" sz="1400" dirty="0" smtClean="0">
                <a:latin typeface="Consolas" panose="020B0609020204030204" pitchFamily="49" charset="0"/>
              </a:rPr>
              <a:t>(false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setTextSize</a:t>
            </a:r>
            <a:r>
              <a:rPr lang="en-US" altLang="ko-KR" sz="1400" dirty="0">
                <a:latin typeface="Consolas" panose="020B0609020204030204" pitchFamily="49" charset="0"/>
              </a:rPr>
              <a:t>((float) 24);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setTextColor</a:t>
            </a:r>
            <a:r>
              <a:rPr lang="en-US" altLang="ko-KR" sz="1400" dirty="0" smtClean="0">
                <a:latin typeface="Consolas" panose="020B0609020204030204" pitchFamily="49" charset="0"/>
              </a:rPr>
              <a:t>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Color.BLACK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//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setBackgroundColor</a:t>
            </a:r>
            <a:r>
              <a:rPr lang="en-US" altLang="ko-KR" sz="1400" dirty="0" smtClean="0">
                <a:latin typeface="Consolas" panose="020B0609020204030204" pitchFamily="49" charset="0"/>
              </a:rPr>
              <a:t>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Color.CYAN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// </a:t>
            </a:r>
            <a:r>
              <a:rPr lang="en-US" altLang="ko-KR" sz="1400" dirty="0">
                <a:latin typeface="Consolas" panose="020B0609020204030204" pitchFamily="49" charset="0"/>
              </a:rPr>
              <a:t>to make corners round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b="1" dirty="0" err="1" smtClean="0">
                <a:latin typeface="Consolas" panose="020B0609020204030204" pitchFamily="49" charset="0"/>
              </a:rPr>
              <a:t>this.setBackgroundResource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</a:t>
            </a:r>
            <a:r>
              <a:rPr lang="en-US" altLang="ko-KR" sz="1400" b="1" dirty="0" err="1" smtClean="0">
                <a:latin typeface="Consolas" panose="020B0609020204030204" pitchFamily="49" charset="0"/>
              </a:rPr>
              <a:t>R.drawable.tag_rounded_corners</a:t>
            </a:r>
            <a:r>
              <a:rPr lang="en-US" altLang="ko-KR" sz="1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</a:t>
            </a:r>
            <a:r>
              <a:rPr lang="en-US" altLang="ko-KR" sz="1400" b="1" dirty="0" err="1" smtClean="0">
                <a:latin typeface="Consolas" panose="020B0609020204030204" pitchFamily="49" charset="0"/>
              </a:rPr>
              <a:t>GradientDrawable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latin typeface="Consolas" panose="020B0609020204030204" pitchFamily="49" charset="0"/>
              </a:rPr>
              <a:t>drawable = (</a:t>
            </a:r>
            <a:r>
              <a:rPr lang="en-US" altLang="ko-KR" sz="1400" b="1" dirty="0" err="1">
                <a:latin typeface="Consolas" panose="020B0609020204030204" pitchFamily="49" charset="0"/>
              </a:rPr>
              <a:t>GradientDrawable</a:t>
            </a:r>
            <a:r>
              <a:rPr lang="en-US" altLang="ko-KR" sz="1400" b="1" dirty="0">
                <a:latin typeface="Consolas" panose="020B0609020204030204" pitchFamily="49" charset="0"/>
              </a:rPr>
              <a:t>) </a:t>
            </a:r>
            <a:r>
              <a:rPr lang="en-US" altLang="ko-KR" sz="1400" b="1" dirty="0" err="1">
                <a:latin typeface="Consolas" panose="020B0609020204030204" pitchFamily="49" charset="0"/>
              </a:rPr>
              <a:t>this.getBackground</a:t>
            </a:r>
            <a:r>
              <a:rPr lang="en-US" altLang="ko-KR" sz="14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</a:t>
            </a:r>
            <a:r>
              <a:rPr lang="en-US" altLang="ko-KR" sz="1400" b="1" dirty="0" err="1" smtClean="0">
                <a:latin typeface="Consolas" panose="020B0609020204030204" pitchFamily="49" charset="0"/>
              </a:rPr>
              <a:t>drawable.setColor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</a:t>
            </a:r>
            <a:r>
              <a:rPr lang="en-US" altLang="ko-KR" sz="1400" b="1" dirty="0" err="1" smtClean="0">
                <a:latin typeface="Consolas" panose="020B0609020204030204" pitchFamily="49" charset="0"/>
              </a:rPr>
              <a:t>Color.CYAN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6874" y="1096893"/>
            <a:ext cx="3084338" cy="5399637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8472858" y="3618290"/>
            <a:ext cx="530814" cy="404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905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07-1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NinePatch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Image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ImageView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XML</a:t>
            </a:r>
            <a:r>
              <a:rPr lang="ko-KR" altLang="en-US" dirty="0" smtClean="0">
                <a:sym typeface="Wingdings" panose="05000000000000000000" pitchFamily="2" charset="2"/>
              </a:rPr>
              <a:t>레이아웃에 추가하여 화면에 보여줄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이미지가 나타나는 영역보다 원본 이미지가 작으면 시스템이 이미지 크기를 자동으로 늘려줍니다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단말기 사이즈가 다르고 또한 해상도 다를 때도 크기가 조정되므로 유용한 가능입니다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이런 과정에서 왜곡이 생길 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다음의 두 개의 아이콘으로 각각 </a:t>
            </a:r>
            <a:r>
              <a:rPr lang="en-US" altLang="ko-KR" dirty="0" smtClean="0"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ym typeface="Wingdings" panose="05000000000000000000" pitchFamily="2" charset="2"/>
              </a:rPr>
              <a:t>개의 버튼들입니다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위의 </a:t>
            </a:r>
            <a:r>
              <a:rPr lang="en-US" altLang="ko-KR" dirty="0" smtClean="0"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ym typeface="Wingdings" panose="05000000000000000000" pitchFamily="2" charset="2"/>
              </a:rPr>
              <a:t>개의 버튼과 아래 </a:t>
            </a:r>
            <a:r>
              <a:rPr lang="en-US" altLang="ko-KR" dirty="0" smtClean="0"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ym typeface="Wingdings" panose="05000000000000000000" pitchFamily="2" charset="2"/>
              </a:rPr>
              <a:t>개의 버튼을 비교하면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약간의 차이가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차이가 어디 있습니까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버튼을 한 방향으로만 확장할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모서리 부분이 다른 비율로 늘어나는 문제를 어떻게 해결하면 좋을까요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03" y="4954653"/>
            <a:ext cx="233554" cy="22008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53" y="3336501"/>
            <a:ext cx="234128" cy="22008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464" y="3140968"/>
            <a:ext cx="4244708" cy="320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609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실습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Hu072Button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59818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Bug Fix: </a:t>
            </a:r>
            <a:r>
              <a:rPr lang="ko-KR" altLang="en-US" b="1" dirty="0" smtClean="0">
                <a:sym typeface="Wingdings" panose="05000000000000000000" pitchFamily="2" charset="2"/>
              </a:rPr>
              <a:t>고의적으로 </a:t>
            </a:r>
            <a:r>
              <a:rPr lang="ko-KR" altLang="en-US" dirty="0" smtClean="0">
                <a:sym typeface="Wingdings" panose="05000000000000000000" pitchFamily="2" charset="2"/>
              </a:rPr>
              <a:t>지금까지 코딩하는 중에 </a:t>
            </a:r>
            <a:r>
              <a:rPr lang="en-US" altLang="ko-KR" dirty="0" smtClean="0">
                <a:sym typeface="Wingdings" panose="05000000000000000000" pitchFamily="2" charset="2"/>
              </a:rPr>
              <a:t>Bug</a:t>
            </a:r>
            <a:r>
              <a:rPr lang="ko-KR" altLang="en-US" dirty="0" smtClean="0">
                <a:sym typeface="Wingdings" panose="05000000000000000000" pitchFamily="2" charset="2"/>
              </a:rPr>
              <a:t>를 넣어 두었습니다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코딩한 결과를 테스트하여 </a:t>
            </a:r>
            <a:r>
              <a:rPr lang="en-US" altLang="ko-KR" dirty="0" smtClean="0">
                <a:sym typeface="Wingdings" panose="05000000000000000000" pitchFamily="2" charset="2"/>
              </a:rPr>
              <a:t>Bug</a:t>
            </a:r>
            <a:r>
              <a:rPr lang="ko-KR" altLang="en-US" dirty="0" smtClean="0">
                <a:sym typeface="Wingdings" panose="05000000000000000000" pitchFamily="2" charset="2"/>
              </a:rPr>
              <a:t>를 찾아서 수정하십시오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197" y="2621074"/>
            <a:ext cx="2197063" cy="387545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8368" y="2621075"/>
            <a:ext cx="2226202" cy="387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8998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실습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Hu072Button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59818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Bug Fix: </a:t>
            </a:r>
            <a:r>
              <a:rPr lang="ko-KR" altLang="en-US" b="1" dirty="0" smtClean="0">
                <a:sym typeface="Wingdings" panose="05000000000000000000" pitchFamily="2" charset="2"/>
              </a:rPr>
              <a:t>고의적으로 </a:t>
            </a:r>
            <a:r>
              <a:rPr lang="ko-KR" altLang="en-US" dirty="0" smtClean="0">
                <a:sym typeface="Wingdings" panose="05000000000000000000" pitchFamily="2" charset="2"/>
              </a:rPr>
              <a:t>지금까지 코딩하는 중에 </a:t>
            </a:r>
            <a:r>
              <a:rPr lang="en-US" altLang="ko-KR" dirty="0" smtClean="0">
                <a:sym typeface="Wingdings" panose="05000000000000000000" pitchFamily="2" charset="2"/>
              </a:rPr>
              <a:t>Bug</a:t>
            </a:r>
            <a:r>
              <a:rPr lang="ko-KR" altLang="en-US" dirty="0" smtClean="0">
                <a:sym typeface="Wingdings" panose="05000000000000000000" pitchFamily="2" charset="2"/>
              </a:rPr>
              <a:t>를 넣어 두었습니다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코딩한 결과를 테스트하여 </a:t>
            </a:r>
            <a:r>
              <a:rPr lang="en-US" altLang="ko-KR" dirty="0" smtClean="0">
                <a:sym typeface="Wingdings" panose="05000000000000000000" pitchFamily="2" charset="2"/>
              </a:rPr>
              <a:t>Bug</a:t>
            </a:r>
            <a:r>
              <a:rPr lang="ko-KR" altLang="en-US" dirty="0" smtClean="0">
                <a:sym typeface="Wingdings" panose="05000000000000000000" pitchFamily="2" charset="2"/>
              </a:rPr>
              <a:t>를 찾아서 수정하십시오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197" y="2621074"/>
            <a:ext cx="2197063" cy="387545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8368" y="2621075"/>
            <a:ext cx="2226202" cy="387545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53100" y="1649106"/>
            <a:ext cx="7848872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boolean </a:t>
            </a:r>
            <a:r>
              <a:rPr lang="en-US" altLang="ko-KR" sz="1400" dirty="0" err="1">
                <a:latin typeface="Consolas" panose="020B0609020204030204" pitchFamily="49" charset="0"/>
              </a:rPr>
              <a:t>onTouchEvent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event)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(TAG, "</a:t>
            </a:r>
            <a:r>
              <a:rPr lang="en-US" altLang="ko-KR" sz="1400" dirty="0" err="1">
                <a:latin typeface="Consolas" panose="020B0609020204030204" pitchFamily="49" charset="0"/>
              </a:rPr>
              <a:t>onTouchEvent</a:t>
            </a:r>
            <a:r>
              <a:rPr lang="en-US" altLang="ko-KR" sz="1400" dirty="0">
                <a:latin typeface="Consolas" panose="020B0609020204030204" pitchFamily="49" charset="0"/>
              </a:rPr>
              <a:t> called");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b="1" dirty="0" err="1">
                <a:latin typeface="Consolas" panose="020B0609020204030204" pitchFamily="49" charset="0"/>
              </a:rPr>
              <a:t>GradientDrawable</a:t>
            </a:r>
            <a:r>
              <a:rPr lang="en-US" altLang="ko-KR" sz="1400" b="1" dirty="0">
                <a:latin typeface="Consolas" panose="020B0609020204030204" pitchFamily="49" charset="0"/>
              </a:rPr>
              <a:t> drawable;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int action = </a:t>
            </a:r>
            <a:r>
              <a:rPr lang="en-US" altLang="ko-KR" sz="1400" dirty="0" err="1">
                <a:latin typeface="Consolas" panose="020B0609020204030204" pitchFamily="49" charset="0"/>
              </a:rPr>
              <a:t>event.getAction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switch (action)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case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MotionEvent.ACTION_DOWN</a:t>
            </a:r>
            <a:r>
              <a:rPr lang="en-US" altLang="ko-KR" sz="14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b="1" dirty="0" err="1">
                <a:latin typeface="Consolas" panose="020B0609020204030204" pitchFamily="49" charset="0"/>
              </a:rPr>
              <a:t>this.setBackgroundResource</a:t>
            </a:r>
            <a:r>
              <a:rPr lang="en-US" altLang="ko-KR" sz="1400" b="1" dirty="0"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latin typeface="Consolas" panose="020B0609020204030204" pitchFamily="49" charset="0"/>
              </a:rPr>
              <a:t>R.drawable.tag_rounded_corners</a:t>
            </a:r>
            <a:r>
              <a:rPr lang="en-US" altLang="ko-KR" sz="1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            drawable = (</a:t>
            </a:r>
            <a:r>
              <a:rPr lang="en-US" altLang="ko-KR" sz="1400" b="1" dirty="0" err="1">
                <a:latin typeface="Consolas" panose="020B0609020204030204" pitchFamily="49" charset="0"/>
              </a:rPr>
              <a:t>GradientDrawable</a:t>
            </a:r>
            <a:r>
              <a:rPr lang="en-US" altLang="ko-KR" sz="1400" b="1" dirty="0">
                <a:latin typeface="Consolas" panose="020B0609020204030204" pitchFamily="49" charset="0"/>
              </a:rPr>
              <a:t>) </a:t>
            </a:r>
            <a:r>
              <a:rPr lang="en-US" altLang="ko-KR" sz="1400" b="1" dirty="0" err="1">
                <a:latin typeface="Consolas" panose="020B0609020204030204" pitchFamily="49" charset="0"/>
              </a:rPr>
              <a:t>this.getBackground</a:t>
            </a:r>
            <a:r>
              <a:rPr lang="en-US" altLang="ko-KR" sz="14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b="1" dirty="0" err="1">
                <a:latin typeface="Consolas" panose="020B0609020204030204" pitchFamily="49" charset="0"/>
              </a:rPr>
              <a:t>drawable.setColor</a:t>
            </a:r>
            <a:r>
              <a:rPr lang="en-US" altLang="ko-KR" sz="1400" b="1" dirty="0"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latin typeface="Consolas" panose="020B0609020204030204" pitchFamily="49" charset="0"/>
              </a:rPr>
              <a:t>Color.YELLOW</a:t>
            </a:r>
            <a:r>
              <a:rPr lang="en-US" altLang="ko-KR" sz="1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break;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case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MotionEvent.ACTION_OUTSIDE</a:t>
            </a:r>
            <a:r>
              <a:rPr lang="en-US" altLang="ko-KR" sz="14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case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MotionEvent.ACTION_CANCEL</a:t>
            </a:r>
            <a:r>
              <a:rPr lang="en-US" altLang="ko-KR" sz="14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case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MotionEvent.ACTION_UP</a:t>
            </a:r>
            <a:r>
              <a:rPr lang="en-US" altLang="ko-KR" sz="14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b="1" dirty="0" err="1">
                <a:latin typeface="Consolas" panose="020B0609020204030204" pitchFamily="49" charset="0"/>
              </a:rPr>
              <a:t>this.setBackgroundResource</a:t>
            </a:r>
            <a:r>
              <a:rPr lang="en-US" altLang="ko-KR" sz="1400" b="1" dirty="0"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latin typeface="Consolas" panose="020B0609020204030204" pitchFamily="49" charset="0"/>
              </a:rPr>
              <a:t>R.drawable.tag_rounded_corners</a:t>
            </a:r>
            <a:r>
              <a:rPr lang="en-US" altLang="ko-KR" sz="1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            drawable = (</a:t>
            </a:r>
            <a:r>
              <a:rPr lang="en-US" altLang="ko-KR" sz="1400" b="1" dirty="0" err="1">
                <a:latin typeface="Consolas" panose="020B0609020204030204" pitchFamily="49" charset="0"/>
              </a:rPr>
              <a:t>GradientDrawable</a:t>
            </a:r>
            <a:r>
              <a:rPr lang="en-US" altLang="ko-KR" sz="1400" b="1" dirty="0">
                <a:latin typeface="Consolas" panose="020B0609020204030204" pitchFamily="49" charset="0"/>
              </a:rPr>
              <a:t>) </a:t>
            </a:r>
            <a:r>
              <a:rPr lang="en-US" altLang="ko-KR" sz="1400" b="1" dirty="0" err="1">
                <a:latin typeface="Consolas" panose="020B0609020204030204" pitchFamily="49" charset="0"/>
              </a:rPr>
              <a:t>this.getBackground</a:t>
            </a:r>
            <a:r>
              <a:rPr lang="en-US" altLang="ko-KR" sz="14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b="1" dirty="0" err="1">
                <a:latin typeface="Consolas" panose="020B0609020204030204" pitchFamily="49" charset="0"/>
              </a:rPr>
              <a:t>drawable.setColor</a:t>
            </a:r>
            <a:r>
              <a:rPr lang="en-US" altLang="ko-KR" sz="1400" b="1" dirty="0"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latin typeface="Consolas" panose="020B0609020204030204" pitchFamily="49" charset="0"/>
              </a:rPr>
              <a:t>Color.CYAN</a:t>
            </a:r>
            <a:r>
              <a:rPr lang="en-US" altLang="ko-KR" sz="1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break;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default: break;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invalidate();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return true;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04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Hu072Button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Joy072Button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HuButton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RelativeLayout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dirty="0" smtClean="0">
                <a:sym typeface="Wingdings" panose="05000000000000000000" pitchFamily="2" charset="2"/>
              </a:rPr>
              <a:t>activity_main.xml)</a:t>
            </a:r>
            <a:r>
              <a:rPr lang="ko-KR" altLang="en-US" dirty="0" smtClean="0">
                <a:sym typeface="Wingdings" panose="05000000000000000000" pitchFamily="2" charset="2"/>
              </a:rPr>
              <a:t>대신에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sym typeface="Wingdings" panose="05000000000000000000" pitchFamily="2" charset="2"/>
              </a:rPr>
              <a:t>를 사용하여 화면 중앙에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는 수정하지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파일만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</a:t>
            </a:r>
            <a:r>
              <a:rPr lang="en-US" altLang="ko-KR" b="1" dirty="0">
                <a:sym typeface="Wingdings" panose="05000000000000000000" pitchFamily="2" charset="2"/>
              </a:rPr>
              <a:t>1: </a:t>
            </a:r>
            <a:r>
              <a:rPr lang="en-US" altLang="ko-KR" b="1" dirty="0" smtClean="0">
                <a:sym typeface="Wingdings" panose="05000000000000000000" pitchFamily="2" charset="2"/>
              </a:rPr>
              <a:t>Hu072Button </a:t>
            </a:r>
            <a:r>
              <a:rPr lang="ko-KR" altLang="en-US" dirty="0">
                <a:sym typeface="Wingdings" panose="05000000000000000000" pitchFamily="2" charset="2"/>
              </a:rPr>
              <a:t>프로젝트 폴더를 복사하여 </a:t>
            </a:r>
            <a:r>
              <a:rPr lang="en-US" altLang="ko-KR" b="1" dirty="0" smtClean="0">
                <a:sym typeface="Wingdings" panose="05000000000000000000" pitchFamily="2" charset="2"/>
              </a:rPr>
              <a:t>Hu072Button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프로젝트를 생성합니다</a:t>
            </a:r>
            <a:r>
              <a:rPr lang="en-US" altLang="ko-KR" b="1" dirty="0">
                <a:sym typeface="Wingdings" panose="05000000000000000000" pitchFamily="2" charset="2"/>
              </a:rPr>
              <a:t>.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패키지는 </a:t>
            </a:r>
            <a:r>
              <a:rPr lang="en-US" altLang="ko-KR" b="1" dirty="0">
                <a:sym typeface="Wingdings" panose="05000000000000000000" pitchFamily="2" charset="2"/>
              </a:rPr>
              <a:t>widget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이름을 유지하므로</a:t>
            </a:r>
            <a:r>
              <a:rPr lang="en-US" altLang="ko-KR" dirty="0" smtClean="0">
                <a:sym typeface="Wingdings" panose="05000000000000000000" pitchFamily="2" charset="2"/>
              </a:rPr>
              <a:t>, strings.xml </a:t>
            </a:r>
            <a:r>
              <a:rPr lang="ko-KR" altLang="en-US" dirty="0">
                <a:sym typeface="Wingdings" panose="05000000000000000000" pitchFamily="2" charset="2"/>
              </a:rPr>
              <a:t>과 </a:t>
            </a:r>
            <a:r>
              <a:rPr lang="en-US" altLang="ko-KR" dirty="0" err="1">
                <a:sym typeface="Wingdings" panose="05000000000000000000" pitchFamily="2" charset="2"/>
              </a:rPr>
              <a:t>settings.gradle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파일에서 프로젝트 이름만 </a:t>
            </a:r>
            <a:r>
              <a:rPr lang="en-US" altLang="ko-KR" b="1" dirty="0" smtClean="0">
                <a:sym typeface="Wingdings" panose="05000000000000000000" pitchFamily="2" charset="2"/>
              </a:rPr>
              <a:t>Hu072Button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으로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수정하면 </a:t>
            </a:r>
            <a:r>
              <a:rPr lang="ko-KR" altLang="en-US" dirty="0">
                <a:sym typeface="Wingdings" panose="05000000000000000000" pitchFamily="2" charset="2"/>
              </a:rPr>
              <a:t>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9592" y="2204865"/>
            <a:ext cx="2481619" cy="429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2220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Hu072Button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</a:t>
            </a:r>
            <a:r>
              <a:rPr lang="en-US" altLang="ko-KR" b="1" dirty="0">
                <a:sym typeface="Wingdings" panose="05000000000000000000" pitchFamily="2" charset="2"/>
              </a:rPr>
              <a:t>2: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주어진 </a:t>
            </a:r>
            <a:r>
              <a:rPr lang="ko-KR" altLang="en-US" dirty="0">
                <a:sym typeface="Wingdings" panose="05000000000000000000" pitchFamily="2" charset="2"/>
              </a:rPr>
              <a:t>최상위 레이아웃</a:t>
            </a:r>
            <a:r>
              <a:rPr lang="en-US" altLang="ko-KR" dirty="0">
                <a:sym typeface="Wingdings" panose="05000000000000000000" pitchFamily="2" charset="2"/>
              </a:rPr>
              <a:t>(activity_main.xml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RelativeLayout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sym typeface="Wingdings" panose="05000000000000000000" pitchFamily="2" charset="2"/>
              </a:rPr>
              <a:t>으로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orientation=vertical</a:t>
            </a:r>
            <a:r>
              <a:rPr lang="ko-KR" altLang="en-US" dirty="0" smtClean="0">
                <a:sym typeface="Wingdings" panose="05000000000000000000" pitchFamily="2" charset="2"/>
              </a:rPr>
              <a:t>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 gravity</a:t>
            </a:r>
            <a:r>
              <a:rPr lang="ko-KR" altLang="en-US" dirty="0" smtClean="0">
                <a:sym typeface="Wingdings" panose="05000000000000000000" pitchFamily="2" charset="2"/>
              </a:rPr>
              <a:t>도 활용하면 도움이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sym typeface="Wingdings" panose="05000000000000000000" pitchFamily="2" charset="2"/>
              </a:rPr>
              <a:t>에는 해당하지 않는 </a:t>
            </a:r>
            <a:r>
              <a:rPr lang="en-US" altLang="ko-KR" dirty="0" err="1">
                <a:sym typeface="Wingdings" panose="05000000000000000000" pitchFamily="2" charset="2"/>
              </a:rPr>
              <a:t>android:layout_centerInParent</a:t>
            </a:r>
            <a:r>
              <a:rPr lang="en-US" altLang="ko-KR" dirty="0">
                <a:sym typeface="Wingdings" panose="05000000000000000000" pitchFamily="2" charset="2"/>
              </a:rPr>
              <a:t>="true</a:t>
            </a:r>
            <a:r>
              <a:rPr lang="en-US" altLang="ko-KR" dirty="0" smtClean="0">
                <a:sym typeface="Wingdings" panose="05000000000000000000" pitchFamily="2" charset="2"/>
              </a:rPr>
              <a:t>" </a:t>
            </a:r>
            <a:r>
              <a:rPr lang="ko-KR" altLang="en-US" dirty="0" smtClean="0">
                <a:sym typeface="Wingdings" panose="05000000000000000000" pitchFamily="2" charset="2"/>
              </a:rPr>
              <a:t>같은 속성은 제거합니다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layout id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err="1" smtClean="0">
                <a:sym typeface="Wingdings" panose="05000000000000000000" pitchFamily="2" charset="2"/>
              </a:rPr>
              <a:t>linearlayout_simple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으로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두 개의 버튼을 위한 태그는 </a:t>
            </a:r>
            <a:r>
              <a:rPr lang="en-US" altLang="ko-KR" dirty="0" err="1" smtClean="0">
                <a:latin typeface="Consolas" panose="020B0609020204030204" pitchFamily="49" charset="0"/>
              </a:rPr>
              <a:t>org.joy.widget.HuButton</a:t>
            </a:r>
            <a:r>
              <a:rPr lang="ko-KR" altLang="en-US" dirty="0" smtClean="0">
                <a:latin typeface="Consolas" panose="020B0609020204030204" pitchFamily="49" charset="0"/>
              </a:rPr>
              <a:t>으로 시작합니다</a:t>
            </a:r>
            <a:r>
              <a:rPr lang="en-US" altLang="ko-KR" dirty="0" smtClean="0">
                <a:latin typeface="Consolas" panose="020B0609020204030204" pitchFamily="49" charset="0"/>
              </a:rPr>
              <a:t>.  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두 버튼의 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각각 </a:t>
            </a:r>
            <a:r>
              <a:rPr lang="en-US" altLang="ko-KR" dirty="0" err="1" smtClean="0">
                <a:latin typeface="Consolas" panose="020B0609020204030204" pitchFamily="49" charset="0"/>
              </a:rPr>
              <a:t>button_faith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en-US" altLang="ko-KR" dirty="0" err="1" smtClean="0">
                <a:latin typeface="Consolas" panose="020B0609020204030204" pitchFamily="49" charset="0"/>
              </a:rPr>
              <a:t>button_sight</a:t>
            </a:r>
            <a:r>
              <a:rPr lang="ko-KR" altLang="en-US" dirty="0" smtClean="0">
                <a:latin typeface="Consolas" panose="020B0609020204030204" pitchFamily="49" charset="0"/>
              </a:rPr>
              <a:t>로 설정합니다</a:t>
            </a:r>
            <a:r>
              <a:rPr lang="en-US" altLang="ko-KR" dirty="0" smtClean="0">
                <a:latin typeface="Consolas" panose="020B0609020204030204" pitchFamily="49" charset="0"/>
              </a:rPr>
              <a:t>. </a:t>
            </a:r>
          </a:p>
          <a:p>
            <a:pPr lvl="1"/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적절한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layout_margin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과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padding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을 사용하십시오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681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연습 문제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Hu072Button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802824"/>
            <a:ext cx="11248112" cy="5755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&lt;LinearLayout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android:orientation="vertical"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android:gravity="center"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linearlayout_simple</a:t>
            </a:r>
            <a:r>
              <a:rPr lang="en-US" altLang="ko-KR" sz="1600" dirty="0">
                <a:latin typeface="Consolas" panose="020B0609020204030204" pitchFamily="49" charset="0"/>
              </a:rPr>
              <a:t>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</a:t>
            </a:r>
            <a:r>
              <a:rPr lang="en-US" altLang="ko-KR" sz="1600" dirty="0" err="1">
                <a:latin typeface="Consolas" panose="020B0609020204030204" pitchFamily="49" charset="0"/>
              </a:rPr>
              <a:t>org.joy.widget.HuButton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button_faith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6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android:padding</a:t>
            </a:r>
            <a:r>
              <a:rPr lang="en-US" altLang="ko-KR" sz="16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android:text="Walk by faith" /&gt;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</a:t>
            </a:r>
            <a:r>
              <a:rPr lang="en-US" altLang="ko-KR" sz="1600" dirty="0" err="1">
                <a:latin typeface="Consolas" panose="020B0609020204030204" pitchFamily="49" charset="0"/>
              </a:rPr>
              <a:t>org.joy.widget.HuButton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button_joy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android:padding</a:t>
            </a:r>
            <a:r>
              <a:rPr lang="en-US" altLang="ko-KR" sz="16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android:text="Not by sight" </a:t>
            </a:r>
            <a:r>
              <a:rPr lang="en-US" altLang="ko-KR" sz="1600" dirty="0" smtClean="0">
                <a:latin typeface="Consolas" panose="020B0609020204030204" pitchFamily="49" charset="0"/>
              </a:rPr>
              <a:t>/&gt;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&lt;/LinearLayout&gt;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3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연습 문제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Joy071Button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Joy071Button: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주어진 최상위 레이아웃 </a:t>
            </a:r>
            <a:r>
              <a:rPr lang="en-US" altLang="ko-KR" dirty="0" smtClean="0">
                <a:sym typeface="Wingdings" panose="05000000000000000000" pitchFamily="2" charset="2"/>
              </a:rPr>
              <a:t>LinearLayout (activity_main.xml)</a:t>
            </a:r>
            <a:r>
              <a:rPr lang="ko-KR" altLang="en-US" dirty="0" smtClean="0">
                <a:sym typeface="Wingdings" panose="05000000000000000000" pitchFamily="2" charset="2"/>
              </a:rPr>
              <a:t>를 바탕으로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코딩으로만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HuButton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두 개를 </a:t>
            </a:r>
            <a:r>
              <a:rPr lang="ko-KR" altLang="en-US" dirty="0" smtClean="0">
                <a:sym typeface="Wingdings" panose="05000000000000000000" pitchFamily="2" charset="2"/>
              </a:rPr>
              <a:t>생성하고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화면과 같이 보이도록 구현합니다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232" y="1877372"/>
            <a:ext cx="2645455" cy="46191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328" y="1881567"/>
            <a:ext cx="2663015" cy="461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609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연습 문제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Joy071Button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Joy071Button: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1: Hu072Button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복사하여 </a:t>
            </a:r>
            <a:r>
              <a:rPr lang="en-US" altLang="ko-KR" b="1" dirty="0" smtClean="0">
                <a:sym typeface="Wingdings" panose="05000000000000000000" pitchFamily="2" charset="2"/>
              </a:rPr>
              <a:t>Joy071Button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생성합니다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widget</a:t>
            </a:r>
            <a:r>
              <a:rPr lang="ko-KR" altLang="en-US" dirty="0" smtClean="0">
                <a:sym typeface="Wingdings" panose="05000000000000000000" pitchFamily="2" charset="2"/>
              </a:rPr>
              <a:t>을 유지하므로</a:t>
            </a:r>
            <a:r>
              <a:rPr lang="en-US" altLang="ko-KR" dirty="0" smtClean="0">
                <a:sym typeface="Wingdings" panose="05000000000000000000" pitchFamily="2" charset="2"/>
              </a:rPr>
              <a:t>, strings.xml 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파일에서 프로젝트 이름만 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2: </a:t>
            </a:r>
            <a:r>
              <a:rPr lang="ko-KR" altLang="en-US" dirty="0" smtClean="0">
                <a:sym typeface="Wingdings" panose="05000000000000000000" pitchFamily="2" charset="2"/>
              </a:rPr>
              <a:t>주어진 최상위 레이아웃</a:t>
            </a:r>
            <a:r>
              <a:rPr lang="en-US" altLang="ko-KR" dirty="0" smtClean="0">
                <a:sym typeface="Wingdings" panose="05000000000000000000" pitchFamily="2" charset="2"/>
              </a:rPr>
              <a:t>(activity_main.xml)</a:t>
            </a:r>
            <a:r>
              <a:rPr lang="ko-KR" altLang="en-US" dirty="0" smtClean="0">
                <a:sym typeface="Wingdings" panose="05000000000000000000" pitchFamily="2" charset="2"/>
              </a:rPr>
              <a:t>은 다음과 같으며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파일은 수정하지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9416" y="2564904"/>
            <a:ext cx="8524907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&lt;LinearLayout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linearlayout_simple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android:orientation="vertical"&gt;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&lt;/LinearLayout&gt;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91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연습 문제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Joy071Button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Joy071Button </a:t>
            </a:r>
            <a:r>
              <a:rPr lang="ko-KR" altLang="en-US" b="1" dirty="0" smtClean="0"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</a:t>
            </a:r>
            <a:r>
              <a:rPr lang="en-US" altLang="ko-KR" b="1" dirty="0">
                <a:sym typeface="Wingdings" panose="05000000000000000000" pitchFamily="2" charset="2"/>
              </a:rPr>
              <a:t>3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다음 코드는 첫째 버튼을 구현한 코드인데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이를 참조하여 둘째 버튼을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100" y="1772816"/>
            <a:ext cx="8524907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// 1st button 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HuButton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buttonFaith</a:t>
            </a:r>
            <a:r>
              <a:rPr lang="en-US" altLang="ko-KR" sz="1400" dirty="0">
                <a:latin typeface="Consolas" panose="020B0609020204030204" pitchFamily="49" charset="0"/>
              </a:rPr>
              <a:t> = new </a:t>
            </a:r>
            <a:r>
              <a:rPr lang="en-US" altLang="ko-KR" sz="1400" dirty="0" err="1">
                <a:latin typeface="Consolas" panose="020B0609020204030204" pitchFamily="49" charset="0"/>
              </a:rPr>
              <a:t>HuButton</a:t>
            </a:r>
            <a:r>
              <a:rPr lang="en-US" altLang="ko-KR" sz="1400" dirty="0">
                <a:latin typeface="Consolas" panose="020B0609020204030204" pitchFamily="49" charset="0"/>
              </a:rPr>
              <a:t>(this);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buttonFaith.setText</a:t>
            </a:r>
            <a:r>
              <a:rPr lang="en-US" altLang="ko-KR" sz="1400" dirty="0">
                <a:latin typeface="Consolas" panose="020B0609020204030204" pitchFamily="49" charset="0"/>
              </a:rPr>
              <a:t>("Walk by Faith");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LayoutParams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paramsFaith</a:t>
            </a:r>
            <a:r>
              <a:rPr lang="en-US" altLang="ko-KR" sz="1400" dirty="0">
                <a:latin typeface="Consolas" panose="020B0609020204030204" pitchFamily="49" charset="0"/>
              </a:rPr>
              <a:t> = new </a:t>
            </a:r>
            <a:r>
              <a:rPr lang="en-US" altLang="ko-KR" sz="1400" dirty="0" err="1">
                <a:latin typeface="Consolas" panose="020B0609020204030204" pitchFamily="49" charset="0"/>
              </a:rPr>
              <a:t>LayoutParams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LayoutParams.WRAP_CONTENT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LayoutParams.WRAP_CONTENT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paramsFaith.setMargins</a:t>
            </a:r>
            <a:r>
              <a:rPr lang="en-US" altLang="ko-KR" sz="1400" dirty="0">
                <a:latin typeface="Consolas" panose="020B0609020204030204" pitchFamily="49" charset="0"/>
              </a:rPr>
              <a:t>(16, 16, 16, 16);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buttonFaith.setPadding</a:t>
            </a:r>
            <a:r>
              <a:rPr lang="en-US" altLang="ko-KR" sz="1400" dirty="0">
                <a:latin typeface="Consolas" panose="020B0609020204030204" pitchFamily="49" charset="0"/>
              </a:rPr>
              <a:t>(32, 32, 32, 32);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buttonFaith.setLayoutParams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paramsFaith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LinearLayout layout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R.id.linearlayout_simple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layout.setGravity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Gravity.CENTER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layout.addView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buttonFaith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// your code here for the second one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...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9358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연습 문제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Joy071Button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Joy071Button </a:t>
            </a:r>
            <a:r>
              <a:rPr lang="ko-KR" altLang="en-US" b="1" dirty="0">
                <a:sym typeface="Wingdings" panose="05000000000000000000" pitchFamily="2" charset="2"/>
              </a:rPr>
              <a:t>계속</a:t>
            </a:r>
            <a:r>
              <a:rPr lang="en-US" altLang="ko-KR" b="1" dirty="0">
                <a:sym typeface="Wingdings" panose="05000000000000000000" pitchFamily="2" charset="2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Step </a:t>
            </a:r>
            <a:r>
              <a:rPr lang="en-US" altLang="ko-KR" b="1" dirty="0">
                <a:sym typeface="Wingdings" panose="05000000000000000000" pitchFamily="2" charset="2"/>
              </a:rPr>
              <a:t>3: </a:t>
            </a:r>
            <a:r>
              <a:rPr lang="en-US" altLang="ko-KR" dirty="0">
                <a:sym typeface="Wingdings" panose="05000000000000000000" pitchFamily="2" charset="2"/>
              </a:rPr>
              <a:t>The following code shows the placement of the </a:t>
            </a:r>
            <a:r>
              <a:rPr lang="en-US" altLang="ko-KR" dirty="0" smtClean="0">
                <a:sym typeface="Wingdings" panose="05000000000000000000" pitchFamily="2" charset="2"/>
              </a:rPr>
              <a:t>second </a:t>
            </a:r>
            <a:r>
              <a:rPr lang="en-US" altLang="ko-KR" dirty="0">
                <a:sym typeface="Wingdings" panose="05000000000000000000" pitchFamily="2" charset="2"/>
              </a:rPr>
              <a:t>button.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39416" y="1196752"/>
            <a:ext cx="8524907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        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// </a:t>
            </a:r>
            <a:r>
              <a:rPr lang="en-US" altLang="ko-KR" sz="1400" dirty="0">
                <a:latin typeface="Consolas" panose="020B0609020204030204" pitchFamily="49" charset="0"/>
              </a:rPr>
              <a:t>1st button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// </a:t>
            </a:r>
            <a:r>
              <a:rPr lang="en-US" altLang="ko-KR" sz="1400" dirty="0">
                <a:latin typeface="Consolas" panose="020B0609020204030204" pitchFamily="49" charset="0"/>
              </a:rPr>
              <a:t>2nd </a:t>
            </a:r>
            <a:r>
              <a:rPr lang="en-US" altLang="ko-KR" sz="1400" dirty="0" smtClean="0">
                <a:latin typeface="Consolas" panose="020B0609020204030204" pitchFamily="49" charset="0"/>
              </a:rPr>
              <a:t>button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HuButton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buttonSight</a:t>
            </a:r>
            <a:r>
              <a:rPr lang="en-US" altLang="ko-KR" sz="1400" dirty="0">
                <a:latin typeface="Consolas" panose="020B0609020204030204" pitchFamily="49" charset="0"/>
              </a:rPr>
              <a:t> = new </a:t>
            </a:r>
            <a:r>
              <a:rPr lang="en-US" altLang="ko-KR" sz="1400" dirty="0" err="1">
                <a:latin typeface="Consolas" panose="020B0609020204030204" pitchFamily="49" charset="0"/>
              </a:rPr>
              <a:t>HuButton</a:t>
            </a:r>
            <a:r>
              <a:rPr lang="en-US" altLang="ko-KR" sz="1400" dirty="0">
                <a:latin typeface="Consolas" panose="020B0609020204030204" pitchFamily="49" charset="0"/>
              </a:rPr>
              <a:t>(this);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buttonSight.setText</a:t>
            </a:r>
            <a:r>
              <a:rPr lang="en-US" altLang="ko-KR" sz="1400" dirty="0">
                <a:latin typeface="Consolas" panose="020B0609020204030204" pitchFamily="49" charset="0"/>
              </a:rPr>
              <a:t>("Not by Sight");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LayoutParams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paramsSight</a:t>
            </a:r>
            <a:r>
              <a:rPr lang="en-US" altLang="ko-KR" sz="1400" dirty="0">
                <a:latin typeface="Consolas" panose="020B0609020204030204" pitchFamily="49" charset="0"/>
              </a:rPr>
              <a:t> = new </a:t>
            </a:r>
            <a:r>
              <a:rPr lang="en-US" altLang="ko-KR" sz="1400" dirty="0" err="1">
                <a:latin typeface="Consolas" panose="020B0609020204030204" pitchFamily="49" charset="0"/>
              </a:rPr>
              <a:t>LayoutParams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LayoutParams.WRAP_CONTENT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LayoutParams.WRAP_CONTENT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buttonSight.setLayoutParams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paramsSight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buttonSight.setPadding</a:t>
            </a:r>
            <a:r>
              <a:rPr lang="en-US" altLang="ko-KR" sz="1400" dirty="0">
                <a:latin typeface="Consolas" panose="020B0609020204030204" pitchFamily="49" charset="0"/>
              </a:rPr>
              <a:t>(32, 32, 32, 32);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layout.addView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buttonSight</a:t>
            </a:r>
            <a:r>
              <a:rPr lang="en-US" altLang="ko-KR" sz="1400" dirty="0">
                <a:latin typeface="Consolas" panose="020B0609020204030204" pitchFamily="49" charset="0"/>
              </a:rPr>
              <a:t>);   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98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연습 문제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Joy072Button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Joy072Button: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주어진 최상위 레이아웃 </a:t>
            </a:r>
            <a:r>
              <a:rPr lang="en-US" altLang="ko-KR" dirty="0" smtClean="0">
                <a:sym typeface="Wingdings" panose="05000000000000000000" pitchFamily="2" charset="2"/>
              </a:rPr>
              <a:t>RelativeLayout (activity_main.xml)</a:t>
            </a:r>
            <a:r>
              <a:rPr lang="ko-KR" altLang="en-US" dirty="0" smtClean="0">
                <a:sym typeface="Wingdings" panose="05000000000000000000" pitchFamily="2" charset="2"/>
              </a:rPr>
              <a:t>를 바탕으로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코딩으로만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HuButton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두 개를 </a:t>
            </a:r>
            <a:r>
              <a:rPr lang="ko-KR" altLang="en-US" dirty="0" smtClean="0">
                <a:sym typeface="Wingdings" panose="05000000000000000000" pitchFamily="2" charset="2"/>
              </a:rPr>
              <a:t>생성하고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화면과 같이 보이도록 구현합니다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545" y="1902846"/>
            <a:ext cx="2612422" cy="45819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4849" y="1877372"/>
            <a:ext cx="2656363" cy="46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461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07-1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NinePatch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Image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두 아이콘이 같은 것 같지만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확대해보면 다음과 같이 아이콘의 둘레가 약간 다른 것을 관찰할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개발자들은 아이콘의 늘어날 수 있는 부분은 검은색으로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늘어날 수 없는 부분은 흰색으로 </a:t>
            </a:r>
            <a:r>
              <a:rPr lang="en-US" altLang="ko-KR" dirty="0" smtClean="0">
                <a:sym typeface="Wingdings" panose="05000000000000000000" pitchFamily="2" charset="2"/>
              </a:rPr>
              <a:t>2 </a:t>
            </a:r>
            <a:r>
              <a:rPr lang="ko-KR" altLang="en-US" dirty="0" smtClean="0">
                <a:sym typeface="Wingdings" panose="05000000000000000000" pitchFamily="2" charset="2"/>
              </a:rPr>
              <a:t>픽셀 너비로 표시해 두기로 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또한 그러한 이미지의 파일 이름 </a:t>
            </a:r>
            <a:r>
              <a:rPr lang="ko-KR" altLang="en-US" dirty="0" err="1" smtClean="0">
                <a:sym typeface="Wingdings" panose="05000000000000000000" pitchFamily="2" charset="2"/>
              </a:rPr>
              <a:t>확장자</a:t>
            </a:r>
            <a:r>
              <a:rPr lang="ko-KR" altLang="en-US" dirty="0" smtClean="0">
                <a:sym typeface="Wingdings" panose="05000000000000000000" pitchFamily="2" charset="2"/>
              </a:rPr>
              <a:t> 앞에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.9</a:t>
            </a:r>
            <a:r>
              <a:rPr lang="ko-KR" altLang="en-US" dirty="0" smtClean="0">
                <a:sym typeface="Wingdings" panose="05000000000000000000" pitchFamily="2" charset="2"/>
              </a:rPr>
              <a:t>을 넣어두기로 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그래서</a:t>
            </a:r>
            <a:r>
              <a:rPr lang="en-US" altLang="ko-KR" dirty="0" smtClean="0">
                <a:sym typeface="Wingdings" panose="05000000000000000000" pitchFamily="2" charset="2"/>
              </a:rPr>
              <a:t>, nine patch</a:t>
            </a:r>
            <a:r>
              <a:rPr lang="ko-KR" altLang="en-US" dirty="0" smtClean="0">
                <a:sym typeface="Wingdings" panose="05000000000000000000" pitchFamily="2" charset="2"/>
              </a:rPr>
              <a:t>라는 이름이 생겨났습니다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453100" y="3789040"/>
            <a:ext cx="5328592" cy="2448272"/>
            <a:chOff x="911424" y="3429000"/>
            <a:chExt cx="5328592" cy="2448272"/>
          </a:xfrm>
        </p:grpSpPr>
        <p:sp>
          <p:nvSpPr>
            <p:cNvPr id="7" name="직사각형 6"/>
            <p:cNvSpPr/>
            <p:nvPr/>
          </p:nvSpPr>
          <p:spPr>
            <a:xfrm>
              <a:off x="911424" y="3429000"/>
              <a:ext cx="5328592" cy="24482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736" y="3717032"/>
              <a:ext cx="2108140" cy="1986517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9457" y="3717032"/>
              <a:ext cx="2113316" cy="1986517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1000136" y="5085184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image1.png</a:t>
            </a:r>
            <a:endParaRPr lang="ko-KR" altLang="en-US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76763" y="5070330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image2.9.png</a:t>
            </a:r>
            <a:endParaRPr lang="ko-KR" altLang="en-US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5666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Joy072Button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Joy072Button: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1: Hu072Button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복사하여 </a:t>
            </a:r>
            <a:r>
              <a:rPr lang="en-US" altLang="ko-KR" b="1" dirty="0" smtClean="0">
                <a:sym typeface="Wingdings" panose="05000000000000000000" pitchFamily="2" charset="2"/>
              </a:rPr>
              <a:t>Joy072Button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생성합니다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widget</a:t>
            </a:r>
            <a:r>
              <a:rPr lang="ko-KR" altLang="en-US" dirty="0" smtClean="0">
                <a:sym typeface="Wingdings" panose="05000000000000000000" pitchFamily="2" charset="2"/>
              </a:rPr>
              <a:t>을 유지하므로</a:t>
            </a:r>
            <a:r>
              <a:rPr lang="en-US" altLang="ko-KR" dirty="0" smtClean="0">
                <a:sym typeface="Wingdings" panose="05000000000000000000" pitchFamily="2" charset="2"/>
              </a:rPr>
              <a:t>, strings.xml 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파일에서 프로젝트 이름만 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2: </a:t>
            </a:r>
            <a:r>
              <a:rPr lang="ko-KR" altLang="en-US" dirty="0" smtClean="0">
                <a:sym typeface="Wingdings" panose="05000000000000000000" pitchFamily="2" charset="2"/>
              </a:rPr>
              <a:t>주어진 최상위 레이아웃</a:t>
            </a:r>
            <a:r>
              <a:rPr lang="en-US" altLang="ko-KR" dirty="0" smtClean="0">
                <a:sym typeface="Wingdings" panose="05000000000000000000" pitchFamily="2" charset="2"/>
              </a:rPr>
              <a:t>(activity_main.xml)</a:t>
            </a:r>
            <a:r>
              <a:rPr lang="ko-KR" altLang="en-US" dirty="0" smtClean="0">
                <a:sym typeface="Wingdings" panose="05000000000000000000" pitchFamily="2" charset="2"/>
              </a:rPr>
              <a:t>은 다음과 같으며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파일은 수정하지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9416" y="2564904"/>
            <a:ext cx="8524907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&lt;RelativeLayout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android:id</a:t>
            </a:r>
            <a:r>
              <a:rPr lang="en-US" altLang="ko-KR" sz="1600" dirty="0">
                <a:latin typeface="Consolas" panose="020B0609020204030204" pitchFamily="49" charset="0"/>
              </a:rPr>
              <a:t>="@+id/</a:t>
            </a:r>
            <a:r>
              <a:rPr lang="en-US" altLang="ko-KR" sz="1600" dirty="0" err="1">
                <a:latin typeface="Consolas" panose="020B0609020204030204" pitchFamily="49" charset="0"/>
              </a:rPr>
              <a:t>relativelayout_simple</a:t>
            </a:r>
            <a:r>
              <a:rPr lang="en-US" altLang="ko-KR" sz="1600" dirty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&lt;/RelativeLayout&gt;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3874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Joy072Button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Joy072Button </a:t>
            </a:r>
            <a:r>
              <a:rPr lang="ko-KR" altLang="en-US" b="1" dirty="0" smtClean="0"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</a:t>
            </a:r>
            <a:r>
              <a:rPr lang="en-US" altLang="ko-KR" b="1" dirty="0">
                <a:sym typeface="Wingdings" panose="05000000000000000000" pitchFamily="2" charset="2"/>
              </a:rPr>
              <a:t>3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다음 코드는 첫째 버튼을 구현한 코드인데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이를 참조하여 둘째 버튼을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100" y="1772816"/>
            <a:ext cx="8524907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// 1st button 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HuButton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buttonFaith</a:t>
            </a:r>
            <a:r>
              <a:rPr lang="en-US" altLang="ko-KR" sz="1400" dirty="0">
                <a:latin typeface="Consolas" panose="020B0609020204030204" pitchFamily="49" charset="0"/>
              </a:rPr>
              <a:t> = new </a:t>
            </a:r>
            <a:r>
              <a:rPr lang="en-US" altLang="ko-KR" sz="1400" dirty="0" err="1">
                <a:latin typeface="Consolas" panose="020B0609020204030204" pitchFamily="49" charset="0"/>
              </a:rPr>
              <a:t>HuButton</a:t>
            </a:r>
            <a:r>
              <a:rPr lang="en-US" altLang="ko-KR" sz="1400" dirty="0">
                <a:latin typeface="Consolas" panose="020B0609020204030204" pitchFamily="49" charset="0"/>
              </a:rPr>
              <a:t>(this);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buttonFaith.setText</a:t>
            </a:r>
            <a:r>
              <a:rPr lang="en-US" altLang="ko-KR" sz="1400" dirty="0">
                <a:latin typeface="Consolas" panose="020B0609020204030204" pitchFamily="49" charset="0"/>
              </a:rPr>
              <a:t>("Walk by Faith");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buttonFaith.setId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View.generateViewId</a:t>
            </a:r>
            <a:r>
              <a:rPr lang="en-US" altLang="ko-KR" sz="14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LayoutParams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paramsFaith</a:t>
            </a:r>
            <a:r>
              <a:rPr lang="en-US" altLang="ko-KR" sz="1400" dirty="0">
                <a:latin typeface="Consolas" panose="020B0609020204030204" pitchFamily="49" charset="0"/>
              </a:rPr>
              <a:t> = new </a:t>
            </a:r>
            <a:r>
              <a:rPr lang="en-US" altLang="ko-KR" sz="1400" dirty="0" err="1">
                <a:latin typeface="Consolas" panose="020B0609020204030204" pitchFamily="49" charset="0"/>
              </a:rPr>
              <a:t>LayoutParams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LayoutParams.WRAP_CONTENT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LayoutParams.WRAP_CONTENT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paramsFaith.setMargins</a:t>
            </a:r>
            <a:r>
              <a:rPr lang="en-US" altLang="ko-KR" sz="1400" dirty="0">
                <a:latin typeface="Consolas" panose="020B0609020204030204" pitchFamily="49" charset="0"/>
              </a:rPr>
              <a:t>(16, 16, 16, 16);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paramsFaith.addRule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RelativeLayout.CENTER_IN_PARENT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buttonFaith.setPadding</a:t>
            </a:r>
            <a:r>
              <a:rPr lang="en-US" altLang="ko-KR" sz="1400" dirty="0">
                <a:latin typeface="Consolas" panose="020B0609020204030204" pitchFamily="49" charset="0"/>
              </a:rPr>
              <a:t>(32, 32, 32, 32);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buttonFaith.setLayoutParams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paramsFaith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RelativeLayout layout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R.id.relativelayout_simple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layout.addView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buttonFaith</a:t>
            </a:r>
            <a:r>
              <a:rPr lang="en-US" altLang="ko-KR" sz="1400" dirty="0">
                <a:latin typeface="Consolas" panose="020B0609020204030204" pitchFamily="49" charset="0"/>
              </a:rPr>
              <a:t>);       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// your code here for the second one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...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0564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Joy072Button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Joy072Button </a:t>
            </a:r>
            <a:r>
              <a:rPr lang="ko-KR" altLang="en-US" b="1" dirty="0">
                <a:sym typeface="Wingdings" panose="05000000000000000000" pitchFamily="2" charset="2"/>
              </a:rPr>
              <a:t>계속</a:t>
            </a:r>
            <a:r>
              <a:rPr lang="en-US" altLang="ko-KR" b="1" dirty="0">
                <a:sym typeface="Wingdings" panose="05000000000000000000" pitchFamily="2" charset="2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Step </a:t>
            </a:r>
            <a:r>
              <a:rPr lang="en-US" altLang="ko-KR" b="1" dirty="0">
                <a:sym typeface="Wingdings" panose="05000000000000000000" pitchFamily="2" charset="2"/>
              </a:rPr>
              <a:t>3: </a:t>
            </a:r>
            <a:r>
              <a:rPr lang="en-US" altLang="ko-KR" dirty="0">
                <a:sym typeface="Wingdings" panose="05000000000000000000" pitchFamily="2" charset="2"/>
              </a:rPr>
              <a:t>The following code shows the placement of the first button.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39416" y="1196752"/>
            <a:ext cx="8524907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        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// </a:t>
            </a:r>
            <a:r>
              <a:rPr lang="en-US" altLang="ko-KR" sz="1400" dirty="0">
                <a:latin typeface="Consolas" panose="020B0609020204030204" pitchFamily="49" charset="0"/>
              </a:rPr>
              <a:t>1st button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// </a:t>
            </a:r>
            <a:r>
              <a:rPr lang="en-US" altLang="ko-KR" sz="1400" dirty="0">
                <a:latin typeface="Consolas" panose="020B0609020204030204" pitchFamily="49" charset="0"/>
              </a:rPr>
              <a:t>2nd </a:t>
            </a:r>
            <a:r>
              <a:rPr lang="en-US" altLang="ko-KR" sz="1400" dirty="0" smtClean="0">
                <a:latin typeface="Consolas" panose="020B0609020204030204" pitchFamily="49" charset="0"/>
              </a:rPr>
              <a:t>button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HuButton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buttonSight</a:t>
            </a:r>
            <a:r>
              <a:rPr lang="en-US" altLang="ko-KR" sz="1400" dirty="0">
                <a:latin typeface="Consolas" panose="020B0609020204030204" pitchFamily="49" charset="0"/>
              </a:rPr>
              <a:t> = new </a:t>
            </a:r>
            <a:r>
              <a:rPr lang="en-US" altLang="ko-KR" sz="1400" dirty="0" err="1">
                <a:latin typeface="Consolas" panose="020B0609020204030204" pitchFamily="49" charset="0"/>
              </a:rPr>
              <a:t>HuButton</a:t>
            </a:r>
            <a:r>
              <a:rPr lang="en-US" altLang="ko-KR" sz="1400" dirty="0">
                <a:latin typeface="Consolas" panose="020B0609020204030204" pitchFamily="49" charset="0"/>
              </a:rPr>
              <a:t>(this);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buttonSight.setText</a:t>
            </a:r>
            <a:r>
              <a:rPr lang="en-US" altLang="ko-KR" sz="1400" dirty="0">
                <a:latin typeface="Consolas" panose="020B0609020204030204" pitchFamily="49" charset="0"/>
              </a:rPr>
              <a:t>("Not by Sight");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LayoutParams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paramsSight</a:t>
            </a:r>
            <a:r>
              <a:rPr lang="en-US" altLang="ko-KR" sz="1400" dirty="0">
                <a:latin typeface="Consolas" panose="020B0609020204030204" pitchFamily="49" charset="0"/>
              </a:rPr>
              <a:t> = new </a:t>
            </a:r>
            <a:r>
              <a:rPr lang="en-US" altLang="ko-KR" sz="1400" dirty="0" err="1">
                <a:latin typeface="Consolas" panose="020B0609020204030204" pitchFamily="49" charset="0"/>
              </a:rPr>
              <a:t>LayoutParams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LayoutParams.WRAP_CONTENT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LayoutParams.WRAP_CONTENT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paramsSight.addRule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RelativeLayout.BELOW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buttonFaith.getId</a:t>
            </a:r>
            <a:r>
              <a:rPr lang="en-US" altLang="ko-KR" sz="14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paramsSight.addRule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RelativeLayout.CENTER_HORIZONTAL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buttonFaith.getId</a:t>
            </a:r>
            <a:r>
              <a:rPr lang="en-US" altLang="ko-KR" sz="14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buttonSight.setPadding</a:t>
            </a:r>
            <a:r>
              <a:rPr lang="en-US" altLang="ko-KR" sz="1400" dirty="0" smtClean="0">
                <a:latin typeface="Consolas" panose="020B0609020204030204" pitchFamily="49" charset="0"/>
              </a:rPr>
              <a:t>(32</a:t>
            </a:r>
            <a:r>
              <a:rPr lang="en-US" altLang="ko-KR" sz="1400" dirty="0">
                <a:latin typeface="Consolas" panose="020B0609020204030204" pitchFamily="49" charset="0"/>
              </a:rPr>
              <a:t>, 32, 32, 32);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buttonSight.setTextSize</a:t>
            </a:r>
            <a:r>
              <a:rPr lang="en-US" altLang="ko-KR" sz="1400" dirty="0">
                <a:latin typeface="Consolas" panose="020B0609020204030204" pitchFamily="49" charset="0"/>
              </a:rPr>
              <a:t>((float) 24);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buttonSight.setLayoutParams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paramsSight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layout.addView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buttonSight</a:t>
            </a:r>
            <a:r>
              <a:rPr lang="en-US" altLang="ko-KR" sz="1400" dirty="0">
                <a:latin typeface="Consolas" panose="020B0609020204030204" pitchFamily="49" charset="0"/>
              </a:rPr>
              <a:t>);   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19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단말기에서 가장 많이 사용하는 뷰 중의 하나는 리스트입니다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손가락 터치 방식으로 여러 선택 기능을 제공합니다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이런 </a:t>
            </a:r>
            <a:r>
              <a:rPr lang="en-US" altLang="ko-KR" dirty="0" smtClean="0">
                <a:sym typeface="Wingdings" panose="05000000000000000000" pitchFamily="2" charset="2"/>
              </a:rPr>
              <a:t>Widget</a:t>
            </a:r>
            <a:r>
              <a:rPr lang="ko-KR" altLang="en-US" dirty="0" smtClean="0">
                <a:sym typeface="Wingdings" panose="05000000000000000000" pitchFamily="2" charset="2"/>
              </a:rPr>
              <a:t>들을 특별히 선택 위젯 </a:t>
            </a:r>
            <a:r>
              <a:rPr lang="en-US" altLang="ko-KR" dirty="0" smtClean="0">
                <a:sym typeface="Wingdings" panose="05000000000000000000" pitchFamily="2" charset="2"/>
              </a:rPr>
              <a:t>Selection Widget</a:t>
            </a:r>
            <a:r>
              <a:rPr lang="ko-KR" altLang="en-US" dirty="0" smtClean="0">
                <a:sym typeface="Wingdings" panose="05000000000000000000" pitchFamily="2" charset="2"/>
              </a:rPr>
              <a:t>이라고 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이런 위젯은 </a:t>
            </a:r>
            <a:r>
              <a:rPr lang="en-US" altLang="ko-KR" dirty="0" smtClean="0">
                <a:sym typeface="Wingdings" panose="05000000000000000000" pitchFamily="2" charset="2"/>
              </a:rPr>
              <a:t>Adapter </a:t>
            </a:r>
            <a:r>
              <a:rPr lang="ko-KR" altLang="en-US" dirty="0" smtClean="0">
                <a:sym typeface="Wingdings" panose="05000000000000000000" pitchFamily="2" charset="2"/>
              </a:rPr>
              <a:t>어댑터를 사용하여 리스트 중에 일부를 </a:t>
            </a:r>
            <a:r>
              <a:rPr lang="ko-KR" altLang="en-US" dirty="0">
                <a:sym typeface="Wingdings" panose="05000000000000000000" pitchFamily="2" charset="2"/>
              </a:rPr>
              <a:t>화</a:t>
            </a:r>
            <a:r>
              <a:rPr lang="ko-KR" altLang="en-US" dirty="0" smtClean="0">
                <a:sym typeface="Wingdings" panose="05000000000000000000" pitchFamily="2" charset="2"/>
              </a:rPr>
              <a:t>면에 빠르게 보여주고 숨기는 기능을 가능하도록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선택 위젯에 보이는 데이터는 보여지기 전에 어댑터의 </a:t>
            </a:r>
            <a:r>
              <a:rPr lang="en-US" altLang="ko-KR" dirty="0" err="1" smtClean="0">
                <a:sym typeface="Wingdings" panose="05000000000000000000" pitchFamily="2" charset="2"/>
              </a:rPr>
              <a:t>getView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메소드가 호출됩니다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 err="1" smtClean="0">
                <a:sym typeface="Wingdings" panose="05000000000000000000" pitchFamily="2" charset="2"/>
              </a:rPr>
              <a:t>getView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ko-KR" altLang="en-US" dirty="0" err="1" smtClean="0">
                <a:sym typeface="Wingdings" panose="05000000000000000000" pitchFamily="2" charset="2"/>
              </a:rPr>
              <a:t>어댑처에서</a:t>
            </a:r>
            <a:r>
              <a:rPr lang="ko-KR" altLang="en-US" dirty="0" smtClean="0">
                <a:sym typeface="Wingdings" panose="05000000000000000000" pitchFamily="2" charset="2"/>
              </a:rPr>
              <a:t> 가장 중요한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메소드에서</a:t>
            </a:r>
            <a:r>
              <a:rPr lang="ko-KR" altLang="en-US" dirty="0" smtClean="0">
                <a:sym typeface="Wingdings" panose="05000000000000000000" pitchFamily="2" charset="2"/>
              </a:rPr>
              <a:t> 반환하는 뷰가 하나의 아이템으로 보여지게 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getView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에서 반환하는 객체가 텍스트뷰 객체라면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선택위젯의</a:t>
            </a:r>
            <a:r>
              <a:rPr lang="ko-KR" altLang="en-US" dirty="0" smtClean="0">
                <a:sym typeface="Wingdings" panose="05000000000000000000" pitchFamily="2" charset="2"/>
              </a:rPr>
              <a:t> 각 아이템은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텍스트뷰로</a:t>
            </a:r>
            <a:r>
              <a:rPr lang="ko-KR" altLang="en-US" dirty="0" smtClean="0">
                <a:sym typeface="Wingdings" panose="05000000000000000000" pitchFamily="2" charset="2"/>
              </a:rPr>
              <a:t> 표시됩니다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만약 어댑터에서 만들어 반환하는 객체가 단순한 뷰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텍스트뷰 등등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가 아니라 레이아웃이나 여러 개를 담고 있는 컨테이너</a:t>
            </a:r>
            <a:r>
              <a:rPr lang="en-US" altLang="ko-KR" dirty="0" smtClean="0">
                <a:sym typeface="Wingdings" panose="05000000000000000000" pitchFamily="2" charset="2"/>
              </a:rPr>
              <a:t>(Container)</a:t>
            </a:r>
            <a:r>
              <a:rPr lang="ko-KR" altLang="en-US" dirty="0" smtClean="0">
                <a:sym typeface="Wingdings" panose="05000000000000000000" pitchFamily="2" charset="2"/>
              </a:rPr>
              <a:t>라면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하나의 아이템이 여러 정보를 보여줄 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22" y="2708920"/>
            <a:ext cx="809429" cy="864096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2188452" y="2020955"/>
            <a:ext cx="1800200" cy="255305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268505" y="2351647"/>
            <a:ext cx="1640096" cy="6453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데이터 관리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ArrayList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523491" y="4170322"/>
            <a:ext cx="1127232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Adapter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267059" y="3117756"/>
            <a:ext cx="1640096" cy="6453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각 아이템의 </a:t>
            </a:r>
            <a:r>
              <a:rPr lang="en-US" altLang="ko-KR" sz="1400" dirty="0" smtClean="0">
                <a:solidFill>
                  <a:schemeClr val="tx1"/>
                </a:solidFill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ko-KR" altLang="en-US" sz="1400" dirty="0" smtClean="0">
                <a:solidFill>
                  <a:schemeClr val="tx1"/>
                </a:solidFill>
              </a:rPr>
              <a:t>뷰 생성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356003" y="2020955"/>
            <a:ext cx="1800200" cy="255305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436056" y="2351648"/>
            <a:ext cx="1640096" cy="36396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Item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041540" y="3640304"/>
            <a:ext cx="473207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 smtClean="0"/>
              <a:t>. . .</a:t>
            </a:r>
            <a:endParaRPr lang="ko-KR" altLang="en-US" sz="1600" b="1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5437028" y="2771258"/>
            <a:ext cx="1640096" cy="36396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Item 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436056" y="3205781"/>
            <a:ext cx="1640096" cy="36396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Item 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구부러진 연결선 45"/>
          <p:cNvCxnSpPr>
            <a:endCxn id="35" idx="1"/>
          </p:cNvCxnSpPr>
          <p:nvPr/>
        </p:nvCxnSpPr>
        <p:spPr>
          <a:xfrm flipV="1">
            <a:off x="4001339" y="2533631"/>
            <a:ext cx="1434717" cy="4633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왼쪽/오른쪽 화살표 50"/>
          <p:cNvSpPr/>
          <p:nvPr/>
        </p:nvSpPr>
        <p:spPr>
          <a:xfrm>
            <a:off x="1420134" y="2929558"/>
            <a:ext cx="755631" cy="32265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5671247" y="3927681"/>
            <a:ext cx="1213794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Selection</a:t>
            </a:r>
            <a:br>
              <a:rPr lang="en-US" altLang="ko-KR" dirty="0" smtClean="0">
                <a:solidFill>
                  <a:srgbClr val="C00000"/>
                </a:solidFill>
              </a:rPr>
            </a:br>
            <a:r>
              <a:rPr lang="en-US" altLang="ko-KR" dirty="0" smtClean="0">
                <a:solidFill>
                  <a:srgbClr val="C00000"/>
                </a:solidFill>
              </a:rPr>
              <a:t>Widget</a:t>
            </a:r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55" name="구부러진 연결선 54"/>
          <p:cNvCxnSpPr/>
          <p:nvPr/>
        </p:nvCxnSpPr>
        <p:spPr>
          <a:xfrm flipV="1">
            <a:off x="4035994" y="2876939"/>
            <a:ext cx="1400062" cy="12001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구부러진 연결선 56"/>
          <p:cNvCxnSpPr>
            <a:endCxn id="39" idx="1"/>
          </p:cNvCxnSpPr>
          <p:nvPr/>
        </p:nvCxnSpPr>
        <p:spPr>
          <a:xfrm>
            <a:off x="4012323" y="2996952"/>
            <a:ext cx="1423733" cy="39081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610100" y="3922076"/>
            <a:ext cx="1047082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Original</a:t>
            </a:r>
            <a:br>
              <a:rPr lang="en-US" altLang="ko-KR" dirty="0" smtClean="0">
                <a:solidFill>
                  <a:srgbClr val="C00000"/>
                </a:solidFill>
              </a:rPr>
            </a:br>
            <a:r>
              <a:rPr lang="en-US" altLang="ko-KR" dirty="0" smtClean="0">
                <a:solidFill>
                  <a:srgbClr val="C00000"/>
                </a:solidFill>
              </a:rPr>
              <a:t>Data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8139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 smtClean="0">
                <a:sym typeface="Wingdings" panose="05000000000000000000" pitchFamily="2" charset="2"/>
              </a:rPr>
              <a:t>RecyclerView</a:t>
            </a:r>
            <a:r>
              <a:rPr lang="ko-KR" altLang="en-US" dirty="0" smtClean="0">
                <a:sym typeface="Wingdings" panose="05000000000000000000" pitchFamily="2" charset="2"/>
              </a:rPr>
              <a:t>는 리스트 모양으로 보여줄 수 있는 위젯입니다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기본적으로 상하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스크롤이며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좌우도 가능합니다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메모리를 효율적으로 사용하는 </a:t>
            </a:r>
            <a:r>
              <a:rPr lang="en-US" altLang="ko-KR" dirty="0" smtClean="0">
                <a:sym typeface="Wingdings" panose="05000000000000000000" pitchFamily="2" charset="2"/>
              </a:rPr>
              <a:t>Cache </a:t>
            </a:r>
            <a:r>
              <a:rPr lang="ko-KR" altLang="en-US" dirty="0" smtClean="0">
                <a:sym typeface="Wingdings" panose="05000000000000000000" pitchFamily="2" charset="2"/>
              </a:rPr>
              <a:t>메커니즘도 구현되어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err="1" smtClean="0">
                <a:sym typeface="Wingdings" panose="05000000000000000000" pitchFamily="2" charset="2"/>
              </a:rPr>
              <a:t>RecyclerView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Step 1: </a:t>
            </a:r>
            <a:r>
              <a:rPr lang="ko-KR" altLang="en-US" dirty="0" smtClean="0">
                <a:sym typeface="Wingdings" panose="05000000000000000000" pitchFamily="2" charset="2"/>
              </a:rPr>
              <a:t>새 프로젝트를 </a:t>
            </a:r>
            <a:r>
              <a:rPr lang="en-US" altLang="ko-KR" dirty="0" smtClean="0">
                <a:sym typeface="Wingdings" panose="05000000000000000000" pitchFamily="2" charset="2"/>
              </a:rPr>
              <a:t>Hu074Recycler, </a:t>
            </a:r>
            <a:r>
              <a:rPr lang="ko-KR" altLang="en-US" dirty="0" smtClean="0">
                <a:sym typeface="Wingdings" panose="05000000000000000000" pitchFamily="2" charset="2"/>
              </a:rPr>
              <a:t>패키지를 </a:t>
            </a:r>
            <a:r>
              <a:rPr lang="en-US" altLang="ko-KR" dirty="0" smtClean="0">
                <a:sym typeface="Wingdings" panose="05000000000000000000" pitchFamily="2" charset="2"/>
              </a:rPr>
              <a:t>view </a:t>
            </a:r>
            <a:r>
              <a:rPr lang="ko-KR" altLang="en-US" dirty="0" smtClean="0">
                <a:sym typeface="Wingdings" panose="05000000000000000000" pitchFamily="2" charset="2"/>
              </a:rPr>
              <a:t>이름으로 시작합니다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Palette  Common  </a:t>
            </a:r>
            <a:r>
              <a:rPr lang="en-US" altLang="ko-KR" dirty="0" err="1" smtClean="0">
                <a:sym typeface="Wingdings" panose="05000000000000000000" pitchFamily="2" charset="2"/>
              </a:rPr>
              <a:t>RecyclerView</a:t>
            </a:r>
            <a:r>
              <a:rPr lang="ko-KR" altLang="en-US" dirty="0" smtClean="0">
                <a:sym typeface="Wingdings" panose="05000000000000000000" pitchFamily="2" charset="2"/>
              </a:rPr>
              <a:t>를 확인하고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옆에 따라온 </a:t>
            </a:r>
            <a:r>
              <a:rPr lang="en-US" altLang="ko-KR" dirty="0" smtClean="0">
                <a:sym typeface="Wingdings" panose="05000000000000000000" pitchFamily="2" charset="2"/>
              </a:rPr>
              <a:t>Download </a:t>
            </a:r>
            <a:r>
              <a:rPr lang="ko-KR" altLang="en-US" dirty="0" smtClean="0">
                <a:sym typeface="Wingdings" panose="05000000000000000000" pitchFamily="2" charset="2"/>
              </a:rPr>
              <a:t>아이콘을 클릭하여 해당 외부 라이브러리를 설치합니다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최상위 레이아웃을 </a:t>
            </a:r>
            <a:r>
              <a:rPr lang="en-US" altLang="ko-KR" dirty="0" smtClean="0"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sym typeface="Wingdings" panose="05000000000000000000" pitchFamily="2" charset="2"/>
              </a:rPr>
              <a:t>으로 변경하고</a:t>
            </a:r>
            <a:r>
              <a:rPr lang="en-US" altLang="ko-KR" dirty="0" smtClean="0">
                <a:sym typeface="Wingdings" panose="05000000000000000000" pitchFamily="2" charset="2"/>
              </a:rPr>
              <a:t>, orientation=vertical</a:t>
            </a:r>
            <a:r>
              <a:rPr lang="ko-KR" altLang="en-US" dirty="0" smtClean="0">
                <a:sym typeface="Wingdings" panose="05000000000000000000" pitchFamily="2" charset="2"/>
              </a:rPr>
              <a:t>로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기존의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삭제하고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RecylerView</a:t>
            </a:r>
            <a:r>
              <a:rPr lang="ko-KR" altLang="en-US" dirty="0" smtClean="0">
                <a:sym typeface="Wingdings" panose="05000000000000000000" pitchFamily="2" charset="2"/>
              </a:rPr>
              <a:t>를 화면에 끌어다 놓습니다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lw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lh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match_parent</a:t>
            </a:r>
            <a:r>
              <a:rPr lang="ko-KR" altLang="en-US" dirty="0" smtClean="0">
                <a:sym typeface="Wingdings" panose="05000000000000000000" pitchFamily="2" charset="2"/>
              </a:rPr>
              <a:t>이므로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RecylcerView</a:t>
            </a:r>
            <a:r>
              <a:rPr lang="ko-KR" altLang="en-US" dirty="0" smtClean="0">
                <a:sym typeface="Wingdings" panose="05000000000000000000" pitchFamily="2" charset="2"/>
              </a:rPr>
              <a:t>가 전체 화면을 차지한 것을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id </a:t>
            </a:r>
            <a:r>
              <a:rPr lang="ko-KR" altLang="en-US" dirty="0" smtClean="0">
                <a:sym typeface="Wingdings" panose="05000000000000000000" pitchFamily="2" charset="2"/>
              </a:rPr>
              <a:t>속성을 </a:t>
            </a:r>
            <a:r>
              <a:rPr lang="en-US" altLang="ko-KR" dirty="0" smtClean="0">
                <a:sym typeface="Wingdings" panose="05000000000000000000" pitchFamily="2" charset="2"/>
              </a:rPr>
              <a:t>@+id/</a:t>
            </a:r>
            <a:r>
              <a:rPr lang="en-US" altLang="ko-KR" dirty="0" err="1" smtClean="0">
                <a:sym typeface="Wingdings" panose="05000000000000000000" pitchFamily="2" charset="2"/>
              </a:rPr>
              <a:t>recyclerView</a:t>
            </a:r>
            <a:r>
              <a:rPr lang="ko-KR" altLang="en-US" dirty="0" smtClean="0">
                <a:sym typeface="Wingdings" panose="05000000000000000000" pitchFamily="2" charset="2"/>
              </a:rPr>
              <a:t>라고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4509120"/>
            <a:ext cx="2751058" cy="1569856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H="1" flipV="1">
            <a:off x="2613340" y="5733256"/>
            <a:ext cx="513905" cy="6480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419" y="4509120"/>
            <a:ext cx="5190909" cy="180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1819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 smtClean="0">
                <a:sym typeface="Wingdings" panose="05000000000000000000" pitchFamily="2" charset="2"/>
              </a:rPr>
              <a:t>RecyclerView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실습 계속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</a:p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RecycleView</a:t>
            </a:r>
            <a:r>
              <a:rPr lang="ko-KR" altLang="en-US" dirty="0" smtClean="0">
                <a:sym typeface="Wingdings" panose="05000000000000000000" pitchFamily="2" charset="2"/>
              </a:rPr>
              <a:t>는 선택 위젯이므로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어댑터가 데이터 관리와 뷰 객체 관리를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어뎁터를</a:t>
            </a:r>
            <a:r>
              <a:rPr lang="ko-KR" altLang="en-US" dirty="0" smtClean="0">
                <a:sym typeface="Wingdings" panose="05000000000000000000" pitchFamily="2" charset="2"/>
              </a:rPr>
              <a:t> 만들 기전에 그 안에 들어갈 각 아이템의 데이터를 담아 둘 클래스를 하나 정의합니다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전화부처럼</a:t>
            </a:r>
            <a:r>
              <a:rPr lang="ko-KR" altLang="en-US" dirty="0" smtClean="0">
                <a:sym typeface="Wingdings" panose="05000000000000000000" pitchFamily="2" charset="2"/>
              </a:rPr>
              <a:t> 사람 목록을 보여줄 예정이므로 </a:t>
            </a:r>
            <a:r>
              <a:rPr lang="en-US" altLang="ko-KR" dirty="0" smtClean="0">
                <a:sym typeface="Wingdings" panose="05000000000000000000" pitchFamily="2" charset="2"/>
              </a:rPr>
              <a:t>Person</a:t>
            </a:r>
            <a:r>
              <a:rPr lang="ko-KR" altLang="en-US" dirty="0" smtClean="0">
                <a:sym typeface="Wingdings" panose="05000000000000000000" pitchFamily="2" charset="2"/>
              </a:rPr>
              <a:t>이란 이름으로 클래스를 하나 정의합니다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/app/Java/</a:t>
            </a:r>
            <a:r>
              <a:rPr lang="en-US" altLang="ko-KR" dirty="0" err="1" smtClean="0">
                <a:sym typeface="Wingdings" panose="05000000000000000000" pitchFamily="2" charset="2"/>
              </a:rPr>
              <a:t>org.joy.view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위에서 우클릭하여</a:t>
            </a:r>
            <a:r>
              <a:rPr lang="en-US" altLang="ko-KR" dirty="0" smtClean="0">
                <a:sym typeface="Wingdings" panose="05000000000000000000" pitchFamily="2" charset="2"/>
              </a:rPr>
              <a:t>, New  Java Class</a:t>
            </a:r>
            <a:r>
              <a:rPr lang="ko-KR" altLang="en-US" dirty="0" smtClean="0">
                <a:sym typeface="Wingdings" panose="05000000000000000000" pitchFamily="2" charset="2"/>
              </a:rPr>
              <a:t>를 택하여 </a:t>
            </a:r>
            <a:r>
              <a:rPr lang="en-US" altLang="ko-KR" b="1" dirty="0" smtClean="0">
                <a:sym typeface="Wingdings" panose="05000000000000000000" pitchFamily="2" charset="2"/>
              </a:rPr>
              <a:t>Person.java</a:t>
            </a:r>
            <a:r>
              <a:rPr lang="ko-KR" altLang="en-US" dirty="0" smtClean="0">
                <a:sym typeface="Wingdings" panose="05000000000000000000" pitchFamily="2" charset="2"/>
              </a:rPr>
              <a:t>가 만들어지면 다음 코드를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Person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생성자</a:t>
            </a:r>
            <a:r>
              <a:rPr lang="en-US" altLang="ko-KR" dirty="0" smtClean="0">
                <a:sym typeface="Wingdings" panose="05000000000000000000" pitchFamily="2" charset="2"/>
              </a:rPr>
              <a:t>(constructor) </a:t>
            </a:r>
            <a:r>
              <a:rPr lang="ko-KR" altLang="en-US" dirty="0" smtClean="0">
                <a:sym typeface="Wingdings" panose="05000000000000000000" pitchFamily="2" charset="2"/>
              </a:rPr>
              <a:t>하나와 </a:t>
            </a:r>
            <a:r>
              <a:rPr lang="en-US" altLang="ko-KR" dirty="0" smtClean="0">
                <a:sym typeface="Wingdings" panose="05000000000000000000" pitchFamily="2" charset="2"/>
              </a:rPr>
              <a:t>getter, setter</a:t>
            </a:r>
            <a:r>
              <a:rPr lang="ko-KR" altLang="en-US" dirty="0" smtClean="0">
                <a:sym typeface="Wingdings" panose="05000000000000000000" pitchFamily="2" charset="2"/>
              </a:rPr>
              <a:t>들을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Person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우클릭하여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나타난 메뉴에서 </a:t>
            </a:r>
            <a:r>
              <a:rPr lang="en-US" altLang="ko-KR" dirty="0" smtClean="0">
                <a:sym typeface="Wingdings" panose="05000000000000000000" pitchFamily="2" charset="2"/>
              </a:rPr>
              <a:t>[Generate  Constructor]</a:t>
            </a:r>
            <a:r>
              <a:rPr lang="ko-KR" altLang="en-US" dirty="0" smtClean="0">
                <a:sym typeface="Wingdings" panose="05000000000000000000" pitchFamily="2" charset="2"/>
              </a:rPr>
              <a:t>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Control</a:t>
            </a:r>
            <a:r>
              <a:rPr lang="ko-KR" altLang="en-US" dirty="0" smtClean="0">
                <a:sym typeface="Wingdings" panose="05000000000000000000" pitchFamily="2" charset="2"/>
              </a:rPr>
              <a:t>를 누른 상태에서 </a:t>
            </a:r>
            <a:r>
              <a:rPr lang="en-US" altLang="ko-KR" dirty="0" smtClean="0">
                <a:sym typeface="Wingdings" panose="05000000000000000000" pitchFamily="2" charset="2"/>
              </a:rPr>
              <a:t>name, mobile </a:t>
            </a:r>
            <a:r>
              <a:rPr lang="ko-KR" altLang="en-US" dirty="0" smtClean="0">
                <a:sym typeface="Wingdings" panose="05000000000000000000" pitchFamily="2" charset="2"/>
              </a:rPr>
              <a:t>두 개의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파라미터를</a:t>
            </a:r>
            <a:r>
              <a:rPr lang="ko-KR" altLang="en-US" dirty="0" smtClean="0">
                <a:sym typeface="Wingdings" panose="05000000000000000000" pitchFamily="2" charset="2"/>
              </a:rPr>
              <a:t> 모두 선택한 후 </a:t>
            </a:r>
            <a:r>
              <a:rPr lang="en-US" altLang="ko-KR" dirty="0" smtClean="0">
                <a:sym typeface="Wingdings" panose="05000000000000000000" pitchFamily="2" charset="2"/>
              </a:rPr>
              <a:t>[OK]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constructor 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ko-KR" altLang="en-US" dirty="0" err="1" smtClean="0">
                <a:sym typeface="Wingdings" panose="05000000000000000000" pitchFamily="2" charset="2"/>
              </a:rPr>
              <a:t>매개인자로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name, mobile</a:t>
            </a:r>
            <a:r>
              <a:rPr lang="ko-KR" altLang="en-US" dirty="0" smtClean="0">
                <a:sym typeface="Wingdings" panose="05000000000000000000" pitchFamily="2" charset="2"/>
              </a:rPr>
              <a:t>이 모두 포함된 것을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get, set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메소드들도</a:t>
            </a:r>
            <a:r>
              <a:rPr lang="en-US" altLang="ko-KR" dirty="0" smtClean="0">
                <a:sym typeface="Wingdings" panose="05000000000000000000" pitchFamily="2" charset="2"/>
              </a:rPr>
              <a:t>, [Generate...  Getter and Setter </a:t>
            </a:r>
            <a:r>
              <a:rPr lang="ko-KR" altLang="en-US" dirty="0" smtClean="0">
                <a:sym typeface="Wingdings" panose="05000000000000000000" pitchFamily="2" charset="2"/>
              </a:rPr>
              <a:t>선택하고</a:t>
            </a:r>
            <a:r>
              <a:rPr lang="en-US" altLang="ko-KR" dirty="0" smtClean="0">
                <a:sym typeface="Wingdings" panose="05000000000000000000" pitchFamily="2" charset="2"/>
              </a:rPr>
              <a:t>, &lt;</a:t>
            </a:r>
            <a:r>
              <a:rPr lang="en-US" altLang="ko-KR" dirty="0" err="1" smtClean="0">
                <a:sym typeface="Wingdings" panose="05000000000000000000" pitchFamily="2" charset="2"/>
              </a:rPr>
              <a:t>cntl</a:t>
            </a:r>
            <a:r>
              <a:rPr lang="en-US" altLang="ko-KR" dirty="0" smtClean="0">
                <a:sym typeface="Wingdings" panose="05000000000000000000" pitchFamily="2" charset="2"/>
              </a:rPr>
              <a:t>&gt;</a:t>
            </a:r>
            <a:r>
              <a:rPr lang="ko-KR" altLang="en-US" dirty="0" smtClean="0">
                <a:sym typeface="Wingdings" panose="05000000000000000000" pitchFamily="2" charset="2"/>
              </a:rPr>
              <a:t>을 누른 상태에서 </a:t>
            </a:r>
            <a:r>
              <a:rPr lang="en-US" altLang="ko-KR" dirty="0" smtClean="0">
                <a:sym typeface="Wingdings" panose="05000000000000000000" pitchFamily="2" charset="2"/>
              </a:rPr>
              <a:t>name, mobile </a:t>
            </a:r>
            <a:r>
              <a:rPr lang="ko-KR" altLang="en-US" dirty="0" smtClean="0">
                <a:sym typeface="Wingdings" panose="05000000000000000000" pitchFamily="2" charset="2"/>
              </a:rPr>
              <a:t>두 개의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파라미터를</a:t>
            </a:r>
            <a:r>
              <a:rPr lang="ko-KR" altLang="en-US" dirty="0" smtClean="0">
                <a:sym typeface="Wingdings" panose="05000000000000000000" pitchFamily="2" charset="2"/>
              </a:rPr>
              <a:t> 선택한 후</a:t>
            </a:r>
            <a:r>
              <a:rPr lang="en-US" altLang="ko-KR" dirty="0" smtClean="0">
                <a:sym typeface="Wingdings" panose="05000000000000000000" pitchFamily="2" charset="2"/>
              </a:rPr>
              <a:t>, OK</a:t>
            </a:r>
            <a:r>
              <a:rPr lang="ko-KR" altLang="en-US" dirty="0" smtClean="0">
                <a:sym typeface="Wingdings" panose="05000000000000000000" pitchFamily="2" charset="2"/>
              </a:rPr>
              <a:t>를 선택하여</a:t>
            </a:r>
            <a:r>
              <a:rPr lang="en-US" altLang="ko-KR" dirty="0" smtClean="0">
                <a:sym typeface="Wingdings" panose="05000000000000000000" pitchFamily="2" charset="2"/>
              </a:rPr>
              <a:t>, get/set </a:t>
            </a:r>
            <a:r>
              <a:rPr lang="ko-KR" altLang="en-US" dirty="0" smtClean="0">
                <a:sym typeface="Wingdings" panose="05000000000000000000" pitchFamily="2" charset="2"/>
              </a:rPr>
              <a:t>메소드를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 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algn="ctr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71464" y="2924944"/>
            <a:ext cx="6096000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Person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String name;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String mobile;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0838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59818"/>
          </a:xfrm>
        </p:spPr>
        <p:txBody>
          <a:bodyPr>
            <a:normAutofit/>
          </a:bodyPr>
          <a:lstStyle/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3100" y="831355"/>
            <a:ext cx="11248112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package </a:t>
            </a:r>
            <a:r>
              <a:rPr lang="en-US" altLang="ko-KR" sz="1400" dirty="0" err="1">
                <a:latin typeface="Consolas" panose="020B0609020204030204" pitchFamily="49" charset="0"/>
              </a:rPr>
              <a:t>org.joy.view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public class Person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String name;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String mobile;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Person(String name, String mobile)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this.name = name;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this.mobile</a:t>
            </a:r>
            <a:r>
              <a:rPr lang="en-US" altLang="ko-KR" sz="1400" dirty="0">
                <a:latin typeface="Consolas" panose="020B0609020204030204" pitchFamily="49" charset="0"/>
              </a:rPr>
              <a:t> = mobile;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String </a:t>
            </a:r>
            <a:r>
              <a:rPr lang="en-US" altLang="ko-KR" sz="1400" dirty="0" err="1">
                <a:latin typeface="Consolas" panose="020B0609020204030204" pitchFamily="49" charset="0"/>
              </a:rPr>
              <a:t>getName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return name;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setName</a:t>
            </a:r>
            <a:r>
              <a:rPr lang="en-US" altLang="ko-KR" sz="1400" dirty="0">
                <a:latin typeface="Consolas" panose="020B0609020204030204" pitchFamily="49" charset="0"/>
              </a:rPr>
              <a:t>(String name)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this.name = name;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String </a:t>
            </a:r>
            <a:r>
              <a:rPr lang="en-US" altLang="ko-KR" sz="1400" dirty="0" err="1">
                <a:latin typeface="Consolas" panose="020B0609020204030204" pitchFamily="49" charset="0"/>
              </a:rPr>
              <a:t>getMobile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return mobile;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setMobile</a:t>
            </a:r>
            <a:r>
              <a:rPr lang="en-US" altLang="ko-KR" sz="1400" dirty="0">
                <a:latin typeface="Consolas" panose="020B0609020204030204" pitchFamily="49" charset="0"/>
              </a:rPr>
              <a:t>(String mobile)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this.mobile</a:t>
            </a:r>
            <a:r>
              <a:rPr lang="en-US" altLang="ko-KR" sz="1400" dirty="0">
                <a:latin typeface="Consolas" panose="020B0609020204030204" pitchFamily="49" charset="0"/>
              </a:rPr>
              <a:t> = mobile;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35760" y="663713"/>
            <a:ext cx="1608133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sym typeface="Wingdings" panose="05000000000000000000" pitchFamily="2" charset="2"/>
              </a:rPr>
              <a:t>Person.java: 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0774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3: PersonAdapter.java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코드 작성하기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ko-KR" altLang="en-US" sz="1600" dirty="0" smtClean="0">
                <a:latin typeface="Consolas" panose="020B0609020204030204" pitchFamily="49" charset="0"/>
              </a:rPr>
              <a:t>리스트 데이터에 있는 각각의 아이템은 뷰로 만들어지고</a:t>
            </a:r>
            <a:r>
              <a:rPr lang="en-US" altLang="ko-KR" sz="1600" dirty="0" smtClean="0">
                <a:latin typeface="Consolas" panose="020B0609020204030204" pitchFamily="49" charset="0"/>
              </a:rPr>
              <a:t>, </a:t>
            </a:r>
            <a:r>
              <a:rPr lang="ko-KR" altLang="en-US" sz="1600" dirty="0" smtClean="0">
                <a:latin typeface="Consolas" panose="020B0609020204030204" pitchFamily="49" charset="0"/>
              </a:rPr>
              <a:t>각 아이템을 위한 뷰는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ViewHolder</a:t>
            </a:r>
            <a:r>
              <a:rPr lang="ko-KR" altLang="en-US" sz="1600" dirty="0" smtClean="0">
                <a:latin typeface="Consolas" panose="020B0609020204030204" pitchFamily="49" charset="0"/>
              </a:rPr>
              <a:t>에 저장해 둡니다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</a:p>
          <a:p>
            <a:r>
              <a:rPr lang="ko-KR" altLang="en-US" sz="1600" dirty="0" smtClean="0">
                <a:latin typeface="Consolas" panose="020B0609020204030204" pitchFamily="49" charset="0"/>
              </a:rPr>
              <a:t>이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ViewHolder</a:t>
            </a:r>
            <a:r>
              <a:rPr lang="ko-KR" altLang="en-US" sz="1600" dirty="0" smtClean="0">
                <a:latin typeface="Consolas" panose="020B0609020204030204" pitchFamily="49" charset="0"/>
              </a:rPr>
              <a:t>의 역할을 하는 클래스를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PersonAadpter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ko-KR" altLang="en-US" sz="1600" dirty="0" smtClean="0">
                <a:latin typeface="Consolas" panose="020B0609020204030204" pitchFamily="49" charset="0"/>
              </a:rPr>
              <a:t>클래스 안에 넣어둔다고 생각하면 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1600" dirty="0" err="1" smtClean="0">
                <a:latin typeface="Consolas" panose="020B0609020204030204" pitchFamily="49" charset="0"/>
              </a:rPr>
              <a:t>RecyclerView.ViewHolder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ko-KR" altLang="en-US" sz="1600" dirty="0" smtClean="0">
                <a:latin typeface="Consolas" panose="020B0609020204030204" pitchFamily="49" charset="0"/>
              </a:rPr>
              <a:t>클래스를 상속하여 정의된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ViewHolder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ko-KR" altLang="en-US" sz="1600" dirty="0" smtClean="0">
                <a:latin typeface="Consolas" panose="020B0609020204030204" pitchFamily="49" charset="0"/>
              </a:rPr>
              <a:t>클래스의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생성자에는</a:t>
            </a:r>
            <a:r>
              <a:rPr lang="ko-KR" altLang="en-US" sz="1600" dirty="0" smtClean="0">
                <a:latin typeface="Consolas" panose="020B0609020204030204" pitchFamily="49" charset="0"/>
              </a:rPr>
              <a:t> 뷰 객체가 전달됩니다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  <a:r>
              <a:rPr lang="ko-KR" altLang="en-US" sz="1600" dirty="0" smtClean="0">
                <a:latin typeface="Consolas" panose="020B0609020204030204" pitchFamily="49" charset="0"/>
              </a:rPr>
              <a:t>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ko-KR" altLang="en-US" sz="1600" dirty="0" smtClean="0">
                <a:latin typeface="Consolas" panose="020B0609020204030204" pitchFamily="49" charset="0"/>
              </a:rPr>
              <a:t>전달받은 이 객체를 부모 클래스의 변수에 저장해 두게 되는데</a:t>
            </a:r>
            <a:r>
              <a:rPr lang="en-US" altLang="ko-KR" sz="1600" dirty="0" smtClean="0">
                <a:latin typeface="Consolas" panose="020B0609020204030204" pitchFamily="49" charset="0"/>
              </a:rPr>
              <a:t>, </a:t>
            </a:r>
            <a:r>
              <a:rPr lang="ko-KR" altLang="en-US" sz="1600" dirty="0" smtClean="0">
                <a:latin typeface="Consolas" panose="020B0609020204030204" pitchFamily="49" charset="0"/>
              </a:rPr>
              <a:t>이는 생성자 안에서 </a:t>
            </a:r>
            <a:r>
              <a:rPr lang="en-US" altLang="ko-KR" sz="1600" dirty="0" smtClean="0">
                <a:latin typeface="Consolas" panose="020B0609020204030204" pitchFamily="49" charset="0"/>
              </a:rPr>
              <a:t>super()</a:t>
            </a:r>
            <a:r>
              <a:rPr lang="ko-KR" altLang="en-US" sz="1600" dirty="0" smtClean="0">
                <a:latin typeface="Consolas" panose="020B0609020204030204" pitchFamily="49" charset="0"/>
              </a:rPr>
              <a:t>로 처리하는 것입니다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</a:p>
          <a:p>
            <a:r>
              <a:rPr lang="ko-KR" altLang="en-US" sz="1600" dirty="0" smtClean="0">
                <a:latin typeface="Consolas" panose="020B0609020204030204" pitchFamily="49" charset="0"/>
              </a:rPr>
              <a:t>전달받은 뷰 객체를 </a:t>
            </a:r>
            <a:r>
              <a:rPr lang="en-US" altLang="ko-KR" sz="1600" dirty="0" smtClean="0">
                <a:latin typeface="Consolas" panose="020B0609020204030204" pitchFamily="49" charset="0"/>
              </a:rPr>
              <a:t>findViewById()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메소드로</a:t>
            </a:r>
            <a:r>
              <a:rPr lang="ko-KR" altLang="en-US" sz="1600" dirty="0" smtClean="0">
                <a:latin typeface="Consolas" panose="020B0609020204030204" pitchFamily="49" charset="0"/>
              </a:rPr>
              <a:t> 찾아 변수에 할당하면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setItem</a:t>
            </a:r>
            <a:r>
              <a:rPr lang="en-US" altLang="ko-KR" sz="1600" dirty="0" smtClean="0">
                <a:latin typeface="Consolas" panose="020B0609020204030204" pitchFamily="49" charset="0"/>
              </a:rPr>
              <a:t>()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메소드에서</a:t>
            </a:r>
            <a:r>
              <a:rPr lang="ko-KR" altLang="en-US" sz="1600" dirty="0" smtClean="0">
                <a:latin typeface="Consolas" panose="020B0609020204030204" pitchFamily="49" charset="0"/>
              </a:rPr>
              <a:t> 참조할 수 있습니다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1600" dirty="0" err="1" smtClean="0">
                <a:latin typeface="Consolas" panose="020B0609020204030204" pitchFamily="49" charset="0"/>
              </a:rPr>
              <a:t>setItem</a:t>
            </a:r>
            <a:r>
              <a:rPr lang="en-US" altLang="ko-KR" sz="1600" dirty="0" smtClean="0">
                <a:latin typeface="Consolas" panose="020B0609020204030204" pitchFamily="49" charset="0"/>
              </a:rPr>
              <a:t>()</a:t>
            </a:r>
            <a:r>
              <a:rPr lang="ko-KR" altLang="en-US" sz="1600" dirty="0" smtClean="0">
                <a:latin typeface="Consolas" panose="020B0609020204030204" pitchFamily="49" charset="0"/>
              </a:rPr>
              <a:t>은 이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ViewHolder</a:t>
            </a:r>
            <a:r>
              <a:rPr lang="ko-KR" altLang="en-US" sz="1600" dirty="0" smtClean="0">
                <a:latin typeface="Consolas" panose="020B0609020204030204" pitchFamily="49" charset="0"/>
              </a:rPr>
              <a:t>에 들어 있는 뷰 객체의 데이터를 다른 것으로 보이도록 하는 역할을 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1242656"/>
            <a:ext cx="8696606" cy="34470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</a:t>
            </a:r>
            <a:r>
              <a:rPr lang="en-US" altLang="ko-KR" sz="1400" b="1" i="1" dirty="0" err="1">
                <a:latin typeface="Consolas" panose="020B0609020204030204" pitchFamily="49" charset="0"/>
              </a:rPr>
              <a:t>PersonAdapter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static </a:t>
            </a: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b="1" dirty="0" err="1">
                <a:latin typeface="Consolas" panose="020B0609020204030204" pitchFamily="49" charset="0"/>
              </a:rPr>
              <a:t>ViewHolder</a:t>
            </a:r>
            <a:r>
              <a:rPr lang="en-US" altLang="ko-KR" sz="1400" dirty="0">
                <a:latin typeface="Consolas" panose="020B0609020204030204" pitchFamily="49" charset="0"/>
              </a:rPr>
              <a:t> extends </a:t>
            </a:r>
            <a:r>
              <a:rPr lang="en-US" altLang="ko-KR" sz="1400" dirty="0" err="1">
                <a:latin typeface="Consolas" panose="020B0609020204030204" pitchFamily="49" charset="0"/>
              </a:rPr>
              <a:t>RecyclerView.ViewHolder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sz="1400" dirty="0" smtClean="0">
                <a:latin typeface="Consolas" panose="020B0609020204030204" pitchFamily="49" charset="0"/>
              </a:rPr>
              <a:t>, textView2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public </a:t>
            </a:r>
            <a:r>
              <a:rPr lang="en-US" altLang="ko-KR" sz="1400" b="1" dirty="0" err="1">
                <a:latin typeface="Consolas" panose="020B0609020204030204" pitchFamily="49" charset="0"/>
              </a:rPr>
              <a:t>ViewHolder</a:t>
            </a:r>
            <a:r>
              <a:rPr lang="en-US" altLang="ko-KR" sz="1400" dirty="0">
                <a:latin typeface="Consolas" panose="020B0609020204030204" pitchFamily="49" charset="0"/>
              </a:rPr>
              <a:t>(View </a:t>
            </a:r>
            <a:r>
              <a:rPr lang="en-US" altLang="ko-KR" sz="1400" dirty="0" err="1">
                <a:latin typeface="Consolas" panose="020B0609020204030204" pitchFamily="49" charset="0"/>
              </a:rPr>
              <a:t>itemView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super(</a:t>
            </a:r>
            <a:r>
              <a:rPr lang="en-US" altLang="ko-KR" sz="1400" dirty="0" err="1">
                <a:latin typeface="Consolas" panose="020B0609020204030204" pitchFamily="49" charset="0"/>
              </a:rPr>
              <a:t>itemView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textView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itemView.findViewById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R.id.textView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textView2 = </a:t>
            </a:r>
            <a:r>
              <a:rPr lang="en-US" altLang="ko-KR" sz="1400" dirty="0" err="1">
                <a:latin typeface="Consolas" panose="020B0609020204030204" pitchFamily="49" charset="0"/>
              </a:rPr>
              <a:t>itemView.findViewById</a:t>
            </a:r>
            <a:r>
              <a:rPr lang="en-US" altLang="ko-KR" sz="1400" dirty="0">
                <a:latin typeface="Consolas" panose="020B0609020204030204" pitchFamily="49" charset="0"/>
              </a:rPr>
              <a:t>(R.id.textView2);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setItem</a:t>
            </a:r>
            <a:r>
              <a:rPr lang="en-US" altLang="ko-KR" sz="1400" dirty="0">
                <a:latin typeface="Consolas" panose="020B0609020204030204" pitchFamily="49" charset="0"/>
              </a:rPr>
              <a:t>(Person item)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textView.setText(</a:t>
            </a:r>
            <a:r>
              <a:rPr lang="en-US" altLang="ko-KR" sz="1400" dirty="0" err="1">
                <a:latin typeface="Consolas" panose="020B0609020204030204" pitchFamily="49" charset="0"/>
              </a:rPr>
              <a:t>item.getName</a:t>
            </a:r>
            <a:r>
              <a:rPr lang="en-US" altLang="ko-KR" sz="14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textView2.setText(</a:t>
            </a:r>
            <a:r>
              <a:rPr lang="en-US" altLang="ko-KR" sz="1400" dirty="0" err="1">
                <a:latin typeface="Consolas" panose="020B0609020204030204" pitchFamily="49" charset="0"/>
              </a:rPr>
              <a:t>item.getMobile</a:t>
            </a:r>
            <a:r>
              <a:rPr lang="en-US" altLang="ko-KR" sz="14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82978" y="1916832"/>
            <a:ext cx="1834156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생성자</a:t>
            </a:r>
            <a:r>
              <a:rPr lang="en-US" altLang="ko-KR" sz="1400" dirty="0" smtClean="0"/>
              <a:t>(Constructor)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8904312" y="648262"/>
            <a:ext cx="2398413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PersonAdapter.java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088714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3 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PersonAdapter.java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코드 작성하기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ko-KR" altLang="en-US" sz="1600" dirty="0" smtClean="0">
                <a:latin typeface="Consolas" panose="020B0609020204030204" pitchFamily="49" charset="0"/>
              </a:rPr>
              <a:t>이제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PersonAdapter</a:t>
            </a:r>
            <a:r>
              <a:rPr lang="ko-KR" altLang="en-US" sz="1600" dirty="0" smtClean="0">
                <a:latin typeface="Consolas" panose="020B0609020204030204" pitchFamily="49" charset="0"/>
              </a:rPr>
              <a:t>클래스가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RecylerView.Adapter</a:t>
            </a:r>
            <a:r>
              <a:rPr lang="ko-KR" altLang="en-US" sz="1600" dirty="0" smtClean="0">
                <a:latin typeface="Consolas" panose="020B0609020204030204" pitchFamily="49" charset="0"/>
              </a:rPr>
              <a:t>클래스를 상속하도록 수정합니다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</a:p>
          <a:p>
            <a:r>
              <a:rPr lang="ko-KR" altLang="en-US" sz="1600" dirty="0" smtClean="0">
                <a:latin typeface="Consolas" panose="020B0609020204030204" pitchFamily="49" charset="0"/>
              </a:rPr>
              <a:t>이 때</a:t>
            </a:r>
            <a:r>
              <a:rPr lang="en-US" altLang="ko-KR" sz="1600" dirty="0" smtClean="0">
                <a:latin typeface="Consolas" panose="020B0609020204030204" pitchFamily="49" charset="0"/>
              </a:rPr>
              <a:t>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RecyclerView.Adapter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ko-KR" altLang="en-US" sz="1600" dirty="0" smtClean="0">
                <a:latin typeface="Consolas" panose="020B0609020204030204" pitchFamily="49" charset="0"/>
              </a:rPr>
              <a:t>뒤에 </a:t>
            </a:r>
            <a:r>
              <a:rPr lang="en-US" altLang="ko-KR" sz="1600" dirty="0" smtClean="0">
                <a:latin typeface="Consolas" panose="020B0609020204030204" pitchFamily="49" charset="0"/>
              </a:rPr>
              <a:t>&lt;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PersonAdapter.ViewHolder</a:t>
            </a:r>
            <a:r>
              <a:rPr lang="en-US" altLang="ko-KR" sz="1600" dirty="0" smtClean="0">
                <a:latin typeface="Consolas" panose="020B0609020204030204" pitchFamily="49" charset="0"/>
              </a:rPr>
              <a:t>&gt;</a:t>
            </a:r>
            <a:r>
              <a:rPr lang="ko-KR" altLang="en-US" sz="1600" dirty="0" smtClean="0">
                <a:latin typeface="Consolas" panose="020B0609020204030204" pitchFamily="49" charset="0"/>
              </a:rPr>
              <a:t>를 지정합니다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47394" y="1495231"/>
            <a:ext cx="8696606" cy="3877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</a:t>
            </a:r>
            <a:r>
              <a:rPr lang="en-US" altLang="ko-KR" sz="1400" b="1" i="1" dirty="0" err="1">
                <a:latin typeface="Consolas" panose="020B0609020204030204" pitchFamily="49" charset="0"/>
              </a:rPr>
              <a:t>PersonAdapter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latin typeface="Consolas" panose="020B0609020204030204" pitchFamily="49" charset="0"/>
              </a:rPr>
              <a:t>extends </a:t>
            </a:r>
            <a:r>
              <a:rPr lang="en-US" altLang="ko-KR" sz="1400" b="1" dirty="0" err="1">
                <a:latin typeface="Consolas" panose="020B0609020204030204" pitchFamily="49" charset="0"/>
              </a:rPr>
              <a:t>RecyclerView.Adapter</a:t>
            </a:r>
            <a:r>
              <a:rPr lang="en-US" altLang="ko-KR" sz="1400" b="1" dirty="0"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latin typeface="Consolas" panose="020B0609020204030204" pitchFamily="49" charset="0"/>
              </a:rPr>
              <a:t>PersonAdapter.ViewHolder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latin typeface="Consolas" panose="020B0609020204030204" pitchFamily="49" charset="0"/>
              </a:rPr>
              <a:t> {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static </a:t>
            </a: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b="1" dirty="0" err="1">
                <a:latin typeface="Consolas" panose="020B0609020204030204" pitchFamily="49" charset="0"/>
              </a:rPr>
              <a:t>ViewHolder</a:t>
            </a:r>
            <a:r>
              <a:rPr lang="en-US" altLang="ko-KR" sz="1400" dirty="0">
                <a:latin typeface="Consolas" panose="020B0609020204030204" pitchFamily="49" charset="0"/>
              </a:rPr>
              <a:t> extends </a:t>
            </a:r>
            <a:r>
              <a:rPr lang="en-US" altLang="ko-KR" sz="1400" dirty="0" err="1">
                <a:latin typeface="Consolas" panose="020B0609020204030204" pitchFamily="49" charset="0"/>
              </a:rPr>
              <a:t>RecyclerView.ViewHolder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sz="1400" dirty="0" smtClean="0">
                <a:latin typeface="Consolas" panose="020B0609020204030204" pitchFamily="49" charset="0"/>
              </a:rPr>
              <a:t>, textView2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public </a:t>
            </a:r>
            <a:r>
              <a:rPr lang="en-US" altLang="ko-KR" sz="1400" b="1" dirty="0" err="1">
                <a:latin typeface="Consolas" panose="020B0609020204030204" pitchFamily="49" charset="0"/>
              </a:rPr>
              <a:t>ViewHolder</a:t>
            </a:r>
            <a:r>
              <a:rPr lang="en-US" altLang="ko-KR" sz="1400" dirty="0">
                <a:latin typeface="Consolas" panose="020B0609020204030204" pitchFamily="49" charset="0"/>
              </a:rPr>
              <a:t>(View </a:t>
            </a:r>
            <a:r>
              <a:rPr lang="en-US" altLang="ko-KR" sz="1400" dirty="0" err="1">
                <a:latin typeface="Consolas" panose="020B0609020204030204" pitchFamily="49" charset="0"/>
              </a:rPr>
              <a:t>itemView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super(</a:t>
            </a:r>
            <a:r>
              <a:rPr lang="en-US" altLang="ko-KR" sz="1400" dirty="0" err="1">
                <a:latin typeface="Consolas" panose="020B0609020204030204" pitchFamily="49" charset="0"/>
              </a:rPr>
              <a:t>itemView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textView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itemView.findViewById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R.id.textView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textView2 = </a:t>
            </a:r>
            <a:r>
              <a:rPr lang="en-US" altLang="ko-KR" sz="1400" dirty="0" err="1">
                <a:latin typeface="Consolas" panose="020B0609020204030204" pitchFamily="49" charset="0"/>
              </a:rPr>
              <a:t>itemView.findViewById</a:t>
            </a:r>
            <a:r>
              <a:rPr lang="en-US" altLang="ko-KR" sz="1400" dirty="0">
                <a:latin typeface="Consolas" panose="020B0609020204030204" pitchFamily="49" charset="0"/>
              </a:rPr>
              <a:t>(R.id.textView2);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setItem</a:t>
            </a:r>
            <a:r>
              <a:rPr lang="en-US" altLang="ko-KR" sz="1400" dirty="0">
                <a:latin typeface="Consolas" panose="020B0609020204030204" pitchFamily="49" charset="0"/>
              </a:rPr>
              <a:t>(Person item)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textView.setText(</a:t>
            </a:r>
            <a:r>
              <a:rPr lang="en-US" altLang="ko-KR" sz="1400" dirty="0" err="1">
                <a:latin typeface="Consolas" panose="020B0609020204030204" pitchFamily="49" charset="0"/>
              </a:rPr>
              <a:t>item.getName</a:t>
            </a:r>
            <a:r>
              <a:rPr lang="en-US" altLang="ko-KR" sz="14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textView2.setText(</a:t>
            </a:r>
            <a:r>
              <a:rPr lang="en-US" altLang="ko-KR" sz="1400" dirty="0" err="1">
                <a:latin typeface="Consolas" panose="020B0609020204030204" pitchFamily="49" charset="0"/>
              </a:rPr>
              <a:t>item.getMobile</a:t>
            </a:r>
            <a:r>
              <a:rPr lang="en-US" altLang="ko-KR" sz="14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904312" y="648262"/>
            <a:ext cx="2398413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PersonAdapter.java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82978" y="1916832"/>
            <a:ext cx="1834156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생성자</a:t>
            </a:r>
            <a:r>
              <a:rPr lang="en-US" altLang="ko-KR" sz="1400" dirty="0" smtClean="0"/>
              <a:t>(Constructor)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307262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3 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 PersonAdapter.java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코드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작성하기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1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1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ko-KR" altLang="en-US" sz="1600" dirty="0" smtClean="0">
                <a:latin typeface="Consolas" panose="020B0609020204030204" pitchFamily="49" charset="0"/>
              </a:rPr>
              <a:t>위와 같이 수정된 곳에 빨간 줄이 그어지면</a:t>
            </a:r>
            <a:r>
              <a:rPr lang="en-US" altLang="ko-KR" sz="1600" dirty="0" smtClean="0">
                <a:latin typeface="Consolas" panose="020B0609020204030204" pitchFamily="49" charset="0"/>
              </a:rPr>
              <a:t>,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우클릭하고</a:t>
            </a:r>
            <a:r>
              <a:rPr lang="en-US" altLang="ko-KR" sz="1600" dirty="0" smtClean="0">
                <a:latin typeface="Consolas" panose="020B0609020204030204" pitchFamily="49" charset="0"/>
              </a:rPr>
              <a:t>, Generate </a:t>
            </a:r>
            <a:r>
              <a:rPr lang="en-US" altLang="ko-KR" sz="16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 Implement Methods </a:t>
            </a:r>
            <a:r>
              <a:rPr lang="ko-KR" altLang="en-US" sz="16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메뉴를 선택합니다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  <a:br>
              <a:rPr lang="en-US" altLang="ko-KR" sz="1600" dirty="0" smtClean="0">
                <a:latin typeface="Consolas" panose="020B0609020204030204" pitchFamily="49" charset="0"/>
              </a:rPr>
            </a:br>
            <a:r>
              <a:rPr lang="ko-KR" altLang="en-US" sz="1600" dirty="0" smtClean="0">
                <a:latin typeface="Consolas" panose="020B0609020204030204" pitchFamily="49" charset="0"/>
              </a:rPr>
              <a:t>혹은 빨간 전구 표시를 클릭해서</a:t>
            </a:r>
            <a:r>
              <a:rPr lang="en-US" altLang="ko-KR" sz="1600" dirty="0" smtClean="0">
                <a:latin typeface="Consolas" panose="020B0609020204030204" pitchFamily="49" charset="0"/>
              </a:rPr>
              <a:t>, "implements methods"</a:t>
            </a:r>
            <a:r>
              <a:rPr lang="ko-KR" altLang="en-US" sz="1600" dirty="0" smtClean="0">
                <a:latin typeface="Consolas" panose="020B0609020204030204" pitchFamily="49" charset="0"/>
              </a:rPr>
              <a:t>를 선택하면 다음과 같이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메소드들이</a:t>
            </a:r>
            <a:r>
              <a:rPr lang="ko-KR" altLang="en-US" sz="1600" dirty="0" smtClean="0">
                <a:latin typeface="Consolas" panose="020B0609020204030204" pitchFamily="49" charset="0"/>
              </a:rPr>
              <a:t> 나타납니다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/>
            </a:r>
            <a:br>
              <a:rPr lang="en-US" altLang="ko-KR" sz="1400" dirty="0" smtClean="0">
                <a:latin typeface="Consolas" panose="020B0609020204030204" pitchFamily="49" charset="0"/>
              </a:rPr>
            </a:br>
            <a:r>
              <a:rPr lang="en-US" altLang="ko-KR" sz="1400" dirty="0" smtClean="0">
                <a:latin typeface="Consolas" panose="020B0609020204030204" pitchFamily="49" charset="0"/>
              </a:rPr>
              <a:t/>
            </a:r>
            <a:br>
              <a:rPr lang="en-US" altLang="ko-KR" sz="1400" dirty="0" smtClean="0">
                <a:latin typeface="Consolas" panose="020B0609020204030204" pitchFamily="49" charset="0"/>
              </a:rPr>
            </a:br>
            <a:r>
              <a:rPr lang="en-US" altLang="ko-KR" sz="1400" dirty="0" smtClean="0">
                <a:latin typeface="Consolas" panose="020B0609020204030204" pitchFamily="49" charset="0"/>
              </a:rPr>
              <a:t/>
            </a:r>
            <a:br>
              <a:rPr lang="en-US" altLang="ko-KR" sz="1400" dirty="0" smtClean="0">
                <a:latin typeface="Consolas" panose="020B0609020204030204" pitchFamily="49" charset="0"/>
              </a:rPr>
            </a:br>
            <a:r>
              <a:rPr lang="en-US" altLang="ko-KR" sz="1400" dirty="0" smtClean="0">
                <a:latin typeface="Consolas" panose="020B0609020204030204" pitchFamily="49" charset="0"/>
              </a:rPr>
              <a:t/>
            </a:r>
            <a:br>
              <a:rPr lang="en-US" altLang="ko-KR" sz="1400" dirty="0" smtClean="0">
                <a:latin typeface="Consolas" panose="020B0609020204030204" pitchFamily="49" charset="0"/>
              </a:rPr>
            </a:br>
            <a:r>
              <a:rPr lang="en-US" altLang="ko-KR" sz="1400" dirty="0" smtClean="0">
                <a:latin typeface="Consolas" panose="020B0609020204030204" pitchFamily="49" charset="0"/>
              </a:rPr>
              <a:t/>
            </a:r>
            <a:br>
              <a:rPr lang="en-US" altLang="ko-KR" sz="1400" dirty="0" smtClean="0">
                <a:latin typeface="Consolas" panose="020B0609020204030204" pitchFamily="49" charset="0"/>
              </a:rPr>
            </a:br>
            <a:r>
              <a:rPr lang="en-US" altLang="ko-KR" sz="1400" dirty="0" smtClean="0">
                <a:latin typeface="Consolas" panose="020B0609020204030204" pitchFamily="49" charset="0"/>
              </a:rPr>
              <a:t/>
            </a:r>
            <a:br>
              <a:rPr lang="en-US" altLang="ko-KR" sz="1400" dirty="0" smtClean="0">
                <a:latin typeface="Consolas" panose="020B0609020204030204" pitchFamily="49" charset="0"/>
              </a:rPr>
            </a:b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</a:p>
          <a:p>
            <a:r>
              <a:rPr lang="ko-KR" altLang="en-US" sz="1600" dirty="0" smtClean="0">
                <a:latin typeface="Consolas" panose="020B0609020204030204" pitchFamily="49" charset="0"/>
              </a:rPr>
              <a:t>위의 오른쪽 대화상자에 나타난 세 개의 메소드를 모두 선택하고 </a:t>
            </a:r>
            <a:r>
              <a:rPr lang="en-US" altLang="ko-KR" sz="1600" dirty="0" smtClean="0">
                <a:latin typeface="Consolas" panose="020B0609020204030204" pitchFamily="49" charset="0"/>
              </a:rPr>
              <a:t>OK</a:t>
            </a:r>
            <a:r>
              <a:rPr lang="ko-KR" altLang="en-US" sz="1600" dirty="0" smtClean="0">
                <a:latin typeface="Consolas" panose="020B0609020204030204" pitchFamily="49" charset="0"/>
              </a:rPr>
              <a:t>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  <a:br>
              <a:rPr lang="en-US" altLang="ko-KR" sz="1600" dirty="0" smtClean="0">
                <a:latin typeface="Consolas" panose="020B0609020204030204" pitchFamily="49" charset="0"/>
              </a:rPr>
            </a:br>
            <a:r>
              <a:rPr lang="ko-KR" altLang="en-US" sz="1600" dirty="0" smtClean="0">
                <a:latin typeface="Consolas" panose="020B0609020204030204" pitchFamily="49" charset="0"/>
              </a:rPr>
              <a:t>이것이 바로 </a:t>
            </a:r>
            <a:r>
              <a:rPr lang="en-US" altLang="ko-KR" sz="1600" dirty="0" smtClean="0">
                <a:latin typeface="Consolas" panose="020B0609020204030204" pitchFamily="49" charset="0"/>
              </a:rPr>
              <a:t>Adapter </a:t>
            </a:r>
            <a:r>
              <a:rPr lang="ko-KR" altLang="en-US" sz="1600" dirty="0" smtClean="0">
                <a:latin typeface="Consolas" panose="020B0609020204030204" pitchFamily="49" charset="0"/>
              </a:rPr>
              <a:t>클래스에서 구현해야 할 중요한 메소드 </a:t>
            </a:r>
            <a:r>
              <a:rPr lang="en-US" altLang="ko-KR" sz="1600" dirty="0" smtClean="0">
                <a:latin typeface="Consolas" panose="020B0609020204030204" pitchFamily="49" charset="0"/>
              </a:rPr>
              <a:t>3</a:t>
            </a:r>
            <a:r>
              <a:rPr lang="ko-KR" altLang="en-US" sz="1600" dirty="0" smtClean="0">
                <a:latin typeface="Consolas" panose="020B0609020204030204" pitchFamily="49" charset="0"/>
              </a:rPr>
              <a:t>개입니다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 err="1" smtClean="0">
                <a:latin typeface="Consolas" panose="020B0609020204030204" pitchFamily="49" charset="0"/>
              </a:rPr>
              <a:t>getItemCount</a:t>
            </a:r>
            <a:r>
              <a:rPr lang="en-US" altLang="ko-KR" sz="1600" dirty="0" smtClean="0">
                <a:latin typeface="Consolas" panose="020B0609020204030204" pitchFamily="49" charset="0"/>
              </a:rPr>
              <a:t>() –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어탭터에서</a:t>
            </a:r>
            <a:r>
              <a:rPr lang="ko-KR" altLang="en-US" sz="1600" dirty="0" smtClean="0">
                <a:latin typeface="Consolas" panose="020B0609020204030204" pitchFamily="49" charset="0"/>
              </a:rPr>
              <a:t> 관리하는 </a:t>
            </a:r>
            <a:r>
              <a:rPr lang="en-US" altLang="ko-KR" sz="1600" dirty="0" smtClean="0">
                <a:latin typeface="Consolas" panose="020B0609020204030204" pitchFamily="49" charset="0"/>
              </a:rPr>
              <a:t>item</a:t>
            </a:r>
            <a:r>
              <a:rPr lang="ko-KR" altLang="en-US" sz="1600" dirty="0" smtClean="0">
                <a:latin typeface="Consolas" panose="020B0609020204030204" pitchFamily="49" charset="0"/>
              </a:rPr>
              <a:t>의 개수를 반환함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</a:p>
          <a:p>
            <a:pPr lvl="1"/>
            <a:r>
              <a:rPr lang="en-US" altLang="ko-KR" sz="1600" dirty="0" err="1" smtClean="0">
                <a:latin typeface="Consolas" panose="020B0609020204030204" pitchFamily="49" charset="0"/>
              </a:rPr>
              <a:t>onCreateViewHolder</a:t>
            </a:r>
            <a:r>
              <a:rPr lang="en-US" altLang="ko-KR" sz="1600" dirty="0" smtClean="0">
                <a:latin typeface="Consolas" panose="020B0609020204030204" pitchFamily="49" charset="0"/>
              </a:rPr>
              <a:t>() –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뷰홀더</a:t>
            </a:r>
            <a:r>
              <a:rPr lang="ko-KR" altLang="en-US" sz="1600" dirty="0" smtClean="0">
                <a:latin typeface="Consolas" panose="020B0609020204030204" pitchFamily="49" charset="0"/>
              </a:rPr>
              <a:t> 객체가 만들어질 때 자동으로 호출됨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  <a:r>
              <a:rPr lang="ko-KR" altLang="en-US" sz="1600" dirty="0" smtClean="0">
                <a:latin typeface="Consolas" panose="020B0609020204030204" pitchFamily="49" charset="0"/>
              </a:rPr>
              <a:t>화면에 보여주는 것만큼만 뷰를 만들어 보관하고 있다가 재사용합니다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</a:p>
          <a:p>
            <a:pPr lvl="1"/>
            <a:r>
              <a:rPr lang="en-US" altLang="ko-KR" sz="1600" dirty="0" err="1" smtClean="0">
                <a:latin typeface="Consolas" panose="020B0609020204030204" pitchFamily="49" charset="0"/>
              </a:rPr>
              <a:t>onBindViewHolder</a:t>
            </a:r>
            <a:r>
              <a:rPr lang="en-US" altLang="ko-KR" sz="1600" dirty="0" smtClean="0">
                <a:latin typeface="Consolas" panose="020B0609020204030204" pitchFamily="49" charset="0"/>
              </a:rPr>
              <a:t>() –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뷰홀더</a:t>
            </a:r>
            <a:r>
              <a:rPr lang="ko-KR" altLang="en-US" sz="1600" dirty="0" smtClean="0">
                <a:latin typeface="Consolas" panose="020B0609020204030204" pitchFamily="49" charset="0"/>
              </a:rPr>
              <a:t> 객체가 재사용될 때 자동으로 호출됨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  <a:r>
              <a:rPr lang="ko-KR" altLang="en-US" sz="1600" dirty="0" smtClean="0">
                <a:latin typeface="Consolas" panose="020B0609020204030204" pitchFamily="49" charset="0"/>
              </a:rPr>
              <a:t>뷰 객체는 그대로 사용하고</a:t>
            </a:r>
            <a:r>
              <a:rPr lang="en-US" altLang="ko-KR" sz="1600" dirty="0" smtClean="0">
                <a:latin typeface="Consolas" panose="020B0609020204030204" pitchFamily="49" charset="0"/>
              </a:rPr>
              <a:t>, </a:t>
            </a:r>
            <a:r>
              <a:rPr lang="ko-KR" altLang="en-US" sz="1600" dirty="0" smtClean="0">
                <a:latin typeface="Consolas" panose="020B0609020204030204" pitchFamily="49" charset="0"/>
              </a:rPr>
              <a:t>데이터만 바꿔 줍니다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1600" dirty="0" err="1" smtClean="0">
                <a:latin typeface="Consolas" panose="020B0609020204030204" pitchFamily="49" charset="0"/>
              </a:rPr>
              <a:t>RecyclerView</a:t>
            </a:r>
            <a:r>
              <a:rPr lang="ko-KR" altLang="en-US" sz="1600" dirty="0" smtClean="0">
                <a:latin typeface="Consolas" panose="020B0609020204030204" pitchFamily="49" charset="0"/>
              </a:rPr>
              <a:t>에는 내부에 있는 많은 아이템들 중에 일부분만 보여주는 캐시 기능이 있습니다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46684" y="1283914"/>
            <a:ext cx="8696606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</a:t>
            </a:r>
            <a:r>
              <a:rPr lang="en-US" altLang="ko-KR" sz="1400" dirty="0" err="1">
                <a:latin typeface="Consolas" panose="020B0609020204030204" pitchFamily="49" charset="0"/>
              </a:rPr>
              <a:t>PersonAdapter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extends </a:t>
            </a:r>
            <a:r>
              <a:rPr lang="en-US" altLang="ko-KR" sz="1400" b="1" dirty="0" err="1" smtClean="0">
                <a:latin typeface="Consolas" panose="020B0609020204030204" pitchFamily="49" charset="0"/>
              </a:rPr>
              <a:t>RecyclerView.Adapter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&lt;</a:t>
            </a:r>
            <a:r>
              <a:rPr lang="en-US" altLang="ko-KR" sz="1400" b="1" dirty="0" err="1" smtClean="0">
                <a:latin typeface="Consolas" panose="020B0609020204030204" pitchFamily="49" charset="0"/>
              </a:rPr>
              <a:t>PersonAdapter.ViewHolder</a:t>
            </a:r>
            <a:r>
              <a:rPr lang="en-US" altLang="ko-KR" sz="1400" b="1" dirty="0">
                <a:latin typeface="Consolas" panose="020B0609020204030204" pitchFamily="49" charset="0"/>
              </a:rPr>
              <a:t>&gt;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04312" y="648262"/>
            <a:ext cx="2398413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PersonAdapter.java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2849823"/>
            <a:ext cx="4861060" cy="128874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773" y="2817658"/>
            <a:ext cx="2842540" cy="140343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3392" y="1789901"/>
            <a:ext cx="1960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User defined class</a:t>
            </a:r>
            <a:endParaRPr lang="ko-KR" altLang="en-US" sz="1600" dirty="0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2639616" y="1623622"/>
            <a:ext cx="216024" cy="340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50430" y="1794302"/>
            <a:ext cx="1805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AS defined class</a:t>
            </a:r>
            <a:endParaRPr lang="ko-KR" altLang="en-US" sz="1600" dirty="0"/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4861043" y="1665742"/>
            <a:ext cx="216024" cy="340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7595839" y="1540582"/>
            <a:ext cx="216024" cy="340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00056" y="1789901"/>
            <a:ext cx="5101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User defined class, but subclass of AS </a:t>
            </a:r>
            <a:r>
              <a:rPr lang="en-US" altLang="ko-KR" sz="1600" dirty="0" err="1" smtClean="0"/>
              <a:t>ViewHolder</a:t>
            </a:r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98339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07-1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NinePatch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Image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Hu071NinePatch:  Nine Patch </a:t>
            </a:r>
            <a:r>
              <a:rPr lang="ko-KR" altLang="en-US" dirty="0" smtClean="0">
                <a:sym typeface="Wingdings" panose="05000000000000000000" pitchFamily="2" charset="2"/>
              </a:rPr>
              <a:t>이미지를 실습합니다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1: </a:t>
            </a:r>
            <a:r>
              <a:rPr lang="ko-KR" altLang="en-US" dirty="0" smtClean="0">
                <a:sym typeface="Wingdings" panose="05000000000000000000" pitchFamily="2" charset="2"/>
              </a:rPr>
              <a:t>새로운 프로젝트를 </a:t>
            </a:r>
            <a:r>
              <a:rPr lang="en-US" altLang="ko-KR" dirty="0" smtClean="0">
                <a:sym typeface="Wingdings" panose="05000000000000000000" pitchFamily="2" charset="2"/>
              </a:rPr>
              <a:t>Hu071NinePatch, </a:t>
            </a:r>
            <a:r>
              <a:rPr lang="ko-KR" altLang="en-US" dirty="0" smtClean="0">
                <a:sym typeface="Wingdings" panose="05000000000000000000" pitchFamily="2" charset="2"/>
              </a:rPr>
              <a:t>패키지는 </a:t>
            </a:r>
            <a:r>
              <a:rPr lang="en-US" altLang="ko-KR" dirty="0" smtClean="0">
                <a:sym typeface="Wingdings" panose="05000000000000000000" pitchFamily="2" charset="2"/>
              </a:rPr>
              <a:t>widget</a:t>
            </a:r>
            <a:r>
              <a:rPr lang="ko-KR" altLang="en-US" dirty="0" smtClean="0">
                <a:sym typeface="Wingdings" panose="05000000000000000000" pitchFamily="2" charset="2"/>
              </a:rPr>
              <a:t>으로 시작합니다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2: </a:t>
            </a:r>
            <a:r>
              <a:rPr lang="en-US" altLang="ko-KR" dirty="0" smtClean="0">
                <a:sym typeface="Wingdings" panose="05000000000000000000" pitchFamily="2" charset="2"/>
              </a:rPr>
              <a:t>images </a:t>
            </a:r>
            <a:r>
              <a:rPr lang="ko-KR" altLang="en-US" dirty="0" smtClean="0">
                <a:sym typeface="Wingdings" panose="05000000000000000000" pitchFamily="2" charset="2"/>
              </a:rPr>
              <a:t>폴더에 있는 두 파일</a:t>
            </a:r>
            <a:r>
              <a:rPr lang="en-US" altLang="ko-KR" dirty="0" smtClean="0">
                <a:sym typeface="Wingdings" panose="05000000000000000000" pitchFamily="2" charset="2"/>
              </a:rPr>
              <a:t>( button_image_01.png, button_image_02.9.png) 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res/drawable </a:t>
            </a:r>
            <a:r>
              <a:rPr lang="ko-KR" altLang="en-US" dirty="0" smtClean="0">
                <a:sym typeface="Wingdings" panose="05000000000000000000" pitchFamily="2" charset="2"/>
              </a:rPr>
              <a:t>폴더에 복사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ko-KR" altLang="en-US" dirty="0" err="1" smtClean="0">
                <a:sym typeface="Wingdings" panose="05000000000000000000" pitchFamily="2" charset="2"/>
              </a:rPr>
              <a:t>붙여넣기를</a:t>
            </a:r>
            <a:r>
              <a:rPr lang="ko-KR" altLang="en-US" dirty="0" smtClean="0">
                <a:sym typeface="Wingdings" panose="05000000000000000000" pitchFamily="2" charset="2"/>
              </a:rPr>
              <a:t>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main_activity.xml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레이아웃에 </a:t>
            </a:r>
            <a:r>
              <a:rPr lang="ko-KR" altLang="en-US" dirty="0" err="1" smtClean="0">
                <a:sym typeface="Wingdings" panose="05000000000000000000" pitchFamily="2" charset="2"/>
              </a:rPr>
              <a:t>텍스브</a:t>
            </a:r>
            <a:r>
              <a:rPr lang="ko-KR" altLang="en-US" dirty="0" smtClean="0">
                <a:sym typeface="Wingdings" panose="05000000000000000000" pitchFamily="2" charset="2"/>
              </a:rPr>
              <a:t> 뷰를 삭제하고</a:t>
            </a:r>
            <a:r>
              <a:rPr lang="en-US" altLang="ko-KR" dirty="0" smtClean="0">
                <a:sym typeface="Wingdings" panose="05000000000000000000" pitchFamily="2" charset="2"/>
              </a:rPr>
              <a:t>, LinearLayout, orientation=vertical</a:t>
            </a:r>
            <a:r>
              <a:rPr lang="ko-KR" altLang="en-US" dirty="0" smtClean="0">
                <a:sym typeface="Wingdings" panose="05000000000000000000" pitchFamily="2" charset="2"/>
              </a:rPr>
              <a:t>로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다음과 같은 </a:t>
            </a:r>
            <a:r>
              <a:rPr lang="en-US" altLang="ko-KR" dirty="0" smtClean="0">
                <a:sym typeface="Wingdings" panose="05000000000000000000" pitchFamily="2" charset="2"/>
              </a:rPr>
              <a:t>6</a:t>
            </a:r>
            <a:r>
              <a:rPr lang="ko-KR" altLang="en-US" dirty="0" smtClean="0">
                <a:sym typeface="Wingdings" panose="05000000000000000000" pitchFamily="2" charset="2"/>
              </a:rPr>
              <a:t>개의 버튼을 만들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위 세개의 버튼의 </a:t>
            </a:r>
            <a:r>
              <a:rPr lang="en-US" altLang="ko-KR" dirty="0" err="1" smtClean="0">
                <a:sym typeface="Wingdings" panose="05000000000000000000" pitchFamily="2" charset="2"/>
              </a:rPr>
              <a:t>bacground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button_image_01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선택하고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 세 개의 버튼은 </a:t>
            </a:r>
            <a:r>
              <a:rPr lang="en-US" altLang="ko-KR" dirty="0" smtClean="0">
                <a:sym typeface="Wingdings" panose="05000000000000000000" pitchFamily="2" charset="2"/>
              </a:rPr>
              <a:t>button_image_02.9 </a:t>
            </a:r>
            <a:r>
              <a:rPr lang="ko-KR" altLang="en-US" dirty="0" smtClean="0">
                <a:sym typeface="Wingdings" panose="05000000000000000000" pitchFamily="2" charset="2"/>
              </a:rPr>
              <a:t>즉 </a:t>
            </a:r>
            <a:r>
              <a:rPr lang="en-US" altLang="ko-KR" dirty="0" smtClean="0">
                <a:sym typeface="Wingdings" panose="05000000000000000000" pitchFamily="2" charset="2"/>
              </a:rPr>
              <a:t>Nine Patch </a:t>
            </a:r>
            <a:r>
              <a:rPr lang="ko-KR" altLang="en-US" dirty="0" smtClean="0">
                <a:sym typeface="Wingdings" panose="05000000000000000000" pitchFamily="2" charset="2"/>
              </a:rPr>
              <a:t>이미지를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속성으로 사용하도록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416" y="3499907"/>
            <a:ext cx="1745367" cy="304161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00" y="3320066"/>
            <a:ext cx="3333308" cy="322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488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3 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 PersonAdapter.java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코드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작성하기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ko-KR" altLang="en-US" sz="1600" dirty="0" smtClean="0">
                <a:latin typeface="Consolas" panose="020B0609020204030204" pitchFamily="49" charset="0"/>
              </a:rPr>
              <a:t>이제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PersonAdapter</a:t>
            </a:r>
            <a:r>
              <a:rPr lang="ko-KR" altLang="en-US" sz="1600" dirty="0" smtClean="0">
                <a:latin typeface="Consolas" panose="020B0609020204030204" pitchFamily="49" charset="0"/>
              </a:rPr>
              <a:t>클래스가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RecylerView.Adapter</a:t>
            </a:r>
            <a:r>
              <a:rPr lang="ko-KR" altLang="en-US" sz="1600" dirty="0" smtClean="0">
                <a:latin typeface="Consolas" panose="020B0609020204030204" pitchFamily="49" charset="0"/>
              </a:rPr>
              <a:t>클래스를 상속하도록 수정합니다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</a:p>
          <a:p>
            <a:r>
              <a:rPr lang="ko-KR" altLang="en-US" sz="1600" dirty="0" smtClean="0">
                <a:latin typeface="Consolas" panose="020B0609020204030204" pitchFamily="49" charset="0"/>
              </a:rPr>
              <a:t>이 때</a:t>
            </a:r>
            <a:r>
              <a:rPr lang="en-US" altLang="ko-KR" sz="1600" dirty="0" smtClean="0">
                <a:latin typeface="Consolas" panose="020B0609020204030204" pitchFamily="49" charset="0"/>
              </a:rPr>
              <a:t>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RecyclerView.Adapter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ko-KR" altLang="en-US" sz="1600" dirty="0" smtClean="0">
                <a:latin typeface="Consolas" panose="020B0609020204030204" pitchFamily="49" charset="0"/>
              </a:rPr>
              <a:t>뒤에 </a:t>
            </a:r>
            <a:r>
              <a:rPr lang="en-US" altLang="ko-KR" sz="1600" dirty="0" smtClean="0">
                <a:latin typeface="Consolas" panose="020B0609020204030204" pitchFamily="49" charset="0"/>
              </a:rPr>
              <a:t>&lt;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PersonAdapter.ViewHolder</a:t>
            </a:r>
            <a:r>
              <a:rPr lang="en-US" altLang="ko-KR" sz="1600" dirty="0" smtClean="0">
                <a:latin typeface="Consolas" panose="020B0609020204030204" pitchFamily="49" charset="0"/>
              </a:rPr>
              <a:t>&gt;</a:t>
            </a:r>
            <a:r>
              <a:rPr lang="ko-KR" altLang="en-US" sz="1600" dirty="0" smtClean="0">
                <a:latin typeface="Consolas" panose="020B0609020204030204" pitchFamily="49" charset="0"/>
              </a:rPr>
              <a:t>를 지정합니다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47394" y="1201390"/>
            <a:ext cx="8696606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</a:t>
            </a:r>
            <a:r>
              <a:rPr lang="en-US" altLang="ko-KR" sz="1400" dirty="0" err="1">
                <a:latin typeface="Consolas" panose="020B0609020204030204" pitchFamily="49" charset="0"/>
              </a:rPr>
              <a:t>PersonAdapter</a:t>
            </a:r>
            <a:r>
              <a:rPr lang="en-US" altLang="ko-KR" sz="1400" dirty="0">
                <a:latin typeface="Consolas" panose="020B0609020204030204" pitchFamily="49" charset="0"/>
              </a:rPr>
              <a:t> extends </a:t>
            </a:r>
            <a:r>
              <a:rPr lang="en-US" altLang="ko-KR" sz="1400" dirty="0" err="1">
                <a:latin typeface="Consolas" panose="020B0609020204030204" pitchFamily="49" charset="0"/>
              </a:rPr>
              <a:t>RecyclerView.Adapter</a:t>
            </a:r>
            <a:r>
              <a:rPr lang="en-US" altLang="ko-KR" sz="1400" dirty="0"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latin typeface="Consolas" panose="020B0609020204030204" pitchFamily="49" charset="0"/>
              </a:rPr>
              <a:t>PersonAdapter.ViewHolder</a:t>
            </a:r>
            <a:r>
              <a:rPr lang="en-US" altLang="ko-KR" sz="1400" dirty="0">
                <a:latin typeface="Consolas" panose="020B0609020204030204" pitchFamily="49" charset="0"/>
              </a:rPr>
              <a:t>&gt;{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public static final String TAG = "HuStar";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   </a:t>
            </a:r>
            <a:r>
              <a:rPr lang="en-US" altLang="ko-KR" sz="1400" b="1" dirty="0" err="1" smtClean="0">
                <a:latin typeface="Consolas" panose="020B0609020204030204" pitchFamily="49" charset="0"/>
              </a:rPr>
              <a:t>ArrayList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&lt;Person</a:t>
            </a:r>
            <a:r>
              <a:rPr lang="en-US" altLang="ko-KR" sz="1400" b="1" dirty="0">
                <a:latin typeface="Consolas" panose="020B0609020204030204" pitchFamily="49" charset="0"/>
              </a:rPr>
              <a:t>&gt; items = new </a:t>
            </a:r>
            <a:r>
              <a:rPr lang="en-US" altLang="ko-KR" sz="1400" b="1" dirty="0" err="1">
                <a:latin typeface="Consolas" panose="020B0609020204030204" pitchFamily="49" charset="0"/>
              </a:rPr>
              <a:t>ArrayList</a:t>
            </a:r>
            <a:r>
              <a:rPr lang="en-US" altLang="ko-KR" sz="1400" b="1" dirty="0">
                <a:latin typeface="Consolas" panose="020B0609020204030204" pitchFamily="49" charset="0"/>
              </a:rPr>
              <a:t>&lt;&gt;();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</a:t>
            </a:r>
            <a:r>
              <a:rPr lang="en-US" altLang="ko-KR" sz="1400" dirty="0" err="1">
                <a:latin typeface="Consolas" panose="020B0609020204030204" pitchFamily="49" charset="0"/>
              </a:rPr>
              <a:t>ViewHolder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onCreateViewHolder</a:t>
            </a:r>
            <a:r>
              <a:rPr lang="en-US" altLang="ko-KR" sz="1400" dirty="0" smtClean="0">
                <a:latin typeface="Consolas" panose="020B0609020204030204" pitchFamily="49" charset="0"/>
              </a:rPr>
              <a:t>(ViewGroup </a:t>
            </a:r>
            <a:r>
              <a:rPr lang="en-US" altLang="ko-KR" sz="1400" dirty="0" err="1">
                <a:latin typeface="Consolas" panose="020B0609020204030204" pitchFamily="49" charset="0"/>
              </a:rPr>
              <a:t>viewGroup</a:t>
            </a:r>
            <a:r>
              <a:rPr lang="en-US" altLang="ko-KR" sz="1400" dirty="0">
                <a:latin typeface="Consolas" panose="020B0609020204030204" pitchFamily="49" charset="0"/>
              </a:rPr>
              <a:t>, int </a:t>
            </a:r>
            <a:r>
              <a:rPr lang="en-US" altLang="ko-KR" sz="1400" dirty="0" err="1">
                <a:latin typeface="Consolas" panose="020B0609020204030204" pitchFamily="49" charset="0"/>
              </a:rPr>
              <a:t>viewType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LayoutInflater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inflater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LayoutInflater.from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viewGroup.getContext</a:t>
            </a:r>
            <a:r>
              <a:rPr lang="en-US" altLang="ko-KR" sz="14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View </a:t>
            </a:r>
            <a:r>
              <a:rPr lang="en-US" altLang="ko-KR" sz="1400" dirty="0" err="1">
                <a:latin typeface="Consolas" panose="020B0609020204030204" pitchFamily="49" charset="0"/>
              </a:rPr>
              <a:t>itemView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inflater.inflate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</a:t>
            </a:r>
            <a:r>
              <a:rPr lang="en-US" altLang="ko-KR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person_item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viewGroup</a:t>
            </a:r>
            <a:r>
              <a:rPr lang="en-US" altLang="ko-KR" sz="1400" dirty="0">
                <a:latin typeface="Consolas" panose="020B0609020204030204" pitchFamily="49" charset="0"/>
              </a:rPr>
              <a:t>, false);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b="1" dirty="0">
                <a:latin typeface="Consolas" panose="020B0609020204030204" pitchFamily="49" charset="0"/>
              </a:rPr>
              <a:t>return new </a:t>
            </a:r>
            <a:r>
              <a:rPr lang="en-US" altLang="ko-KR" sz="1400" b="1" dirty="0" err="1">
                <a:latin typeface="Consolas" panose="020B0609020204030204" pitchFamily="49" charset="0"/>
              </a:rPr>
              <a:t>ViewHolder</a:t>
            </a:r>
            <a:r>
              <a:rPr lang="en-US" altLang="ko-KR" sz="1400" b="1" dirty="0"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latin typeface="Consolas" panose="020B0609020204030204" pitchFamily="49" charset="0"/>
              </a:rPr>
              <a:t>itemView</a:t>
            </a:r>
            <a:r>
              <a:rPr lang="en-US" altLang="ko-KR" sz="1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onBindViewHolder</a:t>
            </a:r>
            <a:r>
              <a:rPr lang="en-US" altLang="ko-KR" sz="1400" dirty="0" smtClean="0">
                <a:latin typeface="Consolas" panose="020B0609020204030204" pitchFamily="49" charset="0"/>
              </a:rPr>
              <a:t>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ViewHolder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viewHolder</a:t>
            </a:r>
            <a:r>
              <a:rPr lang="en-US" altLang="ko-KR" sz="1400" dirty="0">
                <a:latin typeface="Consolas" panose="020B0609020204030204" pitchFamily="49" charset="0"/>
              </a:rPr>
              <a:t>, int position)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Person item = </a:t>
            </a:r>
            <a:r>
              <a:rPr lang="en-US" altLang="ko-KR" sz="1400" dirty="0" err="1">
                <a:latin typeface="Consolas" panose="020B0609020204030204" pitchFamily="49" charset="0"/>
              </a:rPr>
              <a:t>items.get</a:t>
            </a:r>
            <a:r>
              <a:rPr lang="en-US" altLang="ko-KR" sz="1400" dirty="0">
                <a:latin typeface="Consolas" panose="020B0609020204030204" pitchFamily="49" charset="0"/>
              </a:rPr>
              <a:t>(position);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viewHolder.setItem</a:t>
            </a:r>
            <a:r>
              <a:rPr lang="en-US" altLang="ko-KR" sz="1400" dirty="0">
                <a:latin typeface="Consolas" panose="020B0609020204030204" pitchFamily="49" charset="0"/>
              </a:rPr>
              <a:t>(item);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int </a:t>
            </a:r>
            <a:r>
              <a:rPr lang="en-US" altLang="ko-KR" sz="1400" dirty="0" err="1">
                <a:latin typeface="Consolas" panose="020B0609020204030204" pitchFamily="49" charset="0"/>
              </a:rPr>
              <a:t>getItemCount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return </a:t>
            </a:r>
            <a:r>
              <a:rPr lang="en-US" altLang="ko-KR" sz="1400" dirty="0" smtClean="0">
                <a:latin typeface="Consolas" panose="020B0609020204030204" pitchFamily="49" charset="0"/>
              </a:rPr>
              <a:t>0;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static class </a:t>
            </a:r>
            <a:r>
              <a:rPr lang="en-US" altLang="ko-KR" sz="1400" dirty="0" err="1">
                <a:latin typeface="Consolas" panose="020B0609020204030204" pitchFamily="49" charset="0"/>
              </a:rPr>
              <a:t>ViewHolder</a:t>
            </a:r>
            <a:r>
              <a:rPr lang="en-US" altLang="ko-KR" sz="1400" dirty="0">
                <a:latin typeface="Consolas" panose="020B0609020204030204" pitchFamily="49" charset="0"/>
              </a:rPr>
              <a:t> extends </a:t>
            </a:r>
            <a:r>
              <a:rPr lang="en-US" altLang="ko-KR" sz="1400" dirty="0" err="1">
                <a:latin typeface="Consolas" panose="020B0609020204030204" pitchFamily="49" charset="0"/>
              </a:rPr>
              <a:t>RecyclerView.ViewHolder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...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904312" y="1060565"/>
            <a:ext cx="2398413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PersonAdapter.java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50324" y="2761183"/>
            <a:ext cx="2906387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인플레이션을 </a:t>
            </a:r>
            <a:r>
              <a:rPr lang="ko-KR" altLang="en-US" sz="1400" dirty="0" smtClean="0"/>
              <a:t>통해 뷰 객체 만들기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879976" y="3193231"/>
            <a:ext cx="5676734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뷰횰더</a:t>
            </a:r>
            <a:r>
              <a:rPr lang="ko-KR" altLang="en-US" sz="1400" dirty="0" smtClean="0"/>
              <a:t> 객체를 생성하면서 뷰 객체를 전달하고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그 </a:t>
            </a:r>
            <a:r>
              <a:rPr lang="ko-KR" altLang="en-US" sz="1400" dirty="0" err="1" smtClean="0"/>
              <a:t>뷰홀더</a:t>
            </a:r>
            <a:r>
              <a:rPr lang="ko-KR" altLang="en-US" sz="1400" dirty="0" smtClean="0"/>
              <a:t> 객체를 반환하기</a:t>
            </a:r>
            <a:endParaRPr lang="ko-KR" altLang="en-US" sz="1400" dirty="0"/>
          </a:p>
        </p:txBody>
      </p:sp>
      <p:cxnSp>
        <p:nvCxnSpPr>
          <p:cNvPr id="8" name="직선 화살표 연결선 7"/>
          <p:cNvCxnSpPr>
            <a:stCxn id="12" idx="1"/>
          </p:cNvCxnSpPr>
          <p:nvPr/>
        </p:nvCxnSpPr>
        <p:spPr>
          <a:xfrm flipH="1">
            <a:off x="6237613" y="1941651"/>
            <a:ext cx="1730595" cy="819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968208" y="1787762"/>
            <a:ext cx="3588502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person_item.xml </a:t>
            </a:r>
            <a:r>
              <a:rPr lang="ko-KR" altLang="en-US" sz="1400" dirty="0" smtClean="0"/>
              <a:t>파일을 만들어야 합니다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879976" y="5338960"/>
            <a:ext cx="5676734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item</a:t>
            </a:r>
            <a:r>
              <a:rPr lang="ko-KR" altLang="en-US" sz="1400" dirty="0" smtClean="0"/>
              <a:t>의 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즉 </a:t>
            </a:r>
            <a:r>
              <a:rPr lang="en-US" altLang="ko-KR" sz="1400" dirty="0" err="1" smtClean="0"/>
              <a:t>ArrayList</a:t>
            </a:r>
            <a:r>
              <a:rPr lang="en-US" altLang="ko-KR" sz="1400" dirty="0" smtClean="0"/>
              <a:t> items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size</a:t>
            </a:r>
            <a:r>
              <a:rPr lang="ko-KR" altLang="en-US" sz="1400" dirty="0" smtClean="0"/>
              <a:t>를 반환하도록 수정합니다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8544271" y="3958318"/>
            <a:ext cx="3020175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뷰 홀더가 유지할 </a:t>
            </a:r>
            <a:r>
              <a:rPr lang="en-US" altLang="ko-KR" sz="1400" dirty="0" smtClean="0"/>
              <a:t>item</a:t>
            </a:r>
            <a:r>
              <a:rPr lang="ko-KR" altLang="en-US" sz="1400" dirty="0" smtClean="0"/>
              <a:t>들을 저장하기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309047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Step 4: person_item.xml </a:t>
            </a:r>
            <a:r>
              <a:rPr lang="ko-KR" altLang="en-US" dirty="0" smtClean="0"/>
              <a:t>작성하기</a:t>
            </a:r>
            <a:endParaRPr lang="en-US" altLang="ko-KR" dirty="0" smtClean="0"/>
          </a:p>
          <a:p>
            <a:r>
              <a:rPr lang="en-US" altLang="ko-KR" dirty="0" err="1" smtClean="0"/>
              <a:t>CardView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Palette </a:t>
            </a:r>
            <a:r>
              <a:rPr lang="en-US" altLang="ko-KR" dirty="0" smtClean="0">
                <a:sym typeface="Wingdings" panose="05000000000000000000" pitchFamily="2" charset="2"/>
              </a:rPr>
              <a:t> Containers</a:t>
            </a:r>
            <a:r>
              <a:rPr lang="ko-KR" altLang="en-US" dirty="0" smtClean="0">
                <a:sym typeface="Wingdings" panose="05000000000000000000" pitchFamily="2" charset="2"/>
              </a:rPr>
              <a:t>에 있는데 외부 라이브러</a:t>
            </a:r>
            <a:r>
              <a:rPr lang="ko-KR" altLang="en-US" dirty="0">
                <a:sym typeface="Wingdings" panose="05000000000000000000" pitchFamily="2" charset="2"/>
              </a:rPr>
              <a:t>리</a:t>
            </a:r>
            <a:r>
              <a:rPr lang="ko-KR" altLang="en-US" dirty="0" smtClean="0">
                <a:sym typeface="Wingdings" panose="05000000000000000000" pitchFamily="2" charset="2"/>
              </a:rPr>
              <a:t>이므로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다운로드한 후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 smtClean="0"/>
          </a:p>
          <a:p>
            <a:r>
              <a:rPr lang="ko-KR" altLang="en-US" dirty="0" smtClean="0"/>
              <a:t>이는 왼쪽에는 이미지 한 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오른쪽에는 </a:t>
            </a:r>
            <a:r>
              <a:rPr lang="en-US" altLang="ko-KR" dirty="0" smtClean="0"/>
              <a:t>TextView </a:t>
            </a:r>
            <a:r>
              <a:rPr lang="ko-KR" altLang="en-US" dirty="0" smtClean="0"/>
              <a:t>두 개를 보여주는 레이아웃입니다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TextView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는 각각 </a:t>
            </a:r>
            <a:r>
              <a:rPr lang="en-US" altLang="ko-KR" dirty="0" err="1" smtClean="0"/>
              <a:t>textView</a:t>
            </a:r>
            <a:r>
              <a:rPr lang="en-US" altLang="ko-KR" dirty="0" smtClean="0"/>
              <a:t>, textView2</a:t>
            </a:r>
            <a:r>
              <a:rPr lang="ko-KR" altLang="en-US" dirty="0" smtClean="0"/>
              <a:t>로 설정되어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뷰홀더</a:t>
            </a:r>
            <a:r>
              <a:rPr lang="ko-KR" altLang="en-US" dirty="0" smtClean="0"/>
              <a:t> 안에서 사용해야 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레이아웃은 </a:t>
            </a:r>
            <a:r>
              <a:rPr lang="en-US" altLang="ko-KR" dirty="0" smtClean="0"/>
              <a:t>ViewGroup </a:t>
            </a:r>
            <a:r>
              <a:rPr lang="ko-KR" altLang="en-US" dirty="0" smtClean="0"/>
              <a:t>객체에 인플레이션 한 후에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뷰홀더</a:t>
            </a:r>
            <a:r>
              <a:rPr lang="ko-KR" altLang="en-US" dirty="0" smtClean="0"/>
              <a:t> 객체에 넣어두고 사용합니다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66" y="3757327"/>
            <a:ext cx="6915676" cy="276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7790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Step </a:t>
            </a:r>
            <a:r>
              <a:rPr lang="en-US" altLang="ko-KR" dirty="0" smtClean="0"/>
              <a:t>4 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: </a:t>
            </a:r>
            <a:r>
              <a:rPr lang="en-US" altLang="ko-KR" dirty="0"/>
              <a:t>person_item.xml </a:t>
            </a:r>
            <a:r>
              <a:rPr lang="ko-KR" altLang="en-US" dirty="0" smtClean="0"/>
              <a:t>작성하기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1196752"/>
            <a:ext cx="8696606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&lt;LinearLayout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xmlns:app</a:t>
            </a:r>
            <a:r>
              <a:rPr lang="en-US" altLang="ko-KR" sz="14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/res-auto"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android:orientation="vertical</a:t>
            </a:r>
            <a:r>
              <a:rPr lang="en-US" altLang="ko-KR" sz="1400" dirty="0" smtClean="0">
                <a:latin typeface="Consolas" panose="020B0609020204030204" pitchFamily="49" charset="0"/>
              </a:rPr>
              <a:t>"&gt;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</a:t>
            </a:r>
            <a:r>
              <a:rPr lang="en-US" altLang="ko-KR" sz="1400" dirty="0" err="1">
                <a:latin typeface="Consolas" panose="020B0609020204030204" pitchFamily="49" charset="0"/>
              </a:rPr>
              <a:t>androidx.cardview.widget.CardView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app:cardBackgroundColor</a:t>
            </a:r>
            <a:r>
              <a:rPr lang="en-US" altLang="ko-KR" sz="1400" dirty="0">
                <a:latin typeface="Consolas" panose="020B0609020204030204" pitchFamily="49" charset="0"/>
              </a:rPr>
              <a:t>="#FFFFFFFF"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app:cardCornerRadius</a:t>
            </a:r>
            <a:r>
              <a:rPr lang="en-US" altLang="ko-KR" sz="1400" dirty="0">
                <a:latin typeface="Consolas" panose="020B0609020204030204" pitchFamily="49" charset="0"/>
              </a:rPr>
              <a:t>="10dp"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app:cardElevation</a:t>
            </a:r>
            <a:r>
              <a:rPr lang="en-US" altLang="ko-KR" sz="1400" dirty="0">
                <a:latin typeface="Consolas" panose="020B0609020204030204" pitchFamily="49" charset="0"/>
              </a:rPr>
              <a:t>="5dp"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app:cardUseCompatPadding</a:t>
            </a:r>
            <a:r>
              <a:rPr lang="en-US" altLang="ko-KR" sz="1400" dirty="0">
                <a:latin typeface="Consolas" panose="020B0609020204030204" pitchFamily="49" charset="0"/>
              </a:rPr>
              <a:t>="true" </a:t>
            </a:r>
            <a:r>
              <a:rPr lang="en-US" altLang="ko-KR" sz="1400" dirty="0" smtClean="0">
                <a:latin typeface="Consolas" panose="020B0609020204030204" pitchFamily="49" charset="0"/>
              </a:rPr>
              <a:t>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&lt;LinearLayout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android:layout_width="match_parent"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android:orientation="horizontal"&gt;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&lt;ImageView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android:id="@+id/imageView"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android:layout_width="80dp"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android:layout_height="80dp"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android:padding</a:t>
            </a:r>
            <a:r>
              <a:rPr lang="en-US" altLang="ko-KR" sz="1400" dirty="0">
                <a:latin typeface="Consolas" panose="020B0609020204030204" pitchFamily="49" charset="0"/>
              </a:rPr>
              <a:t>="5dp"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app:srcCompat</a:t>
            </a:r>
            <a:r>
              <a:rPr lang="en-US" altLang="ko-KR" sz="1400" dirty="0">
                <a:latin typeface="Consolas" panose="020B0609020204030204" pitchFamily="49" charset="0"/>
              </a:rPr>
              <a:t>="@</a:t>
            </a:r>
            <a:r>
              <a:rPr lang="en-US" altLang="ko-KR" sz="1400" dirty="0" err="1">
                <a:latin typeface="Consolas" panose="020B0609020204030204" pitchFamily="49" charset="0"/>
              </a:rPr>
              <a:t>mipmap</a:t>
            </a:r>
            <a:r>
              <a:rPr lang="en-US" altLang="ko-KR" sz="1400" dirty="0">
                <a:latin typeface="Consolas" panose="020B0609020204030204" pitchFamily="49" charset="0"/>
              </a:rPr>
              <a:t>/</a:t>
            </a:r>
            <a:r>
              <a:rPr lang="en-US" altLang="ko-KR" sz="1400" dirty="0" err="1">
                <a:latin typeface="Consolas" panose="020B0609020204030204" pitchFamily="49" charset="0"/>
              </a:rPr>
              <a:t>ic_launcher</a:t>
            </a:r>
            <a:r>
              <a:rPr lang="en-US" altLang="ko-KR" sz="1400" dirty="0">
                <a:latin typeface="Consolas" panose="020B0609020204030204" pitchFamily="49" charset="0"/>
              </a:rPr>
              <a:t>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0355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Step </a:t>
            </a:r>
            <a:r>
              <a:rPr lang="en-US" altLang="ko-KR" dirty="0" smtClean="0"/>
              <a:t>4 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: </a:t>
            </a:r>
            <a:r>
              <a:rPr lang="en-US" altLang="ko-KR" dirty="0"/>
              <a:t>person_item.xml </a:t>
            </a:r>
            <a:r>
              <a:rPr lang="ko-KR" altLang="en-US" dirty="0" smtClean="0"/>
              <a:t>작성하기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1196752"/>
            <a:ext cx="8696606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           &lt;</a:t>
            </a:r>
            <a:r>
              <a:rPr lang="en-US" altLang="ko-KR" sz="1400" dirty="0">
                <a:latin typeface="Consolas" panose="020B0609020204030204" pitchFamily="49" charset="0"/>
              </a:rPr>
              <a:t>LinearLayout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android:layout_width="match_parent"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android:layout_height="match_parent"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400" dirty="0">
                <a:latin typeface="Consolas" panose="020B0609020204030204" pitchFamily="49" charset="0"/>
              </a:rPr>
              <a:t>="5dp"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android:layout_weight</a:t>
            </a:r>
            <a:r>
              <a:rPr lang="en-US" altLang="ko-KR" sz="1400" dirty="0">
                <a:latin typeface="Consolas" panose="020B0609020204030204" pitchFamily="49" charset="0"/>
              </a:rPr>
              <a:t>="1"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android:orientation="vertical"&gt;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&lt;TextView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textView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android:layout_width="match_parent"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android:text="</a:t>
            </a:r>
            <a:r>
              <a:rPr lang="ko-KR" altLang="en-US" sz="1400" dirty="0">
                <a:latin typeface="Consolas" panose="020B0609020204030204" pitchFamily="49" charset="0"/>
              </a:rPr>
              <a:t>이름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android:textSize="30sp"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&lt;TextView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android:id="@+id/textView2"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android:layout_width="match_parent"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android:text="</a:t>
            </a:r>
            <a:r>
              <a:rPr lang="ko-KR" altLang="en-US" sz="1400" dirty="0">
                <a:latin typeface="Consolas" panose="020B0609020204030204" pitchFamily="49" charset="0"/>
              </a:rPr>
              <a:t>전화번호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android:textColor="#FF0000FF"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android:textSize="25sp"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&lt;/LinearLayout</a:t>
            </a:r>
            <a:r>
              <a:rPr lang="en-US" altLang="ko-KR" sz="1400" dirty="0" smtClean="0">
                <a:latin typeface="Consolas" panose="020B0609020204030204" pitchFamily="49" charset="0"/>
              </a:rPr>
              <a:t>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&lt;/LinearLayout</a:t>
            </a:r>
            <a:r>
              <a:rPr lang="en-US" altLang="ko-KR" sz="1400" dirty="0" smtClean="0">
                <a:latin typeface="Consolas" panose="020B0609020204030204" pitchFamily="49" charset="0"/>
              </a:rPr>
              <a:t>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&lt;/</a:t>
            </a:r>
            <a:r>
              <a:rPr lang="en-US" altLang="ko-KR" sz="1400" dirty="0" err="1">
                <a:latin typeface="Consolas" panose="020B0609020204030204" pitchFamily="49" charset="0"/>
              </a:rPr>
              <a:t>androidx.cardview.widget.CardView</a:t>
            </a:r>
            <a:r>
              <a:rPr lang="en-US" altLang="ko-KR" sz="1400" dirty="0" smtClean="0">
                <a:latin typeface="Consolas" panose="020B0609020204030204" pitchFamily="49" charset="0"/>
              </a:rPr>
              <a:t>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&lt;/LinearLayout&gt;</a:t>
            </a:r>
          </a:p>
        </p:txBody>
      </p:sp>
    </p:spTree>
    <p:extLst>
      <p:ext uri="{BB962C8B-B14F-4D97-AF65-F5344CB8AC3E}">
        <p14:creationId xmlns:p14="http://schemas.microsoft.com/office/powerpoint/2010/main" val="35027135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Step </a:t>
            </a:r>
            <a:r>
              <a:rPr lang="en-US" altLang="ko-KR" dirty="0" smtClean="0"/>
              <a:t>5: PersonAdapter.java </a:t>
            </a:r>
            <a:r>
              <a:rPr lang="ko-KR" altLang="en-US" dirty="0" smtClean="0"/>
              <a:t>코딩 추가하기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88948" y="1196752"/>
            <a:ext cx="8696606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int </a:t>
            </a:r>
            <a:r>
              <a:rPr lang="en-US" altLang="ko-KR" sz="1400" dirty="0" err="1">
                <a:latin typeface="Consolas" panose="020B0609020204030204" pitchFamily="49" charset="0"/>
              </a:rPr>
              <a:t>getItemCount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return </a:t>
            </a:r>
            <a:r>
              <a:rPr lang="en-US" altLang="ko-KR" sz="1400" dirty="0" err="1">
                <a:latin typeface="Consolas" panose="020B0609020204030204" pitchFamily="49" charset="0"/>
              </a:rPr>
              <a:t>items.size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addItem</a:t>
            </a:r>
            <a:r>
              <a:rPr lang="en-US" altLang="ko-KR" sz="1400" dirty="0">
                <a:latin typeface="Consolas" panose="020B0609020204030204" pitchFamily="49" charset="0"/>
              </a:rPr>
              <a:t>(Person item)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items.add</a:t>
            </a:r>
            <a:r>
              <a:rPr lang="en-US" altLang="ko-KR" sz="1400" dirty="0">
                <a:latin typeface="Consolas" panose="020B0609020204030204" pitchFamily="49" charset="0"/>
              </a:rPr>
              <a:t>(item);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setItems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ArrayList</a:t>
            </a:r>
            <a:r>
              <a:rPr lang="en-US" altLang="ko-KR" sz="1400" dirty="0">
                <a:latin typeface="Consolas" panose="020B0609020204030204" pitchFamily="49" charset="0"/>
              </a:rPr>
              <a:t>&lt;Person&gt; items)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this.items</a:t>
            </a:r>
            <a:r>
              <a:rPr lang="en-US" altLang="ko-KR" sz="1400" dirty="0">
                <a:latin typeface="Consolas" panose="020B0609020204030204" pitchFamily="49" charset="0"/>
              </a:rPr>
              <a:t> = items;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Person </a:t>
            </a:r>
            <a:r>
              <a:rPr lang="en-US" altLang="ko-KR" sz="1400" dirty="0" err="1">
                <a:latin typeface="Consolas" panose="020B0609020204030204" pitchFamily="49" charset="0"/>
              </a:rPr>
              <a:t>getItem</a:t>
            </a:r>
            <a:r>
              <a:rPr lang="en-US" altLang="ko-KR" sz="1400" dirty="0">
                <a:latin typeface="Consolas" panose="020B0609020204030204" pitchFamily="49" charset="0"/>
              </a:rPr>
              <a:t>(int position)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return </a:t>
            </a:r>
            <a:r>
              <a:rPr lang="en-US" altLang="ko-KR" sz="1400" dirty="0" err="1">
                <a:latin typeface="Consolas" panose="020B0609020204030204" pitchFamily="49" charset="0"/>
              </a:rPr>
              <a:t>items.get</a:t>
            </a:r>
            <a:r>
              <a:rPr lang="en-US" altLang="ko-KR" sz="1400" dirty="0">
                <a:latin typeface="Consolas" panose="020B0609020204030204" pitchFamily="49" charset="0"/>
              </a:rPr>
              <a:t>(position);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setItem</a:t>
            </a:r>
            <a:r>
              <a:rPr lang="en-US" altLang="ko-KR" sz="1400" dirty="0">
                <a:latin typeface="Consolas" panose="020B0609020204030204" pitchFamily="49" charset="0"/>
              </a:rPr>
              <a:t>(int position, Person item)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items.set</a:t>
            </a:r>
            <a:r>
              <a:rPr lang="en-US" altLang="ko-KR" sz="1400" dirty="0">
                <a:latin typeface="Consolas" panose="020B0609020204030204" pitchFamily="49" charset="0"/>
              </a:rPr>
              <a:t>(position, item);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static class </a:t>
            </a:r>
            <a:r>
              <a:rPr lang="en-US" altLang="ko-KR" sz="1400" dirty="0" err="1">
                <a:latin typeface="Consolas" panose="020B0609020204030204" pitchFamily="49" charset="0"/>
              </a:rPr>
              <a:t>ViewHolder</a:t>
            </a:r>
            <a:r>
              <a:rPr lang="en-US" altLang="ko-KR" sz="1400" dirty="0">
                <a:latin typeface="Consolas" panose="020B0609020204030204" pitchFamily="49" charset="0"/>
              </a:rPr>
              <a:t> extends </a:t>
            </a:r>
            <a:r>
              <a:rPr lang="en-US" altLang="ko-KR" sz="1400" dirty="0" err="1">
                <a:latin typeface="Consolas" panose="020B0609020204030204" pitchFamily="49" charset="0"/>
              </a:rPr>
              <a:t>RecyclerView.ViewHolder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...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83832" y="1292914"/>
            <a:ext cx="7117379" cy="83099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latinLnBrk="0"/>
            <a:r>
              <a:rPr lang="ko-KR" altLang="en-US" sz="1600" dirty="0"/>
              <a:t>어댑터가 각각의 </a:t>
            </a:r>
            <a:r>
              <a:rPr lang="ko-KR" altLang="en-US" sz="1600" dirty="0" smtClean="0"/>
              <a:t>아이템 즉 </a:t>
            </a:r>
            <a:r>
              <a:rPr lang="en-US" altLang="ko-KR" sz="1600" dirty="0"/>
              <a:t>Person</a:t>
            </a:r>
            <a:r>
              <a:rPr lang="ko-KR" altLang="en-US" sz="1600" dirty="0"/>
              <a:t>객체를 </a:t>
            </a:r>
            <a:r>
              <a:rPr lang="en-US" altLang="ko-KR" sz="1600" dirty="0" err="1"/>
              <a:t>ArrayList</a:t>
            </a:r>
            <a:r>
              <a:rPr lang="en-US" altLang="ko-KR" sz="1600" dirty="0"/>
              <a:t> </a:t>
            </a:r>
            <a:r>
              <a:rPr lang="ko-KR" altLang="en-US" sz="1600" dirty="0"/>
              <a:t>안에 넣어 관리하기 때문에 이 어댑터를 사용하는 소스코드에서 어댑터에 </a:t>
            </a:r>
            <a:r>
              <a:rPr lang="en-US" altLang="ko-KR" sz="1600" dirty="0"/>
              <a:t>Person</a:t>
            </a:r>
            <a:r>
              <a:rPr lang="ko-KR" altLang="en-US" sz="1600" dirty="0"/>
              <a:t>객체를 넣거나 가져갈 수 있도록 </a:t>
            </a:r>
            <a:r>
              <a:rPr lang="en-US" altLang="ko-KR" sz="1600" dirty="0" err="1"/>
              <a:t>addItem</a:t>
            </a:r>
            <a:r>
              <a:rPr lang="en-US" altLang="ko-KR" sz="1600" dirty="0"/>
              <a:t>(), </a:t>
            </a:r>
            <a:r>
              <a:rPr lang="en-US" altLang="ko-KR" sz="1600" dirty="0" err="1"/>
              <a:t>setItem</a:t>
            </a:r>
            <a:r>
              <a:rPr lang="en-US" altLang="ko-KR" sz="1600" dirty="0"/>
              <a:t>(), </a:t>
            </a:r>
            <a:r>
              <a:rPr lang="en-US" altLang="ko-KR" sz="1600" dirty="0" err="1"/>
              <a:t>getItem</a:t>
            </a:r>
            <a:r>
              <a:rPr lang="en-US" altLang="ko-KR" sz="1600" dirty="0"/>
              <a:t>(), </a:t>
            </a:r>
            <a:r>
              <a:rPr lang="en-US" altLang="ko-KR" sz="1600" dirty="0" err="1"/>
              <a:t>setItem</a:t>
            </a:r>
            <a:r>
              <a:rPr lang="en-US" altLang="ko-KR" sz="1600" dirty="0" smtClean="0"/>
              <a:t>()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같은 메소드를 </a:t>
            </a:r>
            <a:r>
              <a:rPr lang="ko-KR" altLang="en-US" sz="1600" dirty="0" smtClean="0"/>
              <a:t>구현합니다</a:t>
            </a:r>
            <a:r>
              <a:rPr lang="en-US" altLang="ko-KR" sz="1600" dirty="0"/>
              <a:t>. 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248128" y="6201676"/>
            <a:ext cx="2398413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PersonAdapter.java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002434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Step </a:t>
            </a:r>
            <a:r>
              <a:rPr lang="en-US" altLang="ko-KR" dirty="0"/>
              <a:t>6</a:t>
            </a:r>
            <a:r>
              <a:rPr lang="en-US" altLang="ko-KR" dirty="0" smtClean="0"/>
              <a:t>: MainActivity.java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RecyclerView</a:t>
            </a:r>
            <a:r>
              <a:rPr lang="ko-KR" altLang="en-US" dirty="0" smtClean="0"/>
              <a:t>와 어댑터를 사용하는 코드 작성하기 </a:t>
            </a:r>
            <a:endParaRPr lang="en-US" altLang="ko-KR" dirty="0"/>
          </a:p>
          <a:p>
            <a:r>
              <a:rPr lang="en-US" altLang="ko-KR" dirty="0" err="1" smtClean="0"/>
              <a:t>RecyclerView</a:t>
            </a:r>
            <a:r>
              <a:rPr lang="ko-KR" altLang="en-US" dirty="0"/>
              <a:t>을 위한 </a:t>
            </a:r>
            <a:r>
              <a:rPr lang="ko-KR" altLang="en-US" dirty="0" smtClean="0"/>
              <a:t>어댑터가 완성되었습니다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이제 </a:t>
            </a:r>
            <a:r>
              <a:rPr lang="ko-KR" altLang="en-US" dirty="0"/>
              <a:t>이 어댑터는 </a:t>
            </a:r>
            <a:r>
              <a:rPr lang="en-US" altLang="ko-KR" dirty="0" err="1"/>
              <a:t>RecylerView</a:t>
            </a:r>
            <a:r>
              <a:rPr lang="en-US" altLang="ko-KR" dirty="0"/>
              <a:t> </a:t>
            </a:r>
            <a:r>
              <a:rPr lang="ko-KR" altLang="en-US" dirty="0"/>
              <a:t>객체에 설정되어야 하고</a:t>
            </a:r>
            <a:r>
              <a:rPr lang="en-US" altLang="ko-KR" dirty="0"/>
              <a:t>, </a:t>
            </a:r>
            <a:r>
              <a:rPr lang="ko-KR" altLang="en-US" dirty="0"/>
              <a:t>어댑터 안에 </a:t>
            </a:r>
            <a:r>
              <a:rPr lang="en-US" altLang="ko-KR" dirty="0"/>
              <a:t>Person</a:t>
            </a:r>
            <a:r>
              <a:rPr lang="ko-KR" altLang="en-US" dirty="0"/>
              <a:t>객체들을 만들어 넣어야 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8948" y="1980704"/>
            <a:ext cx="11212264" cy="4832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RecyclerView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recyclerView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R.id.recyclerView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LinearLayoutManager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layoutManager</a:t>
            </a:r>
            <a:r>
              <a:rPr lang="en-US" altLang="ko-KR" sz="1400" dirty="0">
                <a:latin typeface="Consolas" panose="020B0609020204030204" pitchFamily="49" charset="0"/>
              </a:rPr>
              <a:t> = new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        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LinearLayoutManager</a:t>
            </a:r>
            <a:r>
              <a:rPr lang="en-US" altLang="ko-KR" sz="1400" dirty="0" smtClean="0">
                <a:latin typeface="Consolas" panose="020B0609020204030204" pitchFamily="49" charset="0"/>
              </a:rPr>
              <a:t>(this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LinearLayoutManager.VERTICAL</a:t>
            </a:r>
            <a:r>
              <a:rPr lang="en-US" altLang="ko-KR" sz="1400" dirty="0">
                <a:latin typeface="Consolas" panose="020B0609020204030204" pitchFamily="49" charset="0"/>
              </a:rPr>
              <a:t>, false);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recyclerView.setLayoutManager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layoutManager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PersonAdapter</a:t>
            </a:r>
            <a:r>
              <a:rPr lang="en-US" altLang="ko-KR" sz="1400" dirty="0">
                <a:latin typeface="Consolas" panose="020B0609020204030204" pitchFamily="49" charset="0"/>
              </a:rPr>
              <a:t> adapter = new </a:t>
            </a:r>
            <a:r>
              <a:rPr lang="en-US" altLang="ko-KR" sz="1400" dirty="0" err="1">
                <a:latin typeface="Consolas" panose="020B0609020204030204" pitchFamily="49" charset="0"/>
              </a:rPr>
              <a:t>PersonAdapter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adapter.addItem</a:t>
            </a:r>
            <a:r>
              <a:rPr lang="en-US" altLang="ko-KR" sz="1400" dirty="0">
                <a:latin typeface="Consolas" panose="020B0609020204030204" pitchFamily="49" charset="0"/>
              </a:rPr>
              <a:t>(new Person("</a:t>
            </a:r>
            <a:r>
              <a:rPr lang="ko-KR" altLang="en-US" sz="1400" dirty="0">
                <a:latin typeface="Consolas" panose="020B0609020204030204" pitchFamily="49" charset="0"/>
              </a:rPr>
              <a:t>김민수</a:t>
            </a:r>
            <a:r>
              <a:rPr lang="en-US" altLang="ko-KR" sz="1400" dirty="0">
                <a:latin typeface="Consolas" panose="020B0609020204030204" pitchFamily="49" charset="0"/>
              </a:rPr>
              <a:t>", "010-1000-1000"));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adapter.addItem</a:t>
            </a:r>
            <a:r>
              <a:rPr lang="en-US" altLang="ko-KR" sz="1400" dirty="0">
                <a:latin typeface="Consolas" panose="020B0609020204030204" pitchFamily="49" charset="0"/>
              </a:rPr>
              <a:t>(new Person("</a:t>
            </a:r>
            <a:r>
              <a:rPr lang="ko-KR" altLang="en-US" sz="1400" dirty="0">
                <a:latin typeface="Consolas" panose="020B0609020204030204" pitchFamily="49" charset="0"/>
              </a:rPr>
              <a:t>김하늘</a:t>
            </a:r>
            <a:r>
              <a:rPr lang="en-US" altLang="ko-KR" sz="1400" dirty="0">
                <a:latin typeface="Consolas" panose="020B0609020204030204" pitchFamily="49" charset="0"/>
              </a:rPr>
              <a:t>", "010-2000-2000"));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adapter.addItem</a:t>
            </a:r>
            <a:r>
              <a:rPr lang="en-US" altLang="ko-KR" sz="1400" dirty="0">
                <a:latin typeface="Consolas" panose="020B0609020204030204" pitchFamily="49" charset="0"/>
              </a:rPr>
              <a:t>(new Person("</a:t>
            </a:r>
            <a:r>
              <a:rPr lang="ko-KR" altLang="en-US" sz="1400" dirty="0">
                <a:latin typeface="Consolas" panose="020B0609020204030204" pitchFamily="49" charset="0"/>
              </a:rPr>
              <a:t>홍길동</a:t>
            </a:r>
            <a:r>
              <a:rPr lang="en-US" altLang="ko-KR" sz="1400" dirty="0">
                <a:latin typeface="Consolas" panose="020B0609020204030204" pitchFamily="49" charset="0"/>
              </a:rPr>
              <a:t>", "010-3000-3000"));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recyclerView.setAdapter</a:t>
            </a:r>
            <a:r>
              <a:rPr lang="en-US" altLang="ko-KR" sz="1400" dirty="0">
                <a:latin typeface="Consolas" panose="020B0609020204030204" pitchFamily="49" charset="0"/>
              </a:rPr>
              <a:t>(adapter);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static class </a:t>
            </a:r>
            <a:r>
              <a:rPr lang="en-US" altLang="ko-KR" sz="1400" dirty="0" err="1">
                <a:latin typeface="Consolas" panose="020B0609020204030204" pitchFamily="49" charset="0"/>
              </a:rPr>
              <a:t>ViewHolder</a:t>
            </a:r>
            <a:r>
              <a:rPr lang="en-US" altLang="ko-KR" sz="1400" dirty="0">
                <a:latin typeface="Consolas" panose="020B0609020204030204" pitchFamily="49" charset="0"/>
              </a:rPr>
              <a:t> extends </a:t>
            </a:r>
            <a:r>
              <a:rPr lang="en-US" altLang="ko-KR" sz="1400" dirty="0" err="1">
                <a:latin typeface="Consolas" panose="020B0609020204030204" pitchFamily="49" charset="0"/>
              </a:rPr>
              <a:t>RecyclerView.ViewHolder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...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524910" y="1980704"/>
            <a:ext cx="2130711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MainActivity.java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536160" y="3405011"/>
            <a:ext cx="3256020" cy="52322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LinearLayoutManager.HORIZONTAL</a:t>
            </a:r>
            <a:endParaRPr lang="en-US" altLang="ko-KR" sz="1400" dirty="0" smtClean="0"/>
          </a:p>
          <a:p>
            <a:r>
              <a:rPr lang="en-US" altLang="ko-KR" sz="1400" dirty="0" err="1" smtClean="0"/>
              <a:t>GridLayoutManager</a:t>
            </a:r>
            <a:r>
              <a:rPr lang="ko-KR" altLang="en-US" sz="1400" dirty="0" smtClean="0"/>
              <a:t>사용 가능</a:t>
            </a:r>
            <a:endParaRPr lang="en-US" altLang="ko-KR" sz="1400" dirty="0" smtClean="0"/>
          </a:p>
        </p:txBody>
      </p:sp>
      <p:cxnSp>
        <p:nvCxnSpPr>
          <p:cNvPr id="10" name="직선 화살표 연결선 9"/>
          <p:cNvCxnSpPr>
            <a:stCxn id="8" idx="1"/>
          </p:cNvCxnSpPr>
          <p:nvPr/>
        </p:nvCxnSpPr>
        <p:spPr>
          <a:xfrm flipH="1">
            <a:off x="6960096" y="3666621"/>
            <a:ext cx="576064" cy="212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547587" y="4361659"/>
            <a:ext cx="3809056" cy="52322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PersonAdapter</a:t>
            </a:r>
            <a:r>
              <a:rPr lang="ko-KR" altLang="en-US" sz="1400" dirty="0" smtClean="0"/>
              <a:t>객체 생성하고</a:t>
            </a:r>
            <a:r>
              <a:rPr lang="en-US" altLang="ko-KR" sz="1400" dirty="0" smtClean="0"/>
              <a:t>, </a:t>
            </a:r>
            <a:br>
              <a:rPr lang="en-US" altLang="ko-KR" sz="1400" dirty="0" smtClean="0"/>
            </a:br>
            <a:r>
              <a:rPr lang="en-US" altLang="ko-KR" sz="1400" dirty="0" err="1" smtClean="0"/>
              <a:t>RecyclerView</a:t>
            </a:r>
            <a:r>
              <a:rPr lang="ko-KR" altLang="en-US" sz="1400" dirty="0"/>
              <a:t>가</a:t>
            </a:r>
            <a:r>
              <a:rPr lang="ko-KR" altLang="en-US" sz="1400" dirty="0" smtClean="0"/>
              <a:t> 이 객체를 사용하도록 설정함</a:t>
            </a:r>
            <a:endParaRPr lang="en-US" altLang="ko-KR" sz="1400" dirty="0" smtClean="0"/>
          </a:p>
        </p:txBody>
      </p:sp>
      <p:cxnSp>
        <p:nvCxnSpPr>
          <p:cNvPr id="19" name="직선 화살표 연결선 18"/>
          <p:cNvCxnSpPr>
            <a:stCxn id="17" idx="1"/>
          </p:cNvCxnSpPr>
          <p:nvPr/>
        </p:nvCxnSpPr>
        <p:spPr>
          <a:xfrm flipH="1">
            <a:off x="6240016" y="4623269"/>
            <a:ext cx="1307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4943872" y="4623269"/>
            <a:ext cx="2592288" cy="1326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6521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결과 화면</a:t>
            </a:r>
            <a:r>
              <a:rPr lang="en-US" altLang="ko-KR" dirty="0" smtClean="0"/>
              <a:t>: item</a:t>
            </a:r>
            <a:r>
              <a:rPr lang="ko-KR" altLang="en-US" dirty="0" smtClean="0"/>
              <a:t>들이 충분히 많아지면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스크롤이 생길 것입니다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adapter.addItem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을 여러 개 추가하여 결과 화면을 직접 확인하십시오</a:t>
            </a:r>
            <a:r>
              <a:rPr lang="en-US" altLang="ko-KR" dirty="0" smtClean="0"/>
              <a:t>. 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3878" y="2204864"/>
            <a:ext cx="2457334" cy="43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9864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Recycler View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연습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interface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 smtClean="0"/>
              <a:t>RecyclerView</a:t>
            </a:r>
            <a:r>
              <a:rPr lang="ko-KR" altLang="en-US" dirty="0" smtClean="0"/>
              <a:t>가 리스트</a:t>
            </a:r>
            <a:r>
              <a:rPr lang="en-US" altLang="ko-KR" dirty="0" smtClean="0"/>
              <a:t>(List)</a:t>
            </a:r>
            <a:r>
              <a:rPr lang="ko-KR" altLang="en-US" dirty="0" smtClean="0"/>
              <a:t> 대신 격자</a:t>
            </a:r>
            <a:r>
              <a:rPr lang="en-US" altLang="ko-KR" dirty="0" smtClean="0"/>
              <a:t>(Grid)</a:t>
            </a:r>
            <a:r>
              <a:rPr lang="ko-KR" altLang="en-US" dirty="0" smtClean="0"/>
              <a:t>모양으로 보이도록 만듭니다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리스트의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에 탭이 일어난 이벤트가 </a:t>
            </a:r>
            <a:endParaRPr lang="en-US" altLang="ko-KR" dirty="0" smtClean="0"/>
          </a:p>
          <a:p>
            <a:r>
              <a:rPr lang="en-US" altLang="ko-KR" dirty="0" smtClean="0"/>
              <a:t>Step 1: </a:t>
            </a:r>
            <a:r>
              <a:rPr lang="en-US" altLang="ko-KR" b="1" dirty="0" smtClean="0"/>
              <a:t>Hu</a:t>
            </a:r>
            <a:r>
              <a:rPr lang="en-US" altLang="ko-KR" b="1" dirty="0" smtClean="0">
                <a:solidFill>
                  <a:srgbClr val="C00000"/>
                </a:solidFill>
              </a:rPr>
              <a:t>074</a:t>
            </a:r>
            <a:r>
              <a:rPr lang="en-US" altLang="ko-KR" b="1" dirty="0" smtClean="0"/>
              <a:t>RecyclerView</a:t>
            </a:r>
            <a:r>
              <a:rPr lang="ko-KR" altLang="en-US" b="1" dirty="0"/>
              <a:t> </a:t>
            </a:r>
            <a:r>
              <a:rPr lang="ko-KR" altLang="en-US" dirty="0" smtClean="0"/>
              <a:t>폴더를 복사하여 </a:t>
            </a:r>
            <a:r>
              <a:rPr lang="en-US" altLang="ko-KR" b="1" dirty="0" smtClean="0"/>
              <a:t>Joy</a:t>
            </a:r>
            <a:r>
              <a:rPr lang="en-US" altLang="ko-KR" b="1" dirty="0" smtClean="0">
                <a:solidFill>
                  <a:srgbClr val="C00000"/>
                </a:solidFill>
              </a:rPr>
              <a:t>0741</a:t>
            </a:r>
            <a:r>
              <a:rPr lang="en-US" altLang="ko-KR" b="1" dirty="0" smtClean="0"/>
              <a:t>RecylerView</a:t>
            </a:r>
            <a:r>
              <a:rPr lang="ko-KR" altLang="en-US" dirty="0" smtClean="0"/>
              <a:t>폴더를 만듭니다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패키지 이름이 동일하게 유지하므로</a:t>
            </a:r>
            <a:r>
              <a:rPr lang="en-US" altLang="ko-KR" dirty="0" smtClean="0"/>
              <a:t>, strings.xml 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settings.gradle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파일에 있는 프로젝트 이름만 수정하면 됩니다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648" y="3501008"/>
            <a:ext cx="1719198" cy="30188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690" y="3501007"/>
            <a:ext cx="1720832" cy="299552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2632" y="3488431"/>
            <a:ext cx="1720850" cy="3008099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4583832" y="4581128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5244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Recycler View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Step </a:t>
            </a:r>
            <a:r>
              <a:rPr lang="en-US" altLang="ko-KR" dirty="0"/>
              <a:t>2</a:t>
            </a:r>
            <a:r>
              <a:rPr lang="en-US" altLang="ko-KR" dirty="0" smtClean="0"/>
              <a:t>: </a:t>
            </a:r>
          </a:p>
          <a:p>
            <a:r>
              <a:rPr lang="en-US" altLang="ko-KR" dirty="0" err="1" smtClean="0"/>
              <a:t>RecyclerView</a:t>
            </a:r>
            <a:r>
              <a:rPr lang="ko-KR" altLang="en-US" dirty="0" smtClean="0"/>
              <a:t>의 화면 모양은 </a:t>
            </a:r>
            <a:r>
              <a:rPr lang="en-US" altLang="ko-KR" dirty="0" err="1" smtClean="0"/>
              <a:t>LayoutManager</a:t>
            </a:r>
            <a:r>
              <a:rPr lang="ko-KR" altLang="en-US" dirty="0" smtClean="0"/>
              <a:t>가 다루므로</a:t>
            </a:r>
            <a:r>
              <a:rPr lang="en-US" altLang="ko-KR" dirty="0" smtClean="0"/>
              <a:t>, MainActivity.java </a:t>
            </a:r>
            <a:r>
              <a:rPr lang="ko-KR" altLang="en-US" dirty="0" smtClean="0"/>
              <a:t>파일에서 </a:t>
            </a:r>
            <a:r>
              <a:rPr lang="en-US" altLang="ko-KR" dirty="0" err="1" smtClean="0"/>
              <a:t>LayoutManager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GridLayoutManager</a:t>
            </a:r>
            <a:r>
              <a:rPr lang="ko-KR" altLang="en-US" dirty="0" smtClean="0"/>
              <a:t>로 변경합니다</a:t>
            </a:r>
            <a:r>
              <a:rPr lang="en-US" altLang="ko-KR" dirty="0" smtClean="0"/>
              <a:t>.   </a:t>
            </a:r>
          </a:p>
          <a:p>
            <a:r>
              <a:rPr lang="ko-KR" altLang="en-US" dirty="0" smtClean="0"/>
              <a:t>테스트를 위해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의 수를 늘려보면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아래와 같은 결과 화면을 관찰할 수 있습니다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글자 크기가 너무 커서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들이 많이 보이지 않으므로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en-US" altLang="ko-KR" dirty="0" smtClean="0"/>
              <a:t>person_iterm.xml</a:t>
            </a:r>
            <a:r>
              <a:rPr lang="ko-KR" altLang="en-US" dirty="0" smtClean="0"/>
              <a:t>파일에서 글자 크기를 줄여서 더 많은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item</a:t>
            </a:r>
            <a:r>
              <a:rPr lang="ko-KR" altLang="en-US" dirty="0" smtClean="0"/>
              <a:t>을 볼 수 있도록 조정해보십시오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2276872"/>
            <a:ext cx="6843353" cy="1493649"/>
          </a:xfrm>
          <a:prstGeom prst="rect">
            <a:avLst/>
          </a:prstGeom>
        </p:spPr>
      </p:pic>
      <p:sp>
        <p:nvSpPr>
          <p:cNvPr id="7" name="아래쪽 화살표 6"/>
          <p:cNvSpPr/>
          <p:nvPr/>
        </p:nvSpPr>
        <p:spPr>
          <a:xfrm>
            <a:off x="6960096" y="2441749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382797" y="2818828"/>
            <a:ext cx="33717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302881" y="2416387"/>
            <a:ext cx="2621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격자모양에서 컬럼의 수 입니다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200" y="3213859"/>
            <a:ext cx="1902029" cy="331093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4111" y="3213859"/>
            <a:ext cx="1877925" cy="328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9212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Recycler View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Interface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 smtClean="0"/>
              <a:t>RecyclerView</a:t>
            </a:r>
            <a:r>
              <a:rPr lang="ko-KR" altLang="en-US" dirty="0" smtClean="0"/>
              <a:t>에서 표시된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Click</a:t>
            </a:r>
            <a:r>
              <a:rPr lang="ko-KR" altLang="en-US" dirty="0" smtClean="0"/>
              <a:t>이벤트가 일어나면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개발자</a:t>
            </a:r>
            <a:r>
              <a:rPr lang="en-US" altLang="ko-KR" dirty="0" smtClean="0"/>
              <a:t>(MainActivity)</a:t>
            </a:r>
            <a:r>
              <a:rPr lang="ko-KR" altLang="en-US" dirty="0" smtClean="0"/>
              <a:t>가 </a:t>
            </a:r>
            <a:r>
              <a:rPr lang="ko-KR" altLang="en-US" dirty="0" smtClean="0"/>
              <a:t>이를 알 수 있도록 </a:t>
            </a:r>
            <a:r>
              <a:rPr lang="en-US" altLang="ko-KR" dirty="0" smtClean="0"/>
              <a:t>Interface</a:t>
            </a:r>
            <a:r>
              <a:rPr lang="ko-KR" altLang="en-US" dirty="0" smtClean="0"/>
              <a:t>를 제공하는 코드를 추가합니다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다른 말로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사용자가 </a:t>
            </a:r>
            <a:r>
              <a:rPr lang="en-US" altLang="ko-KR" dirty="0" smtClean="0"/>
              <a:t>MainActivity.java</a:t>
            </a:r>
            <a:r>
              <a:rPr lang="ko-KR" altLang="en-US" dirty="0" smtClean="0"/>
              <a:t>에서 다음과 같이 코딩이 가능하도록 합니다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7394" y="2410430"/>
            <a:ext cx="11253818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adapter.addItem</a:t>
            </a:r>
            <a:r>
              <a:rPr lang="en-US" altLang="ko-KR" sz="14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400" dirty="0">
                <a:latin typeface="Consolas" panose="020B0609020204030204" pitchFamily="49" charset="0"/>
              </a:rPr>
              <a:t>Person("</a:t>
            </a:r>
            <a:r>
              <a:rPr lang="ko-KR" altLang="en-US" sz="1400" dirty="0" err="1">
                <a:latin typeface="Consolas" panose="020B0609020204030204" pitchFamily="49" charset="0"/>
              </a:rPr>
              <a:t>내이름</a:t>
            </a:r>
            <a:r>
              <a:rPr lang="en-US" altLang="ko-KR" sz="1400" dirty="0">
                <a:latin typeface="Consolas" panose="020B0609020204030204" pitchFamily="49" charset="0"/>
              </a:rPr>
              <a:t>9", "010-4000-4000"));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adapter.addItem</a:t>
            </a:r>
            <a:r>
              <a:rPr lang="en-US" altLang="ko-KR" sz="1400" dirty="0">
                <a:latin typeface="Consolas" panose="020B0609020204030204" pitchFamily="49" charset="0"/>
              </a:rPr>
              <a:t>(new Person("</a:t>
            </a:r>
            <a:r>
              <a:rPr lang="ko-KR" altLang="en-US" sz="1400" dirty="0" err="1">
                <a:latin typeface="Consolas" panose="020B0609020204030204" pitchFamily="49" charset="0"/>
              </a:rPr>
              <a:t>내이름</a:t>
            </a:r>
            <a:r>
              <a:rPr lang="en-US" altLang="ko-KR" sz="1400" dirty="0">
                <a:latin typeface="Consolas" panose="020B0609020204030204" pitchFamily="49" charset="0"/>
              </a:rPr>
              <a:t>10", "010-4000-4000"));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recyclerView.setAdapter</a:t>
            </a:r>
            <a:r>
              <a:rPr lang="en-US" altLang="ko-KR" sz="1400" dirty="0">
                <a:latin typeface="Consolas" panose="020B0609020204030204" pitchFamily="49" charset="0"/>
              </a:rPr>
              <a:t>(adapter);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adapter.setOnItemClickListener</a:t>
            </a:r>
            <a:r>
              <a:rPr lang="en-US" altLang="ko-KR" sz="1400" dirty="0">
                <a:latin typeface="Consolas" panose="020B0609020204030204" pitchFamily="49" charset="0"/>
              </a:rPr>
              <a:t>(new </a:t>
            </a:r>
            <a:r>
              <a:rPr lang="en-US" altLang="ko-KR" sz="1400" dirty="0" err="1">
                <a:latin typeface="Consolas" panose="020B0609020204030204" pitchFamily="49" charset="0"/>
              </a:rPr>
              <a:t>OnPersonItemClickListener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onItemClick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PersonAdapter.ViewHolder</a:t>
            </a:r>
            <a:r>
              <a:rPr lang="en-US" altLang="ko-KR" sz="1400" dirty="0">
                <a:latin typeface="Consolas" panose="020B0609020204030204" pitchFamily="49" charset="0"/>
              </a:rPr>
              <a:t> holder, View </a:t>
            </a:r>
            <a:r>
              <a:rPr lang="en-US" altLang="ko-KR" sz="1400" dirty="0" err="1">
                <a:latin typeface="Consolas" panose="020B0609020204030204" pitchFamily="49" charset="0"/>
              </a:rPr>
              <a:t>view</a:t>
            </a:r>
            <a:r>
              <a:rPr lang="en-US" altLang="ko-KR" sz="1400" dirty="0">
                <a:latin typeface="Consolas" panose="020B0609020204030204" pitchFamily="49" charset="0"/>
              </a:rPr>
              <a:t>, int position)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Person item = </a:t>
            </a:r>
            <a:r>
              <a:rPr lang="en-US" altLang="ko-KR" sz="1400" dirty="0" err="1">
                <a:latin typeface="Consolas" panose="020B0609020204030204" pitchFamily="49" charset="0"/>
              </a:rPr>
              <a:t>adapter.getItem</a:t>
            </a:r>
            <a:r>
              <a:rPr lang="en-US" altLang="ko-KR" sz="1400" dirty="0">
                <a:latin typeface="Consolas" panose="020B0609020204030204" pitchFamily="49" charset="0"/>
              </a:rPr>
              <a:t>(position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Toast.makeText(</a:t>
            </a:r>
            <a:r>
              <a:rPr lang="en-US" altLang="ko-KR" sz="14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400" dirty="0">
                <a:latin typeface="Consolas" panose="020B0609020204030204" pitchFamily="49" charset="0"/>
              </a:rPr>
              <a:t>(), </a:t>
            </a:r>
            <a:r>
              <a:rPr lang="en-US" altLang="ko-KR" sz="1400" dirty="0" smtClean="0">
                <a:latin typeface="Consolas" panose="020B0609020204030204" pitchFamily="49" charset="0"/>
              </a:rPr>
              <a:t>"item: </a:t>
            </a:r>
            <a:r>
              <a:rPr lang="en-US" altLang="ko-KR" sz="1400" dirty="0">
                <a:latin typeface="Consolas" panose="020B0609020204030204" pitchFamily="49" charset="0"/>
              </a:rPr>
              <a:t>" + </a:t>
            </a:r>
            <a:r>
              <a:rPr lang="en-US" altLang="ko-KR" sz="1400" dirty="0" err="1">
                <a:latin typeface="Consolas" panose="020B0609020204030204" pitchFamily="49" charset="0"/>
              </a:rPr>
              <a:t>item.getName</a:t>
            </a:r>
            <a:r>
              <a:rPr lang="en-US" altLang="ko-KR" sz="1400" dirty="0">
                <a:latin typeface="Consolas" panose="020B0609020204030204" pitchFamily="49" charset="0"/>
              </a:rPr>
              <a:t>(), Toast.LENGTH_LONG).show();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 // end of onCreate()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} // end of class MainActivity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 flipH="1">
            <a:off x="453100" y="3717032"/>
            <a:ext cx="962380" cy="1584176"/>
          </a:xfrm>
          <a:prstGeom prst="roundRect">
            <a:avLst/>
          </a:prstGeom>
          <a:solidFill>
            <a:srgbClr val="FF000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601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07-1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NinePatch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Image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Step 2</a:t>
            </a:r>
            <a:r>
              <a:rPr lang="ko-KR" altLang="en-US" b="1" dirty="0" smtClean="0"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  <a:r>
              <a:rPr lang="ko-KR" altLang="en-US" b="1" dirty="0" smtClean="0">
                <a:sym typeface="Wingdings" panose="05000000000000000000" pitchFamily="2" charset="2"/>
              </a:rPr>
              <a:t> 두 개 </a:t>
            </a:r>
            <a:r>
              <a:rPr lang="ko-KR" altLang="en-US" dirty="0" smtClean="0">
                <a:sym typeface="Wingdings" panose="05000000000000000000" pitchFamily="2" charset="2"/>
              </a:rPr>
              <a:t>버튼의 레이아웃의 예를 보면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0080" y="1296479"/>
            <a:ext cx="1046150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600" dirty="0">
                <a:latin typeface="Consolas" panose="020B0609020204030204" pitchFamily="49" charset="0"/>
              </a:rPr>
              <a:t>Button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android:text="OK, Cancel, Help or Exit......."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android:textColor="#</a:t>
            </a:r>
            <a:r>
              <a:rPr lang="en-US" altLang="ko-KR" sz="1600" dirty="0" err="1">
                <a:latin typeface="Consolas" panose="020B0609020204030204" pitchFamily="49" charset="0"/>
              </a:rPr>
              <a:t>ffffffff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android:padding</a:t>
            </a:r>
            <a:r>
              <a:rPr lang="en-US" altLang="ko-KR" sz="16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android:background</a:t>
            </a:r>
            <a:r>
              <a:rPr lang="en-US" altLang="ko-KR" sz="1600" dirty="0">
                <a:latin typeface="Consolas" panose="020B0609020204030204" pitchFamily="49" charset="0"/>
              </a:rPr>
              <a:t>="@drawable/button_image_01" /&gt;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&lt;Button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android:text="OK"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android:textColor="#</a:t>
            </a:r>
            <a:r>
              <a:rPr lang="en-US" altLang="ko-KR" sz="1600" dirty="0" err="1">
                <a:latin typeface="Consolas" panose="020B0609020204030204" pitchFamily="49" charset="0"/>
              </a:rPr>
              <a:t>ffffffff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android:padding</a:t>
            </a:r>
            <a:r>
              <a:rPr lang="en-US" altLang="ko-KR" sz="16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android:background</a:t>
            </a:r>
            <a:r>
              <a:rPr lang="en-US" altLang="ko-KR" sz="1600" dirty="0">
                <a:latin typeface="Consolas" panose="020B0609020204030204" pitchFamily="49" charset="0"/>
              </a:rPr>
              <a:t>="@drawable/button_image_02" /&gt;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7104112" y="2924944"/>
            <a:ext cx="72008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7017157" y="4869160"/>
            <a:ext cx="72008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8759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Interface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 smtClean="0"/>
              <a:t>RecyclerView</a:t>
            </a:r>
            <a:r>
              <a:rPr lang="ko-KR" altLang="en-US" dirty="0" smtClean="0"/>
              <a:t>에서 표시된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Click</a:t>
            </a:r>
            <a:r>
              <a:rPr lang="ko-KR" altLang="en-US" dirty="0" smtClean="0"/>
              <a:t>이벤트가 일어나면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개발자가 이를 알 수 있도록 </a:t>
            </a:r>
            <a:r>
              <a:rPr lang="en-US" altLang="ko-KR" dirty="0" smtClean="0"/>
              <a:t>Interface</a:t>
            </a:r>
            <a:r>
              <a:rPr lang="ko-KR" altLang="en-US" dirty="0" smtClean="0"/>
              <a:t>를 제공하는 코드를 추가합니다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다른 말로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사용자가 </a:t>
            </a:r>
            <a:r>
              <a:rPr lang="en-US" altLang="ko-KR" dirty="0" smtClean="0"/>
              <a:t>MainActivity.java</a:t>
            </a:r>
            <a:r>
              <a:rPr lang="ko-KR" altLang="en-US" dirty="0" smtClean="0"/>
              <a:t>에서 다음과 같이 코딩이 가능하도록 합니다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7394" y="2410430"/>
            <a:ext cx="11253818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adapter.addItem</a:t>
            </a:r>
            <a:r>
              <a:rPr lang="en-US" altLang="ko-KR" sz="14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400" dirty="0">
                <a:latin typeface="Consolas" panose="020B0609020204030204" pitchFamily="49" charset="0"/>
              </a:rPr>
              <a:t>Person("</a:t>
            </a:r>
            <a:r>
              <a:rPr lang="ko-KR" altLang="en-US" sz="1400" dirty="0" err="1">
                <a:latin typeface="Consolas" panose="020B0609020204030204" pitchFamily="49" charset="0"/>
              </a:rPr>
              <a:t>내이름</a:t>
            </a:r>
            <a:r>
              <a:rPr lang="en-US" altLang="ko-KR" sz="1400" dirty="0">
                <a:latin typeface="Consolas" panose="020B0609020204030204" pitchFamily="49" charset="0"/>
              </a:rPr>
              <a:t>9", "010-4000-4000"));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adapter.addItem</a:t>
            </a:r>
            <a:r>
              <a:rPr lang="en-US" altLang="ko-KR" sz="1400" dirty="0">
                <a:latin typeface="Consolas" panose="020B0609020204030204" pitchFamily="49" charset="0"/>
              </a:rPr>
              <a:t>(new Person("</a:t>
            </a:r>
            <a:r>
              <a:rPr lang="ko-KR" altLang="en-US" sz="1400" dirty="0" err="1">
                <a:latin typeface="Consolas" panose="020B0609020204030204" pitchFamily="49" charset="0"/>
              </a:rPr>
              <a:t>내이름</a:t>
            </a:r>
            <a:r>
              <a:rPr lang="en-US" altLang="ko-KR" sz="1400" dirty="0">
                <a:latin typeface="Consolas" panose="020B0609020204030204" pitchFamily="49" charset="0"/>
              </a:rPr>
              <a:t>10", "010-4000-4000"));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recyclerView.setAdapter</a:t>
            </a:r>
            <a:r>
              <a:rPr lang="en-US" altLang="ko-KR" sz="1400" dirty="0">
                <a:latin typeface="Consolas" panose="020B0609020204030204" pitchFamily="49" charset="0"/>
              </a:rPr>
              <a:t>(adapter);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adapter.setOnItemClickListener</a:t>
            </a:r>
            <a:r>
              <a:rPr lang="en-US" altLang="ko-KR" sz="1400" dirty="0">
                <a:latin typeface="Consolas" panose="020B0609020204030204" pitchFamily="49" charset="0"/>
              </a:rPr>
              <a:t>(new </a:t>
            </a:r>
            <a:r>
              <a:rPr lang="en-US" altLang="ko-KR" sz="1400" b="1" dirty="0" err="1">
                <a:latin typeface="Consolas" panose="020B0609020204030204" pitchFamily="49" charset="0"/>
              </a:rPr>
              <a:t>OnPersonItemClickListener</a:t>
            </a:r>
            <a:r>
              <a:rPr lang="en-US" altLang="ko-KR" sz="1400" b="1" dirty="0">
                <a:latin typeface="Consolas" panose="020B0609020204030204" pitchFamily="49" charset="0"/>
              </a:rPr>
              <a:t>() </a:t>
            </a:r>
            <a:r>
              <a:rPr lang="en-US" altLang="ko-KR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b="1" dirty="0" err="1">
                <a:latin typeface="Consolas" panose="020B0609020204030204" pitchFamily="49" charset="0"/>
              </a:rPr>
              <a:t>onItemClick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PersonAdapter.ViewHolder</a:t>
            </a:r>
            <a:r>
              <a:rPr lang="en-US" altLang="ko-KR" sz="1400" dirty="0">
                <a:latin typeface="Consolas" panose="020B0609020204030204" pitchFamily="49" charset="0"/>
              </a:rPr>
              <a:t> holder, View </a:t>
            </a:r>
            <a:r>
              <a:rPr lang="en-US" altLang="ko-KR" sz="1400" dirty="0" err="1">
                <a:latin typeface="Consolas" panose="020B0609020204030204" pitchFamily="49" charset="0"/>
              </a:rPr>
              <a:t>view</a:t>
            </a:r>
            <a:r>
              <a:rPr lang="en-US" altLang="ko-KR" sz="1400" dirty="0">
                <a:latin typeface="Consolas" panose="020B0609020204030204" pitchFamily="49" charset="0"/>
              </a:rPr>
              <a:t>, int position)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Person item = </a:t>
            </a:r>
            <a:r>
              <a:rPr lang="en-US" altLang="ko-KR" sz="1400" dirty="0" err="1">
                <a:latin typeface="Consolas" panose="020B0609020204030204" pitchFamily="49" charset="0"/>
              </a:rPr>
              <a:t>adapter.getItem</a:t>
            </a:r>
            <a:r>
              <a:rPr lang="en-US" altLang="ko-KR" sz="1400" dirty="0">
                <a:latin typeface="Consolas" panose="020B0609020204030204" pitchFamily="49" charset="0"/>
              </a:rPr>
              <a:t>(position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Toast.makeText(</a:t>
            </a:r>
            <a:r>
              <a:rPr lang="en-US" altLang="ko-KR" sz="14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400" dirty="0">
                <a:latin typeface="Consolas" panose="020B0609020204030204" pitchFamily="49" charset="0"/>
              </a:rPr>
              <a:t>(), </a:t>
            </a:r>
            <a:r>
              <a:rPr lang="en-US" altLang="ko-KR" sz="1400" dirty="0" smtClean="0">
                <a:latin typeface="Consolas" panose="020B0609020204030204" pitchFamily="49" charset="0"/>
              </a:rPr>
              <a:t>"item: </a:t>
            </a:r>
            <a:r>
              <a:rPr lang="en-US" altLang="ko-KR" sz="1400" dirty="0">
                <a:latin typeface="Consolas" panose="020B0609020204030204" pitchFamily="49" charset="0"/>
              </a:rPr>
              <a:t>" + </a:t>
            </a:r>
            <a:r>
              <a:rPr lang="en-US" altLang="ko-KR" sz="1400" dirty="0" err="1">
                <a:latin typeface="Consolas" panose="020B0609020204030204" pitchFamily="49" charset="0"/>
              </a:rPr>
              <a:t>item.getName</a:t>
            </a:r>
            <a:r>
              <a:rPr lang="en-US" altLang="ko-KR" sz="1400" dirty="0">
                <a:latin typeface="Consolas" panose="020B0609020204030204" pitchFamily="49" charset="0"/>
              </a:rPr>
              <a:t>(), Toast.LENGTH_LONG).show();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 // end of onCreate()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} // end of class MainActivity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 flipH="1">
            <a:off x="453100" y="3717032"/>
            <a:ext cx="962380" cy="1584176"/>
          </a:xfrm>
          <a:prstGeom prst="roundRect">
            <a:avLst/>
          </a:prstGeom>
          <a:solidFill>
            <a:srgbClr val="FF000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6744072" y="3212976"/>
            <a:ext cx="36004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104112" y="2911786"/>
            <a:ext cx="4813124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interface </a:t>
            </a:r>
            <a:r>
              <a:rPr lang="ko-KR" altLang="en-US" sz="1400" dirty="0" smtClean="0"/>
              <a:t>이름 즉 </a:t>
            </a:r>
            <a:r>
              <a:rPr lang="en-US" altLang="ko-KR" sz="1400" dirty="0" err="1" smtClean="0"/>
              <a:t>onItemClick</a:t>
            </a:r>
            <a:r>
              <a:rPr lang="en-US" altLang="ko-KR" sz="1400" dirty="0" smtClean="0"/>
              <a:t>() </a:t>
            </a:r>
            <a:r>
              <a:rPr lang="ko-KR" altLang="en-US" sz="1400" dirty="0" smtClean="0"/>
              <a:t>메소드가 정의되어 있음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591944" y="5136861"/>
            <a:ext cx="3240360" cy="73866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interface </a:t>
            </a:r>
            <a:r>
              <a:rPr lang="ko-KR" altLang="en-US" sz="1400" dirty="0" smtClean="0"/>
              <a:t>안에 정의된 메소드 이름</a:t>
            </a:r>
            <a:endParaRPr lang="en-US" altLang="ko-KR" sz="1400" dirty="0" smtClean="0"/>
          </a:p>
          <a:p>
            <a:r>
              <a:rPr lang="ko-KR" altLang="en-US" sz="1400" dirty="0" smtClean="0"/>
              <a:t>즉 이 </a:t>
            </a:r>
            <a:r>
              <a:rPr lang="en-US" altLang="ko-KR" sz="1400" dirty="0" smtClean="0"/>
              <a:t>interface</a:t>
            </a:r>
            <a:r>
              <a:rPr lang="ko-KR" altLang="en-US" sz="1400" dirty="0" smtClean="0"/>
              <a:t>를 구현하는 클래스는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err="1" smtClean="0"/>
              <a:t>onItemClick</a:t>
            </a:r>
            <a:r>
              <a:rPr lang="en-US" altLang="ko-KR" sz="1400" dirty="0" smtClean="0"/>
              <a:t>() </a:t>
            </a:r>
            <a:r>
              <a:rPr lang="ko-KR" altLang="en-US" sz="1400" dirty="0" smtClean="0"/>
              <a:t>메소드를 구현해야 함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cxnSp>
        <p:nvCxnSpPr>
          <p:cNvPr id="18" name="직선 화살표 연결선 17"/>
          <p:cNvCxnSpPr/>
          <p:nvPr/>
        </p:nvCxnSpPr>
        <p:spPr>
          <a:xfrm flipH="1" flipV="1">
            <a:off x="3863752" y="4365104"/>
            <a:ext cx="1728192" cy="115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21" idx="1"/>
          </p:cNvCxnSpPr>
          <p:nvPr/>
        </p:nvCxnSpPr>
        <p:spPr>
          <a:xfrm flipH="1">
            <a:off x="2351584" y="2217389"/>
            <a:ext cx="576064" cy="1499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927648" y="1848057"/>
            <a:ext cx="8989588" cy="73866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어댑터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클래스가 구현해야 할 메소드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이름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이렇게 호출할 때는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onItemClick</a:t>
            </a:r>
            <a:r>
              <a:rPr lang="en-US" altLang="ko-KR" sz="1400" dirty="0" smtClean="0"/>
              <a:t>() </a:t>
            </a:r>
            <a:r>
              <a:rPr lang="ko-KR" altLang="en-US" sz="1400" dirty="0" smtClean="0"/>
              <a:t>메소드를 반드시 구현한 한 객체를 매개변수로 보내줍니다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어댑터 클래스는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 객체를 저장해두었다가 이벤트가 일어나면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그 객체로 </a:t>
            </a:r>
            <a:r>
              <a:rPr lang="en-US" altLang="ko-KR" sz="1400" dirty="0" err="1" smtClean="0"/>
              <a:t>onItemClick</a:t>
            </a:r>
            <a:r>
              <a:rPr lang="ko-KR" altLang="en-US" sz="1400" dirty="0" smtClean="0"/>
              <a:t>메소드를 호출해줍니다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154728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Interface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Step 1: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b="1" dirty="0" smtClean="0"/>
              <a:t>Hu</a:t>
            </a:r>
            <a:r>
              <a:rPr lang="en-US" altLang="ko-KR" b="1" dirty="0" smtClean="0">
                <a:solidFill>
                  <a:srgbClr val="C00000"/>
                </a:solidFill>
              </a:rPr>
              <a:t>0741</a:t>
            </a:r>
            <a:r>
              <a:rPr lang="en-US" altLang="ko-KR" b="1" dirty="0" smtClean="0"/>
              <a:t>RecyclerView</a:t>
            </a:r>
            <a:r>
              <a:rPr lang="ko-KR" altLang="en-US" b="1" dirty="0" smtClean="0"/>
              <a:t> </a:t>
            </a:r>
            <a:r>
              <a:rPr lang="ko-KR" altLang="en-US" dirty="0"/>
              <a:t>폴더를 복사하여 </a:t>
            </a:r>
            <a:r>
              <a:rPr lang="en-US" altLang="ko-KR" b="1" dirty="0"/>
              <a:t>Joy</a:t>
            </a:r>
            <a:r>
              <a:rPr lang="en-US" altLang="ko-KR" b="1" dirty="0">
                <a:solidFill>
                  <a:srgbClr val="C00000"/>
                </a:solidFill>
              </a:rPr>
              <a:t>0742</a:t>
            </a:r>
            <a:r>
              <a:rPr lang="en-US" altLang="ko-KR" b="1" dirty="0"/>
              <a:t>RecylerView</a:t>
            </a:r>
            <a:r>
              <a:rPr lang="ko-KR" altLang="en-US" dirty="0"/>
              <a:t>폴더를 만듭니다</a:t>
            </a:r>
            <a:r>
              <a:rPr lang="en-US" altLang="ko-KR" dirty="0"/>
              <a:t>. </a:t>
            </a:r>
            <a:r>
              <a:rPr lang="ko-KR" altLang="en-US" dirty="0"/>
              <a:t>패키지 </a:t>
            </a:r>
            <a:r>
              <a:rPr lang="ko-KR" altLang="en-US" dirty="0" smtClean="0"/>
              <a:t>이름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를 동일하게 </a:t>
            </a:r>
            <a:r>
              <a:rPr lang="ko-KR" altLang="en-US" dirty="0"/>
              <a:t>유지하므로</a:t>
            </a:r>
            <a:r>
              <a:rPr lang="en-US" altLang="ko-KR" dirty="0"/>
              <a:t>, strings.xml </a:t>
            </a:r>
            <a:r>
              <a:rPr lang="ko-KR" altLang="en-US" dirty="0"/>
              <a:t>과 </a:t>
            </a:r>
            <a:r>
              <a:rPr lang="en-US" altLang="ko-KR" dirty="0" err="1"/>
              <a:t>settings.gradle</a:t>
            </a:r>
            <a:r>
              <a:rPr lang="en-US" altLang="ko-KR" dirty="0"/>
              <a:t> </a:t>
            </a:r>
            <a:r>
              <a:rPr lang="ko-KR" altLang="en-US" dirty="0"/>
              <a:t>파일에 있는 프로젝트 이름만 수정하면 됩니다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Step 2: </a:t>
            </a:r>
          </a:p>
          <a:p>
            <a:r>
              <a:rPr lang="en-US" altLang="ko-KR" dirty="0" err="1"/>
              <a:t>OnPersonItemClickListner</a:t>
            </a:r>
            <a:r>
              <a:rPr lang="en-US" altLang="ko-KR" dirty="0"/>
              <a:t>() </a:t>
            </a:r>
            <a:r>
              <a:rPr lang="ko-KR" altLang="en-US" dirty="0"/>
              <a:t>인터페이스를 </a:t>
            </a:r>
            <a:r>
              <a:rPr lang="ko-KR" altLang="en-US" dirty="0" smtClean="0"/>
              <a:t>제공해야 한다는 것을 알았으므로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인터페이스를 정의합니다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/app/java/</a:t>
            </a:r>
            <a:r>
              <a:rPr lang="en-US" altLang="ko-KR" dirty="0" err="1" smtClean="0"/>
              <a:t>org.joy.view</a:t>
            </a:r>
            <a:r>
              <a:rPr lang="en-US" altLang="ko-KR" dirty="0" smtClean="0"/>
              <a:t>/</a:t>
            </a:r>
            <a:r>
              <a:rPr lang="ko-KR" altLang="en-US" dirty="0" smtClean="0"/>
              <a:t>폴더 위에 우클릭하여 </a:t>
            </a:r>
            <a:r>
              <a:rPr lang="en-US" altLang="ko-KR" dirty="0" smtClean="0"/>
              <a:t>New </a:t>
            </a:r>
            <a:r>
              <a:rPr lang="en-US" altLang="ko-KR" dirty="0" smtClean="0">
                <a:sym typeface="Wingdings" panose="05000000000000000000" pitchFamily="2" charset="2"/>
              </a:rPr>
              <a:t> Java </a:t>
            </a:r>
            <a:r>
              <a:rPr lang="en-US" altLang="ko-KR" dirty="0" smtClean="0">
                <a:sym typeface="Wingdings" panose="05000000000000000000" pitchFamily="2" charset="2"/>
              </a:rPr>
              <a:t>Class</a:t>
            </a:r>
            <a:r>
              <a:rPr lang="ko-KR" altLang="en-US" dirty="0" smtClean="0">
                <a:sym typeface="Wingdings" panose="05000000000000000000" pitchFamily="2" charset="2"/>
              </a:rPr>
              <a:t>를 선택하여</a:t>
            </a:r>
            <a:r>
              <a:rPr lang="en-US" altLang="ko-KR" dirty="0" smtClean="0">
                <a:sym typeface="Wingdings" panose="05000000000000000000" pitchFamily="2" charset="2"/>
              </a:rPr>
              <a:t>, Name: 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err="1" smtClean="0"/>
              <a:t>OnPersonItemClickListner</a:t>
            </a:r>
            <a:r>
              <a:rPr lang="ko-KR" altLang="en-US" dirty="0" smtClean="0"/>
              <a:t>를 입력하고</a:t>
            </a:r>
            <a:r>
              <a:rPr lang="en-US" altLang="ko-KR" dirty="0" smtClean="0"/>
              <a:t>, Kind: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Interface</a:t>
            </a:r>
            <a:r>
              <a:rPr lang="ko-KR" altLang="en-US" dirty="0" smtClean="0"/>
              <a:t>를 선택하여 </a:t>
            </a:r>
            <a:r>
              <a:rPr lang="en-US" altLang="ko-KR" dirty="0" smtClean="0"/>
              <a:t>OK </a:t>
            </a:r>
            <a:r>
              <a:rPr lang="ko-KR" altLang="en-US" dirty="0" smtClean="0"/>
              <a:t>하면 </a:t>
            </a:r>
            <a:r>
              <a:rPr lang="en-US" altLang="ko-KR" dirty="0" smtClean="0"/>
              <a:t>Interface </a:t>
            </a:r>
            <a:r>
              <a:rPr lang="ko-KR" altLang="en-US" dirty="0" smtClean="0"/>
              <a:t>파일이 생성됩니다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err="1" smtClean="0"/>
              <a:t>onItemClick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메소드가 호출될 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뷰홀더</a:t>
            </a:r>
            <a:r>
              <a:rPr lang="ko-KR" altLang="en-US" dirty="0" smtClean="0"/>
              <a:t> 객체와 뷰 객체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뷰의 </a:t>
            </a:r>
            <a:r>
              <a:rPr lang="en-US" altLang="ko-KR" dirty="0" smtClean="0"/>
              <a:t>position</a:t>
            </a:r>
            <a:r>
              <a:rPr lang="ko-KR" altLang="en-US" dirty="0" smtClean="0"/>
              <a:t>정보가 전달되도록 합니다</a:t>
            </a:r>
            <a:r>
              <a:rPr lang="en-US" altLang="ko-KR" dirty="0" smtClean="0"/>
              <a:t>.  position</a:t>
            </a:r>
            <a:r>
              <a:rPr lang="ko-KR" altLang="en-US" dirty="0" smtClean="0"/>
              <a:t>은 몇 번째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인지 구별할 수 있는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값입니다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785" y="4606677"/>
            <a:ext cx="11247427" cy="18466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package </a:t>
            </a:r>
            <a:r>
              <a:rPr lang="en-US" altLang="ko-KR" sz="1600" dirty="0" err="1">
                <a:latin typeface="Consolas" panose="020B0609020204030204" pitchFamily="49" charset="0"/>
              </a:rPr>
              <a:t>org.joy.view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import </a:t>
            </a:r>
            <a:r>
              <a:rPr lang="en-US" altLang="ko-KR" sz="1600" dirty="0" err="1">
                <a:latin typeface="Consolas" panose="020B0609020204030204" pitchFamily="49" charset="0"/>
              </a:rPr>
              <a:t>android.view.View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public interface </a:t>
            </a:r>
            <a:r>
              <a:rPr lang="en-US" altLang="ko-KR" sz="1600" dirty="0" err="1">
                <a:latin typeface="Consolas" panose="020B0609020204030204" pitchFamily="49" charset="0"/>
              </a:rPr>
              <a:t>OnPersonItemClickListner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onItemClick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PersonAdapter.ViewHolder</a:t>
            </a:r>
            <a:r>
              <a:rPr lang="en-US" altLang="ko-KR" sz="1600" dirty="0">
                <a:latin typeface="Consolas" panose="020B0609020204030204" pitchFamily="49" charset="0"/>
              </a:rPr>
              <a:t> holder, View </a:t>
            </a:r>
            <a:r>
              <a:rPr lang="en-US" altLang="ko-KR" sz="1600" dirty="0" err="1">
                <a:latin typeface="Consolas" panose="020B0609020204030204" pitchFamily="49" charset="0"/>
              </a:rPr>
              <a:t>view</a:t>
            </a:r>
            <a:r>
              <a:rPr lang="en-US" altLang="ko-KR" sz="1600" dirty="0">
                <a:latin typeface="Consolas" panose="020B0609020204030204" pitchFamily="49" charset="0"/>
              </a:rPr>
              <a:t>, int position);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53992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Interface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Step </a:t>
            </a:r>
            <a:r>
              <a:rPr lang="en-US" altLang="ko-KR" dirty="0" smtClean="0"/>
              <a:t>3:  </a:t>
            </a:r>
            <a:r>
              <a:rPr lang="en-US" altLang="ko-KR" dirty="0" err="1" smtClean="0"/>
              <a:t>ViewHolder</a:t>
            </a:r>
            <a:r>
              <a:rPr lang="ko-KR" altLang="en-US" dirty="0" smtClean="0"/>
              <a:t>클래스가 </a:t>
            </a:r>
            <a:r>
              <a:rPr lang="en-US" altLang="ko-KR" dirty="0" err="1" smtClean="0"/>
              <a:t>OnPersonItemClickListner</a:t>
            </a:r>
            <a:r>
              <a:rPr lang="en-US" altLang="ko-KR" dirty="0" smtClean="0"/>
              <a:t> </a:t>
            </a:r>
            <a:r>
              <a:rPr lang="ko-KR" altLang="en-US" dirty="0"/>
              <a:t>인터페이스를 </a:t>
            </a:r>
            <a:r>
              <a:rPr lang="ko-KR" altLang="en-US" dirty="0" smtClean="0"/>
              <a:t>사용하도록 코딩을 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우선적으로 아이템 뷰 자신이 먼저 </a:t>
            </a:r>
            <a:r>
              <a:rPr lang="en-US" altLang="ko-KR" dirty="0" smtClean="0"/>
              <a:t>OnClickListener</a:t>
            </a:r>
            <a:r>
              <a:rPr lang="ko-KR" altLang="en-US" dirty="0" smtClean="0"/>
              <a:t>를 설정하고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아이템 뷰 클릭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미리 정의한 다른 </a:t>
            </a:r>
            <a:r>
              <a:rPr lang="ko-KR" altLang="en-US" dirty="0" err="1" smtClean="0"/>
              <a:t>리스너의</a:t>
            </a:r>
            <a:r>
              <a:rPr lang="ko-KR" altLang="en-US" dirty="0" smtClean="0"/>
              <a:t> 메소드를 호출하도록 합니다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785" y="1844824"/>
            <a:ext cx="11247427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static </a:t>
            </a:r>
            <a:r>
              <a:rPr lang="en-US" altLang="ko-KR" sz="1600" dirty="0">
                <a:latin typeface="Consolas" panose="020B0609020204030204" pitchFamily="49" charset="0"/>
              </a:rPr>
              <a:t>class </a:t>
            </a:r>
            <a:r>
              <a:rPr lang="en-US" altLang="ko-KR" sz="1600" dirty="0" err="1">
                <a:latin typeface="Consolas" panose="020B0609020204030204" pitchFamily="49" charset="0"/>
              </a:rPr>
              <a:t>ViewHolder</a:t>
            </a:r>
            <a:r>
              <a:rPr lang="en-US" altLang="ko-KR" sz="1600" dirty="0">
                <a:latin typeface="Consolas" panose="020B0609020204030204" pitchFamily="49" charset="0"/>
              </a:rPr>
              <a:t> extends </a:t>
            </a:r>
            <a:r>
              <a:rPr lang="en-US" altLang="ko-KR" sz="1600" dirty="0" err="1">
                <a:latin typeface="Consolas" panose="020B0609020204030204" pitchFamily="49" charset="0"/>
              </a:rPr>
              <a:t>RecyclerView.ViewHolder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, textView2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public </a:t>
            </a:r>
            <a:r>
              <a:rPr lang="en-US" altLang="ko-KR" sz="1600" dirty="0" err="1">
                <a:latin typeface="Consolas" panose="020B0609020204030204" pitchFamily="49" charset="0"/>
              </a:rPr>
              <a:t>ViewHolder</a:t>
            </a:r>
            <a:r>
              <a:rPr lang="en-US" altLang="ko-KR" sz="1600" dirty="0">
                <a:latin typeface="Consolas" panose="020B0609020204030204" pitchFamily="49" charset="0"/>
              </a:rPr>
              <a:t>(View </a:t>
            </a:r>
            <a:r>
              <a:rPr lang="en-US" altLang="ko-KR" sz="1600" dirty="0" err="1">
                <a:latin typeface="Consolas" panose="020B0609020204030204" pitchFamily="49" charset="0"/>
              </a:rPr>
              <a:t>itemView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final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OnPersonItemClickListner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listener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super(</a:t>
            </a:r>
            <a:r>
              <a:rPr lang="en-US" altLang="ko-KR" sz="1600" dirty="0" err="1">
                <a:latin typeface="Consolas" panose="020B0609020204030204" pitchFamily="49" charset="0"/>
              </a:rPr>
              <a:t>itemView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textView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itemView.findViewById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R.id.textView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textView2 = </a:t>
            </a:r>
            <a:r>
              <a:rPr lang="en-US" altLang="ko-KR" sz="1600" dirty="0" err="1">
                <a:latin typeface="Consolas" panose="020B0609020204030204" pitchFamily="49" charset="0"/>
              </a:rPr>
              <a:t>itemView.findViewById</a:t>
            </a:r>
            <a:r>
              <a:rPr lang="en-US" altLang="ko-KR" sz="1600" dirty="0">
                <a:latin typeface="Consolas" panose="020B0609020204030204" pitchFamily="49" charset="0"/>
              </a:rPr>
              <a:t>(R.id.textView2);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    </a:t>
            </a:r>
            <a:r>
              <a:rPr lang="en-US" altLang="ko-KR" sz="1600" b="1" dirty="0" err="1">
                <a:latin typeface="Consolas" panose="020B0609020204030204" pitchFamily="49" charset="0"/>
              </a:rPr>
              <a:t>itemView.setOnClickListener</a:t>
            </a:r>
            <a:r>
              <a:rPr lang="en-US" altLang="ko-KR" sz="1600" b="1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        @Override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        public void onClick(View view) {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            int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position </a:t>
            </a:r>
            <a:r>
              <a:rPr lang="en-US" altLang="ko-KR" sz="1600" b="1" dirty="0">
                <a:latin typeface="Consolas" panose="020B0609020204030204" pitchFamily="49" charset="0"/>
              </a:rPr>
              <a:t>=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getAdapterPosition</a:t>
            </a:r>
            <a:r>
              <a:rPr lang="en-US" altLang="ko-KR" sz="16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            if (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listener </a:t>
            </a:r>
            <a:r>
              <a:rPr lang="en-US" altLang="ko-KR" sz="1600" b="1" dirty="0">
                <a:latin typeface="Consolas" panose="020B0609020204030204" pitchFamily="49" charset="0"/>
              </a:rPr>
              <a:t>!= null) {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               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listener.onItemClick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ViewHolder.this</a:t>
            </a:r>
            <a:r>
              <a:rPr lang="en-US" altLang="ko-KR" sz="1600" b="1" dirty="0">
                <a:latin typeface="Consolas" panose="020B0609020204030204" pitchFamily="49" charset="0"/>
              </a:rPr>
              <a:t>, view,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position</a:t>
            </a:r>
            <a:r>
              <a:rPr lang="en-US" altLang="ko-KR" sz="16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            }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12224" y="1643081"/>
            <a:ext cx="3024336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PersonAdapter.java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8112224" y="3785955"/>
            <a:ext cx="3024336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Item View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OnClickListener </a:t>
            </a:r>
            <a:r>
              <a:rPr lang="ko-KR" altLang="en-US" sz="1400" dirty="0" smtClean="0"/>
              <a:t>설정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8112224" y="5357863"/>
            <a:ext cx="302433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Item View </a:t>
            </a:r>
            <a:r>
              <a:rPr lang="ko-KR" altLang="en-US" sz="1400" dirty="0" err="1" smtClean="0"/>
              <a:t>클릭시</a:t>
            </a:r>
            <a:r>
              <a:rPr lang="ko-KR" altLang="en-US" sz="1400" dirty="0" smtClean="0"/>
              <a:t> 미리 정의한 다른 </a:t>
            </a:r>
            <a:r>
              <a:rPr lang="ko-KR" altLang="en-US" sz="1400" dirty="0" err="1" smtClean="0"/>
              <a:t>리스너</a:t>
            </a:r>
            <a:r>
              <a:rPr lang="ko-KR" altLang="en-US" sz="1400" dirty="0" smtClean="0"/>
              <a:t> 메소드 호출 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8112224" y="2301025"/>
            <a:ext cx="3588988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ViewHolder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생성자 </a:t>
            </a:r>
            <a:r>
              <a:rPr lang="ko-KR" altLang="en-US" sz="1400" dirty="0" err="1" smtClean="0"/>
              <a:t>파라미터</a:t>
            </a:r>
            <a:r>
              <a:rPr lang="ko-KR" altLang="en-US" sz="1400" dirty="0" smtClean="0"/>
              <a:t> 추가 수정됨</a:t>
            </a:r>
            <a:endParaRPr lang="ko-KR" altLang="en-US" sz="1400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7680176" y="2429035"/>
            <a:ext cx="432048" cy="242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118615" y="2933090"/>
            <a:ext cx="3588988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ViewHolder</a:t>
            </a:r>
            <a:r>
              <a:rPr lang="ko-KR" altLang="en-US" sz="1400" dirty="0" smtClean="0"/>
              <a:t>에 </a:t>
            </a:r>
            <a:r>
              <a:rPr lang="ko-KR" altLang="en-US" sz="1400" dirty="0" err="1" smtClean="0"/>
              <a:t>리스너의</a:t>
            </a:r>
            <a:r>
              <a:rPr lang="ko-KR" altLang="en-US" sz="1400" dirty="0" smtClean="0"/>
              <a:t> 객체가 전달되는 것</a:t>
            </a:r>
            <a:endParaRPr lang="ko-KR" altLang="en-US" sz="1400" dirty="0"/>
          </a:p>
        </p:txBody>
      </p:sp>
      <p:cxnSp>
        <p:nvCxnSpPr>
          <p:cNvPr id="19" name="직선 화살표 연결선 18"/>
          <p:cNvCxnSpPr/>
          <p:nvPr/>
        </p:nvCxnSpPr>
        <p:spPr>
          <a:xfrm flipH="1" flipV="1">
            <a:off x="9336360" y="2817341"/>
            <a:ext cx="432048" cy="128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6057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Interface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Step </a:t>
            </a:r>
            <a:r>
              <a:rPr lang="en-US" altLang="ko-KR" dirty="0" smtClean="0"/>
              <a:t>4 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어댑터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PersonAdapter</a:t>
            </a:r>
            <a:r>
              <a:rPr lang="en-US" altLang="ko-KR" dirty="0" smtClean="0"/>
              <a:t>)</a:t>
            </a:r>
            <a:r>
              <a:rPr lang="ko-KR" altLang="en-US" dirty="0" smtClean="0"/>
              <a:t>클래스 안에 있는 </a:t>
            </a:r>
            <a:r>
              <a:rPr lang="en-US" altLang="ko-KR" dirty="0" err="1" smtClean="0"/>
              <a:t>ViewHolder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수정했으니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어댑터 코드를 수정합니다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먼저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어댑터 클래스는 새로 정의한 </a:t>
            </a:r>
            <a:r>
              <a:rPr lang="en-US" altLang="ko-KR" dirty="0" err="1" smtClean="0"/>
              <a:t>OnPersonItemClickListener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인터페이스를 구현하도록 합니다</a:t>
            </a:r>
            <a:r>
              <a:rPr lang="en-US" altLang="ko-KR" dirty="0" smtClean="0"/>
              <a:t>.  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785" y="1556792"/>
            <a:ext cx="11247427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</a:t>
            </a:r>
            <a:r>
              <a:rPr lang="en-US" altLang="ko-KR" sz="1600" dirty="0" err="1">
                <a:latin typeface="Consolas" panose="020B0609020204030204" pitchFamily="49" charset="0"/>
              </a:rPr>
              <a:t>PersonAdapter</a:t>
            </a:r>
            <a:r>
              <a:rPr lang="en-US" altLang="ko-KR" sz="1600" dirty="0">
                <a:latin typeface="Consolas" panose="020B0609020204030204" pitchFamily="49" charset="0"/>
              </a:rPr>
              <a:t> extends </a:t>
            </a:r>
            <a:r>
              <a:rPr lang="en-US" altLang="ko-KR" sz="1600" dirty="0" err="1">
                <a:latin typeface="Consolas" panose="020B0609020204030204" pitchFamily="49" charset="0"/>
              </a:rPr>
              <a:t>RecyclerView.Adapter</a:t>
            </a:r>
            <a:r>
              <a:rPr lang="en-US" altLang="ko-KR" sz="1600" dirty="0"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latin typeface="Consolas" panose="020B0609020204030204" pitchFamily="49" charset="0"/>
              </a:rPr>
              <a:t>PersonAdapter.ViewHolder</a:t>
            </a:r>
            <a:r>
              <a:rPr lang="en-US" altLang="ko-KR" sz="1600" dirty="0">
                <a:latin typeface="Consolas" panose="020B0609020204030204" pitchFamily="49" charset="0"/>
              </a:rPr>
              <a:t>&gt;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              implements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OnPersonItemClickListner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ArrayList</a:t>
            </a:r>
            <a:r>
              <a:rPr lang="en-US" altLang="ko-KR" sz="1600" dirty="0">
                <a:latin typeface="Consolas" panose="020B0609020204030204" pitchFamily="49" charset="0"/>
              </a:rPr>
              <a:t>&lt;Person&gt; items = new </a:t>
            </a:r>
            <a:r>
              <a:rPr lang="en-US" altLang="ko-KR" sz="1600" dirty="0" err="1">
                <a:latin typeface="Consolas" panose="020B0609020204030204" pitchFamily="49" charset="0"/>
              </a:rPr>
              <a:t>ArrayList</a:t>
            </a:r>
            <a:r>
              <a:rPr lang="en-US" altLang="ko-KR" sz="1600" dirty="0" smtClean="0">
                <a:latin typeface="Consolas" panose="020B0609020204030204" pitchFamily="49" charset="0"/>
              </a:rPr>
              <a:t>&lt;&gt;();</a:t>
            </a:r>
          </a:p>
          <a:p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OnPersonItemClickListner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listener;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</a:t>
            </a:r>
            <a:r>
              <a:rPr lang="en-US" altLang="ko-KR" sz="1600" dirty="0" err="1">
                <a:latin typeface="Consolas" panose="020B0609020204030204" pitchFamily="49" charset="0"/>
              </a:rPr>
              <a:t>ViewHolder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onCreateViewHolder</a:t>
            </a:r>
            <a:r>
              <a:rPr lang="en-US" altLang="ko-KR" sz="1600" dirty="0" smtClean="0">
                <a:latin typeface="Consolas" panose="020B0609020204030204" pitchFamily="49" charset="0"/>
              </a:rPr>
              <a:t>(ViewGroup </a:t>
            </a:r>
            <a:r>
              <a:rPr lang="en-US" altLang="ko-KR" sz="1600" dirty="0" err="1">
                <a:latin typeface="Consolas" panose="020B0609020204030204" pitchFamily="49" charset="0"/>
              </a:rPr>
              <a:t>viewGroup</a:t>
            </a:r>
            <a:r>
              <a:rPr lang="en-US" altLang="ko-KR" sz="1600" dirty="0">
                <a:latin typeface="Consolas" panose="020B0609020204030204" pitchFamily="49" charset="0"/>
              </a:rPr>
              <a:t>, int </a:t>
            </a:r>
            <a:r>
              <a:rPr lang="en-US" altLang="ko-KR" sz="1600" dirty="0" err="1">
                <a:latin typeface="Consolas" panose="020B0609020204030204" pitchFamily="49" charset="0"/>
              </a:rPr>
              <a:t>viewType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LayoutInflater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inflater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LayoutInflater.from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viewGroup.getContext</a:t>
            </a:r>
            <a:r>
              <a:rPr lang="en-US" altLang="ko-KR" sz="16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View </a:t>
            </a:r>
            <a:r>
              <a:rPr lang="en-US" altLang="ko-KR" sz="1600" dirty="0" err="1">
                <a:latin typeface="Consolas" panose="020B0609020204030204" pitchFamily="49" charset="0"/>
              </a:rPr>
              <a:t>itemView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inflater.inflate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R.layout.person_item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viewGroup</a:t>
            </a:r>
            <a:r>
              <a:rPr lang="en-US" altLang="ko-KR" sz="1600" dirty="0">
                <a:latin typeface="Consolas" panose="020B0609020204030204" pitchFamily="49" charset="0"/>
              </a:rPr>
              <a:t>, false);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new </a:t>
            </a:r>
            <a:r>
              <a:rPr lang="en-US" altLang="ko-KR" sz="1600" dirty="0" err="1">
                <a:latin typeface="Consolas" panose="020B0609020204030204" pitchFamily="49" charset="0"/>
              </a:rPr>
              <a:t>ViewHolder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itemView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12424" y="1465039"/>
            <a:ext cx="2062641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PersonAdapter.java</a:t>
            </a:r>
            <a:endParaRPr lang="ko-KR" altLang="en-US" sz="14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383" y="2126432"/>
            <a:ext cx="5151682" cy="792087"/>
          </a:xfrm>
          <a:prstGeom prst="rect">
            <a:avLst/>
          </a:prstGeom>
        </p:spPr>
      </p:pic>
      <p:cxnSp>
        <p:nvCxnSpPr>
          <p:cNvPr id="18" name="직선 화살표 연결선 17"/>
          <p:cNvCxnSpPr>
            <a:stCxn id="19" idx="1"/>
          </p:cNvCxnSpPr>
          <p:nvPr/>
        </p:nvCxnSpPr>
        <p:spPr>
          <a:xfrm flipH="1" flipV="1">
            <a:off x="5879976" y="4397621"/>
            <a:ext cx="4056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85576" y="4243733"/>
            <a:ext cx="3024336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ViewHolder</a:t>
            </a:r>
            <a:r>
              <a:rPr lang="ko-KR" altLang="en-US" sz="1400" dirty="0" smtClean="0"/>
              <a:t>가 수정되어서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추가함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3287688" y="2746374"/>
            <a:ext cx="6192688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클래스의 </a:t>
            </a:r>
            <a:r>
              <a:rPr lang="en-US" altLang="ko-KR" sz="1400" dirty="0" smtClean="0"/>
              <a:t>Instance </a:t>
            </a:r>
            <a:r>
              <a:rPr lang="ko-KR" altLang="en-US" sz="1400" dirty="0" smtClean="0"/>
              <a:t>변수를 추가함</a:t>
            </a:r>
            <a:r>
              <a:rPr lang="en-US" altLang="ko-KR" sz="1400" dirty="0" smtClean="0"/>
              <a:t>. Listener</a:t>
            </a:r>
            <a:r>
              <a:rPr lang="ko-KR" altLang="en-US" sz="1400" dirty="0" smtClean="0"/>
              <a:t>를 등록해서 </a:t>
            </a:r>
            <a:r>
              <a:rPr lang="ko-KR" altLang="en-US" sz="1400" dirty="0" err="1" smtClean="0"/>
              <a:t>저장해두기</a:t>
            </a:r>
            <a:r>
              <a:rPr lang="ko-KR" altLang="en-US" sz="1400" dirty="0" smtClean="0"/>
              <a:t> 위한 것임</a:t>
            </a:r>
            <a:endParaRPr lang="en-US" altLang="ko-KR" sz="1400" dirty="0" smtClean="0"/>
          </a:p>
          <a:p>
            <a:r>
              <a:rPr lang="en-US" altLang="ko-KR" sz="1400" dirty="0" err="1" smtClean="0"/>
              <a:t>setOnItemClickListener</a:t>
            </a:r>
            <a:r>
              <a:rPr lang="en-US" altLang="ko-KR" sz="1400" dirty="0" smtClean="0"/>
              <a:t>() </a:t>
            </a:r>
            <a:r>
              <a:rPr lang="ko-KR" altLang="en-US" sz="1400" dirty="0" smtClean="0"/>
              <a:t>호출하는 </a:t>
            </a:r>
            <a:r>
              <a:rPr lang="ko-KR" altLang="en-US" sz="1400" dirty="0" err="1" smtClean="0"/>
              <a:t>객체로부터</a:t>
            </a:r>
            <a:r>
              <a:rPr lang="ko-KR" altLang="en-US" sz="1400" dirty="0" smtClean="0"/>
              <a:t> 받는 </a:t>
            </a:r>
            <a:r>
              <a:rPr lang="en-US" altLang="ko-KR" sz="1400" dirty="0" smtClean="0"/>
              <a:t>listener</a:t>
            </a:r>
            <a:r>
              <a:rPr lang="ko-KR" altLang="en-US" sz="1400" dirty="0" smtClean="0"/>
              <a:t>를 저장함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21" name="직선 화살표 연결선 20"/>
          <p:cNvCxnSpPr>
            <a:stCxn id="20" idx="1"/>
          </p:cNvCxnSpPr>
          <p:nvPr/>
        </p:nvCxnSpPr>
        <p:spPr>
          <a:xfrm flipH="1" flipV="1">
            <a:off x="3043150" y="2590417"/>
            <a:ext cx="244538" cy="417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7623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Interface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Step 4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어댑터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PersonAdapter</a:t>
            </a:r>
            <a:r>
              <a:rPr lang="en-US" altLang="ko-KR" dirty="0" smtClean="0"/>
              <a:t>)</a:t>
            </a:r>
            <a:r>
              <a:rPr lang="ko-KR" altLang="en-US" dirty="0" smtClean="0"/>
              <a:t>클래스 안에 있는 </a:t>
            </a:r>
            <a:r>
              <a:rPr lang="en-US" altLang="ko-KR" dirty="0" err="1" smtClean="0"/>
              <a:t>ViewHolder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수정했으니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어댑터 코드를 수정합니다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먼저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어댑터 클래스는 새로 정의한 </a:t>
            </a:r>
            <a:r>
              <a:rPr lang="en-US" altLang="ko-KR" dirty="0" err="1" smtClean="0"/>
              <a:t>OnPersonItemClickListener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인터페이스를 구현하도록 합니다</a:t>
            </a:r>
            <a:r>
              <a:rPr lang="en-US" altLang="ko-KR" dirty="0" smtClean="0"/>
              <a:t>.  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785" y="1556792"/>
            <a:ext cx="11247427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    ...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public void </a:t>
            </a:r>
            <a:r>
              <a:rPr lang="en-US" altLang="ko-KR" dirty="0" err="1">
                <a:latin typeface="Consolas" panose="020B0609020204030204" pitchFamily="49" charset="0"/>
              </a:rPr>
              <a:t>setOnItemClickListener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OnPersonItemClickListner</a:t>
            </a:r>
            <a:r>
              <a:rPr lang="en-US" altLang="ko-KR" dirty="0">
                <a:latin typeface="Consolas" panose="020B0609020204030204" pitchFamily="49" charset="0"/>
              </a:rPr>
              <a:t> listener)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this.listener</a:t>
            </a:r>
            <a:r>
              <a:rPr lang="en-US" altLang="ko-KR" dirty="0">
                <a:latin typeface="Consolas" panose="020B0609020204030204" pitchFamily="49" charset="0"/>
              </a:rPr>
              <a:t> = listener;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public void </a:t>
            </a:r>
            <a:r>
              <a:rPr lang="en-US" altLang="ko-KR" dirty="0" err="1">
                <a:latin typeface="Consolas" panose="020B0609020204030204" pitchFamily="49" charset="0"/>
              </a:rPr>
              <a:t>onItemClick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ViewHolder</a:t>
            </a:r>
            <a:r>
              <a:rPr lang="en-US" altLang="ko-KR" dirty="0">
                <a:latin typeface="Consolas" panose="020B0609020204030204" pitchFamily="49" charset="0"/>
              </a:rPr>
              <a:t> holder, View </a:t>
            </a:r>
            <a:r>
              <a:rPr lang="en-US" altLang="ko-KR" dirty="0" err="1">
                <a:latin typeface="Consolas" panose="020B0609020204030204" pitchFamily="49" charset="0"/>
              </a:rPr>
              <a:t>view</a:t>
            </a:r>
            <a:r>
              <a:rPr lang="en-US" altLang="ko-KR" dirty="0">
                <a:latin typeface="Consolas" panose="020B0609020204030204" pitchFamily="49" charset="0"/>
              </a:rPr>
              <a:t>, int position)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if (listener != null)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</a:t>
            </a:r>
            <a:r>
              <a:rPr lang="en-US" altLang="ko-KR" dirty="0" err="1">
                <a:latin typeface="Consolas" panose="020B0609020204030204" pitchFamily="49" charset="0"/>
              </a:rPr>
              <a:t>listener.onItemClick</a:t>
            </a:r>
            <a:r>
              <a:rPr lang="en-US" altLang="ko-KR" dirty="0">
                <a:latin typeface="Consolas" panose="020B0609020204030204" pitchFamily="49" charset="0"/>
              </a:rPr>
              <a:t>(holder, view, position);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...    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62287" y="2852937"/>
            <a:ext cx="4884639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어댑터 클래스가 새로 정의한 </a:t>
            </a:r>
            <a:r>
              <a:rPr lang="ko-KR" altLang="en-US" sz="1400" dirty="0" err="1" smtClean="0"/>
              <a:t>리스너</a:t>
            </a:r>
            <a:r>
              <a:rPr lang="ko-KR" altLang="en-US" sz="1400" dirty="0" smtClean="0"/>
              <a:t> 인터페이스를 구현한 것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762287" y="1561669"/>
            <a:ext cx="4884639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외부에서 </a:t>
            </a:r>
            <a:r>
              <a:rPr lang="ko-KR" altLang="en-US" sz="1400" dirty="0" err="1" smtClean="0"/>
              <a:t>리스터를</a:t>
            </a:r>
            <a:r>
              <a:rPr lang="ko-KR" altLang="en-US" sz="1400" dirty="0" smtClean="0"/>
              <a:t> 설정할 수 있도록 메소드 추가하기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9912424" y="1465039"/>
            <a:ext cx="2062641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PersonAdapter.java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828321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Interface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Step </a:t>
            </a:r>
            <a:r>
              <a:rPr lang="en-US" altLang="ko-KR" dirty="0" smtClean="0"/>
              <a:t>5: </a:t>
            </a:r>
            <a:r>
              <a:rPr lang="ko-KR" altLang="en-US" dirty="0" smtClean="0"/>
              <a:t>드디어 이제 </a:t>
            </a:r>
            <a:r>
              <a:rPr lang="en-US" altLang="ko-KR" dirty="0" smtClean="0"/>
              <a:t>MainActivity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리스너를</a:t>
            </a:r>
            <a:r>
              <a:rPr lang="ko-KR" altLang="en-US" dirty="0" smtClean="0"/>
              <a:t> 설정할 수 있고</a:t>
            </a:r>
            <a:r>
              <a:rPr lang="en-US" altLang="ko-KR" dirty="0" smtClean="0"/>
              <a:t>, item</a:t>
            </a:r>
            <a:r>
              <a:rPr lang="ko-KR" altLang="en-US" dirty="0" smtClean="0"/>
              <a:t>에 클릭</a:t>
            </a:r>
            <a:r>
              <a:rPr lang="en-US" altLang="ko-KR" dirty="0"/>
              <a:t> </a:t>
            </a:r>
            <a:r>
              <a:rPr lang="ko-KR" altLang="en-US" dirty="0" smtClean="0"/>
              <a:t>이벤트가 일어나면</a:t>
            </a:r>
            <a:r>
              <a:rPr lang="en-US" altLang="ko-KR" dirty="0" smtClean="0"/>
              <a:t>, interface</a:t>
            </a:r>
            <a:r>
              <a:rPr lang="ko-KR" altLang="en-US" dirty="0" smtClean="0"/>
              <a:t>를 통해서 </a:t>
            </a:r>
            <a:r>
              <a:rPr lang="en-US" altLang="ko-KR" dirty="0" smtClean="0"/>
              <a:t>MainActivity</a:t>
            </a:r>
            <a:r>
              <a:rPr lang="ko-KR" altLang="en-US" dirty="0" smtClean="0"/>
              <a:t>에서 설정해 놓은 메소드가 호출이 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때</a:t>
            </a:r>
            <a:r>
              <a:rPr lang="en-US" altLang="ko-KR" dirty="0" smtClean="0"/>
              <a:t>, Toast </a:t>
            </a:r>
            <a:r>
              <a:rPr lang="ko-KR" altLang="en-US" dirty="0" smtClean="0"/>
              <a:t>메시지를 표시합니다</a:t>
            </a:r>
            <a:r>
              <a:rPr lang="en-US" altLang="ko-KR" dirty="0" smtClean="0"/>
              <a:t>.   </a:t>
            </a:r>
          </a:p>
          <a:p>
            <a:r>
              <a:rPr lang="en-US" altLang="ko-KR" dirty="0" smtClean="0"/>
              <a:t>adapter</a:t>
            </a:r>
            <a:r>
              <a:rPr lang="ko-KR" altLang="en-US" dirty="0" smtClean="0"/>
              <a:t>를 이미 </a:t>
            </a:r>
            <a:r>
              <a:rPr lang="en-US" altLang="ko-KR" dirty="0" smtClean="0"/>
              <a:t>onCreate</a:t>
            </a:r>
            <a:r>
              <a:rPr lang="ko-KR" altLang="en-US" dirty="0" smtClean="0"/>
              <a:t>에서 생성했지만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onItemClick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out of scope</a:t>
            </a:r>
            <a:r>
              <a:rPr lang="ko-KR" altLang="en-US" dirty="0" smtClean="0"/>
              <a:t>이므로 빨간색으로 표시가 됩니다</a:t>
            </a:r>
            <a:r>
              <a:rPr lang="en-US" altLang="ko-KR" dirty="0" smtClean="0"/>
              <a:t>.  onCreate</a:t>
            </a:r>
            <a:r>
              <a:rPr lang="ko-KR" altLang="en-US" dirty="0" smtClean="0"/>
              <a:t>에 있는 </a:t>
            </a:r>
            <a:r>
              <a:rPr lang="en-US" altLang="ko-KR" dirty="0" smtClean="0"/>
              <a:t>adapter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final </a:t>
            </a:r>
            <a:r>
              <a:rPr lang="ko-KR" altLang="en-US" dirty="0" smtClean="0"/>
              <a:t>로 선언하거나 </a:t>
            </a:r>
            <a:r>
              <a:rPr lang="en-US" altLang="ko-KR" dirty="0" smtClean="0"/>
              <a:t>instance </a:t>
            </a:r>
            <a:r>
              <a:rPr lang="ko-KR" altLang="en-US" dirty="0" smtClean="0"/>
              <a:t>변수로 설정하면 됩니다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final </a:t>
            </a:r>
            <a:r>
              <a:rPr lang="en-US" altLang="ko-KR" dirty="0" err="1">
                <a:latin typeface="Consolas" panose="020B0609020204030204" pitchFamily="49" charset="0"/>
              </a:rPr>
              <a:t>PersonAdapter</a:t>
            </a:r>
            <a:r>
              <a:rPr lang="en-US" altLang="ko-KR" dirty="0">
                <a:latin typeface="Consolas" panose="020B0609020204030204" pitchFamily="49" charset="0"/>
              </a:rPr>
              <a:t> adapter = new </a:t>
            </a:r>
            <a:r>
              <a:rPr lang="en-US" altLang="ko-KR" dirty="0" err="1">
                <a:latin typeface="Consolas" panose="020B0609020204030204" pitchFamily="49" charset="0"/>
              </a:rPr>
              <a:t>PersonAdapter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47394" y="2698462"/>
            <a:ext cx="11253818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4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final </a:t>
            </a:r>
            <a:r>
              <a:rPr lang="en-US" altLang="ko-KR" sz="1400" dirty="0" err="1">
                <a:latin typeface="Consolas" panose="020B0609020204030204" pitchFamily="49" charset="0"/>
              </a:rPr>
              <a:t>PersonAdapter</a:t>
            </a:r>
            <a:r>
              <a:rPr lang="en-US" altLang="ko-KR" sz="1400" dirty="0">
                <a:latin typeface="Consolas" panose="020B0609020204030204" pitchFamily="49" charset="0"/>
              </a:rPr>
              <a:t> adapter = new </a:t>
            </a:r>
            <a:r>
              <a:rPr lang="en-US" altLang="ko-KR" sz="1400" dirty="0" err="1">
                <a:latin typeface="Consolas" panose="020B0609020204030204" pitchFamily="49" charset="0"/>
              </a:rPr>
              <a:t>PersonAdapter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...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adapter.addItem</a:t>
            </a:r>
            <a:r>
              <a:rPr lang="en-US" altLang="ko-KR" sz="14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400" dirty="0">
                <a:latin typeface="Consolas" panose="020B0609020204030204" pitchFamily="49" charset="0"/>
              </a:rPr>
              <a:t>Person("</a:t>
            </a:r>
            <a:r>
              <a:rPr lang="ko-KR" altLang="en-US" sz="1400" dirty="0" err="1">
                <a:latin typeface="Consolas" panose="020B0609020204030204" pitchFamily="49" charset="0"/>
              </a:rPr>
              <a:t>내이름</a:t>
            </a:r>
            <a:r>
              <a:rPr lang="en-US" altLang="ko-KR" sz="1400" dirty="0">
                <a:latin typeface="Consolas" panose="020B0609020204030204" pitchFamily="49" charset="0"/>
              </a:rPr>
              <a:t>9", "010-4000-4000"));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adapter.addItem</a:t>
            </a:r>
            <a:r>
              <a:rPr lang="en-US" altLang="ko-KR" sz="1400" dirty="0">
                <a:latin typeface="Consolas" panose="020B0609020204030204" pitchFamily="49" charset="0"/>
              </a:rPr>
              <a:t>(new Person("</a:t>
            </a:r>
            <a:r>
              <a:rPr lang="ko-KR" altLang="en-US" sz="1400" dirty="0" err="1">
                <a:latin typeface="Consolas" panose="020B0609020204030204" pitchFamily="49" charset="0"/>
              </a:rPr>
              <a:t>내이름</a:t>
            </a:r>
            <a:r>
              <a:rPr lang="en-US" altLang="ko-KR" sz="1400" dirty="0">
                <a:latin typeface="Consolas" panose="020B0609020204030204" pitchFamily="49" charset="0"/>
              </a:rPr>
              <a:t>10", "010-4000-4000"));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recyclerView.setAdapter</a:t>
            </a:r>
            <a:r>
              <a:rPr lang="en-US" altLang="ko-KR" sz="1400" dirty="0">
                <a:latin typeface="Consolas" panose="020B0609020204030204" pitchFamily="49" charset="0"/>
              </a:rPr>
              <a:t>(adapter);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adapter.</a:t>
            </a:r>
            <a:r>
              <a:rPr lang="en-US" altLang="ko-KR" sz="1400" b="1" dirty="0" err="1">
                <a:latin typeface="Consolas" panose="020B0609020204030204" pitchFamily="49" charset="0"/>
              </a:rPr>
              <a:t>setOnItemClickListener</a:t>
            </a:r>
            <a:r>
              <a:rPr lang="en-US" altLang="ko-KR" sz="1400" dirty="0">
                <a:latin typeface="Consolas" panose="020B0609020204030204" pitchFamily="49" charset="0"/>
              </a:rPr>
              <a:t>(new </a:t>
            </a:r>
            <a:r>
              <a:rPr lang="en-US" altLang="ko-KR" sz="1400" dirty="0" err="1">
                <a:latin typeface="Consolas" panose="020B0609020204030204" pitchFamily="49" charset="0"/>
              </a:rPr>
              <a:t>OnPersonItemClickListener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onItemClick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PersonAdapter.ViewHolder</a:t>
            </a:r>
            <a:r>
              <a:rPr lang="en-US" altLang="ko-KR" sz="1400" dirty="0">
                <a:latin typeface="Consolas" panose="020B0609020204030204" pitchFamily="49" charset="0"/>
              </a:rPr>
              <a:t> holder, View </a:t>
            </a:r>
            <a:r>
              <a:rPr lang="en-US" altLang="ko-KR" sz="1400" dirty="0" err="1">
                <a:latin typeface="Consolas" panose="020B0609020204030204" pitchFamily="49" charset="0"/>
              </a:rPr>
              <a:t>view</a:t>
            </a:r>
            <a:r>
              <a:rPr lang="en-US" altLang="ko-KR" sz="1400" dirty="0">
                <a:latin typeface="Consolas" panose="020B0609020204030204" pitchFamily="49" charset="0"/>
              </a:rPr>
              <a:t>, int position)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Person item = </a:t>
            </a:r>
            <a:r>
              <a:rPr lang="en-US" altLang="ko-KR" sz="1400" dirty="0" err="1">
                <a:latin typeface="Consolas" panose="020B0609020204030204" pitchFamily="49" charset="0"/>
              </a:rPr>
              <a:t>adapter.getItem</a:t>
            </a:r>
            <a:r>
              <a:rPr lang="en-US" altLang="ko-KR" sz="1400" dirty="0">
                <a:latin typeface="Consolas" panose="020B0609020204030204" pitchFamily="49" charset="0"/>
              </a:rPr>
              <a:t>(position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Toast.makeText(</a:t>
            </a:r>
            <a:r>
              <a:rPr lang="en-US" altLang="ko-KR" sz="14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400" dirty="0">
                <a:latin typeface="Consolas" panose="020B0609020204030204" pitchFamily="49" charset="0"/>
              </a:rPr>
              <a:t>(), </a:t>
            </a:r>
            <a:r>
              <a:rPr lang="en-US" altLang="ko-KR" sz="1400" dirty="0" smtClean="0">
                <a:latin typeface="Consolas" panose="020B0609020204030204" pitchFamily="49" charset="0"/>
              </a:rPr>
              <a:t>"item: </a:t>
            </a:r>
            <a:r>
              <a:rPr lang="en-US" altLang="ko-KR" sz="1400" dirty="0">
                <a:latin typeface="Consolas" panose="020B0609020204030204" pitchFamily="49" charset="0"/>
              </a:rPr>
              <a:t>" + </a:t>
            </a:r>
            <a:r>
              <a:rPr lang="en-US" altLang="ko-KR" sz="1400" dirty="0" err="1">
                <a:latin typeface="Consolas" panose="020B0609020204030204" pitchFamily="49" charset="0"/>
              </a:rPr>
              <a:t>item.getName</a:t>
            </a:r>
            <a:r>
              <a:rPr lang="en-US" altLang="ko-KR" sz="1400" dirty="0">
                <a:latin typeface="Consolas" panose="020B0609020204030204" pitchFamily="49" charset="0"/>
              </a:rPr>
              <a:t>(), Toast.LENGTH_LONG).show();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 // end of onCreate()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} // end of class MainActivity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 flipH="1">
            <a:off x="911424" y="4581128"/>
            <a:ext cx="962380" cy="1584176"/>
          </a:xfrm>
          <a:prstGeom prst="roundRect">
            <a:avLst/>
          </a:prstGeom>
          <a:solidFill>
            <a:srgbClr val="FF000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9511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Interface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Joy</a:t>
            </a:r>
            <a:r>
              <a:rPr lang="en-US" altLang="ko-KR" b="1" dirty="0">
                <a:solidFill>
                  <a:srgbClr val="C00000"/>
                </a:solidFill>
              </a:rPr>
              <a:t>0742</a:t>
            </a:r>
            <a:r>
              <a:rPr lang="en-US" altLang="ko-KR" b="1" dirty="0"/>
              <a:t>RecylerView </a:t>
            </a:r>
            <a:r>
              <a:rPr lang="ko-KR" altLang="en-US" dirty="0" smtClean="0"/>
              <a:t>결과 화면</a:t>
            </a:r>
            <a:r>
              <a:rPr lang="en-US" altLang="ko-KR" dirty="0" smtClean="0"/>
              <a:t>: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1383082"/>
            <a:ext cx="2857748" cy="5082980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2639616" y="5661248"/>
            <a:ext cx="360040" cy="36004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6954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Saving all items selected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Joy</a:t>
            </a:r>
            <a:r>
              <a:rPr lang="en-US" altLang="ko-KR" b="1" dirty="0" smtClean="0">
                <a:solidFill>
                  <a:srgbClr val="C00000"/>
                </a:solidFill>
              </a:rPr>
              <a:t>0743</a:t>
            </a:r>
            <a:r>
              <a:rPr lang="en-US" altLang="ko-KR" b="1" dirty="0" smtClean="0"/>
              <a:t>RecylerView: </a:t>
            </a:r>
            <a:r>
              <a:rPr lang="ko-KR" altLang="en-US" dirty="0" smtClean="0"/>
              <a:t>사용자가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을 </a:t>
            </a:r>
            <a:r>
              <a:rPr lang="ko-KR" altLang="en-US" dirty="0" err="1"/>
              <a:t>탭</a:t>
            </a:r>
            <a:r>
              <a:rPr lang="ko-KR" altLang="en-US" dirty="0" err="1" smtClean="0"/>
              <a:t>할</a:t>
            </a:r>
            <a:r>
              <a:rPr lang="ko-KR" altLang="en-US" dirty="0" smtClean="0"/>
              <a:t> 때마다 항목의 </a:t>
            </a:r>
            <a:r>
              <a:rPr lang="en-US" altLang="ko-KR" dirty="0" smtClean="0"/>
              <a:t>position</a:t>
            </a:r>
            <a:r>
              <a:rPr lang="ko-KR" altLang="en-US" dirty="0" smtClean="0"/>
              <a:t>을 저장하고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탭하는</a:t>
            </a:r>
            <a:r>
              <a:rPr lang="ko-KR" altLang="en-US" dirty="0" smtClean="0"/>
              <a:t> 모든 </a:t>
            </a:r>
            <a:r>
              <a:rPr lang="en-US" altLang="ko-KR" dirty="0" smtClean="0"/>
              <a:t>items </a:t>
            </a:r>
            <a:r>
              <a:rPr lang="ko-KR" altLang="en-US" dirty="0" smtClean="0"/>
              <a:t>리스트를 </a:t>
            </a:r>
            <a:r>
              <a:rPr lang="en-US" altLang="ko-KR" dirty="0" err="1" smtClean="0"/>
              <a:t>Snackbar</a:t>
            </a:r>
            <a:r>
              <a:rPr lang="ko-KR" altLang="en-US" dirty="0" smtClean="0"/>
              <a:t>로 지속적으로 보여줍니다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만약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사용자가 이미 </a:t>
            </a:r>
            <a:r>
              <a:rPr lang="ko-KR" altLang="en-US" dirty="0" err="1" smtClean="0"/>
              <a:t>탭한</a:t>
            </a:r>
            <a:r>
              <a:rPr lang="ko-KR" altLang="en-US" dirty="0" smtClean="0"/>
              <a:t> 것을 다시 </a:t>
            </a:r>
            <a:r>
              <a:rPr lang="ko-KR" altLang="en-US" dirty="0" err="1" smtClean="0"/>
              <a:t>탭하면</a:t>
            </a:r>
            <a:r>
              <a:rPr lang="ko-KR" altLang="en-US" dirty="0" smtClean="0"/>
              <a:t> 리스트에서 삭제합니다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8288" y="1618405"/>
            <a:ext cx="2941503" cy="5103237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7536160" y="6019868"/>
            <a:ext cx="93610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5395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Saving all items selected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Hu</a:t>
            </a:r>
            <a:r>
              <a:rPr lang="en-US" altLang="ko-KR" b="1" dirty="0" smtClean="0">
                <a:solidFill>
                  <a:srgbClr val="C00000"/>
                </a:solidFill>
              </a:rPr>
              <a:t>0742</a:t>
            </a:r>
            <a:r>
              <a:rPr lang="en-US" altLang="ko-KR" b="1" dirty="0" smtClean="0"/>
              <a:t>RecyclerView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dirty="0" smtClean="0"/>
              <a:t>Step 1: </a:t>
            </a:r>
            <a:r>
              <a:rPr lang="ko-KR" altLang="en-US" dirty="0" smtClean="0"/>
              <a:t>폴더를 </a:t>
            </a:r>
            <a:r>
              <a:rPr lang="ko-KR" altLang="en-US" dirty="0"/>
              <a:t>복사하여 </a:t>
            </a:r>
            <a:r>
              <a:rPr lang="en-US" altLang="ko-KR" b="1" dirty="0" smtClean="0"/>
              <a:t>Joy</a:t>
            </a:r>
            <a:r>
              <a:rPr lang="en-US" altLang="ko-KR" b="1" dirty="0" smtClean="0">
                <a:solidFill>
                  <a:srgbClr val="C00000"/>
                </a:solidFill>
              </a:rPr>
              <a:t>0743</a:t>
            </a:r>
            <a:r>
              <a:rPr lang="en-US" altLang="ko-KR" b="1" dirty="0" smtClean="0"/>
              <a:t>RecylerView</a:t>
            </a:r>
            <a:r>
              <a:rPr lang="ko-KR" altLang="en-US" dirty="0"/>
              <a:t>폴더를 만듭니다</a:t>
            </a:r>
            <a:r>
              <a:rPr lang="en-US" altLang="ko-KR" dirty="0"/>
              <a:t>. </a:t>
            </a:r>
            <a:r>
              <a:rPr lang="ko-KR" altLang="en-US" dirty="0"/>
              <a:t>패키지 </a:t>
            </a:r>
            <a:r>
              <a:rPr lang="ko-KR" altLang="en-US" dirty="0" smtClean="0"/>
              <a:t>이름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를 동일하게 </a:t>
            </a:r>
            <a:r>
              <a:rPr lang="ko-KR" altLang="en-US" dirty="0"/>
              <a:t>유지하므로</a:t>
            </a:r>
            <a:r>
              <a:rPr lang="en-US" altLang="ko-KR" dirty="0"/>
              <a:t>, strings.xml </a:t>
            </a:r>
            <a:r>
              <a:rPr lang="ko-KR" altLang="en-US" dirty="0"/>
              <a:t>과 </a:t>
            </a:r>
            <a:r>
              <a:rPr lang="en-US" altLang="ko-KR" dirty="0" err="1"/>
              <a:t>settings.gradle</a:t>
            </a:r>
            <a:r>
              <a:rPr lang="en-US" altLang="ko-KR" dirty="0"/>
              <a:t> </a:t>
            </a:r>
            <a:r>
              <a:rPr lang="ko-KR" altLang="en-US" dirty="0"/>
              <a:t>파일에 있는 프로젝트 이름만 수정하면 됩니다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Step 2: </a:t>
            </a:r>
          </a:p>
          <a:p>
            <a:r>
              <a:rPr lang="en-US" altLang="ko-KR" dirty="0" smtClean="0"/>
              <a:t>MainActivity</a:t>
            </a:r>
            <a:r>
              <a:rPr lang="ko-KR" altLang="en-US" dirty="0" smtClean="0"/>
              <a:t>에서 </a:t>
            </a:r>
            <a:r>
              <a:rPr lang="ko-KR" altLang="en-US" dirty="0"/>
              <a:t>이러한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들의 탭 리스트를 </a:t>
            </a:r>
            <a:r>
              <a:rPr lang="ko-KR" altLang="en-US" dirty="0"/>
              <a:t>관리할 수도 있지만</a:t>
            </a:r>
            <a:r>
              <a:rPr lang="en-US" altLang="ko-KR" dirty="0"/>
              <a:t>, </a:t>
            </a:r>
            <a:r>
              <a:rPr lang="ko-KR" altLang="en-US" dirty="0"/>
              <a:t>이는 </a:t>
            </a:r>
            <a:r>
              <a:rPr lang="en-US" altLang="ko-KR" dirty="0" err="1"/>
              <a:t>PersonAdapter</a:t>
            </a:r>
            <a:r>
              <a:rPr lang="ko-KR" altLang="en-US" dirty="0"/>
              <a:t> 클래스에서 기본적으로 제공하는 기능이 되는 것이 적절합니다</a:t>
            </a:r>
            <a:r>
              <a:rPr lang="en-US" altLang="ko-KR" dirty="0"/>
              <a:t>. </a:t>
            </a:r>
            <a:r>
              <a:rPr lang="ko-KR" altLang="en-US" dirty="0"/>
              <a:t>이러한 기능이 </a:t>
            </a:r>
            <a:r>
              <a:rPr lang="en-US" altLang="ko-KR" dirty="0"/>
              <a:t>Adapter</a:t>
            </a:r>
            <a:r>
              <a:rPr lang="ko-KR" altLang="en-US" dirty="0"/>
              <a:t>의 기본적인 일에 해당합니다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이를 위해 </a:t>
            </a:r>
            <a:r>
              <a:rPr lang="en-US" altLang="ko-KR" dirty="0" err="1"/>
              <a:t>PersonAdapter</a:t>
            </a:r>
            <a:r>
              <a:rPr lang="en-US" altLang="ko-KR" dirty="0"/>
              <a:t> </a:t>
            </a:r>
            <a:r>
              <a:rPr lang="ko-KR" altLang="en-US" dirty="0"/>
              <a:t>클래스의 </a:t>
            </a:r>
            <a:r>
              <a:rPr lang="en-US" altLang="ko-KR" dirty="0"/>
              <a:t>instance variable</a:t>
            </a:r>
            <a:r>
              <a:rPr lang="ko-KR" altLang="en-US" dirty="0"/>
              <a:t>로 </a:t>
            </a:r>
            <a:r>
              <a:rPr lang="en-US" altLang="ko-KR" dirty="0"/>
              <a:t> </a:t>
            </a:r>
            <a:r>
              <a:rPr lang="en-US" altLang="ko-KR" dirty="0" err="1"/>
              <a:t>itemsSelected</a:t>
            </a:r>
            <a:r>
              <a:rPr lang="en-US" altLang="ko-KR" dirty="0"/>
              <a:t> </a:t>
            </a:r>
            <a:r>
              <a:rPr lang="ko-KR" altLang="en-US" dirty="0"/>
              <a:t>를 정의합니다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b="1" dirty="0"/>
              <a:t>      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>
                <a:latin typeface="Consolas" panose="020B0609020204030204" pitchFamily="49" charset="0"/>
              </a:rPr>
              <a:t> </a:t>
            </a:r>
            <a:r>
              <a:rPr lang="en-US" altLang="ko-KR" b="1" dirty="0" smtClean="0">
                <a:latin typeface="Consolas" panose="020B0609020204030204" pitchFamily="49" charset="0"/>
              </a:rPr>
              <a:t>      private </a:t>
            </a:r>
            <a:r>
              <a:rPr lang="en-US" altLang="ko-KR" b="1" dirty="0" err="1">
                <a:latin typeface="Consolas" panose="020B0609020204030204" pitchFamily="49" charset="0"/>
              </a:rPr>
              <a:t>ArrayList</a:t>
            </a:r>
            <a:r>
              <a:rPr lang="en-US" altLang="ko-KR" b="1" dirty="0">
                <a:latin typeface="Consolas" panose="020B0609020204030204" pitchFamily="49" charset="0"/>
              </a:rPr>
              <a:t>&lt;Integer&gt; </a:t>
            </a:r>
            <a:r>
              <a:rPr lang="en-US" altLang="ko-KR" b="1" dirty="0" err="1">
                <a:latin typeface="Consolas" panose="020B0609020204030204" pitchFamily="49" charset="0"/>
              </a:rPr>
              <a:t>itemsSelected</a:t>
            </a:r>
            <a:r>
              <a:rPr lang="en-US" altLang="ko-KR" b="1" dirty="0">
                <a:latin typeface="Consolas" panose="020B0609020204030204" pitchFamily="49" charset="0"/>
              </a:rPr>
              <a:t> = new </a:t>
            </a:r>
            <a:r>
              <a:rPr lang="en-US" altLang="ko-KR" b="1" dirty="0" err="1">
                <a:latin typeface="Consolas" panose="020B0609020204030204" pitchFamily="49" charset="0"/>
              </a:rPr>
              <a:t>ArrayList</a:t>
            </a:r>
            <a:r>
              <a:rPr lang="en-US" altLang="ko-KR" b="1" dirty="0">
                <a:latin typeface="Consolas" panose="020B0609020204030204" pitchFamily="49" charset="0"/>
              </a:rPr>
              <a:t>&lt;&gt;(); 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이에 대한 </a:t>
            </a:r>
            <a:r>
              <a:rPr lang="en-US" altLang="ko-KR" dirty="0" smtClean="0"/>
              <a:t>getter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setter </a:t>
            </a:r>
            <a:r>
              <a:rPr lang="ko-KR" altLang="en-US" dirty="0" smtClean="0"/>
              <a:t>및 </a:t>
            </a:r>
            <a:r>
              <a:rPr lang="en-US" altLang="ko-KR" dirty="0" err="1" smtClean="0"/>
              <a:t>addItemsSelected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메소드를 코딩합니다</a:t>
            </a:r>
            <a:r>
              <a:rPr lang="en-US" altLang="ko-KR" dirty="0" smtClean="0"/>
              <a:t>.  </a:t>
            </a:r>
            <a:br>
              <a:rPr lang="en-US" altLang="ko-KR" dirty="0" smtClean="0"/>
            </a:br>
            <a:r>
              <a:rPr lang="ko-KR" altLang="en-US" dirty="0" smtClean="0"/>
              <a:t>필요하면</a:t>
            </a:r>
            <a:r>
              <a:rPr lang="en-US" altLang="ko-KR" dirty="0" smtClean="0"/>
              <a:t>, (Generate ... </a:t>
            </a:r>
            <a:r>
              <a:rPr lang="en-US" altLang="ko-KR" dirty="0" smtClean="0">
                <a:sym typeface="Wingdings" panose="05000000000000000000" pitchFamily="2" charset="2"/>
              </a:rPr>
              <a:t> getter and setter )</a:t>
            </a:r>
            <a:r>
              <a:rPr lang="ko-KR" altLang="en-US" dirty="0" smtClean="0">
                <a:sym typeface="Wingdings" panose="05000000000000000000" pitchFamily="2" charset="2"/>
              </a:rPr>
              <a:t>를 사용해도 좋습니다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8627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Saving all items selected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Step 2 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: </a:t>
            </a:r>
          </a:p>
          <a:p>
            <a:r>
              <a:rPr lang="ko-KR" altLang="en-US" dirty="0" smtClean="0"/>
              <a:t>그러면</a:t>
            </a:r>
            <a:r>
              <a:rPr lang="en-US" altLang="ko-KR" dirty="0" smtClean="0"/>
              <a:t>,  </a:t>
            </a:r>
            <a:r>
              <a:rPr lang="ko-KR" altLang="en-US" dirty="0" smtClean="0"/>
              <a:t>어디에서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을 </a:t>
            </a:r>
            <a:r>
              <a:rPr lang="en-US" altLang="ko-KR" dirty="0" err="1" smtClean="0"/>
              <a:t>ItemsSelected</a:t>
            </a:r>
            <a:r>
              <a:rPr lang="en-US" altLang="ko-KR" dirty="0" smtClean="0"/>
              <a:t> </a:t>
            </a:r>
            <a:r>
              <a:rPr lang="ko-KR" altLang="en-US" dirty="0" smtClean="0"/>
              <a:t>리스트에 삽입하거나 삭제하면 좋을까요</a:t>
            </a:r>
            <a:r>
              <a:rPr lang="en-US" altLang="ko-KR" dirty="0" smtClean="0"/>
              <a:t>? </a:t>
            </a:r>
            <a:br>
              <a:rPr lang="en-US" altLang="ko-KR" dirty="0" smtClean="0"/>
            </a:br>
            <a:r>
              <a:rPr lang="ko-KR" altLang="en-US" dirty="0" smtClean="0"/>
              <a:t>다양한 방법이 있어서 이 문제는 여러 명이 토론할 정도입니다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 방법마다 장단점이 있을 것 같습니다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MainActivity.java - </a:t>
            </a:r>
            <a:r>
              <a:rPr lang="en-US" altLang="ko-KR" dirty="0" err="1" smtClean="0"/>
              <a:t>adapter.setOnItemClickListener</a:t>
            </a:r>
            <a:r>
              <a:rPr lang="en-US" altLang="ko-KR" dirty="0" smtClean="0"/>
              <a:t>(new </a:t>
            </a:r>
            <a:r>
              <a:rPr lang="en-US" altLang="ko-KR" dirty="0" err="1"/>
              <a:t>OnPersonItemClickListener</a:t>
            </a:r>
            <a:r>
              <a:rPr lang="en-US" altLang="ko-KR" dirty="0"/>
              <a:t>() {</a:t>
            </a:r>
          </a:p>
          <a:p>
            <a:pPr lvl="1"/>
            <a:r>
              <a:rPr lang="en-US" altLang="ko-KR" dirty="0" smtClean="0"/>
              <a:t>PersonAdapter.java – </a:t>
            </a:r>
          </a:p>
          <a:p>
            <a:pPr lvl="2"/>
            <a:r>
              <a:rPr lang="en-US" altLang="ko-KR" dirty="0"/>
              <a:t>public void </a:t>
            </a:r>
            <a:r>
              <a:rPr lang="en-US" altLang="ko-KR" dirty="0" err="1"/>
              <a:t>onItemClick</a:t>
            </a:r>
            <a:r>
              <a:rPr lang="en-US" altLang="ko-KR" dirty="0"/>
              <a:t>(</a:t>
            </a:r>
            <a:r>
              <a:rPr lang="en-US" altLang="ko-KR" dirty="0" err="1"/>
              <a:t>ViewHolder</a:t>
            </a:r>
            <a:r>
              <a:rPr lang="en-US" altLang="ko-KR" dirty="0"/>
              <a:t> holder, View </a:t>
            </a:r>
            <a:r>
              <a:rPr lang="en-US" altLang="ko-KR" dirty="0" err="1"/>
              <a:t>view</a:t>
            </a:r>
            <a:r>
              <a:rPr lang="en-US" altLang="ko-KR" dirty="0"/>
              <a:t>, int position) </a:t>
            </a:r>
            <a:r>
              <a:rPr lang="en-US" altLang="ko-KR" dirty="0" smtClean="0"/>
              <a:t>{</a:t>
            </a:r>
          </a:p>
          <a:p>
            <a:pPr lvl="2"/>
            <a:r>
              <a:rPr lang="en-US" altLang="ko-KR" dirty="0"/>
              <a:t>public void </a:t>
            </a:r>
            <a:r>
              <a:rPr lang="en-US" altLang="ko-KR" dirty="0" err="1"/>
              <a:t>onBindViewHolder</a:t>
            </a:r>
            <a:r>
              <a:rPr lang="en-US" altLang="ko-KR" dirty="0"/>
              <a:t>(@</a:t>
            </a:r>
            <a:r>
              <a:rPr lang="en-US" altLang="ko-KR" dirty="0" err="1"/>
              <a:t>NonNull</a:t>
            </a:r>
            <a:r>
              <a:rPr lang="en-US" altLang="ko-KR" dirty="0"/>
              <a:t> </a:t>
            </a:r>
            <a:r>
              <a:rPr lang="en-US" altLang="ko-KR" dirty="0" err="1"/>
              <a:t>ViewHolder</a:t>
            </a:r>
            <a:r>
              <a:rPr lang="en-US" altLang="ko-KR" dirty="0"/>
              <a:t> </a:t>
            </a:r>
            <a:r>
              <a:rPr lang="en-US" altLang="ko-KR" dirty="0" err="1"/>
              <a:t>viewHolder</a:t>
            </a:r>
            <a:r>
              <a:rPr lang="en-US" altLang="ko-KR" dirty="0"/>
              <a:t>, int position) {</a:t>
            </a:r>
          </a:p>
          <a:p>
            <a:pPr lvl="2"/>
            <a:r>
              <a:rPr lang="en-US" altLang="ko-KR" dirty="0"/>
              <a:t>public void </a:t>
            </a:r>
            <a:r>
              <a:rPr lang="en-US" altLang="ko-KR" dirty="0" err="1"/>
              <a:t>addItemsSelected</a:t>
            </a:r>
            <a:r>
              <a:rPr lang="en-US" altLang="ko-KR" dirty="0"/>
              <a:t>(int position) </a:t>
            </a:r>
            <a:r>
              <a:rPr lang="en-US" altLang="ko-KR" dirty="0" smtClean="0"/>
              <a:t>{</a:t>
            </a:r>
          </a:p>
          <a:p>
            <a:pPr lvl="2"/>
            <a:r>
              <a:rPr lang="en-US" altLang="ko-KR" dirty="0" smtClean="0"/>
              <a:t>...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019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안스 </a:t>
            </a:r>
            <a:r>
              <a:rPr lang="en-US" altLang="ko-KR" dirty="0" smtClean="0">
                <a:sym typeface="Wingdings" panose="05000000000000000000" pitchFamily="2" charset="2"/>
              </a:rPr>
              <a:t>API</a:t>
            </a:r>
            <a:r>
              <a:rPr lang="ko-KR" altLang="en-US" dirty="0" smtClean="0">
                <a:sym typeface="Wingdings" panose="05000000000000000000" pitchFamily="2" charset="2"/>
              </a:rPr>
              <a:t>에서 제공하는 </a:t>
            </a:r>
            <a:r>
              <a:rPr lang="en-US" altLang="ko-KR" dirty="0" smtClean="0">
                <a:sym typeface="Wingdings" panose="05000000000000000000" pitchFamily="2" charset="2"/>
              </a:rPr>
              <a:t>view/widget</a:t>
            </a:r>
            <a:r>
              <a:rPr lang="ko-KR" altLang="en-US" dirty="0" smtClean="0">
                <a:sym typeface="Wingdings" panose="05000000000000000000" pitchFamily="2" charset="2"/>
              </a:rPr>
              <a:t>을 사용하면 대부분의 화면을 만들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하지만 사용자가 원하는 기능을 가진 새로운 </a:t>
            </a:r>
            <a:r>
              <a:rPr lang="en-US" altLang="ko-KR" dirty="0" smtClean="0">
                <a:sym typeface="Wingdings" panose="05000000000000000000" pitchFamily="2" charset="2"/>
              </a:rPr>
              <a:t>view/widget</a:t>
            </a:r>
            <a:r>
              <a:rPr lang="ko-KR" altLang="en-US" dirty="0" smtClean="0">
                <a:sym typeface="Wingdings" panose="05000000000000000000" pitchFamily="2" charset="2"/>
              </a:rPr>
              <a:t>을 만들 필요가 있기도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여기서는 새로운 뷰를 정의해 보기로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뷰를 만들려면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기존의 뷰를 상속받아 만들어야 하므로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뷰가 그려지는 방법을 이해할 필요가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뷰의 영역과 크기는 그 뷰를 포함하는 레이아웃의 영향을 받아 정해집니다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개발자가 필요할 경우 메소드를 재정의해서 자기의 코드를 추가할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뷰가 크기를 정할 때 호출되는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onMeasure</a:t>
            </a:r>
            <a:r>
              <a:rPr lang="en-US" altLang="ko-KR" b="1" dirty="0" smtClean="0">
                <a:sym typeface="Wingdings" panose="05000000000000000000" pitchFamily="2" charset="2"/>
              </a:rPr>
              <a:t>(),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setMeasuredDimension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레이아웃에 맞게 그릴 때 호출하는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onDraw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이런 메소드 이름을 기억해 두십시오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err="1" smtClean="0">
                <a:sym typeface="Wingdings" panose="05000000000000000000" pitchFamily="2" charset="2"/>
              </a:rPr>
              <a:t>onDraw</a:t>
            </a:r>
            <a:r>
              <a:rPr lang="en-US" altLang="ko-KR" b="1" dirty="0" smtClean="0">
                <a:sym typeface="Wingdings" panose="05000000000000000000" pitchFamily="2" charset="2"/>
              </a:rPr>
              <a:t>() &amp; invalidate() </a:t>
            </a:r>
            <a:r>
              <a:rPr lang="ko-KR" altLang="en-US" b="1" dirty="0" smtClean="0">
                <a:sym typeface="Wingdings" panose="05000000000000000000" pitchFamily="2" charset="2"/>
              </a:rPr>
              <a:t>메소드 이해하기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뷰가 화면에 그려지는 과정에서 </a:t>
            </a:r>
            <a:r>
              <a:rPr lang="en-US" altLang="ko-KR" dirty="0" err="1" smtClean="0">
                <a:sym typeface="Wingdings" panose="05000000000000000000" pitchFamily="2" charset="2"/>
              </a:rPr>
              <a:t>onDraw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메소드가 항상 호출됩니다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이런 과정 중에 개발자가 필요할 때 </a:t>
            </a:r>
            <a:r>
              <a:rPr lang="en-US" altLang="ko-KR" dirty="0" err="1" smtClean="0">
                <a:sym typeface="Wingdings" panose="05000000000000000000" pitchFamily="2" charset="2"/>
              </a:rPr>
              <a:t>onDraw</a:t>
            </a:r>
            <a:r>
              <a:rPr lang="ko-KR" altLang="en-US" dirty="0" smtClean="0">
                <a:sym typeface="Wingdings" panose="05000000000000000000" pitchFamily="2" charset="2"/>
              </a:rPr>
              <a:t>를 재정의하여 자기가 원하는 기능을 삽입할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2113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Saving all items selected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Step 3: </a:t>
            </a:r>
          </a:p>
          <a:p>
            <a:r>
              <a:rPr lang="en-US" altLang="ko-KR" dirty="0" smtClean="0"/>
              <a:t>MainActivity</a:t>
            </a:r>
            <a:r>
              <a:rPr lang="ko-KR" altLang="en-US" dirty="0" smtClean="0"/>
              <a:t>에서 탭</a:t>
            </a:r>
            <a:r>
              <a:rPr lang="en-US" altLang="ko-KR" dirty="0" smtClean="0"/>
              <a:t>/Click </a:t>
            </a:r>
            <a:r>
              <a:rPr lang="ko-KR" altLang="en-US" dirty="0" smtClean="0"/>
              <a:t>이벤트가 있을 때마다</a:t>
            </a:r>
            <a:r>
              <a:rPr lang="en-US" altLang="ko-KR" dirty="0" smtClean="0"/>
              <a:t>, adapter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update</a:t>
            </a:r>
            <a:r>
              <a:rPr lang="ko-KR" altLang="en-US" dirty="0" smtClean="0"/>
              <a:t>한 리스트를 받아서 출력합니다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1746381"/>
            <a:ext cx="11248112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adapter.setOnItemClickListener</a:t>
            </a:r>
            <a:r>
              <a:rPr lang="en-US" altLang="ko-KR" sz="1400" dirty="0">
                <a:latin typeface="Consolas" panose="020B0609020204030204" pitchFamily="49" charset="0"/>
              </a:rPr>
              <a:t>(new </a:t>
            </a:r>
            <a:r>
              <a:rPr lang="en-US" altLang="ko-KR" sz="1400" dirty="0" err="1">
                <a:latin typeface="Consolas" panose="020B0609020204030204" pitchFamily="49" charset="0"/>
              </a:rPr>
              <a:t>OnPersonItemClickListener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onItemClick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PersonAdapter.ViewHolder</a:t>
            </a:r>
            <a:r>
              <a:rPr lang="en-US" altLang="ko-KR" sz="1400" dirty="0">
                <a:latin typeface="Consolas" panose="020B0609020204030204" pitchFamily="49" charset="0"/>
              </a:rPr>
              <a:t> holder, View </a:t>
            </a:r>
            <a:r>
              <a:rPr lang="en-US" altLang="ko-KR" sz="1400" dirty="0" err="1">
                <a:latin typeface="Consolas" panose="020B0609020204030204" pitchFamily="49" charset="0"/>
              </a:rPr>
              <a:t>view</a:t>
            </a:r>
            <a:r>
              <a:rPr lang="en-US" altLang="ko-KR" sz="1400" dirty="0">
                <a:latin typeface="Consolas" panose="020B0609020204030204" pitchFamily="49" charset="0"/>
              </a:rPr>
              <a:t>, int position)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(TAG, "Position: " + position);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Person item = </a:t>
            </a:r>
            <a:r>
              <a:rPr lang="en-US" altLang="ko-KR" sz="1400" dirty="0" err="1">
                <a:latin typeface="Consolas" panose="020B0609020204030204" pitchFamily="49" charset="0"/>
              </a:rPr>
              <a:t>adapter.getItem</a:t>
            </a:r>
            <a:r>
              <a:rPr lang="en-US" altLang="ko-KR" sz="1400" dirty="0">
                <a:latin typeface="Consolas" panose="020B0609020204030204" pitchFamily="49" charset="0"/>
              </a:rPr>
              <a:t>(position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Toast.makeText(</a:t>
            </a:r>
            <a:r>
              <a:rPr lang="en-US" altLang="ko-KR" sz="14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400" dirty="0">
                <a:latin typeface="Consolas" panose="020B0609020204030204" pitchFamily="49" charset="0"/>
              </a:rPr>
              <a:t>(), "item: " + </a:t>
            </a:r>
            <a:r>
              <a:rPr lang="en-US" altLang="ko-KR" sz="1400" dirty="0" err="1">
                <a:latin typeface="Consolas" panose="020B0609020204030204" pitchFamily="49" charset="0"/>
              </a:rPr>
              <a:t>item.getName</a:t>
            </a:r>
            <a:r>
              <a:rPr lang="en-US" altLang="ko-KR" sz="1400" dirty="0">
                <a:latin typeface="Consolas" panose="020B0609020204030204" pitchFamily="49" charset="0"/>
              </a:rPr>
              <a:t>(), Toast.LENGTH_LONG).show</a:t>
            </a:r>
            <a:r>
              <a:rPr lang="en-US" altLang="ko-KR" sz="1400" dirty="0" smtClean="0">
                <a:latin typeface="Consolas" panose="020B0609020204030204" pitchFamily="49" charset="0"/>
              </a:rPr>
              <a:t>();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// your code here: use adapter's method to get the list of items selected currently.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3141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Selected items highlighted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Joy</a:t>
            </a:r>
            <a:r>
              <a:rPr lang="en-US" altLang="ko-KR" b="1" dirty="0" smtClean="0">
                <a:solidFill>
                  <a:srgbClr val="C00000"/>
                </a:solidFill>
              </a:rPr>
              <a:t>074</a:t>
            </a:r>
            <a:r>
              <a:rPr lang="en-US" altLang="ko-KR" b="1" dirty="0" smtClean="0"/>
              <a:t>RecylerView: </a:t>
            </a:r>
            <a:r>
              <a:rPr lang="ko-KR" altLang="en-US" dirty="0" smtClean="0"/>
              <a:t>사용자가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탭한</a:t>
            </a:r>
            <a:r>
              <a:rPr lang="ko-KR" altLang="en-US" dirty="0" smtClean="0"/>
              <a:t> 항목들은 바탕을 노란색을 강조해서 나타냅니다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다시 </a:t>
            </a:r>
            <a:r>
              <a:rPr lang="ko-KR" altLang="en-US" dirty="0" err="1" smtClean="0"/>
              <a:t>탭하면</a:t>
            </a:r>
            <a:r>
              <a:rPr lang="ko-KR" altLang="en-US" dirty="0" smtClean="0"/>
              <a:t> 강조한 노란색을 지웁니다</a:t>
            </a:r>
            <a:r>
              <a:rPr lang="en-US" altLang="ko-KR" dirty="0" smtClean="0"/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누가 </a:t>
            </a:r>
            <a:r>
              <a:rPr lang="ko-KR" altLang="en-US" dirty="0">
                <a:sym typeface="Wingdings" panose="05000000000000000000" pitchFamily="2" charset="2"/>
              </a:rPr>
              <a:t>언제 </a:t>
            </a:r>
            <a:r>
              <a:rPr lang="en-US" altLang="ko-KR" dirty="0" err="1">
                <a:sym typeface="Wingdings" panose="05000000000000000000" pitchFamily="2" charset="2"/>
              </a:rPr>
              <a:t>itemsSelected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에 있는 </a:t>
            </a:r>
            <a:r>
              <a:rPr lang="en-US" altLang="ko-KR" dirty="0">
                <a:sym typeface="Wingdings" panose="05000000000000000000" pitchFamily="2" charset="2"/>
              </a:rPr>
              <a:t>items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display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updated</a:t>
            </a:r>
            <a:r>
              <a:rPr lang="ko-KR" altLang="en-US" dirty="0" smtClean="0">
                <a:sym typeface="Wingdings" panose="05000000000000000000" pitchFamily="2" charset="2"/>
              </a:rPr>
              <a:t>하는 것이 쉽지 않은 </a:t>
            </a:r>
            <a:r>
              <a:rPr lang="ko-KR" altLang="en-US" dirty="0">
                <a:sym typeface="Wingdings" panose="05000000000000000000" pitchFamily="2" charset="2"/>
              </a:rPr>
              <a:t>문제 같아요</a:t>
            </a:r>
            <a:r>
              <a:rPr lang="en-US" altLang="ko-KR" dirty="0">
                <a:sym typeface="Wingdings" panose="05000000000000000000" pitchFamily="2" charset="2"/>
              </a:rPr>
              <a:t>,   </a:t>
            </a:r>
            <a:r>
              <a:rPr lang="ko-KR" altLang="en-US" dirty="0">
                <a:sym typeface="Wingdings" panose="05000000000000000000" pitchFamily="2" charset="2"/>
              </a:rPr>
              <a:t>내게도 아직 </a:t>
            </a:r>
            <a:r>
              <a:rPr lang="ko-KR" altLang="en-US" dirty="0" smtClean="0">
                <a:sym typeface="Wingdings" panose="05000000000000000000" pitchFamily="2" charset="2"/>
              </a:rPr>
              <a:t>디버깅해야 할 숙제입니다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200" y="1577047"/>
            <a:ext cx="2774697" cy="4868398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7033612" y="2204864"/>
            <a:ext cx="43204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7032104" y="5733256"/>
            <a:ext cx="43204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7472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62</a:t>
            </a:fld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505B4B2-2AEB-4AA6-B6FA-F775CF41E87C}"/>
              </a:ext>
            </a:extLst>
          </p:cNvPr>
          <p:cNvSpPr txBox="1">
            <a:spLocks/>
          </p:cNvSpPr>
          <p:nvPr/>
        </p:nvSpPr>
        <p:spPr>
          <a:xfrm>
            <a:off x="2099640" y="3284984"/>
            <a:ext cx="4998981" cy="936104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4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Making Widgets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AAC739-984E-4671-8E8D-A38DC0A18EDF}"/>
              </a:ext>
            </a:extLst>
          </p:cNvPr>
          <p:cNvSpPr txBox="1">
            <a:spLocks/>
          </p:cNvSpPr>
          <p:nvPr/>
        </p:nvSpPr>
        <p:spPr>
          <a:xfrm>
            <a:off x="119336" y="2708920"/>
            <a:ext cx="936104" cy="3600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07</a:t>
            </a:r>
            <a:endParaRPr lang="en-US" altLang="ko-KR" sz="1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655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664580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 smtClean="0">
                <a:sym typeface="Wingdings" panose="05000000000000000000" pitchFamily="2" charset="2"/>
              </a:rPr>
              <a:t>onDraw</a:t>
            </a:r>
            <a:r>
              <a:rPr lang="en-US" altLang="ko-KR" b="1" dirty="0" smtClean="0">
                <a:sym typeface="Wingdings" panose="05000000000000000000" pitchFamily="2" charset="2"/>
              </a:rPr>
              <a:t>() &amp; invalidate() </a:t>
            </a:r>
            <a:r>
              <a:rPr lang="ko-KR" altLang="en-US" b="1" dirty="0" smtClean="0">
                <a:sym typeface="Wingdings" panose="05000000000000000000" pitchFamily="2" charset="2"/>
              </a:rPr>
              <a:t>메소드 이해하기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뷰가 화면에 그려지는 과정에서 </a:t>
            </a:r>
            <a:r>
              <a:rPr lang="en-US" altLang="ko-KR" dirty="0" err="1" smtClean="0">
                <a:sym typeface="Wingdings" panose="05000000000000000000" pitchFamily="2" charset="2"/>
              </a:rPr>
              <a:t>onDraw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메소드가 항상 호출됩니다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이런 과정 중에 개발자가 필요할 때 </a:t>
            </a:r>
            <a:r>
              <a:rPr lang="en-US" altLang="ko-KR" dirty="0" err="1" smtClean="0">
                <a:sym typeface="Wingdings" panose="05000000000000000000" pitchFamily="2" charset="2"/>
              </a:rPr>
              <a:t>onDraw</a:t>
            </a:r>
            <a:r>
              <a:rPr lang="ko-KR" altLang="en-US" dirty="0" smtClean="0">
                <a:sym typeface="Wingdings" panose="05000000000000000000" pitchFamily="2" charset="2"/>
              </a:rPr>
              <a:t>를 재정의하여 자기가 원하는 기능을 삽입할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 정의된 </a:t>
            </a:r>
            <a:r>
              <a:rPr lang="en-US" altLang="ko-KR" dirty="0" err="1" smtClean="0">
                <a:sym typeface="Wingdings" panose="05000000000000000000" pitchFamily="2" charset="2"/>
              </a:rPr>
              <a:t>MyView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클래스의 </a:t>
            </a:r>
            <a:r>
              <a:rPr lang="en-US" altLang="ko-KR" dirty="0" err="1" smtClean="0">
                <a:sym typeface="Wingdings" panose="05000000000000000000" pitchFamily="2" charset="2"/>
              </a:rPr>
              <a:t>onDraw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새로 정의된 뷰가 화면에 보이기 전에 호출되므로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메소드 안에서 원하는 모양의 그래픽을 화면에 그릴 것을 코딩하면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화면에 그려질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또한 손가락으로 뷰를 이동시키면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뷰가 이동 후에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부분을 다시 그려야 하므로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때 </a:t>
            </a:r>
            <a:r>
              <a:rPr lang="en-US" altLang="ko-KR" dirty="0" smtClean="0">
                <a:sym typeface="Wingdings" panose="05000000000000000000" pitchFamily="2" charset="2"/>
              </a:rPr>
              <a:t>invalidate()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자동으로 </a:t>
            </a:r>
            <a:r>
              <a:rPr lang="en-US" altLang="ko-KR" dirty="0" err="1" smtClean="0">
                <a:sym typeface="Wingdings" panose="05000000000000000000" pitchFamily="2" charset="2"/>
              </a:rPr>
              <a:t>onDraw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메소드가 다시 호출되어 이동한 좌표에 있는 뷰의 그래픽을 다시 그리게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grpSp>
        <p:nvGrpSpPr>
          <p:cNvPr id="62" name="그룹 61"/>
          <p:cNvGrpSpPr/>
          <p:nvPr/>
        </p:nvGrpSpPr>
        <p:grpSpPr>
          <a:xfrm>
            <a:off x="7183300" y="913473"/>
            <a:ext cx="4090964" cy="5026550"/>
            <a:chOff x="7183300" y="913473"/>
            <a:chExt cx="4090964" cy="502655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183300" y="913473"/>
              <a:ext cx="1800200" cy="2299503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9568472" y="946574"/>
              <a:ext cx="1640096" cy="442047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View Class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구부러진 연결선 10"/>
            <p:cNvCxnSpPr>
              <a:stCxn id="23" idx="2"/>
              <a:endCxn id="5" idx="2"/>
            </p:cNvCxnSpPr>
            <p:nvPr/>
          </p:nvCxnSpPr>
          <p:spPr>
            <a:xfrm rot="5400000">
              <a:off x="8750462" y="1574917"/>
              <a:ext cx="970997" cy="2305120"/>
            </a:xfrm>
            <a:prstGeom prst="curvedConnector3">
              <a:avLst>
                <a:gd name="adj1" fmla="val 123543"/>
              </a:avLst>
            </a:prstGeom>
            <a:ln w="190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그룹 38"/>
            <p:cNvGrpSpPr/>
            <p:nvPr/>
          </p:nvGrpSpPr>
          <p:grpSpPr>
            <a:xfrm>
              <a:off x="9067892" y="2413574"/>
              <a:ext cx="1236237" cy="683235"/>
              <a:chOff x="9067892" y="2413574"/>
              <a:chExt cx="1236237" cy="683235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9198533" y="2413574"/>
                <a:ext cx="457177" cy="33855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 b="1" dirty="0" smtClean="0"/>
                  <a:t>(1)</a:t>
                </a:r>
                <a:endParaRPr lang="ko-KR" altLang="en-US" sz="1600" b="1" dirty="0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9067892" y="2727477"/>
                <a:ext cx="123623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dirty="0" err="1" smtClean="0">
                    <a:solidFill>
                      <a:srgbClr val="C00000"/>
                    </a:solidFill>
                  </a:rPr>
                  <a:t>onDraw</a:t>
                </a:r>
                <a:r>
                  <a:rPr lang="en-US" altLang="ko-KR" dirty="0" smtClean="0">
                    <a:solidFill>
                      <a:srgbClr val="C00000"/>
                    </a:solidFill>
                  </a:rPr>
                  <a:t>()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8" name="직사각형 17"/>
            <p:cNvSpPr/>
            <p:nvPr/>
          </p:nvSpPr>
          <p:spPr>
            <a:xfrm>
              <a:off x="7629590" y="1002570"/>
              <a:ext cx="907620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/>
                <a:t>단말 화면</a:t>
              </a:r>
              <a:endParaRPr lang="ko-KR" altLang="en-US" sz="1400" dirty="0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9568472" y="1799932"/>
              <a:ext cx="1640096" cy="442047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MyView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Class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위쪽 화살표 23"/>
            <p:cNvSpPr/>
            <p:nvPr/>
          </p:nvSpPr>
          <p:spPr>
            <a:xfrm flipH="1">
              <a:off x="10221992" y="1398747"/>
              <a:ext cx="361103" cy="401185"/>
            </a:xfrm>
            <a:prstGeom prst="upArrow">
              <a:avLst>
                <a:gd name="adj1" fmla="val 28519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0572146" y="1436395"/>
              <a:ext cx="52129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rgbClr val="C00000"/>
                  </a:solidFill>
                </a:rPr>
                <a:t>상속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7896199" y="2355171"/>
              <a:ext cx="912415" cy="36044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MyView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7183300" y="3640520"/>
              <a:ext cx="1800200" cy="2299503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629590" y="3729617"/>
              <a:ext cx="907620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/>
                <a:t>단말 화면</a:t>
              </a:r>
              <a:endParaRPr lang="ko-KR" altLang="en-US" sz="1400" dirty="0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7896199" y="5082218"/>
              <a:ext cx="912415" cy="36044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MyView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4134" y="5262439"/>
              <a:ext cx="677584" cy="677584"/>
            </a:xfrm>
            <a:prstGeom prst="rect">
              <a:avLst/>
            </a:prstGeom>
          </p:spPr>
        </p:pic>
        <p:sp>
          <p:nvSpPr>
            <p:cNvPr id="35" name="직사각형 34"/>
            <p:cNvSpPr/>
            <p:nvPr/>
          </p:nvSpPr>
          <p:spPr>
            <a:xfrm>
              <a:off x="7593055" y="5500499"/>
              <a:ext cx="457177" cy="338554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b="1" dirty="0" smtClean="0"/>
                <a:t>(2)</a:t>
              </a:r>
              <a:endParaRPr lang="ko-KR" altLang="en-US" sz="1600" b="1" dirty="0"/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9808798" y="4903464"/>
              <a:ext cx="1465466" cy="683235"/>
              <a:chOff x="8953278" y="2413574"/>
              <a:chExt cx="1465466" cy="683235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9097544" y="2413574"/>
                <a:ext cx="659156" cy="33855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 b="1" dirty="0" smtClean="0"/>
                  <a:t>(2-1)</a:t>
                </a:r>
                <a:endParaRPr lang="ko-KR" altLang="en-US" sz="1600" b="1" dirty="0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8953278" y="2727477"/>
                <a:ext cx="146546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dirty="0" smtClean="0">
                    <a:solidFill>
                      <a:srgbClr val="C00000"/>
                    </a:solidFill>
                  </a:rPr>
                  <a:t>invalidate()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p:grpSp>
        <p:cxnSp>
          <p:nvCxnSpPr>
            <p:cNvPr id="47" name="구부러진 연결선 46"/>
            <p:cNvCxnSpPr>
              <a:stCxn id="34" idx="2"/>
              <a:endCxn id="23" idx="3"/>
            </p:cNvCxnSpPr>
            <p:nvPr/>
          </p:nvCxnSpPr>
          <p:spPr>
            <a:xfrm rot="5400000" flipH="1" flipV="1">
              <a:off x="7801213" y="2532669"/>
              <a:ext cx="3919067" cy="2895642"/>
            </a:xfrm>
            <a:prstGeom prst="curvedConnector4">
              <a:avLst>
                <a:gd name="adj1" fmla="val -5833"/>
                <a:gd name="adj2" fmla="val 107895"/>
              </a:avLst>
            </a:prstGeom>
            <a:ln w="19050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구부러진 연결선 53"/>
            <p:cNvCxnSpPr>
              <a:stCxn id="23" idx="2"/>
              <a:endCxn id="31" idx="3"/>
            </p:cNvCxnSpPr>
            <p:nvPr/>
          </p:nvCxnSpPr>
          <p:spPr>
            <a:xfrm rot="5400000">
              <a:off x="8411864" y="2813615"/>
              <a:ext cx="2548293" cy="1405020"/>
            </a:xfrm>
            <a:prstGeom prst="curvedConnector2">
              <a:avLst/>
            </a:prstGeom>
            <a:ln w="19050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그룹 57"/>
            <p:cNvGrpSpPr/>
            <p:nvPr/>
          </p:nvGrpSpPr>
          <p:grpSpPr>
            <a:xfrm>
              <a:off x="9460731" y="3819821"/>
              <a:ext cx="1236236" cy="683235"/>
              <a:chOff x="9067892" y="2413574"/>
              <a:chExt cx="1236236" cy="683235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9097544" y="2413574"/>
                <a:ext cx="659155" cy="33855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 b="1" dirty="0" smtClean="0"/>
                  <a:t>(2-2)</a:t>
                </a:r>
                <a:endParaRPr lang="ko-KR" altLang="en-US" sz="1600" b="1" dirty="0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9067892" y="2727477"/>
                <a:ext cx="123623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dirty="0" err="1" smtClean="0">
                    <a:solidFill>
                      <a:srgbClr val="C00000"/>
                    </a:solidFill>
                  </a:rPr>
                  <a:t>onDraw</a:t>
                </a:r>
                <a:r>
                  <a:rPr lang="en-US" altLang="ko-KR" dirty="0" smtClean="0">
                    <a:solidFill>
                      <a:srgbClr val="C00000"/>
                    </a:solidFill>
                  </a:rPr>
                  <a:t>()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63544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Hu072Button: </a:t>
            </a:r>
            <a:r>
              <a:rPr lang="ko-KR" altLang="en-US" dirty="0">
                <a:sym typeface="Wingdings" panose="05000000000000000000" pitchFamily="2" charset="2"/>
              </a:rPr>
              <a:t>새로운 뷰를 만드는 실습으로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  <a:r>
              <a:rPr lang="ko-KR" altLang="en-US" dirty="0">
                <a:sym typeface="Wingdings" panose="05000000000000000000" pitchFamily="2" charset="2"/>
              </a:rPr>
              <a:t> 일종의 뷰인 버튼을 만들어 사용해 보기로 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</a:t>
            </a:r>
            <a:r>
              <a:rPr lang="en-US" altLang="ko-KR" b="1" dirty="0">
                <a:sym typeface="Wingdings" panose="05000000000000000000" pitchFamily="2" charset="2"/>
              </a:rPr>
              <a:t>1: </a:t>
            </a:r>
            <a:r>
              <a:rPr lang="ko-KR" altLang="en-US" dirty="0">
                <a:sym typeface="Wingdings" panose="05000000000000000000" pitchFamily="2" charset="2"/>
              </a:rPr>
              <a:t>새로운 프로젝트를 </a:t>
            </a:r>
            <a:r>
              <a:rPr lang="en-US" altLang="ko-KR" b="1" dirty="0" smtClean="0">
                <a:sym typeface="Wingdings" panose="05000000000000000000" pitchFamily="2" charset="2"/>
              </a:rPr>
              <a:t>Hu072Button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패키지는</a:t>
            </a:r>
            <a:r>
              <a:rPr lang="en-US" altLang="ko-KR" b="1" dirty="0" smtClean="0">
                <a:sym typeface="Wingdings" panose="05000000000000000000" pitchFamily="2" charset="2"/>
              </a:rPr>
              <a:t>widget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이란 이름으로 시작합니다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프로젝트가 만들어 지면</a:t>
            </a:r>
            <a:r>
              <a:rPr lang="en-US" altLang="ko-KR" dirty="0" smtClean="0">
                <a:sym typeface="Wingdings" panose="05000000000000000000" pitchFamily="2" charset="2"/>
              </a:rPr>
              <a:t>, java/</a:t>
            </a:r>
            <a:r>
              <a:rPr lang="en-US" altLang="ko-KR" dirty="0" err="1" smtClean="0">
                <a:sym typeface="Wingdings" panose="05000000000000000000" pitchFamily="2" charset="2"/>
              </a:rPr>
              <a:t>org.joy.widget</a:t>
            </a:r>
            <a:r>
              <a:rPr lang="en-US" altLang="ko-KR" dirty="0" smtClean="0">
                <a:sym typeface="Wingdings" panose="05000000000000000000" pitchFamily="2" charset="2"/>
              </a:rPr>
              <a:t>/ </a:t>
            </a:r>
            <a:r>
              <a:rPr lang="ko-KR" altLang="en-US" dirty="0" smtClean="0">
                <a:sym typeface="Wingdings" panose="05000000000000000000" pitchFamily="2" charset="2"/>
              </a:rPr>
              <a:t>폴더 위에서 우클릭하여 </a:t>
            </a:r>
            <a:r>
              <a:rPr lang="en-US" altLang="ko-KR" dirty="0" smtClean="0">
                <a:sym typeface="Wingdings" panose="05000000000000000000" pitchFamily="2" charset="2"/>
              </a:rPr>
              <a:t>New  Java Class</a:t>
            </a:r>
            <a:r>
              <a:rPr lang="ko-KR" altLang="en-US" dirty="0" smtClean="0">
                <a:sym typeface="Wingdings" panose="05000000000000000000" pitchFamily="2" charset="2"/>
              </a:rPr>
              <a:t>를 선택하고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새로 만들 클래스 이름으로 </a:t>
            </a:r>
            <a:r>
              <a:rPr lang="en-US" altLang="ko-KR" dirty="0" err="1" smtClean="0">
                <a:sym typeface="Wingdings" panose="05000000000000000000" pitchFamily="2" charset="2"/>
              </a:rPr>
              <a:t>HuButton</a:t>
            </a:r>
            <a:r>
              <a:rPr lang="ko-KR" altLang="en-US" dirty="0" smtClean="0">
                <a:sym typeface="Wingdings" panose="05000000000000000000" pitchFamily="2" charset="2"/>
              </a:rPr>
              <a:t>을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superclass</a:t>
            </a:r>
            <a:r>
              <a:rPr lang="ko-KR" altLang="en-US" dirty="0" smtClean="0">
                <a:sym typeface="Wingdings" panose="05000000000000000000" pitchFamily="2" charset="2"/>
              </a:rPr>
              <a:t>를 설정할 기회가 있다면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AppCompatButton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입력하여 기존의 버튼을 상속받도록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superclass</a:t>
            </a:r>
            <a:r>
              <a:rPr lang="ko-KR" altLang="en-US" dirty="0" smtClean="0">
                <a:sym typeface="Wingdings" panose="05000000000000000000" pitchFamily="2" charset="2"/>
              </a:rPr>
              <a:t>를 설정할 기회가 주어지지 않으면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나중에 코딩으로 처리합니다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ym typeface="Wingdings" panose="05000000000000000000" pitchFamily="2" charset="2"/>
              </a:rPr>
              <a:t>와 더불어 </a:t>
            </a:r>
            <a:r>
              <a:rPr lang="en-US" altLang="ko-KR" dirty="0" smtClean="0">
                <a:sym typeface="Wingdings" panose="05000000000000000000" pitchFamily="2" charset="2"/>
              </a:rPr>
              <a:t>HuButton.java</a:t>
            </a:r>
            <a:r>
              <a:rPr lang="ko-KR" altLang="en-US" dirty="0" smtClean="0">
                <a:sym typeface="Wingdings" panose="05000000000000000000" pitchFamily="2" charset="2"/>
              </a:rPr>
              <a:t>파일을 폴더에 있는 것을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View</a:t>
            </a:r>
            <a:r>
              <a:rPr lang="ko-KR" altLang="en-US" b="1" dirty="0" smtClean="0">
                <a:sym typeface="Wingdings" panose="05000000000000000000" pitchFamily="2" charset="2"/>
              </a:rPr>
              <a:t>와 </a:t>
            </a:r>
            <a:r>
              <a:rPr lang="en-US" altLang="ko-KR" b="1" dirty="0" smtClean="0">
                <a:sym typeface="Wingdings" panose="05000000000000000000" pitchFamily="2" charset="2"/>
              </a:rPr>
              <a:t>Widget</a:t>
            </a:r>
            <a:r>
              <a:rPr lang="ko-KR" altLang="en-US" b="1" dirty="0" smtClean="0">
                <a:sym typeface="Wingdings" panose="05000000000000000000" pitchFamily="2" charset="2"/>
              </a:rPr>
              <a:t>의 차이는 무엇인가요</a:t>
            </a:r>
            <a:r>
              <a:rPr lang="en-US" altLang="ko-KR" b="1" dirty="0" smtClean="0">
                <a:sym typeface="Wingdings" panose="05000000000000000000" pitchFamily="2" charset="2"/>
              </a:rPr>
              <a:t>? </a:t>
            </a: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View: </a:t>
            </a:r>
            <a:r>
              <a:rPr lang="en-US" altLang="ko-KR" dirty="0">
                <a:sym typeface="Wingdings" panose="05000000000000000000" pitchFamily="2" charset="2"/>
              </a:rPr>
              <a:t>A View is a base class for all UI elements. It therefore covers many different classes and concepts, including Widgets, </a:t>
            </a:r>
            <a:r>
              <a:rPr lang="en-US" altLang="ko-KR" dirty="0" err="1">
                <a:sym typeface="Wingdings" panose="05000000000000000000" pitchFamily="2" charset="2"/>
              </a:rPr>
              <a:t>ViewGroups</a:t>
            </a:r>
            <a:r>
              <a:rPr lang="en-US" altLang="ko-KR" dirty="0">
                <a:sym typeface="Wingdings" panose="05000000000000000000" pitchFamily="2" charset="2"/>
              </a:rPr>
              <a:t> and Layouts.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Widget:  </a:t>
            </a:r>
            <a:r>
              <a:rPr lang="en-US" altLang="ko-KR" dirty="0">
                <a:sym typeface="Wingdings" panose="05000000000000000000" pitchFamily="2" charset="2"/>
              </a:rPr>
              <a:t>Subcla</a:t>
            </a:r>
            <a:r>
              <a:rPr lang="en-US" altLang="ko-KR" dirty="0" smtClean="0">
                <a:sym typeface="Wingdings" panose="05000000000000000000" pitchFamily="2" charset="2"/>
              </a:rPr>
              <a:t>sses </a:t>
            </a:r>
            <a:r>
              <a:rPr lang="en-US" altLang="ko-KR" dirty="0">
                <a:sym typeface="Wingdings" panose="05000000000000000000" pitchFamily="2" charset="2"/>
              </a:rPr>
              <a:t>of View that have a visual representation to the user by default things like TextView, Button, </a:t>
            </a:r>
            <a:r>
              <a:rPr lang="en-US" altLang="ko-KR" dirty="0" err="1">
                <a:sym typeface="Wingdings" panose="05000000000000000000" pitchFamily="2" charset="2"/>
              </a:rPr>
              <a:t>ListView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sym typeface="Wingdings" panose="05000000000000000000" pitchFamily="2" charset="2"/>
              </a:rPr>
              <a:t>etc. 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559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Hu072Button: </a:t>
            </a:r>
            <a:r>
              <a:rPr lang="ko-KR" altLang="en-US" dirty="0" smtClean="0">
                <a:sym typeface="Wingdings" panose="05000000000000000000" pitchFamily="2" charset="2"/>
              </a:rPr>
              <a:t>새로운 뷰를 만드는 실습으로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일종의 뷰인 버튼을 만들어 사용해 보기로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Step 2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HuButton.java </a:t>
            </a:r>
            <a:r>
              <a:rPr lang="ko-KR" altLang="en-US" dirty="0" smtClean="0">
                <a:sym typeface="Wingdings" panose="05000000000000000000" pitchFamily="2" charset="2"/>
              </a:rPr>
              <a:t>파일이 만들어지면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HuButton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 아래에 빨간색으로 오류가 나옵니다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객체를 만들어내는 생성자</a:t>
            </a:r>
            <a:r>
              <a:rPr lang="en-US" altLang="ko-KR" dirty="0" smtClean="0">
                <a:sym typeface="Wingdings" panose="05000000000000000000" pitchFamily="2" charset="2"/>
              </a:rPr>
              <a:t>(constructor)</a:t>
            </a:r>
            <a:r>
              <a:rPr lang="ko-KR" altLang="en-US" dirty="0" smtClean="0">
                <a:sym typeface="Wingdings" panose="05000000000000000000" pitchFamily="2" charset="2"/>
              </a:rPr>
              <a:t>를 정의하지 않았기 때문입니다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우선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기존이 상속받을 클래스</a:t>
            </a:r>
            <a:r>
              <a:rPr lang="en-US" altLang="ko-KR" dirty="0" smtClean="0">
                <a:sym typeface="Wingdings" panose="05000000000000000000" pitchFamily="2" charset="2"/>
              </a:rPr>
              <a:t>(superclass, </a:t>
            </a:r>
            <a:r>
              <a:rPr lang="ko-KR" altLang="en-US" dirty="0" err="1" smtClean="0">
                <a:sym typeface="Wingdings" panose="05000000000000000000" pitchFamily="2" charset="2"/>
              </a:rPr>
              <a:t>상위클래스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가 명시되어 있는지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extends </a:t>
            </a:r>
            <a:r>
              <a:rPr lang="ko-KR" altLang="en-US" dirty="0" smtClean="0">
                <a:sym typeface="Wingdings" panose="05000000000000000000" pitchFamily="2" charset="2"/>
              </a:rPr>
              <a:t>부분이 상속받는다는 의미이고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다음에 </a:t>
            </a:r>
            <a:r>
              <a:rPr lang="ko-KR" altLang="en-US" dirty="0" err="1" smtClean="0">
                <a:sym typeface="Wingdings" panose="05000000000000000000" pitchFamily="2" charset="2"/>
              </a:rPr>
              <a:t>상위클래스</a:t>
            </a:r>
            <a:r>
              <a:rPr lang="ko-KR" altLang="en-US" dirty="0" smtClean="0">
                <a:sym typeface="Wingdings" panose="05000000000000000000" pitchFamily="2" charset="2"/>
              </a:rPr>
              <a:t> 이름이 따라옵니다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상위클래스</a:t>
            </a:r>
            <a:r>
              <a:rPr lang="en-US" altLang="ko-KR" dirty="0" smtClean="0">
                <a:sym typeface="Wingdings" panose="05000000000000000000" pitchFamily="2" charset="2"/>
              </a:rPr>
              <a:t>(superclass)</a:t>
            </a:r>
            <a:r>
              <a:rPr lang="ko-KR" altLang="en-US" dirty="0" smtClean="0">
                <a:sym typeface="Wingdings" panose="05000000000000000000" pitchFamily="2" charset="2"/>
              </a:rPr>
              <a:t>이름을 입력하면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필요한 라이브러리가 자동으로 입력됩니다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빨간 밑줄의 오류를 클릭하여 나타나는 </a:t>
            </a:r>
            <a:r>
              <a:rPr lang="ko-KR" altLang="en-US" dirty="0" err="1" smtClean="0">
                <a:sym typeface="Wingdings" panose="05000000000000000000" pitchFamily="2" charset="2"/>
              </a:rPr>
              <a:t>생성자들</a:t>
            </a:r>
            <a:r>
              <a:rPr lang="ko-KR" altLang="en-US" dirty="0" smtClean="0">
                <a:sym typeface="Wingdings" panose="05000000000000000000" pitchFamily="2" charset="2"/>
              </a:rPr>
              <a:t> 중에서 위에 있는 두 개를 선택하고 </a:t>
            </a:r>
            <a:r>
              <a:rPr lang="en-US" altLang="ko-KR" dirty="0" smtClean="0">
                <a:sym typeface="Wingdings" panose="05000000000000000000" pitchFamily="2" charset="2"/>
              </a:rPr>
              <a:t>OK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405" y="4830951"/>
            <a:ext cx="3439013" cy="183840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800" y="2420888"/>
            <a:ext cx="4649659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9165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">
      <a:majorFont>
        <a:latin typeface="Arial Rounded MT Bold"/>
        <a:ea typeface="나눔고딕 ExtraBold"/>
        <a:cs typeface=""/>
      </a:majorFont>
      <a:minorFont>
        <a:latin typeface="Century Gothic"/>
        <a:ea typeface="나눔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고려청자">
    <a:dk1>
      <a:sysClr val="windowText" lastClr="000000"/>
    </a:dk1>
    <a:lt1>
      <a:sysClr val="window" lastClr="FFFFFF"/>
    </a:lt1>
    <a:dk2>
      <a:srgbClr val="005466"/>
    </a:dk2>
    <a:lt2>
      <a:srgbClr val="D9F3F4"/>
    </a:lt2>
    <a:accent1>
      <a:srgbClr val="3F949A"/>
    </a:accent1>
    <a:accent2>
      <a:srgbClr val="4764B0"/>
    </a:accent2>
    <a:accent3>
      <a:srgbClr val="4FADD1"/>
    </a:accent3>
    <a:accent4>
      <a:srgbClr val="85B692"/>
    </a:accent4>
    <a:accent5>
      <a:srgbClr val="6B94E2"/>
    </a:accent5>
    <a:accent6>
      <a:srgbClr val="819BAB"/>
    </a:accent6>
    <a:hlink>
      <a:srgbClr val="7C0808"/>
    </a:hlink>
    <a:folHlink>
      <a:srgbClr val="0D356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25311</TotalTime>
  <Words>6462</Words>
  <Application>Microsoft Office PowerPoint</Application>
  <PresentationFormat>와이드스크린</PresentationFormat>
  <Paragraphs>1186</Paragraphs>
  <Slides>62</Slides>
  <Notes>2</Notes>
  <HiddenSlides>4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74" baseType="lpstr">
      <vt:lpstr>나눔고딕</vt:lpstr>
      <vt:lpstr>나눔고딕 ExtraBold</vt:lpstr>
      <vt:lpstr>맑은 고딕</vt:lpstr>
      <vt:lpstr>Arial</vt:lpstr>
      <vt:lpstr>Arial Rounded MT Bold</vt:lpstr>
      <vt:lpstr>Candara</vt:lpstr>
      <vt:lpstr>Century Gothic</vt:lpstr>
      <vt:lpstr>Consolas</vt:lpstr>
      <vt:lpstr>Helvetica</vt:lpstr>
      <vt:lpstr>Wingdings</vt:lpstr>
      <vt:lpstr>Wingdings 2</vt:lpstr>
      <vt:lpstr>고려청자</vt:lpstr>
      <vt:lpstr>PowerPoint 프레젠테이션</vt:lpstr>
      <vt:lpstr>07-1 NinePatch Image</vt:lpstr>
      <vt:lpstr>07-1 NinePatch Image</vt:lpstr>
      <vt:lpstr>07-1 NinePatch Image</vt:lpstr>
      <vt:lpstr>07-1 NinePatch Image</vt:lpstr>
      <vt:lpstr>07-2 새로운 뷰 만들기 </vt:lpstr>
      <vt:lpstr>07-2 새로운 뷰 만들기 </vt:lpstr>
      <vt:lpstr>07-2 새로운 뷰 만들기 실습</vt:lpstr>
      <vt:lpstr>07-2 새로운 뷰 만들기 실습</vt:lpstr>
      <vt:lpstr>07-2 새로운 뷰 만들기 실습</vt:lpstr>
      <vt:lpstr>07-2 새로운 뷰 만들기 실습</vt:lpstr>
      <vt:lpstr>07-2 새로운 뷰 만들기 실습</vt:lpstr>
      <vt:lpstr>07-2 새로운 뷰 만들기 실습</vt:lpstr>
      <vt:lpstr>07-2 새로운 뷰 만들기 실습</vt:lpstr>
      <vt:lpstr>07-2 새로운 뷰 만들기 실습</vt:lpstr>
      <vt:lpstr>07-2 새로운 뷰 만들기 실습</vt:lpstr>
      <vt:lpstr>07-2 새로운 뷰 만들기 실습: Hu072Button</vt:lpstr>
      <vt:lpstr>07-2 새로운 뷰 만들기 실습: Hu072Button</vt:lpstr>
      <vt:lpstr>07-2 새로운 뷰 만들기 실습: Hu072Button</vt:lpstr>
      <vt:lpstr>07-2 새로운 뷰 만들기 실습: Hu072Button</vt:lpstr>
      <vt:lpstr>07-2 새로운 뷰 만들기 실습: Hu072Button</vt:lpstr>
      <vt:lpstr>07-2 새로운 뷰 만들기 연습 문제: Hu072Buttonx</vt:lpstr>
      <vt:lpstr>07-2 새로운 뷰 만들기 연습 문제: Hu072Buttonx</vt:lpstr>
      <vt:lpstr>07-2 새로운 뷰 만들기 연습 문제: Hu072Buttonx</vt:lpstr>
      <vt:lpstr>07-2 새로운 뷰 만들기 연습 문제: Joy071Button </vt:lpstr>
      <vt:lpstr>07-2 새로운 뷰 만들기 연습 문제: Joy071Button </vt:lpstr>
      <vt:lpstr>07-2 새로운 뷰 만들기 연습 문제: Joy071Button </vt:lpstr>
      <vt:lpstr>07-2 새로운 뷰 만들기 연습 문제: Joy071Button </vt:lpstr>
      <vt:lpstr>07-2 새로운 뷰 만들기 연습 문제 – Joy072Button </vt:lpstr>
      <vt:lpstr>07-2 새로운 뷰 만들기 연습 문제 – Joy072Button </vt:lpstr>
      <vt:lpstr>07-2 새로운 뷰 만들기 연습 문제 – Joy072Button </vt:lpstr>
      <vt:lpstr>07-2 새로운 뷰 만들기 연습 문제 – Joy072Button </vt:lpstr>
      <vt:lpstr>07-4 Recycler View 만들기</vt:lpstr>
      <vt:lpstr>07-4 Recycler View 만들기</vt:lpstr>
      <vt:lpstr>07-4 Recycler View 만들기</vt:lpstr>
      <vt:lpstr>07-4 Recycler View 만들기</vt:lpstr>
      <vt:lpstr>07-4 Recycler View 만들기 실습</vt:lpstr>
      <vt:lpstr>07-4 Recycler View 만들기 실습</vt:lpstr>
      <vt:lpstr>07-4 Recycler View 만들기 실습</vt:lpstr>
      <vt:lpstr>07-4 Recycler View 만들기 실습</vt:lpstr>
      <vt:lpstr>07-4 Recycler View 만들기 실습</vt:lpstr>
      <vt:lpstr>07-4 Recycler View 만들기 실습</vt:lpstr>
      <vt:lpstr>07-4 Recycler View 만들기 실습</vt:lpstr>
      <vt:lpstr>07-4 Recycler View 만들기 실습</vt:lpstr>
      <vt:lpstr>07-4 Recycler View 만들기 실습</vt:lpstr>
      <vt:lpstr>07-4 Recycler View 만들기 실습</vt:lpstr>
      <vt:lpstr>07-4 Recycler View 연습 문제 - interface</vt:lpstr>
      <vt:lpstr>07-4 Recycler View 연습 문제</vt:lpstr>
      <vt:lpstr>07-4 Recycler View 연습 문제 – Interface </vt:lpstr>
      <vt:lpstr>07-4 Recycler View 연습 문제 – Interface </vt:lpstr>
      <vt:lpstr>07-4 Recycler View 연습 문제 – Interface </vt:lpstr>
      <vt:lpstr>07-4 Recycler View 연습 문제 – Interface </vt:lpstr>
      <vt:lpstr>07-4 Recycler View 연습 문제 – Interface </vt:lpstr>
      <vt:lpstr>07-4 Recycler View 연습 문제 – Interface </vt:lpstr>
      <vt:lpstr>07-4 Recycler View 연습 문제 – Interface </vt:lpstr>
      <vt:lpstr>07-4 Recycler View 연습 문제 – Interface </vt:lpstr>
      <vt:lpstr>07-4 Recycler View 연습 문제 – Saving all items selected </vt:lpstr>
      <vt:lpstr>07-4 Recycler View 연습 문제 – Saving all items selected </vt:lpstr>
      <vt:lpstr>07-4 Recycler View 연습 문제 – Saving all items selected </vt:lpstr>
      <vt:lpstr>07-4 Recycler View 연습 문제 – Saving all items selected </vt:lpstr>
      <vt:lpstr>07-4 Recycler View 연습 문제 – Selected items highlighted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김 영섭</cp:lastModifiedBy>
  <cp:revision>1415</cp:revision>
  <dcterms:created xsi:type="dcterms:W3CDTF">2014-02-12T09:15:05Z</dcterms:created>
  <dcterms:modified xsi:type="dcterms:W3CDTF">2020-07-30T01:37:31Z</dcterms:modified>
</cp:coreProperties>
</file>