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84"/>
  </p:notesMasterIdLst>
  <p:sldIdLst>
    <p:sldId id="339" r:id="rId2"/>
    <p:sldId id="1194" r:id="rId3"/>
    <p:sldId id="1195" r:id="rId4"/>
    <p:sldId id="895" r:id="rId5"/>
    <p:sldId id="1196" r:id="rId6"/>
    <p:sldId id="1197" r:id="rId7"/>
    <p:sldId id="1198" r:id="rId8"/>
    <p:sldId id="1199" r:id="rId9"/>
    <p:sldId id="1200" r:id="rId10"/>
    <p:sldId id="1002" r:id="rId11"/>
    <p:sldId id="1075" r:id="rId12"/>
    <p:sldId id="1076" r:id="rId13"/>
    <p:sldId id="1008" r:id="rId14"/>
    <p:sldId id="1078" r:id="rId15"/>
    <p:sldId id="1079" r:id="rId16"/>
    <p:sldId id="1080" r:id="rId17"/>
    <p:sldId id="1201" r:id="rId18"/>
    <p:sldId id="1081" r:id="rId19"/>
    <p:sldId id="1082" r:id="rId20"/>
    <p:sldId id="1083" r:id="rId21"/>
    <p:sldId id="1129" r:id="rId22"/>
    <p:sldId id="1086" r:id="rId23"/>
    <p:sldId id="1130" r:id="rId24"/>
    <p:sldId id="1120" r:id="rId25"/>
    <p:sldId id="1121" r:id="rId26"/>
    <p:sldId id="1202" r:id="rId27"/>
    <p:sldId id="1203" r:id="rId28"/>
    <p:sldId id="1204" r:id="rId29"/>
    <p:sldId id="1205" r:id="rId30"/>
    <p:sldId id="1206" r:id="rId31"/>
    <p:sldId id="1207" r:id="rId32"/>
    <p:sldId id="1208" r:id="rId33"/>
    <p:sldId id="1209" r:id="rId34"/>
    <p:sldId id="1210" r:id="rId35"/>
    <p:sldId id="1211" r:id="rId36"/>
    <p:sldId id="1212" r:id="rId37"/>
    <p:sldId id="1213" r:id="rId38"/>
    <p:sldId id="1214" r:id="rId39"/>
    <p:sldId id="1215" r:id="rId40"/>
    <p:sldId id="1235" r:id="rId41"/>
    <p:sldId id="1225" r:id="rId42"/>
    <p:sldId id="1226" r:id="rId43"/>
    <p:sldId id="1227" r:id="rId44"/>
    <p:sldId id="1228" r:id="rId45"/>
    <p:sldId id="1229" r:id="rId46"/>
    <p:sldId id="1230" r:id="rId47"/>
    <p:sldId id="1231" r:id="rId48"/>
    <p:sldId id="1232" r:id="rId49"/>
    <p:sldId id="1233" r:id="rId50"/>
    <p:sldId id="1234" r:id="rId51"/>
    <p:sldId id="1087" r:id="rId52"/>
    <p:sldId id="1088" r:id="rId53"/>
    <p:sldId id="1132" r:id="rId54"/>
    <p:sldId id="1089" r:id="rId55"/>
    <p:sldId id="1090" r:id="rId56"/>
    <p:sldId id="1091" r:id="rId57"/>
    <p:sldId id="1093" r:id="rId58"/>
    <p:sldId id="1094" r:id="rId59"/>
    <p:sldId id="1095" r:id="rId60"/>
    <p:sldId id="1098" r:id="rId61"/>
    <p:sldId id="1096" r:id="rId62"/>
    <p:sldId id="1097" r:id="rId63"/>
    <p:sldId id="1099" r:id="rId64"/>
    <p:sldId id="1100" r:id="rId65"/>
    <p:sldId id="1101" r:id="rId66"/>
    <p:sldId id="1123" r:id="rId67"/>
    <p:sldId id="1102" r:id="rId68"/>
    <p:sldId id="1125" r:id="rId69"/>
    <p:sldId id="1126" r:id="rId70"/>
    <p:sldId id="1122" r:id="rId71"/>
    <p:sldId id="1107" r:id="rId72"/>
    <p:sldId id="1109" r:id="rId73"/>
    <p:sldId id="1110" r:id="rId74"/>
    <p:sldId id="1111" r:id="rId75"/>
    <p:sldId id="1112" r:id="rId76"/>
    <p:sldId id="1113" r:id="rId77"/>
    <p:sldId id="1114" r:id="rId78"/>
    <p:sldId id="1115" r:id="rId79"/>
    <p:sldId id="1116" r:id="rId80"/>
    <p:sldId id="1117" r:id="rId81"/>
    <p:sldId id="1118" r:id="rId82"/>
    <p:sldId id="1173" r:id="rId8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35" autoAdjust="0"/>
    <p:restoredTop sz="93780" autoAdjust="0"/>
  </p:normalViewPr>
  <p:slideViewPr>
    <p:cSldViewPr>
      <p:cViewPr varScale="1">
        <p:scale>
          <a:sx n="58" d="100"/>
          <a:sy n="58" d="100"/>
        </p:scale>
        <p:origin x="67" y="59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8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776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5704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09720" y="364331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3DFC-D19E-4489-81A0-2BEACF4D5BEA}" type="datetime1">
              <a:rPr lang="ko-KR" altLang="en-US" smtClean="0"/>
              <a:t>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 dirty="0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78752" y="6520260"/>
            <a:ext cx="1165920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5210" y="87922"/>
            <a:ext cx="336161" cy="244734"/>
            <a:chOff x="13317" y="34771"/>
            <a:chExt cx="956569" cy="1006475"/>
          </a:xfrm>
        </p:grpSpPr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609600" y="2285992"/>
            <a:ext cx="109728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461" y="1600203"/>
            <a:ext cx="11010939" cy="452596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6EA6-D9DB-42E3-9CF4-5FF064BCCBD4}" type="datetime1">
              <a:rPr lang="ko-KR" altLang="en-US" smtClean="0"/>
              <a:t>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3968" y="357166"/>
            <a:ext cx="9963181" cy="1000132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19" y="1857365"/>
            <a:ext cx="920957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130B-BDA3-4432-AD22-7228F2591A72}" type="datetime1">
              <a:rPr lang="ko-KR" altLang="en-US" smtClean="0"/>
              <a:t>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19219" y="3286125"/>
            <a:ext cx="922019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9B2E-AC5C-4CA1-A2FD-F4A945DECCCA}" type="datetime1">
              <a:rPr lang="ko-KR" altLang="en-US" smtClean="0"/>
              <a:t>20-07-30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8754-33AA-481A-B885-58843B94B2EC}" type="datetime1">
              <a:rPr lang="ko-KR" altLang="en-US" smtClean="0"/>
              <a:t>20-07-30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13912" y="2564904"/>
            <a:ext cx="12205912" cy="1900239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32146" rIns="32146" anchor="ctr"/>
          <a:lstStyle/>
          <a:p>
            <a:pPr algn="ctr" defTabSz="642915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914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5215" y="6353630"/>
            <a:ext cx="135929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7580757" y="2673042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7896200" y="2706743"/>
            <a:ext cx="3761795" cy="1367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2145" tIns="32145" rIns="32145" bIns="32145" anchor="b">
            <a:normAutofit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400" kern="1200" spc="0" baseline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Android Apps</a:t>
            </a:r>
            <a:r>
              <a:rPr lang="en-US" altLang="ko-KR" sz="2000" kern="1200" spc="0" dirty="0" smtClean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   </a:t>
            </a:r>
            <a:endParaRPr lang="en-US" altLang="ko-KR" sz="2000" kern="1200" spc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Arial Rounded MT Bold" panose="020F0704030504030204" pitchFamily="34" charset="0"/>
              <a:ea typeface="나눔고딕" panose="020D0604000000000000" pitchFamily="50" charset="-127"/>
              <a:cs typeface="+mn-cs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   김영섭    교수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3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3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7580757" y="2925213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1223" y="2644442"/>
            <a:ext cx="7899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943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rmAutofit/>
          </a:bodyPr>
          <a:lstStyle>
            <a:lvl1pPr algn="l">
              <a:defRPr sz="2000" b="1" cap="none" baseline="0">
                <a:effectLst/>
                <a:latin typeface="Arial Rounded MT Bold" panose="020F0704030504030204" pitchFamily="34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1pPr>
            <a:lvl2pPr marL="742950" indent="-28575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2pPr>
            <a:lvl3pPr marL="11430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3pPr>
            <a:lvl4pPr marL="16002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4pPr>
            <a:lvl5pPr marL="20574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93B47-E977-46F8-8C2F-7DA674317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부제목 2"/>
          <p:cNvSpPr txBox="1">
            <a:spLocks/>
          </p:cNvSpPr>
          <p:nvPr userDrawn="1"/>
        </p:nvSpPr>
        <p:spPr>
          <a:xfrm>
            <a:off x="2224728" y="6535891"/>
            <a:ext cx="7704856" cy="3320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²"/>
              <a:defRPr kumimoji="0" sz="32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u"/>
              <a:defRPr kumimoji="0" sz="2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/>
              <a:buChar char="u"/>
              <a:defRPr kumimoji="0" sz="2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/>
              <a:buChar char="u"/>
              <a:defRPr kumimoji="0" sz="24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/>
              <a:buChar char="u"/>
              <a:defRPr kumimoji="0" sz="20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Prof. Youngsup Kim, idebtor@gmail.com CSEE Dept., Handong Global University</a:t>
            </a:r>
            <a:endParaRPr lang="ko-KR" altLang="en-US" sz="12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08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AC778754-33AA-481A-B885-58843B94B2EC}" type="datetime1">
              <a:rPr lang="ko-KR" altLang="en-US" smtClean="0"/>
              <a:pPr/>
              <a:t>20-07-30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2" r:id="rId4"/>
    <p:sldLayoutId id="2147483703" r:id="rId5"/>
    <p:sldLayoutId id="2147483704" r:id="rId6"/>
    <p:sldLayoutId id="2147483705" r:id="rId7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baseline="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c7iu9hHLc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505B4B2-2AEB-4AA6-B6FA-F775CF41E87C}"/>
              </a:ext>
            </a:extLst>
          </p:cNvPr>
          <p:cNvSpPr txBox="1">
            <a:spLocks/>
          </p:cNvSpPr>
          <p:nvPr/>
        </p:nvSpPr>
        <p:spPr>
          <a:xfrm>
            <a:off x="2099640" y="3284984"/>
            <a:ext cx="4998981" cy="936104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4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Service &amp; Receiver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AAC739-984E-4671-8E8D-A38DC0A18EDF}"/>
              </a:ext>
            </a:extLst>
          </p:cNvPr>
          <p:cNvSpPr txBox="1">
            <a:spLocks/>
          </p:cNvSpPr>
          <p:nvPr/>
        </p:nvSpPr>
        <p:spPr>
          <a:xfrm>
            <a:off x="119336" y="2708920"/>
            <a:ext cx="936104" cy="3600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06</a:t>
            </a:r>
            <a:endParaRPr lang="en-US" altLang="ko-KR" sz="1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9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서비스란 화면이 없이 백그라운드에서 실행되는 앱의 구성요소입니다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당연히 시스템에서 관리합니다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그래서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액티비티를 만들 때 </a:t>
            </a:r>
            <a:r>
              <a:rPr lang="en-US" altLang="ko-KR" dirty="0" smtClean="0">
                <a:sym typeface="Wingdings" panose="05000000000000000000" pitchFamily="2" charset="2"/>
              </a:rPr>
              <a:t>Manifest</a:t>
            </a:r>
            <a:r>
              <a:rPr lang="ko-KR" altLang="en-US" dirty="0" smtClean="0">
                <a:sym typeface="Wingdings" panose="05000000000000000000" pitchFamily="2" charset="2"/>
              </a:rPr>
              <a:t> 파일에 등록했던 것처럼 새로 만든 서비스는 </a:t>
            </a:r>
            <a:r>
              <a:rPr lang="en-US" altLang="ko-KR" dirty="0" smtClean="0">
                <a:sym typeface="Wingdings" panose="05000000000000000000" pitchFamily="2" charset="2"/>
              </a:rPr>
              <a:t>Manifest</a:t>
            </a:r>
            <a:r>
              <a:rPr lang="ko-KR" altLang="en-US" dirty="0" smtClean="0">
                <a:sym typeface="Wingdings" panose="05000000000000000000" pitchFamily="2" charset="2"/>
              </a:rPr>
              <a:t> 파일에 등록해야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,</a:t>
            </a:r>
            <a:r>
              <a:rPr lang="ko-KR" altLang="en-US" b="1" dirty="0" smtClean="0">
                <a:sym typeface="Wingdings" panose="05000000000000000000" pitchFamily="2" charset="2"/>
              </a:rPr>
              <a:t>서비스의 실행 원리와 역할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서비스를 실행하려면 메인 액티비티에서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startService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서비스는 실행된 상태를 계속 유지하기 위해 서비스가 비정상적으로 종료되더라도 시스템이 자동으로 재실행합니다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다음 그림을 통해 이해해 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5363220" y="3789040"/>
            <a:ext cx="3168352" cy="129614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hueMod val="100000"/>
                  <a:satMod val="100000"/>
                  <a:tint val="66000"/>
                  <a:satMod val="160000"/>
                </a:schemeClr>
              </a:gs>
              <a:gs pos="50000">
                <a:schemeClr val="accent1">
                  <a:tint val="100000"/>
                  <a:shade val="100000"/>
                  <a:hueMod val="100000"/>
                  <a:satMod val="100000"/>
                  <a:tint val="44500"/>
                  <a:satMod val="160000"/>
                </a:schemeClr>
              </a:gs>
              <a:gs pos="100000">
                <a:schemeClr val="accent1">
                  <a:tint val="100000"/>
                  <a:shade val="100000"/>
                  <a:hueMod val="100000"/>
                  <a:satMod val="10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6947396" y="4725144"/>
            <a:ext cx="0" cy="1008112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5870819" y="3887760"/>
            <a:ext cx="215315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onCreate() </a:t>
            </a:r>
            <a:r>
              <a:rPr lang="ko-KR" altLang="en-US" b="1" dirty="0"/>
              <a:t>호출됨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058964" y="4072426"/>
            <a:ext cx="2160240" cy="0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305362" y="3659659"/>
            <a:ext cx="166744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/>
              <a:t>StartService()</a:t>
            </a:r>
            <a:endParaRPr lang="ko-KR" altLang="en-US" b="1" dirty="0"/>
          </a:p>
        </p:txBody>
      </p:sp>
      <p:sp>
        <p:nvSpPr>
          <p:cNvPr id="14" name="직사각형 13"/>
          <p:cNvSpPr/>
          <p:nvPr/>
        </p:nvSpPr>
        <p:spPr>
          <a:xfrm>
            <a:off x="1918018" y="3844325"/>
            <a:ext cx="126669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b="1" dirty="0" err="1" smtClean="0"/>
              <a:t>시작시키기</a:t>
            </a:r>
            <a:endParaRPr lang="ko-KR" altLang="en-US" b="1" dirty="0"/>
          </a:p>
        </p:txBody>
      </p:sp>
      <p:sp>
        <p:nvSpPr>
          <p:cNvPr id="15" name="직사각형 14"/>
          <p:cNvSpPr/>
          <p:nvPr/>
        </p:nvSpPr>
        <p:spPr>
          <a:xfrm>
            <a:off x="7074078" y="5206299"/>
            <a:ext cx="133081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b="1" dirty="0" smtClean="0"/>
              <a:t>비정상 종료</a:t>
            </a:r>
            <a:endParaRPr lang="ko-KR" altLang="en-US" b="1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363220" y="5812454"/>
            <a:ext cx="3168352" cy="56887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hueMod val="100000"/>
                  <a:satMod val="100000"/>
                  <a:tint val="66000"/>
                  <a:satMod val="160000"/>
                </a:schemeClr>
              </a:gs>
              <a:gs pos="50000">
                <a:schemeClr val="accent1">
                  <a:tint val="100000"/>
                  <a:shade val="100000"/>
                  <a:hueMod val="100000"/>
                  <a:satMod val="100000"/>
                  <a:tint val="44500"/>
                  <a:satMod val="160000"/>
                </a:schemeClr>
              </a:gs>
              <a:gs pos="100000">
                <a:schemeClr val="accent1">
                  <a:tint val="100000"/>
                  <a:shade val="100000"/>
                  <a:hueMod val="100000"/>
                  <a:satMod val="10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534011" y="5912225"/>
            <a:ext cx="83388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b="1" dirty="0" smtClean="0"/>
              <a:t>시스템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4646724" y="5236294"/>
            <a:ext cx="219483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/>
              <a:t>onDestroy() </a:t>
            </a:r>
            <a:r>
              <a:rPr lang="ko-KR" altLang="en-US" b="1" dirty="0"/>
              <a:t>호출됨</a:t>
            </a:r>
          </a:p>
        </p:txBody>
      </p:sp>
      <p:cxnSp>
        <p:nvCxnSpPr>
          <p:cNvPr id="20" name="구부러진 연결선 19"/>
          <p:cNvCxnSpPr>
            <a:stCxn id="16" idx="3"/>
            <a:endCxn id="5" idx="3"/>
          </p:cNvCxnSpPr>
          <p:nvPr/>
        </p:nvCxnSpPr>
        <p:spPr>
          <a:xfrm flipV="1">
            <a:off x="8531572" y="4437112"/>
            <a:ext cx="12700" cy="1659779"/>
          </a:xfrm>
          <a:prstGeom prst="curvedConnector3">
            <a:avLst>
              <a:gd name="adj1" fmla="val 1800000"/>
            </a:avLst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6530455" y="3290327"/>
            <a:ext cx="83388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b="1" dirty="0" smtClean="0"/>
              <a:t>서비스</a:t>
            </a:r>
            <a:endParaRPr lang="ko-KR" altLang="en-US" b="1" dirty="0"/>
          </a:p>
        </p:txBody>
      </p:sp>
      <p:sp>
        <p:nvSpPr>
          <p:cNvPr id="23" name="직사각형 22"/>
          <p:cNvSpPr/>
          <p:nvPr/>
        </p:nvSpPr>
        <p:spPr>
          <a:xfrm>
            <a:off x="3457974" y="4100362"/>
            <a:ext cx="107593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/>
              <a:t>인텐트 객체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366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Hu061Service: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서비스의 실행 원리와 역할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서비스가 동작하는 방식을 이해하기 위해 새로운 프로젝트 안에서 서비스 클래스를 정의하는 실습입니다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Step1: </a:t>
            </a:r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b="1" dirty="0" smtClean="0">
                <a:sym typeface="Wingdings" panose="05000000000000000000" pitchFamily="2" charset="2"/>
              </a:rPr>
              <a:t>H061Service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서비스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service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프로젝트 창 </a:t>
            </a:r>
            <a:r>
              <a:rPr lang="en-US" altLang="ko-KR" dirty="0" smtClean="0">
                <a:sym typeface="Wingdings" panose="05000000000000000000" pitchFamily="2" charset="2"/>
              </a:rPr>
              <a:t>[app]</a:t>
            </a:r>
            <a:r>
              <a:rPr lang="ko-KR" altLang="en-US" dirty="0" smtClean="0">
                <a:sym typeface="Wingdings" panose="05000000000000000000" pitchFamily="2" charset="2"/>
              </a:rPr>
              <a:t>에서 우클릭하여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팝업 메뉴가 나오면</a:t>
            </a:r>
            <a:r>
              <a:rPr lang="en-US" altLang="ko-KR" dirty="0" smtClean="0">
                <a:sym typeface="Wingdings" panose="05000000000000000000" pitchFamily="2" charset="2"/>
              </a:rPr>
              <a:t>, New  Service  Service</a:t>
            </a:r>
            <a:r>
              <a:rPr lang="ko-KR" altLang="en-US" dirty="0" smtClean="0">
                <a:sym typeface="Wingdings" panose="05000000000000000000" pitchFamily="2" charset="2"/>
              </a:rPr>
              <a:t>를 택합니다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새로운 서비스를 만들 수 있는 대화상자가 나오면</a:t>
            </a:r>
            <a:r>
              <a:rPr lang="en-US" altLang="ko-KR" dirty="0" smtClean="0">
                <a:sym typeface="Wingdings" panose="05000000000000000000" pitchFamily="2" charset="2"/>
              </a:rPr>
              <a:t>, Class Name: </a:t>
            </a:r>
            <a:r>
              <a:rPr lang="en-US" altLang="ko-KR" b="1" dirty="0" err="1" smtClean="0">
                <a:sym typeface="Wingdings" panose="05000000000000000000" pitchFamily="2" charset="2"/>
              </a:rPr>
              <a:t>MyService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디폴트 값으로 </a:t>
            </a:r>
            <a:r>
              <a:rPr lang="en-US" altLang="ko-KR" dirty="0" smtClean="0">
                <a:sym typeface="Wingdings" panose="05000000000000000000" pitchFamily="2" charset="2"/>
              </a:rPr>
              <a:t>[Finish]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MyService.java </a:t>
            </a:r>
            <a:r>
              <a:rPr lang="ko-KR" altLang="en-US" dirty="0" smtClean="0">
                <a:sym typeface="Wingdings" panose="05000000000000000000" pitchFamily="2" charset="2"/>
              </a:rPr>
              <a:t>이 만들어지고 또한 </a:t>
            </a:r>
            <a:r>
              <a:rPr lang="en-US" altLang="ko-KR" b="1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b="1" dirty="0" smtClean="0">
                <a:sym typeface="Wingdings" panose="05000000000000000000" pitchFamily="2" charset="2"/>
              </a:rPr>
              <a:t>안에 </a:t>
            </a:r>
            <a:r>
              <a:rPr lang="en-US" altLang="ko-KR" b="1" dirty="0" smtClean="0">
                <a:sym typeface="Wingdings" panose="05000000000000000000" pitchFamily="2" charset="2"/>
              </a:rPr>
              <a:t>&lt;service&gt; </a:t>
            </a:r>
            <a:r>
              <a:rPr lang="ko-KR" altLang="en-US" b="1" dirty="0" smtClean="0">
                <a:sym typeface="Wingdings" panose="05000000000000000000" pitchFamily="2" charset="2"/>
              </a:rPr>
              <a:t>태그도 추가 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MyService.java </a:t>
            </a:r>
            <a:r>
              <a:rPr lang="ko-KR" altLang="en-US" dirty="0" smtClean="0">
                <a:sym typeface="Wingdings" panose="05000000000000000000" pitchFamily="2" charset="2"/>
              </a:rPr>
              <a:t>에는 자동으로 만들어진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생성자</a:t>
            </a:r>
            <a:r>
              <a:rPr lang="ko-KR" altLang="en-US" dirty="0" err="1" smtClean="0">
                <a:sym typeface="Wingdings" panose="05000000000000000000" pitchFamily="2" charset="2"/>
              </a:rPr>
              <a:t>와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onBind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메소드만</a:t>
            </a:r>
            <a:r>
              <a:rPr lang="ko-KR" altLang="en-US" dirty="0" smtClean="0">
                <a:sym typeface="Wingdings" panose="05000000000000000000" pitchFamily="2" charset="2"/>
              </a:rPr>
              <a:t>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하지만 서비스의 </a:t>
            </a:r>
            <a:r>
              <a:rPr lang="ko-KR" altLang="en-US" dirty="0" err="1" smtClean="0">
                <a:sym typeface="Wingdings" panose="05000000000000000000" pitchFamily="2" charset="2"/>
              </a:rPr>
              <a:t>수명주기를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관리하기 위해  </a:t>
            </a:r>
            <a:r>
              <a:rPr lang="en-US" altLang="ko-KR" b="1" dirty="0" smtClean="0">
                <a:sym typeface="Wingdings" panose="05000000000000000000" pitchFamily="2" charset="2"/>
              </a:rPr>
              <a:t>onCreate(), onDestroy()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메소드와</a:t>
            </a:r>
            <a:r>
              <a:rPr lang="ko-KR" altLang="en-US" dirty="0" smtClean="0">
                <a:sym typeface="Wingdings" panose="05000000000000000000" pitchFamily="2" charset="2"/>
              </a:rPr>
              <a:t> 인텐트 객체를 전달하기 위한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onStartCommand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추가하겠습니다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MyService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우클릭하여 팝업 메뉴가 보이면 </a:t>
            </a:r>
            <a:r>
              <a:rPr lang="en-US" altLang="ko-KR" dirty="0" smtClean="0">
                <a:sym typeface="Wingdings" panose="05000000000000000000" pitchFamily="2" charset="2"/>
              </a:rPr>
              <a:t>[Generate  Override Methods…] </a:t>
            </a:r>
            <a:r>
              <a:rPr lang="ko-KR" altLang="en-US" dirty="0" smtClean="0">
                <a:sym typeface="Wingdings" panose="05000000000000000000" pitchFamily="2" charset="2"/>
              </a:rPr>
              <a:t>로 갑니다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부모 클래스 메소드를 재정의할 수 있는 대화상자가 표시되면</a:t>
            </a:r>
            <a:r>
              <a:rPr lang="en-US" altLang="ko-KR" dirty="0" smtClean="0">
                <a:sym typeface="Wingdings" panose="05000000000000000000" pitchFamily="2" charset="2"/>
              </a:rPr>
              <a:t>, Ctrl</a:t>
            </a:r>
            <a:r>
              <a:rPr lang="ko-KR" altLang="en-US" dirty="0" smtClean="0">
                <a:sym typeface="Wingdings" panose="05000000000000000000" pitchFamily="2" charset="2"/>
              </a:rPr>
              <a:t>를 누른 상태에서 세 개의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onCreate(), onDestroy(),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onStartCommand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메소드를 모두 선택하고 </a:t>
            </a:r>
            <a:r>
              <a:rPr lang="en-US" altLang="ko-KR" dirty="0" smtClean="0">
                <a:sym typeface="Wingdings" panose="05000000000000000000" pitchFamily="2" charset="2"/>
              </a:rPr>
              <a:t>[OK]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71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Hu061Service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Step 2: activity_menu.xml </a:t>
            </a:r>
            <a:r>
              <a:rPr lang="ko-KR" altLang="en-US" dirty="0" smtClean="0">
                <a:sym typeface="Wingdings" panose="05000000000000000000" pitchFamily="2" charset="2"/>
              </a:rPr>
              <a:t>파일의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기존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텍스트뷰는</a:t>
            </a:r>
            <a:r>
              <a:rPr lang="ko-KR" altLang="en-US" dirty="0" smtClean="0">
                <a:sym typeface="Wingdings" panose="05000000000000000000" pitchFamily="2" charset="2"/>
              </a:rPr>
              <a:t> 삭제하고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버튼과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</a:t>
            </a:r>
            <a:r>
              <a:rPr lang="ko-KR" altLang="en-US" dirty="0" smtClean="0">
                <a:sym typeface="Wingdings" panose="05000000000000000000" pitchFamily="2" charset="2"/>
              </a:rPr>
              <a:t> 하나를 가운데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버튼은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b="1" dirty="0" smtClean="0">
                <a:sym typeface="Wingdings" panose="05000000000000000000" pitchFamily="2" charset="2"/>
              </a:rPr>
              <a:t>서비스로 보내기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로 표시하고</a:t>
            </a:r>
            <a:r>
              <a:rPr lang="en-US" altLang="ko-KR" dirty="0" smtClean="0">
                <a:sym typeface="Wingdings" panose="05000000000000000000" pitchFamily="2" charset="2"/>
              </a:rPr>
              <a:t>,  </a:t>
            </a:r>
            <a:r>
              <a:rPr lang="ko-KR" altLang="en-US" dirty="0" smtClean="0">
                <a:sym typeface="Wingdings" panose="05000000000000000000" pitchFamily="2" charset="2"/>
              </a:rPr>
              <a:t>이 버튼을 누르면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내용을 서비스에 전달하도록 만들 것입니다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hint </a:t>
            </a:r>
            <a:r>
              <a:rPr lang="ko-KR" altLang="en-US" dirty="0" smtClean="0">
                <a:sym typeface="Wingdings" panose="05000000000000000000" pitchFamily="2" charset="2"/>
              </a:rPr>
              <a:t>특성을 </a:t>
            </a:r>
            <a:r>
              <a:rPr lang="en-US" altLang="ko-KR" dirty="0" smtClean="0">
                <a:sym typeface="Wingdings" panose="05000000000000000000" pitchFamily="2" charset="2"/>
              </a:rPr>
              <a:t>'Service: Enter a name'  </a:t>
            </a:r>
            <a:r>
              <a:rPr lang="ko-KR" altLang="en-US" dirty="0" smtClean="0">
                <a:sym typeface="Wingdings" panose="05000000000000000000" pitchFamily="2" charset="2"/>
              </a:rPr>
              <a:t>라고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서비스에 데이터를 전달할 때는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startService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사용하며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안에 </a:t>
            </a:r>
            <a:r>
              <a:rPr lang="ko-KR" altLang="en-US" b="1" dirty="0" smtClean="0">
                <a:sym typeface="Wingdings" panose="05000000000000000000" pitchFamily="2" charset="2"/>
              </a:rPr>
              <a:t>부가 데이터</a:t>
            </a:r>
            <a:r>
              <a:rPr lang="ko-KR" altLang="en-US" dirty="0" smtClean="0">
                <a:sym typeface="Wingdings" panose="05000000000000000000" pitchFamily="2" charset="2"/>
              </a:rPr>
              <a:t>를 추가하여 전달하면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2852936"/>
            <a:ext cx="5616624" cy="378029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6919" y="2687285"/>
            <a:ext cx="2220659" cy="382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1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서비스의 실행 원리와 역할 실습 계속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Step 3:</a:t>
            </a:r>
            <a:r>
              <a:rPr lang="en-US" altLang="ko-KR" dirty="0" smtClean="0">
                <a:sym typeface="Wingdings" panose="05000000000000000000" pitchFamily="2" charset="2"/>
              </a:rPr>
              <a:t> 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코딩하기 </a:t>
            </a:r>
            <a:r>
              <a:rPr lang="en-US" altLang="ko-KR" dirty="0" smtClean="0">
                <a:sym typeface="Wingdings" panose="05000000000000000000" pitchFamily="2" charset="2"/>
              </a:rPr>
              <a:t>- [</a:t>
            </a:r>
            <a:r>
              <a:rPr lang="ko-KR" altLang="en-US" dirty="0" smtClean="0">
                <a:sym typeface="Wingdings" panose="05000000000000000000" pitchFamily="2" charset="2"/>
              </a:rPr>
              <a:t>서비스로 보내기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sym typeface="Wingdings" panose="05000000000000000000" pitchFamily="2" charset="2"/>
              </a:rPr>
              <a:t>버튼을 누르면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정보를 서비스에 전달하는 코드를 작성하는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 Intent</a:t>
            </a:r>
            <a:r>
              <a:rPr lang="ko-KR" altLang="en-US" dirty="0" smtClean="0">
                <a:sym typeface="Wingdings" panose="05000000000000000000" pitchFamily="2" charset="2"/>
              </a:rPr>
              <a:t>안에 부가 데이터를 담아서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startService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메소드를 통해 내보냅니다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550397"/>
            <a:ext cx="11365852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final EditText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editText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= </a:t>
            </a:r>
            <a:r>
              <a:rPr lang="en-US" altLang="ko-KR" sz="1600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R.id.edittext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String </a:t>
            </a:r>
            <a:r>
              <a:rPr lang="en-US" altLang="ko-KR" sz="1600" dirty="0" smtClean="0">
                <a:latin typeface="Consolas" panose="020B0609020204030204" pitchFamily="49" charset="0"/>
              </a:rPr>
              <a:t>content </a:t>
            </a:r>
            <a:r>
              <a:rPr lang="en-US" altLang="ko-KR" sz="1600" dirty="0">
                <a:latin typeface="Consolas" panose="020B0609020204030204" pitchFamily="49" charset="0"/>
              </a:rPr>
              <a:t>=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</a:t>
            </a:r>
            <a:r>
              <a:rPr lang="en-US" altLang="ko-KR" sz="16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600" dirty="0">
                <a:latin typeface="Consolas" panose="020B0609020204030204" pitchFamily="49" charset="0"/>
              </a:rPr>
              <a:t>(), </a:t>
            </a:r>
            <a:r>
              <a:rPr lang="en-US" altLang="ko-KR" sz="1600" dirty="0" err="1">
                <a:latin typeface="Consolas" panose="020B0609020204030204" pitchFamily="49" charset="0"/>
              </a:rPr>
              <a:t>MyService.class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intent.putExtra</a:t>
            </a:r>
            <a:r>
              <a:rPr lang="en-US" altLang="ko-KR" sz="1600" dirty="0" smtClean="0">
                <a:latin typeface="Consolas" panose="020B0609020204030204" pitchFamily="49" charset="0"/>
              </a:rPr>
              <a:t>("command", 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toUpper</a:t>
            </a:r>
            <a:r>
              <a:rPr lang="en-US" altLang="ko-KR" sz="1600" dirty="0" smtClean="0">
                <a:latin typeface="Consolas" panose="020B0609020204030204" pitchFamily="49" charset="0"/>
              </a:rPr>
              <a:t>");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intent.putExtra</a:t>
            </a:r>
            <a:r>
              <a:rPr lang="en-US" altLang="ko-KR" sz="1600" dirty="0" smtClean="0">
                <a:latin typeface="Consolas" panose="020B0609020204030204" pitchFamily="49" charset="0"/>
              </a:rPr>
              <a:t>("Content", content);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startService</a:t>
            </a:r>
            <a:r>
              <a:rPr lang="en-US" altLang="ko-KR" sz="1600" dirty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28920" y="5513351"/>
            <a:ext cx="1237839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서비스 시작하기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8760296" y="4418486"/>
            <a:ext cx="2652884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인텐트 객체 만들고 부가 데이터 넣기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7032104" y="5270671"/>
            <a:ext cx="2652884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입력상자에서 가져온 것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7013485" y="5031349"/>
            <a:ext cx="2652884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서비스 쪽에 전달하는 요청 메시지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820851" y="6089925"/>
            <a:ext cx="3600666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이 </a:t>
            </a:r>
            <a:r>
              <a:rPr lang="en-US" altLang="ko-KR" sz="1400" dirty="0" smtClean="0"/>
              <a:t>intent</a:t>
            </a:r>
            <a:r>
              <a:rPr lang="ko-KR" altLang="en-US" sz="1400" dirty="0" smtClean="0"/>
              <a:t>객체는 </a:t>
            </a:r>
            <a:r>
              <a:rPr lang="en-US" altLang="ko-KR" sz="1400" dirty="0" err="1" smtClean="0"/>
              <a:t>MyService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클래스의 </a:t>
            </a:r>
            <a:endParaRPr lang="en-US" altLang="ko-KR" sz="1400" dirty="0" smtClean="0"/>
          </a:p>
          <a:p>
            <a:r>
              <a:rPr lang="en-US" altLang="ko-KR" sz="1400" dirty="0" err="1" smtClean="0"/>
              <a:t>onStartCommand</a:t>
            </a:r>
            <a:r>
              <a:rPr lang="en-US" altLang="ko-KR" sz="1400" dirty="0" smtClean="0"/>
              <a:t>()</a:t>
            </a:r>
            <a:r>
              <a:rPr lang="ko-KR" altLang="en-US" sz="1400" dirty="0" err="1" smtClean="0"/>
              <a:t>메소드로</a:t>
            </a:r>
            <a:r>
              <a:rPr lang="ko-KR" altLang="en-US" sz="1400" dirty="0" smtClean="0"/>
              <a:t> 전달 됩니다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>
            <a:stCxn id="10" idx="1"/>
          </p:cNvCxnSpPr>
          <p:nvPr/>
        </p:nvCxnSpPr>
        <p:spPr>
          <a:xfrm flipH="1" flipV="1">
            <a:off x="4151784" y="5790350"/>
            <a:ext cx="669067" cy="561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3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3: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MyService.java </a:t>
            </a:r>
            <a:r>
              <a:rPr lang="ko-KR" altLang="en-US" dirty="0">
                <a:sym typeface="Wingdings" panose="05000000000000000000" pitchFamily="2" charset="2"/>
              </a:rPr>
              <a:t>코딩하기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en-US" altLang="ko-KR" dirty="0" err="1" smtClean="0">
                <a:sym typeface="Wingdings" panose="05000000000000000000" pitchFamily="2" charset="2"/>
              </a:rPr>
              <a:t>startService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</a:t>
            </a:r>
            <a:r>
              <a:rPr lang="ko-KR" altLang="en-US" dirty="0" smtClean="0">
                <a:sym typeface="Wingdings" panose="05000000000000000000" pitchFamily="2" charset="2"/>
              </a:rPr>
              <a:t> 담은 인텐트 객체는 </a:t>
            </a:r>
            <a:r>
              <a:rPr lang="en-US" altLang="ko-KR" dirty="0" err="1" smtClean="0">
                <a:sym typeface="Wingdings" panose="05000000000000000000" pitchFamily="2" charset="2"/>
              </a:rPr>
              <a:t>MyService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클래스의 </a:t>
            </a:r>
            <a:r>
              <a:rPr lang="en-US" altLang="ko-KR" dirty="0" err="1" smtClean="0">
                <a:sym typeface="Wingdings" panose="05000000000000000000" pitchFamily="2" charset="2"/>
              </a:rPr>
              <a:t>onStartCommand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전달됩니다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47394" y="1503106"/>
            <a:ext cx="11248112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</a:t>
            </a:r>
            <a:r>
              <a:rPr lang="en-US" altLang="ko-KR" sz="1600" dirty="0" err="1">
                <a:latin typeface="Consolas" panose="020B0609020204030204" pitchFamily="49" charset="0"/>
              </a:rPr>
              <a:t>MyService</a:t>
            </a:r>
            <a:r>
              <a:rPr lang="en-US" altLang="ko-KR" sz="1600" dirty="0">
                <a:latin typeface="Consolas" panose="020B0609020204030204" pitchFamily="49" charset="0"/>
              </a:rPr>
              <a:t> extends Service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private static final String TAG = 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HuService</a:t>
            </a:r>
            <a:r>
              <a:rPr lang="en-US" altLang="ko-KR" sz="1600" dirty="0" smtClean="0">
                <a:latin typeface="Consolas" panose="020B0609020204030204" pitchFamily="49" charset="0"/>
              </a:rPr>
              <a:t>";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public </a:t>
            </a:r>
            <a:r>
              <a:rPr lang="en-US" altLang="ko-KR" sz="1600" dirty="0" err="1">
                <a:latin typeface="Consolas" panose="020B0609020204030204" pitchFamily="49" charset="0"/>
              </a:rPr>
              <a:t>MyService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onCreate()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"onCreate() </a:t>
            </a:r>
            <a:r>
              <a:rPr lang="en-US" altLang="ko-KR" sz="1600" dirty="0" smtClean="0">
                <a:latin typeface="Consolas" panose="020B0609020204030204" pitchFamily="49" charset="0"/>
              </a:rPr>
              <a:t>called");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int </a:t>
            </a:r>
            <a:r>
              <a:rPr lang="en-US" altLang="ko-KR" sz="1600" dirty="0" err="1">
                <a:latin typeface="Consolas" panose="020B0609020204030204" pitchFamily="49" charset="0"/>
              </a:rPr>
              <a:t>onStartCommand</a:t>
            </a:r>
            <a:r>
              <a:rPr lang="en-US" altLang="ko-KR" sz="1600" dirty="0">
                <a:latin typeface="Consolas" panose="020B0609020204030204" pitchFamily="49" charset="0"/>
              </a:rPr>
              <a:t>(Intent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, int flags, int </a:t>
            </a:r>
            <a:r>
              <a:rPr lang="en-US" altLang="ko-KR" sz="1600" dirty="0" err="1">
                <a:latin typeface="Consolas" panose="020B0609020204030204" pitchFamily="49" charset="0"/>
              </a:rPr>
              <a:t>startId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</a:t>
            </a:r>
            <a:r>
              <a:rPr lang="en-US" altLang="ko-KR" sz="1600" dirty="0" err="1">
                <a:latin typeface="Consolas" panose="020B0609020204030204" pitchFamily="49" charset="0"/>
              </a:rPr>
              <a:t>onStartCommand</a:t>
            </a:r>
            <a:r>
              <a:rPr lang="en-US" altLang="ko-KR" sz="1600" dirty="0">
                <a:latin typeface="Consolas" panose="020B0609020204030204" pitchFamily="49" charset="0"/>
              </a:rPr>
              <a:t>() </a:t>
            </a:r>
            <a:r>
              <a:rPr lang="ko-KR" altLang="en-US" sz="1600" dirty="0">
                <a:latin typeface="Consolas" panose="020B0609020204030204" pitchFamily="49" charset="0"/>
              </a:rPr>
              <a:t>호출됨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(intent == null) return </a:t>
            </a:r>
            <a:r>
              <a:rPr lang="en-US" altLang="ko-KR" sz="1600" dirty="0" err="1">
                <a:latin typeface="Consolas" panose="020B0609020204030204" pitchFamily="49" charset="0"/>
              </a:rPr>
              <a:t>Service.START_STICKY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processCommand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super.onStartCommand</a:t>
            </a:r>
            <a:r>
              <a:rPr lang="en-US" altLang="ko-KR" sz="1600" dirty="0">
                <a:latin typeface="Consolas" panose="020B0609020204030204" pitchFamily="49" charset="0"/>
              </a:rPr>
              <a:t>(intent, flags, </a:t>
            </a:r>
            <a:r>
              <a:rPr lang="en-US" altLang="ko-KR" sz="1600" dirty="0" err="1">
                <a:latin typeface="Consolas" panose="020B0609020204030204" pitchFamily="49" charset="0"/>
              </a:rPr>
              <a:t>startId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// </a:t>
            </a:r>
            <a:r>
              <a:rPr lang="ko-KR" altLang="en-US" sz="1600" dirty="0" smtClean="0">
                <a:latin typeface="Consolas" panose="020B0609020204030204" pitchFamily="49" charset="0"/>
              </a:rPr>
              <a:t>다음 쪽에서 계속됩니다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983432" y="5229200"/>
            <a:ext cx="6607618" cy="504056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112224" y="2204864"/>
            <a:ext cx="1882247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MyService.java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755556" y="5229200"/>
            <a:ext cx="2595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intent</a:t>
            </a:r>
            <a:r>
              <a:rPr lang="ko-KR" altLang="en-US" sz="1600" dirty="0" smtClean="0"/>
              <a:t>객체가 </a:t>
            </a:r>
            <a:r>
              <a:rPr lang="en-US" altLang="ko-KR" sz="1600" dirty="0" smtClean="0"/>
              <a:t>null</a:t>
            </a:r>
            <a:r>
              <a:rPr lang="ko-KR" altLang="en-US" sz="1600" dirty="0" smtClean="0"/>
              <a:t>이 아니면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메소드 호출하기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6456040" y="3275954"/>
            <a:ext cx="4896544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400" dirty="0">
                <a:sym typeface="Wingdings" panose="05000000000000000000" pitchFamily="2" charset="2"/>
              </a:rPr>
              <a:t>만약 인텐트 객체가 </a:t>
            </a:r>
            <a:r>
              <a:rPr lang="en-US" altLang="ko-KR" sz="1400" dirty="0">
                <a:sym typeface="Wingdings" panose="05000000000000000000" pitchFamily="2" charset="2"/>
              </a:rPr>
              <a:t>null</a:t>
            </a:r>
            <a:r>
              <a:rPr lang="ko-KR" altLang="en-US" sz="1400" dirty="0">
                <a:sym typeface="Wingdings" panose="05000000000000000000" pitchFamily="2" charset="2"/>
              </a:rPr>
              <a:t>이면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en-US" altLang="ko-KR" sz="1400" dirty="0" err="1">
                <a:sym typeface="Wingdings" panose="05000000000000000000" pitchFamily="2" charset="2"/>
              </a:rPr>
              <a:t>onStartCommand</a:t>
            </a:r>
            <a:r>
              <a:rPr lang="en-US" altLang="ko-KR" sz="1400" dirty="0">
                <a:sym typeface="Wingdings" panose="05000000000000000000" pitchFamily="2" charset="2"/>
              </a:rPr>
              <a:t>() </a:t>
            </a:r>
            <a:r>
              <a:rPr lang="ko-KR" altLang="en-US" sz="1400" dirty="0" err="1">
                <a:sym typeface="Wingdings" panose="05000000000000000000" pitchFamily="2" charset="2"/>
              </a:rPr>
              <a:t>메소드는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en-US" altLang="ko-KR" sz="1400" b="1" dirty="0" err="1">
                <a:sym typeface="Wingdings" panose="05000000000000000000" pitchFamily="2" charset="2"/>
              </a:rPr>
              <a:t>Service.START_STICKY</a:t>
            </a:r>
            <a:r>
              <a:rPr lang="ko-KR" altLang="en-US" sz="1400" dirty="0">
                <a:sym typeface="Wingdings" panose="05000000000000000000" pitchFamily="2" charset="2"/>
              </a:rPr>
              <a:t>을 반환합니다</a:t>
            </a:r>
            <a:r>
              <a:rPr lang="en-US" altLang="ko-KR" sz="1400" dirty="0">
                <a:sym typeface="Wingdings" panose="05000000000000000000" pitchFamily="2" charset="2"/>
              </a:rPr>
              <a:t>. 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그러면</a:t>
            </a:r>
            <a:r>
              <a:rPr lang="en-US" altLang="ko-KR" sz="1400" dirty="0">
                <a:sym typeface="Wingdings" panose="05000000000000000000" pitchFamily="2" charset="2"/>
              </a:rPr>
              <a:t>,</a:t>
            </a:r>
            <a:r>
              <a:rPr lang="ko-KR" altLang="en-US" sz="1400" dirty="0">
                <a:sym typeface="Wingdings" panose="05000000000000000000" pitchFamily="2" charset="2"/>
              </a:rPr>
              <a:t> 비정상 종료를 의미이므로 시스템이 자동으로 </a:t>
            </a:r>
            <a:r>
              <a:rPr lang="ko-KR" altLang="en-US" sz="1400" dirty="0" err="1">
                <a:sym typeface="Wingdings" panose="05000000000000000000" pitchFamily="2" charset="2"/>
              </a:rPr>
              <a:t>재시작합니다</a:t>
            </a:r>
            <a:r>
              <a:rPr lang="en-US" altLang="ko-KR" sz="1400" dirty="0">
                <a:sym typeface="Wingdings" panose="05000000000000000000" pitchFamily="2" charset="2"/>
              </a:rPr>
              <a:t>. </a:t>
            </a:r>
            <a:br>
              <a:rPr lang="en-US" altLang="ko-KR" sz="1400" dirty="0">
                <a:sym typeface="Wingdings" panose="05000000000000000000" pitchFamily="2" charset="2"/>
              </a:rPr>
            </a:br>
            <a:r>
              <a:rPr lang="ko-KR" altLang="en-US" sz="1400" dirty="0" err="1">
                <a:sym typeface="Wingdings" panose="05000000000000000000" pitchFamily="2" charset="2"/>
              </a:rPr>
              <a:t>재시작을</a:t>
            </a:r>
            <a:r>
              <a:rPr lang="ko-KR" altLang="en-US" sz="1400" dirty="0">
                <a:sym typeface="Wingdings" panose="05000000000000000000" pitchFamily="2" charset="2"/>
              </a:rPr>
              <a:t> 원하지 않으면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sym typeface="Wingdings" panose="05000000000000000000" pitchFamily="2" charset="2"/>
              </a:rPr>
              <a:t>다른 상수를 사용하면 됩니다</a:t>
            </a:r>
            <a:r>
              <a:rPr lang="en-US" altLang="ko-KR" sz="1400" dirty="0">
                <a:sym typeface="Wingdings" panose="05000000000000000000" pitchFamily="2" charset="2"/>
              </a:rPr>
              <a:t>.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endParaRPr lang="en-US" altLang="ko-KR" sz="1400" dirty="0">
              <a:sym typeface="Wingdings" panose="05000000000000000000" pitchFamily="2" charset="2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6080009" y="4221088"/>
            <a:ext cx="664063" cy="10081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20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3 </a:t>
            </a:r>
            <a:r>
              <a:rPr lang="ko-KR" altLang="en-US" b="1" dirty="0" smtClean="0"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MyService.java </a:t>
            </a:r>
            <a:r>
              <a:rPr lang="ko-KR" altLang="en-US" dirty="0">
                <a:sym typeface="Wingdings" panose="05000000000000000000" pitchFamily="2" charset="2"/>
              </a:rPr>
              <a:t>코딩하기 </a:t>
            </a:r>
            <a:r>
              <a:rPr lang="en-US" altLang="ko-KR" dirty="0">
                <a:sym typeface="Wingdings" panose="05000000000000000000" pitchFamily="2" charset="2"/>
              </a:rPr>
              <a:t>–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100" y="1292914"/>
            <a:ext cx="7155068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</a:t>
            </a:r>
            <a:r>
              <a:rPr lang="en-US" altLang="ko-KR" sz="1400" dirty="0" err="1">
                <a:latin typeface="Consolas" panose="020B0609020204030204" pitchFamily="49" charset="0"/>
              </a:rPr>
              <a:t>IBinder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onBind</a:t>
            </a:r>
            <a:r>
              <a:rPr lang="en-US" altLang="ko-KR" sz="1400" dirty="0">
                <a:latin typeface="Consolas" panose="020B0609020204030204" pitchFamily="49" charset="0"/>
              </a:rPr>
              <a:t>(Intent intent)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// TODO: Return the communication channel to the service.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throw new </a:t>
            </a:r>
            <a:r>
              <a:rPr lang="en-US" altLang="ko-KR" sz="1400" dirty="0" err="1">
                <a:latin typeface="Consolas" panose="020B0609020204030204" pitchFamily="49" charset="0"/>
              </a:rPr>
              <a:t>UnsupportedOperationException</a:t>
            </a:r>
            <a:r>
              <a:rPr lang="en-US" altLang="ko-KR" sz="1400" dirty="0">
                <a:latin typeface="Consolas" panose="020B0609020204030204" pitchFamily="49" charset="0"/>
              </a:rPr>
              <a:t>("Not yet implemented");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onDestroy()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super.onDestroy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private void </a:t>
            </a:r>
            <a:r>
              <a:rPr lang="en-US" altLang="ko-KR" sz="1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processCommand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(Intent intent)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String command = </a:t>
            </a:r>
            <a:r>
              <a:rPr lang="en-US" altLang="ko-KR" sz="14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400" dirty="0">
                <a:latin typeface="Consolas" panose="020B0609020204030204" pitchFamily="49" charset="0"/>
              </a:rPr>
              <a:t>("Command");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String content = </a:t>
            </a:r>
            <a:r>
              <a:rPr lang="en-US" altLang="ko-KR" sz="14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400" dirty="0">
                <a:latin typeface="Consolas" panose="020B0609020204030204" pitchFamily="49" charset="0"/>
              </a:rPr>
              <a:t>("Content");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Log.d</a:t>
            </a:r>
            <a:r>
              <a:rPr lang="en-US" altLang="ko-KR" sz="1400" dirty="0" smtClean="0">
                <a:latin typeface="Consolas" panose="020B0609020204030204" pitchFamily="49" charset="0"/>
              </a:rPr>
              <a:t>(TAG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smtClean="0">
                <a:latin typeface="Consolas" panose="020B0609020204030204" pitchFamily="49" charset="0"/>
              </a:rPr>
              <a:t>"command</a:t>
            </a:r>
            <a:r>
              <a:rPr lang="en-US" altLang="ko-KR" sz="1400" dirty="0">
                <a:latin typeface="Consolas" panose="020B0609020204030204" pitchFamily="49" charset="0"/>
              </a:rPr>
              <a:t>: " + command + ", </a:t>
            </a:r>
            <a:r>
              <a:rPr lang="en-US" altLang="ko-KR" sz="1400" dirty="0" smtClean="0">
                <a:latin typeface="Consolas" panose="020B0609020204030204" pitchFamily="49" charset="0"/>
              </a:rPr>
              <a:t>content</a:t>
            </a:r>
            <a:r>
              <a:rPr lang="en-US" altLang="ko-KR" sz="1400" dirty="0">
                <a:latin typeface="Consolas" panose="020B0609020204030204" pitchFamily="49" charset="0"/>
              </a:rPr>
              <a:t>: " + content);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for (int i = 0; i &lt; 3; i++)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try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Thread.sleep</a:t>
            </a:r>
            <a:r>
              <a:rPr lang="en-US" altLang="ko-KR" sz="1400" dirty="0">
                <a:latin typeface="Consolas" panose="020B0609020204030204" pitchFamily="49" charset="0"/>
              </a:rPr>
              <a:t>(1000);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 catch (Exception e) {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(TAG, "waiting " + i + " seconds.");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39416" y="3666621"/>
            <a:ext cx="6552728" cy="2714707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672064" y="3958208"/>
            <a:ext cx="2652884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인텐트 객체에서 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부가데이터</a:t>
            </a:r>
            <a:r>
              <a:rPr lang="ko-KR" altLang="en-US" sz="1200" dirty="0" smtClean="0">
                <a:sym typeface="Wingdings" panose="05000000000000000000" pitchFamily="2" charset="2"/>
              </a:rPr>
              <a:t> 가져오기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8352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서비스의 실행 원리와 역할 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MyService.java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여기까지 코딩하고 앱을 실행하고</a:t>
            </a:r>
            <a:r>
              <a:rPr lang="en-US" altLang="ko-KR" dirty="0" smtClean="0">
                <a:sym typeface="Wingdings" panose="05000000000000000000" pitchFamily="2" charset="2"/>
              </a:rPr>
              <a:t>, [</a:t>
            </a:r>
            <a:r>
              <a:rPr lang="ko-KR" altLang="en-US" dirty="0" smtClean="0">
                <a:sym typeface="Wingdings" panose="05000000000000000000" pitchFamily="2" charset="2"/>
              </a:rPr>
              <a:t>서비스 보내기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sym typeface="Wingdings" panose="05000000000000000000" pitchFamily="2" charset="2"/>
              </a:rPr>
              <a:t>를 클릭해도 아무 일도 일어나지 않는 것처럼 보입니다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그러나</a:t>
            </a:r>
            <a:r>
              <a:rPr lang="en-US" altLang="ko-KR" dirty="0" smtClean="0">
                <a:sym typeface="Wingdings" panose="05000000000000000000" pitchFamily="2" charset="2"/>
              </a:rPr>
              <a:t>, Logcat</a:t>
            </a:r>
            <a:r>
              <a:rPr lang="ko-KR" altLang="en-US" dirty="0" smtClean="0">
                <a:sym typeface="Wingdings" panose="05000000000000000000" pitchFamily="2" charset="2"/>
              </a:rPr>
              <a:t>을 통해서 어떤 일이 일어나는지 확인할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Logcat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Tag</a:t>
            </a:r>
            <a:r>
              <a:rPr lang="ko-KR" altLang="en-US" dirty="0" smtClean="0">
                <a:sym typeface="Wingdings" panose="05000000000000000000" pitchFamily="2" charset="2"/>
              </a:rPr>
              <a:t>으로 설정한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en-US" altLang="ko-KR" dirty="0" err="1" smtClean="0">
                <a:sym typeface="Wingdings" panose="05000000000000000000" pitchFamily="2" charset="2"/>
              </a:rPr>
              <a:t>MyService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만 검색해서 출력하도록 콤보박스에서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"Edit Filter Configuration"</a:t>
            </a:r>
            <a:r>
              <a:rPr lang="ko-KR" altLang="en-US" dirty="0" smtClean="0">
                <a:sym typeface="Wingdings" panose="05000000000000000000" pitchFamily="2" charset="2"/>
              </a:rPr>
              <a:t>을 설정하면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아래와 같은 메시지를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721659"/>
            <a:ext cx="8611346" cy="18899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4740" y="3678486"/>
            <a:ext cx="1635064" cy="284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69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서비스의 실행 원리와 역할 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MyService.java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인텐트 객체를 전달받는 </a:t>
            </a:r>
            <a:r>
              <a:rPr lang="en-US" altLang="ko-KR" dirty="0" err="1" smtClean="0">
                <a:sym typeface="Wingdings" panose="05000000000000000000" pitchFamily="2" charset="2"/>
              </a:rPr>
              <a:t>onStartCommand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메소드의</a:t>
            </a:r>
            <a:r>
              <a:rPr lang="ko-KR" altLang="en-US" dirty="0" smtClean="0">
                <a:sym typeface="Wingdings" panose="05000000000000000000" pitchFamily="2" charset="2"/>
              </a:rPr>
              <a:t> 역할이 중요합니다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서비스는 시스템에 의해 자동으로 시작될 수 있기 때문에 인텐트 객체가 </a:t>
            </a:r>
            <a:r>
              <a:rPr lang="en-US" altLang="ko-KR" dirty="0" smtClean="0">
                <a:sym typeface="Wingdings" panose="05000000000000000000" pitchFamily="2" charset="2"/>
              </a:rPr>
              <a:t>null </a:t>
            </a:r>
            <a:r>
              <a:rPr lang="ko-KR" altLang="en-US" dirty="0" smtClean="0">
                <a:sym typeface="Wingdings" panose="05000000000000000000" pitchFamily="2" charset="2"/>
              </a:rPr>
              <a:t>일 때도 진행합니다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만약 인텐트 객체가 </a:t>
            </a:r>
            <a:r>
              <a:rPr lang="en-US" altLang="ko-KR" dirty="0" smtClean="0">
                <a:sym typeface="Wingdings" panose="05000000000000000000" pitchFamily="2" charset="2"/>
              </a:rPr>
              <a:t>null</a:t>
            </a:r>
            <a:r>
              <a:rPr lang="ko-KR" altLang="en-US" dirty="0" smtClean="0">
                <a:sym typeface="Wingdings" panose="05000000000000000000" pitchFamily="2" charset="2"/>
              </a:rPr>
              <a:t>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onStartCommand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Service.START_STICKY</a:t>
            </a:r>
            <a:r>
              <a:rPr lang="ko-KR" altLang="en-US" dirty="0" smtClean="0">
                <a:sym typeface="Wingdings" panose="05000000000000000000" pitchFamily="2" charset="2"/>
              </a:rPr>
              <a:t>을 반환합니다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비정상 종료를 의미이므로 시스템이 자동으로 </a:t>
            </a:r>
            <a:r>
              <a:rPr lang="ko-KR" altLang="en-US" dirty="0" err="1" smtClean="0">
                <a:sym typeface="Wingdings" panose="05000000000000000000" pitchFamily="2" charset="2"/>
              </a:rPr>
              <a:t>재시작합니다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err="1" smtClean="0">
                <a:sym typeface="Wingdings" panose="05000000000000000000" pitchFamily="2" charset="2"/>
              </a:rPr>
              <a:t>재시작을</a:t>
            </a:r>
            <a:r>
              <a:rPr lang="ko-KR" altLang="en-US" dirty="0" smtClean="0">
                <a:sym typeface="Wingdings" panose="05000000000000000000" pitchFamily="2" charset="2"/>
              </a:rPr>
              <a:t> 원하지 않으면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다른 상수를 사용하면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서비스가 서버 역할을 하면서 </a:t>
            </a:r>
            <a:r>
              <a:rPr lang="ko-KR" altLang="en-US" dirty="0" err="1">
                <a:sym typeface="Wingdings" panose="05000000000000000000" pitchFamily="2" charset="2"/>
              </a:rPr>
              <a:t>액티비티와</a:t>
            </a:r>
            <a:r>
              <a:rPr lang="ko-KR" altLang="en-US" dirty="0">
                <a:sym typeface="Wingdings" panose="05000000000000000000" pitchFamily="2" charset="2"/>
              </a:rPr>
              <a:t> 연결될 수 있도록 만드는 것을 바인딩</a:t>
            </a:r>
            <a:r>
              <a:rPr lang="en-US" altLang="ko-KR" dirty="0">
                <a:sym typeface="Wingdings" panose="05000000000000000000" pitchFamily="2" charset="2"/>
              </a:rPr>
              <a:t>(Binding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이라고 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이를 </a:t>
            </a:r>
            <a:r>
              <a:rPr lang="ko-KR" altLang="en-US" dirty="0">
                <a:sym typeface="Wingdings" panose="05000000000000000000" pitchFamily="2" charset="2"/>
              </a:rPr>
              <a:t>사용하려면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onBind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ko-KR" altLang="en-US" dirty="0" smtClean="0">
                <a:sym typeface="Wingdings" panose="05000000000000000000" pitchFamily="2" charset="2"/>
              </a:rPr>
              <a:t>재정의하는데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실습에선 다루지 </a:t>
            </a:r>
            <a:r>
              <a:rPr lang="ko-KR" altLang="en-US" dirty="0">
                <a:sym typeface="Wingdings" panose="05000000000000000000" pitchFamily="2" charset="2"/>
              </a:rPr>
              <a:t>않습니다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4740" y="3678486"/>
            <a:ext cx="1635064" cy="284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0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서비스에서 액티비티로 데이터 전달하기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서비스에서 액티비티로 데이터를 전달하고 싶다면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서비스에서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메소드를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호출하면서 인텐트 객체를 전달하면서 부가 데이트를 넣어 주면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우리가 추가한 </a:t>
            </a:r>
            <a:r>
              <a:rPr lang="en-US" altLang="ko-KR" dirty="0" err="1" smtClean="0">
                <a:sym typeface="Wingdings" panose="05000000000000000000" pitchFamily="2" charset="2"/>
              </a:rPr>
              <a:t>processCommand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메소드의</a:t>
            </a:r>
            <a:r>
              <a:rPr lang="ko-KR" altLang="en-US" dirty="0" smtClean="0">
                <a:sym typeface="Wingdings" panose="05000000000000000000" pitchFamily="2" charset="2"/>
              </a:rPr>
              <a:t> 마지막 부분에서 액티비티 </a:t>
            </a:r>
            <a:r>
              <a:rPr lang="ko-KR" altLang="en-US" dirty="0">
                <a:sym typeface="Wingdings" panose="05000000000000000000" pitchFamily="2" charset="2"/>
              </a:rPr>
              <a:t>쪽</a:t>
            </a:r>
            <a:r>
              <a:rPr lang="ko-KR" altLang="en-US" dirty="0" smtClean="0">
                <a:sym typeface="Wingdings" panose="05000000000000000000" pitchFamily="2" charset="2"/>
              </a:rPr>
              <a:t>으로 인텐트를 전달하도록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메인 액티비티에서는 이 인텐트를 전달 받아 화면 보여줄 수 있을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우리가 추가한 </a:t>
            </a:r>
            <a:r>
              <a:rPr lang="en-US" altLang="ko-KR" dirty="0" err="1" smtClean="0">
                <a:sym typeface="Wingdings" panose="05000000000000000000" pitchFamily="2" charset="2"/>
              </a:rPr>
              <a:t>processCommand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다시 살펴 봅시다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인텐트 객체를 </a:t>
            </a:r>
            <a:r>
              <a:rPr lang="en-US" altLang="ko-KR" dirty="0" smtClean="0">
                <a:sym typeface="Wingdings" panose="05000000000000000000" pitchFamily="2" charset="2"/>
              </a:rPr>
              <a:t>new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연산자로 생성할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첫째 파라미터로는 </a:t>
            </a:r>
            <a:r>
              <a:rPr lang="en-US" altLang="ko-KR" dirty="0" err="1" smtClean="0">
                <a:sym typeface="Wingdings" panose="05000000000000000000" pitchFamily="2" charset="2"/>
              </a:rPr>
              <a:t>getApplicationContext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호출하여 </a:t>
            </a:r>
            <a:r>
              <a:rPr lang="en-US" altLang="ko-KR" dirty="0" smtClean="0">
                <a:sym typeface="Wingdings" panose="05000000000000000000" pitchFamily="2" charset="2"/>
              </a:rPr>
              <a:t>Context </a:t>
            </a:r>
            <a:r>
              <a:rPr lang="ko-KR" altLang="en-US" dirty="0" smtClean="0">
                <a:sym typeface="Wingdings" panose="05000000000000000000" pitchFamily="2" charset="2"/>
              </a:rPr>
              <a:t>객체를 전달되도록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둘째 파라미터로는 </a:t>
            </a:r>
            <a:r>
              <a:rPr lang="en-US" altLang="ko-KR" dirty="0" err="1" smtClean="0">
                <a:sym typeface="Wingdings" panose="05000000000000000000" pitchFamily="2" charset="2"/>
              </a:rPr>
              <a:t>MainActivity.class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 인텐트 객체는 </a:t>
            </a:r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호출하면서 메인 액티비티 쪽으로 전달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 인텐트 객체에는 두 개의 부가 데이터를 추가했으며</a:t>
            </a:r>
            <a:r>
              <a:rPr lang="en-US" altLang="ko-KR" dirty="0" smtClean="0">
                <a:sym typeface="Wingdings" panose="05000000000000000000" pitchFamily="2" charset="2"/>
              </a:rPr>
              <a:t>,  command 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content 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이렇게 서비스에서 </a:t>
            </a:r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호출할 때 새로운 태스크</a:t>
            </a:r>
            <a:r>
              <a:rPr lang="en-US" altLang="ko-KR" dirty="0" smtClean="0">
                <a:sym typeface="Wingdings" panose="05000000000000000000" pitchFamily="2" charset="2"/>
              </a:rPr>
              <a:t>(Task)</a:t>
            </a:r>
            <a:r>
              <a:rPr lang="ko-KR" altLang="en-US" dirty="0" smtClean="0">
                <a:sym typeface="Wingdings" panose="05000000000000000000" pitchFamily="2" charset="2"/>
              </a:rPr>
              <a:t>를 생성하도록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FLAG_ACTIVITY_TASK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플래그를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추가해야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b="1" dirty="0" err="1" smtClean="0">
                <a:sym typeface="Wingdings" panose="05000000000000000000" pitchFamily="2" charset="2"/>
              </a:rPr>
              <a:t>서버스는</a:t>
            </a:r>
            <a:r>
              <a:rPr lang="ko-KR" altLang="en-US" b="1" dirty="0" smtClean="0">
                <a:sym typeface="Wingdings" panose="05000000000000000000" pitchFamily="2" charset="2"/>
              </a:rPr>
              <a:t> 화면이 없기 때문에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화면이 없는 서비스에서 화면이 있는 액티비티를 띄우려면 새로운 </a:t>
            </a:r>
            <a:r>
              <a:rPr lang="ko-KR" altLang="en-US" b="1" dirty="0">
                <a:sym typeface="Wingdings" panose="05000000000000000000" pitchFamily="2" charset="2"/>
              </a:rPr>
              <a:t>태</a:t>
            </a:r>
            <a:r>
              <a:rPr lang="ko-KR" altLang="en-US" b="1" dirty="0" smtClean="0">
                <a:sym typeface="Wingdings" panose="05000000000000000000" pitchFamily="2" charset="2"/>
              </a:rPr>
              <a:t>스크를 만들어야 하기 때문입니다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가 객체가 이미 메모리에 있으므로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재사용하도록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FLAG_ACTIVITY_TOP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FLAG_ACTIVITY_CLEAR_TOP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플래</a:t>
            </a:r>
            <a:r>
              <a:rPr lang="ko-KR" altLang="en-US" dirty="0">
                <a:sym typeface="Wingdings" panose="05000000000000000000" pitchFamily="2" charset="2"/>
              </a:rPr>
              <a:t>그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서비스에서 </a:t>
            </a:r>
            <a:r>
              <a:rPr lang="en-US" altLang="ko-KR" dirty="0"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ym typeface="Wingdings" panose="05000000000000000000" pitchFamily="2" charset="2"/>
              </a:rPr>
              <a:t>초 후에 메인 액티비티에 전달한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인텐트는</a:t>
            </a:r>
            <a:r>
              <a:rPr lang="ko-KR" altLang="en-US" dirty="0" smtClean="0">
                <a:sym typeface="Wingdings" panose="05000000000000000000" pitchFamily="2" charset="2"/>
              </a:rPr>
              <a:t> 메인 액티비티에서 받아서 처리합니다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6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4:</a:t>
            </a:r>
            <a:r>
              <a:rPr lang="ko-KR" altLang="en-US" b="1" dirty="0" smtClean="0">
                <a:sym typeface="Wingdings" panose="05000000000000000000" pitchFamily="2" charset="2"/>
              </a:rPr>
              <a:t> 서비스에서 액티비티로 데이터 전달하기 위한 코드를 추가합니다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- MyService.java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추가된 코드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92914"/>
            <a:ext cx="11248112" cy="4832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private </a:t>
            </a:r>
            <a:r>
              <a:rPr lang="en-US" altLang="ko-KR" sz="1400" dirty="0">
                <a:latin typeface="Consolas" panose="020B0609020204030204" pitchFamily="49" charset="0"/>
              </a:rPr>
              <a:t>void </a:t>
            </a:r>
            <a:r>
              <a:rPr lang="en-US" altLang="ko-KR" sz="1400" dirty="0" err="1">
                <a:latin typeface="Consolas" panose="020B0609020204030204" pitchFamily="49" charset="0"/>
              </a:rPr>
              <a:t>processCommand</a:t>
            </a:r>
            <a:r>
              <a:rPr lang="en-US" altLang="ko-KR" sz="1400" dirty="0">
                <a:latin typeface="Consolas" panose="020B0609020204030204" pitchFamily="49" charset="0"/>
              </a:rPr>
              <a:t>(Intent intent)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String command = </a:t>
            </a:r>
            <a:r>
              <a:rPr lang="en-US" altLang="ko-KR" sz="14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400" dirty="0" smtClean="0">
                <a:latin typeface="Consolas" panose="020B0609020204030204" pitchFamily="49" charset="0"/>
              </a:rPr>
              <a:t>("Command</a:t>
            </a:r>
            <a:r>
              <a:rPr lang="en-US" altLang="ko-KR" sz="14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String </a:t>
            </a:r>
            <a:r>
              <a:rPr lang="en-US" altLang="ko-KR" sz="1400" dirty="0" smtClean="0">
                <a:latin typeface="Consolas" panose="020B0609020204030204" pitchFamily="49" charset="0"/>
              </a:rPr>
              <a:t>content </a:t>
            </a:r>
            <a:r>
              <a:rPr lang="en-US" altLang="ko-KR" sz="1400" dirty="0">
                <a:latin typeface="Consolas" panose="020B0609020204030204" pitchFamily="49" charset="0"/>
              </a:rPr>
              <a:t>= </a:t>
            </a:r>
            <a:r>
              <a:rPr lang="en-US" altLang="ko-KR" sz="14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400" dirty="0" smtClean="0">
                <a:latin typeface="Consolas" panose="020B0609020204030204" pitchFamily="49" charset="0"/>
              </a:rPr>
              <a:t>("Content");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(TAG, </a:t>
            </a:r>
            <a:r>
              <a:rPr lang="en-US" altLang="ko-KR" sz="1400" dirty="0" smtClean="0">
                <a:latin typeface="Consolas" panose="020B0609020204030204" pitchFamily="49" charset="0"/>
              </a:rPr>
              <a:t>"command: </a:t>
            </a:r>
            <a:r>
              <a:rPr lang="en-US" altLang="ko-KR" sz="1400" dirty="0">
                <a:latin typeface="Consolas" panose="020B0609020204030204" pitchFamily="49" charset="0"/>
              </a:rPr>
              <a:t>" + command + ", c</a:t>
            </a:r>
            <a:r>
              <a:rPr lang="en-US" altLang="ko-KR" sz="1400" dirty="0" smtClean="0">
                <a:latin typeface="Consolas" panose="020B0609020204030204" pitchFamily="49" charset="0"/>
              </a:rPr>
              <a:t>ontent: </a:t>
            </a:r>
            <a:r>
              <a:rPr lang="en-US" altLang="ko-KR" sz="1400" dirty="0">
                <a:latin typeface="Consolas" panose="020B0609020204030204" pitchFamily="49" charset="0"/>
              </a:rPr>
              <a:t>" + </a:t>
            </a:r>
            <a:r>
              <a:rPr lang="en-US" altLang="ko-KR" sz="1400" dirty="0" smtClean="0">
                <a:latin typeface="Consolas" panose="020B0609020204030204" pitchFamily="49" charset="0"/>
              </a:rPr>
              <a:t>content);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for (int i = 0; i &lt; </a:t>
            </a:r>
            <a:r>
              <a:rPr lang="en-US" altLang="ko-KR" sz="1400" dirty="0" smtClean="0">
                <a:latin typeface="Consolas" panose="020B0609020204030204" pitchFamily="49" charset="0"/>
              </a:rPr>
              <a:t>3; </a:t>
            </a:r>
            <a:r>
              <a:rPr lang="en-US" altLang="ko-KR" sz="1400" dirty="0">
                <a:latin typeface="Consolas" panose="020B0609020204030204" pitchFamily="49" charset="0"/>
              </a:rPr>
              <a:t>i++)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try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Thread.sleep</a:t>
            </a:r>
            <a:r>
              <a:rPr lang="en-US" altLang="ko-KR" sz="1400" dirty="0">
                <a:latin typeface="Consolas" panose="020B0609020204030204" pitchFamily="49" charset="0"/>
              </a:rPr>
              <a:t>(1000);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 catch (Exception e) {};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(TAG, "Waiting " + i + " seconds.");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Intent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newIntent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new Intent(</a:t>
            </a:r>
            <a:r>
              <a:rPr lang="en-US" altLang="ko-KR" sz="14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400" dirty="0">
                <a:latin typeface="Consolas" panose="020B0609020204030204" pitchFamily="49" charset="0"/>
              </a:rPr>
              <a:t>(), </a:t>
            </a:r>
            <a:r>
              <a:rPr lang="en-US" altLang="ko-KR" sz="1400" dirty="0" err="1">
                <a:latin typeface="Consolas" panose="020B0609020204030204" pitchFamily="49" charset="0"/>
              </a:rPr>
              <a:t>MainActivity.class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newIntent.addFlags</a:t>
            </a:r>
            <a:r>
              <a:rPr lang="en-US" altLang="ko-KR" sz="1400" dirty="0" smtClean="0">
                <a:latin typeface="Consolas" panose="020B0609020204030204" pitchFamily="49" charset="0"/>
              </a:rPr>
              <a:t>(Intent.FLAG_ACTIVITY_NEW_TASK </a:t>
            </a:r>
            <a:r>
              <a:rPr lang="en-US" altLang="ko-KR" sz="1400" dirty="0">
                <a:latin typeface="Consolas" panose="020B0609020204030204" pitchFamily="49" charset="0"/>
              </a:rPr>
              <a:t>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Intent.FLAG_ACTIVITY_SINGLE_TOP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Intent.FLAG_ACTIVITY_CLEAR_TOP);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newIntent.putExtra</a:t>
            </a:r>
            <a:r>
              <a:rPr lang="en-US" altLang="ko-KR" sz="1400" dirty="0" smtClean="0">
                <a:latin typeface="Consolas" panose="020B0609020204030204" pitchFamily="49" charset="0"/>
              </a:rPr>
              <a:t>("command</a:t>
            </a:r>
            <a:r>
              <a:rPr lang="en-US" altLang="ko-KR" sz="1400" dirty="0">
                <a:latin typeface="Consolas" panose="020B0609020204030204" pitchFamily="49" charset="0"/>
              </a:rPr>
              <a:t>", </a:t>
            </a:r>
            <a:r>
              <a:rPr lang="en-US" altLang="ko-KR" sz="1400" dirty="0" smtClean="0">
                <a:latin typeface="Consolas" panose="020B0609020204030204" pitchFamily="49" charset="0"/>
              </a:rPr>
              <a:t>command);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newIntent.putExtra</a:t>
            </a:r>
            <a:r>
              <a:rPr lang="en-US" altLang="ko-KR" sz="1400" dirty="0" smtClean="0">
                <a:latin typeface="Consolas" panose="020B0609020204030204" pitchFamily="49" charset="0"/>
              </a:rPr>
              <a:t>("content",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content.toUpperCase</a:t>
            </a:r>
            <a:r>
              <a:rPr lang="en-US" altLang="ko-KR" sz="1400" dirty="0" smtClean="0">
                <a:latin typeface="Consolas" panose="020B0609020204030204" pitchFamily="49" charset="0"/>
              </a:rPr>
              <a:t>());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startActivity</a:t>
            </a:r>
            <a:r>
              <a:rPr lang="en-US" altLang="ko-KR" sz="1400" dirty="0" smtClean="0">
                <a:latin typeface="Consolas" panose="020B0609020204030204" pitchFamily="49" charset="0"/>
              </a:rPr>
              <a:t>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newIntent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127448" y="4013104"/>
            <a:ext cx="8136904" cy="1936176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647863" y="3528121"/>
            <a:ext cx="3414674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액티비티에 시작하기 위한 인텐트 객체 만들기</a:t>
            </a:r>
            <a:endParaRPr lang="ko-KR" altLang="en-US" sz="1200" dirty="0"/>
          </a:p>
        </p:txBody>
      </p:sp>
      <p:cxnSp>
        <p:nvCxnSpPr>
          <p:cNvPr id="9" name="꺾인 연결선 8"/>
          <p:cNvCxnSpPr/>
          <p:nvPr/>
        </p:nvCxnSpPr>
        <p:spPr>
          <a:xfrm rot="10800000" flipV="1">
            <a:off x="8904312" y="3805120"/>
            <a:ext cx="450888" cy="415968"/>
          </a:xfrm>
          <a:prstGeom prst="bentConnector3">
            <a:avLst>
              <a:gd name="adj1" fmla="val -203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7647863" y="4416594"/>
            <a:ext cx="2652884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sz="1200" dirty="0" smtClean="0">
                <a:sym typeface="Wingdings" panose="05000000000000000000" pitchFamily="2" charset="2"/>
              </a:rPr>
              <a:t> 플래그 추가하기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 smtClean="0">
                <a:sym typeface="Wingdings" panose="05000000000000000000" pitchFamily="2" charset="2"/>
              </a:rPr>
              <a:t>2</a:t>
            </a:r>
            <a:r>
              <a:rPr lang="en-US" altLang="ko-KR" sz="1200" baseline="30000" dirty="0" smtClean="0">
                <a:sym typeface="Wingdings" panose="05000000000000000000" pitchFamily="2" charset="2"/>
              </a:rPr>
              <a:t>nd</a:t>
            </a:r>
            <a:r>
              <a:rPr lang="en-US" altLang="ko-KR" sz="1200" dirty="0" smtClean="0">
                <a:sym typeface="Wingdings" panose="05000000000000000000" pitchFamily="2" charset="2"/>
              </a:rPr>
              <a:t>, 3</a:t>
            </a:r>
            <a:r>
              <a:rPr lang="en-US" altLang="ko-KR" sz="1200" baseline="30000" dirty="0" smtClean="0">
                <a:sym typeface="Wingdings" panose="05000000000000000000" pitchFamily="2" charset="2"/>
              </a:rPr>
              <a:t>rd</a:t>
            </a:r>
            <a:r>
              <a:rPr lang="ko-KR" altLang="en-US" sz="1200" dirty="0" smtClean="0">
                <a:sym typeface="Wingdings" panose="05000000000000000000" pitchFamily="2" charset="2"/>
              </a:rPr>
              <a:t>는 </a:t>
            </a:r>
            <a:r>
              <a:rPr lang="en-US" altLang="ko-KR" sz="1200" dirty="0" smtClean="0">
                <a:sym typeface="Wingdings" panose="05000000000000000000" pitchFamily="2" charset="2"/>
              </a:rPr>
              <a:t>MainActivity</a:t>
            </a:r>
            <a:r>
              <a:rPr lang="ko-KR" altLang="en-US" sz="1200" dirty="0" smtClean="0">
                <a:sym typeface="Wingdings" panose="05000000000000000000" pitchFamily="2" charset="2"/>
              </a:rPr>
              <a:t>가 존재할 경우 재사용을 위한 플래그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7647863" y="5218797"/>
            <a:ext cx="2652884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서비스 결과를 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sz="1200" dirty="0" smtClean="0">
                <a:sym typeface="Wingdings" panose="05000000000000000000" pitchFamily="2" charset="2"/>
              </a:rPr>
              <a:t> 저장하고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  <a:br>
              <a:rPr lang="en-US" altLang="ko-KR" sz="1200" dirty="0" smtClean="0">
                <a:sym typeface="Wingdings" panose="05000000000000000000" pitchFamily="2" charset="2"/>
              </a:rPr>
            </a:br>
            <a:r>
              <a:rPr lang="ko-KR" altLang="en-US" sz="1200" dirty="0" smtClean="0">
                <a:sym typeface="Wingdings" panose="05000000000000000000" pitchFamily="2" charset="2"/>
              </a:rPr>
              <a:t>보내기</a:t>
            </a:r>
            <a:endParaRPr lang="ko-KR" altLang="en-US" sz="1200" dirty="0"/>
          </a:p>
        </p:txBody>
      </p:sp>
      <p:sp>
        <p:nvSpPr>
          <p:cNvPr id="8" name="오른쪽 화살표 7"/>
          <p:cNvSpPr/>
          <p:nvPr/>
        </p:nvSpPr>
        <p:spPr>
          <a:xfrm>
            <a:off x="443294" y="4489198"/>
            <a:ext cx="432048" cy="523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642485" y="2728610"/>
            <a:ext cx="2658262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ym typeface="Wingdings" panose="05000000000000000000" pitchFamily="2" charset="2"/>
              </a:rPr>
              <a:t>3</a:t>
            </a:r>
            <a:r>
              <a:rPr lang="ko-KR" altLang="en-US" sz="1200" dirty="0" smtClean="0">
                <a:sym typeface="Wingdings" panose="05000000000000000000" pitchFamily="2" charset="2"/>
              </a:rPr>
              <a:t>초를 기다리는 과정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7642485" y="1493782"/>
            <a:ext cx="4068533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>
                <a:sym typeface="Wingdings" panose="05000000000000000000" pitchFamily="2" charset="2"/>
              </a:rPr>
              <a:t>서비스에서 </a:t>
            </a:r>
            <a:r>
              <a:rPr lang="en-US" altLang="ko-KR" sz="1200" dirty="0" err="1">
                <a:sym typeface="Wingdings" panose="05000000000000000000" pitchFamily="2" charset="2"/>
              </a:rPr>
              <a:t>startActivity</a:t>
            </a:r>
            <a:r>
              <a:rPr lang="en-US" altLang="ko-KR" sz="1200" dirty="0">
                <a:sym typeface="Wingdings" panose="05000000000000000000" pitchFamily="2" charset="2"/>
              </a:rPr>
              <a:t>() </a:t>
            </a:r>
            <a:r>
              <a:rPr lang="ko-KR" altLang="en-US" sz="1200" dirty="0">
                <a:sym typeface="Wingdings" panose="05000000000000000000" pitchFamily="2" charset="2"/>
              </a:rPr>
              <a:t>메소드를 호출할 때 새로운 태스크</a:t>
            </a:r>
            <a:r>
              <a:rPr lang="en-US" altLang="ko-KR" sz="1200" dirty="0">
                <a:sym typeface="Wingdings" panose="05000000000000000000" pitchFamily="2" charset="2"/>
              </a:rPr>
              <a:t>(Task)</a:t>
            </a:r>
            <a:r>
              <a:rPr lang="ko-KR" altLang="en-US" sz="1200" dirty="0">
                <a:sym typeface="Wingdings" panose="05000000000000000000" pitchFamily="2" charset="2"/>
              </a:rPr>
              <a:t>를 생성하도록 </a:t>
            </a:r>
            <a:r>
              <a:rPr lang="en-US" altLang="ko-KR" sz="1200" b="1" dirty="0">
                <a:solidFill>
                  <a:srgbClr val="C00000"/>
                </a:solidFill>
                <a:sym typeface="Wingdings" panose="05000000000000000000" pitchFamily="2" charset="2"/>
              </a:rPr>
              <a:t>FLAG_ACTIVITY_TASK</a:t>
            </a:r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sym typeface="Wingdings" panose="05000000000000000000" pitchFamily="2" charset="2"/>
              </a:rPr>
              <a:t>플래그를 </a:t>
            </a:r>
            <a:r>
              <a:rPr lang="ko-KR" altLang="en-US" sz="1200" dirty="0" err="1">
                <a:sym typeface="Wingdings" panose="05000000000000000000" pitchFamily="2" charset="2"/>
              </a:rPr>
              <a:t>인텐트에</a:t>
            </a:r>
            <a:r>
              <a:rPr lang="ko-KR" altLang="en-US" sz="1200" dirty="0">
                <a:sym typeface="Wingdings" panose="05000000000000000000" pitchFamily="2" charset="2"/>
              </a:rPr>
              <a:t> 추가해야 합니다</a:t>
            </a:r>
            <a:r>
              <a:rPr lang="en-US" altLang="ko-KR" sz="1200" dirty="0">
                <a:sym typeface="Wingdings" panose="05000000000000000000" pitchFamily="2" charset="2"/>
              </a:rPr>
              <a:t>.  </a:t>
            </a:r>
            <a:r>
              <a:rPr lang="ko-KR" altLang="en-US" sz="1200" b="1" dirty="0" err="1">
                <a:sym typeface="Wingdings" panose="05000000000000000000" pitchFamily="2" charset="2"/>
              </a:rPr>
              <a:t>서버스는</a:t>
            </a:r>
            <a:r>
              <a:rPr lang="ko-KR" altLang="en-US" sz="1200" b="1" dirty="0">
                <a:sym typeface="Wingdings" panose="05000000000000000000" pitchFamily="2" charset="2"/>
              </a:rPr>
              <a:t> 화면이 없기 때문에</a:t>
            </a:r>
            <a:r>
              <a:rPr lang="en-US" altLang="ko-KR" sz="1200" b="1" dirty="0">
                <a:sym typeface="Wingdings" panose="05000000000000000000" pitchFamily="2" charset="2"/>
              </a:rPr>
              <a:t>, </a:t>
            </a:r>
            <a:r>
              <a:rPr lang="ko-KR" altLang="en-US" sz="1200" b="1" dirty="0">
                <a:sym typeface="Wingdings" panose="05000000000000000000" pitchFamily="2" charset="2"/>
              </a:rPr>
              <a:t>화면이 없는 서비스에서 화면이 있는 액티비티를 띄우려면 새로운 태스크를 만들어야 하기 때문입니다</a:t>
            </a:r>
            <a:endParaRPr lang="ko-KR" altLang="en-US" sz="1200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5663952" y="2001613"/>
            <a:ext cx="1978533" cy="2414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 flipV="1">
            <a:off x="5663952" y="4739759"/>
            <a:ext cx="1978533" cy="11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67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Close all projects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first </a:t>
            </a:r>
            <a:r>
              <a:rPr lang="en-US" altLang="ko-KR" dirty="0" smtClean="0">
                <a:sym typeface="Wingdings" panose="05000000000000000000" pitchFamily="2" charset="2"/>
              </a:rPr>
              <a:t>(then exit Android Studio if you wish). [Don't x out Android Studio]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C</a:t>
            </a:r>
            <a:r>
              <a:rPr lang="en-US" altLang="ko-KR" dirty="0" smtClean="0">
                <a:sym typeface="Wingdings" panose="05000000000000000000" pitchFamily="2" charset="2"/>
              </a:rPr>
              <a:t>opy the whole project folder into a new </a:t>
            </a:r>
            <a:r>
              <a:rPr lang="en-US" altLang="ko-KR" dirty="0">
                <a:sym typeface="Wingdings" panose="05000000000000000000" pitchFamily="2" charset="2"/>
              </a:rPr>
              <a:t>name </a:t>
            </a:r>
            <a:r>
              <a:rPr lang="en-US" altLang="ko-KR" dirty="0" smtClean="0">
                <a:sym typeface="Wingdings" panose="05000000000000000000" pitchFamily="2" charset="2"/>
              </a:rPr>
              <a:t>or change it to the new project name. 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Open the renamed or copied project using "Opening an existing project menu".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Open the project (not from local history) but by browsing the new directory name.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To change the package name, go to [main] [java] and right click on the package folder name for </a:t>
            </a:r>
            <a:r>
              <a:rPr lang="en-US" altLang="ko-KR" b="1" dirty="0">
                <a:sym typeface="Wingdings" panose="05000000000000000000" pitchFamily="2" charset="2"/>
              </a:rPr>
              <a:t>[Refactor]  [Rename].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Then </a:t>
            </a:r>
            <a:r>
              <a:rPr lang="en-US" altLang="ko-KR" dirty="0">
                <a:sym typeface="Wingdings" panose="05000000000000000000" pitchFamily="2" charset="2"/>
              </a:rPr>
              <a:t>select </a:t>
            </a:r>
            <a:r>
              <a:rPr lang="en-US" altLang="ko-KR" b="1" dirty="0">
                <a:sym typeface="Wingdings" panose="05000000000000000000" pitchFamily="2" charset="2"/>
              </a:rPr>
              <a:t>[Rename Package] </a:t>
            </a:r>
            <a:r>
              <a:rPr lang="en-US" altLang="ko-KR" dirty="0">
                <a:sym typeface="Wingdings" panose="05000000000000000000" pitchFamily="2" charset="2"/>
              </a:rPr>
              <a:t>and enter a new package name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Then it lets you to preview refactoring results.  Select </a:t>
            </a:r>
            <a:r>
              <a:rPr lang="en-US" altLang="ko-KR" b="1" dirty="0" smtClean="0">
                <a:sym typeface="Wingdings" panose="05000000000000000000" pitchFamily="2" charset="2"/>
              </a:rPr>
              <a:t>[Do Refactor] </a:t>
            </a:r>
            <a:r>
              <a:rPr lang="en-US" altLang="ko-KR" dirty="0" smtClean="0">
                <a:sym typeface="Wingdings" panose="05000000000000000000" pitchFamily="2" charset="2"/>
              </a:rPr>
              <a:t>at lower left corner. 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Edit </a:t>
            </a:r>
            <a:r>
              <a:rPr lang="en-US" altLang="ko-KR" b="1" dirty="0">
                <a:sym typeface="Wingdings" panose="05000000000000000000" pitchFamily="2" charset="2"/>
              </a:rPr>
              <a:t>/app/res/values/strings.xml  </a:t>
            </a:r>
            <a:r>
              <a:rPr lang="en-US" altLang="ko-KR" dirty="0">
                <a:sym typeface="Wingdings" panose="05000000000000000000" pitchFamily="2" charset="2"/>
              </a:rPr>
              <a:t>file for  'New project name'.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Edit the following line in /</a:t>
            </a:r>
            <a:r>
              <a:rPr lang="en-US" altLang="ko-KR" b="1" dirty="0" smtClean="0">
                <a:sym typeface="Wingdings" panose="05000000000000000000" pitchFamily="2" charset="2"/>
              </a:rPr>
              <a:t>Gradle Scripts/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en-US" altLang="ko-KR" b="1" dirty="0" err="1" smtClean="0">
                <a:sym typeface="Wingdings" panose="05000000000000000000" pitchFamily="2" charset="2"/>
              </a:rPr>
              <a:t>Module:app</a:t>
            </a:r>
            <a:r>
              <a:rPr lang="en-US" altLang="ko-KR" b="1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applicationID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= </a:t>
            </a:r>
            <a:r>
              <a:rPr lang="en-US" altLang="ko-KR" dirty="0" smtClean="0">
                <a:sym typeface="Wingdings" panose="05000000000000000000" pitchFamily="2" charset="2"/>
              </a:rPr>
              <a:t>'Package </a:t>
            </a:r>
            <a:r>
              <a:rPr lang="en-US" altLang="ko-KR" dirty="0">
                <a:sym typeface="Wingdings" panose="05000000000000000000" pitchFamily="2" charset="2"/>
              </a:rPr>
              <a:t>name'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or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'New </a:t>
            </a:r>
            <a:r>
              <a:rPr lang="en-US" altLang="ko-KR" dirty="0">
                <a:sym typeface="Wingdings" panose="05000000000000000000" pitchFamily="2" charset="2"/>
              </a:rPr>
              <a:t>project name' 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Edit the following line in /</a:t>
            </a:r>
            <a:r>
              <a:rPr lang="en-US" altLang="ko-KR" b="1" dirty="0">
                <a:sym typeface="Wingdings" panose="05000000000000000000" pitchFamily="2" charset="2"/>
              </a:rPr>
              <a:t>Gradle </a:t>
            </a:r>
            <a:r>
              <a:rPr lang="en-US" altLang="ko-KR" b="1" dirty="0" smtClean="0">
                <a:sym typeface="Wingdings" panose="05000000000000000000" pitchFamily="2" charset="2"/>
              </a:rPr>
              <a:t>Scripts/</a:t>
            </a:r>
            <a:r>
              <a:rPr lang="en-US" altLang="ko-KR" b="1" dirty="0" err="1" smtClean="0">
                <a:sym typeface="Wingdings" panose="05000000000000000000" pitchFamily="2" charset="2"/>
              </a:rPr>
              <a:t>settings.gradle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rootProject.name </a:t>
            </a:r>
            <a:r>
              <a:rPr lang="en-US" altLang="ko-KR" dirty="0" smtClean="0">
                <a:sym typeface="Wingdings" panose="05000000000000000000" pitchFamily="2" charset="2"/>
              </a:rPr>
              <a:t>= 'New project name'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Run [Sync Project with gradle files] or [Sync now]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Run </a:t>
            </a:r>
            <a:r>
              <a:rPr lang="en-US" altLang="ko-KR" dirty="0">
                <a:sym typeface="Wingdings" panose="05000000000000000000" pitchFamily="2" charset="2"/>
              </a:rPr>
              <a:t>[Build] </a:t>
            </a:r>
            <a:r>
              <a:rPr lang="en-US" altLang="ko-KR" dirty="0" smtClean="0">
                <a:sym typeface="Wingdings" panose="05000000000000000000" pitchFamily="2" charset="2"/>
              </a:rPr>
              <a:t> [Clean Project]  &amp;  [Build] [Rebuild Project]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How to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rename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or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Android Studio project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6456040" y="5063815"/>
            <a:ext cx="2180538" cy="720080"/>
            <a:chOff x="3431704" y="2204864"/>
            <a:chExt cx="2556282" cy="86409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1704" y="2204864"/>
              <a:ext cx="2556282" cy="864096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4655840" y="2487520"/>
              <a:ext cx="432048" cy="548688"/>
            </a:xfrm>
            <a:prstGeom prst="roundRect">
              <a:avLst/>
            </a:prstGeom>
            <a:solidFill>
              <a:schemeClr val="accent1">
                <a:tint val="100000"/>
                <a:shade val="100000"/>
                <a:hueMod val="100000"/>
                <a:satMod val="100000"/>
                <a:alpha val="2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83832" y="6372036"/>
            <a:ext cx="7257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42729"/>
                </a:solidFill>
                <a:latin typeface="Arial" panose="020B0604020202020204" pitchFamily="34" charset="0"/>
              </a:rPr>
              <a:t>Video tutorial: </a:t>
            </a:r>
            <a:r>
              <a:rPr lang="en-US" altLang="ko-KR" dirty="0">
                <a:hlinkClick r:id="rId3"/>
              </a:rPr>
              <a:t>https://www.youtube.com/watch?v=6c7iu9hHLc0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75048" y="3573016"/>
            <a:ext cx="3257623" cy="83099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package </a:t>
            </a:r>
            <a:r>
              <a:rPr lang="ko-KR" altLang="en-US" sz="1600" dirty="0" smtClean="0"/>
              <a:t>이름을 바꾸지 않는다면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en-US" altLang="ko-KR" sz="1600" dirty="0" smtClean="0"/>
              <a:t>strings.xml &amp; </a:t>
            </a:r>
            <a:r>
              <a:rPr lang="en-US" altLang="ko-KR" sz="1600" dirty="0" err="1" smtClean="0"/>
              <a:t>settings.gradle</a:t>
            </a:r>
            <a:r>
              <a:rPr lang="en-US" altLang="ko-KR" sz="1600" dirty="0" smtClean="0"/>
              <a:t> </a:t>
            </a:r>
            <a:br>
              <a:rPr lang="en-US" altLang="ko-KR" sz="1600" dirty="0" smtClean="0"/>
            </a:br>
            <a:r>
              <a:rPr lang="ko-KR" altLang="en-US" sz="1600" dirty="0" smtClean="0"/>
              <a:t>파일들만 수정하면 됩니다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2037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4:</a:t>
            </a:r>
            <a:r>
              <a:rPr lang="ko-KR" altLang="en-US" b="1" dirty="0">
                <a:sym typeface="Wingdings" panose="05000000000000000000" pitchFamily="2" charset="2"/>
              </a:rPr>
              <a:t> 서비스에서 액티비티로 데이터 전달하기 위한 코드를 추가합니다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 - MyService.java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추가된 코드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서비스에서 </a:t>
            </a:r>
            <a:r>
              <a:rPr lang="en-US" altLang="ko-KR" dirty="0"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ym typeface="Wingdings" panose="05000000000000000000" pitchFamily="2" charset="2"/>
              </a:rPr>
              <a:t>초 후에 메인 액티비티에 전달한 인텐트를 메인 액티비티가 처리할 수 있도록 </a:t>
            </a:r>
            <a:r>
              <a:rPr lang="en-US" altLang="ko-KR" b="1" dirty="0" smtClean="0"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ym typeface="Wingdings" panose="05000000000000000000" pitchFamily="2" charset="2"/>
              </a:rPr>
              <a:t>에서 다음과 같이 코딩합니다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2052712"/>
            <a:ext cx="11248112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    ... 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onCreate(...)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......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400" dirty="0" err="1">
                <a:latin typeface="Consolas" panose="020B0609020204030204" pitchFamily="49" charset="0"/>
              </a:rPr>
              <a:t>onNewIntent</a:t>
            </a:r>
            <a:r>
              <a:rPr lang="en-US" altLang="ko-KR" sz="1400" dirty="0">
                <a:latin typeface="Consolas" panose="020B0609020204030204" pitchFamily="49" charset="0"/>
              </a:rPr>
              <a:t>(Intent intent)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super.onNewIntent</a:t>
            </a:r>
            <a:r>
              <a:rPr lang="en-US" altLang="ko-KR" sz="1400" dirty="0" smtClean="0">
                <a:latin typeface="Consolas" panose="020B0609020204030204" pitchFamily="49" charset="0"/>
              </a:rPr>
              <a:t>(intent);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if </a:t>
            </a:r>
            <a:r>
              <a:rPr lang="en-US" altLang="ko-KR" sz="1400" dirty="0">
                <a:latin typeface="Consolas" panose="020B0609020204030204" pitchFamily="49" charset="0"/>
              </a:rPr>
              <a:t>(intent != null)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String command = </a:t>
            </a:r>
            <a:r>
              <a:rPr lang="en-US" altLang="ko-KR" sz="14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400" dirty="0" smtClean="0">
                <a:latin typeface="Consolas" panose="020B0609020204030204" pitchFamily="49" charset="0"/>
              </a:rPr>
              <a:t>("Command</a:t>
            </a:r>
            <a:r>
              <a:rPr lang="en-US" altLang="ko-KR" sz="14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String </a:t>
            </a:r>
            <a:r>
              <a:rPr lang="en-US" altLang="ko-KR" sz="1400" dirty="0" smtClean="0">
                <a:latin typeface="Consolas" panose="020B0609020204030204" pitchFamily="49" charset="0"/>
              </a:rPr>
              <a:t>content </a:t>
            </a:r>
            <a:r>
              <a:rPr lang="en-US" altLang="ko-KR" sz="1400" dirty="0">
                <a:latin typeface="Consolas" panose="020B0609020204030204" pitchFamily="49" charset="0"/>
              </a:rPr>
              <a:t>= </a:t>
            </a:r>
            <a:r>
              <a:rPr lang="en-US" altLang="ko-KR" sz="14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400" dirty="0" smtClean="0">
                <a:latin typeface="Consolas" panose="020B0609020204030204" pitchFamily="49" charset="0"/>
              </a:rPr>
              <a:t>("Content");</a:t>
            </a:r>
            <a:br>
              <a:rPr lang="en-US" altLang="ko-KR" sz="1400" dirty="0" smtClean="0">
                <a:latin typeface="Consolas" panose="020B0609020204030204" pitchFamily="49" charset="0"/>
              </a:rPr>
            </a:b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Toast.makeText(this, </a:t>
            </a:r>
            <a:r>
              <a:rPr lang="en-US" altLang="ko-KR" sz="1400" dirty="0" smtClean="0">
                <a:latin typeface="Consolas" panose="020B0609020204030204" pitchFamily="49" charset="0"/>
              </a:rPr>
              <a:t>"command: </a:t>
            </a:r>
            <a:r>
              <a:rPr lang="en-US" altLang="ko-KR" sz="1400" dirty="0">
                <a:latin typeface="Consolas" panose="020B0609020204030204" pitchFamily="49" charset="0"/>
              </a:rPr>
              <a:t>" + command + </a:t>
            </a:r>
            <a:r>
              <a:rPr lang="en-US" altLang="ko-KR" sz="1400" dirty="0" smtClean="0">
                <a:latin typeface="Consolas" panose="020B0609020204030204" pitchFamily="49" charset="0"/>
              </a:rPr>
              <a:t>"   " +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                    "content: </a:t>
            </a:r>
            <a:r>
              <a:rPr lang="en-US" altLang="ko-KR" sz="1400" dirty="0">
                <a:latin typeface="Consolas" panose="020B0609020204030204" pitchFamily="49" charset="0"/>
              </a:rPr>
              <a:t>" + </a:t>
            </a:r>
            <a:r>
              <a:rPr lang="en-US" altLang="ko-KR" sz="1400" dirty="0" smtClean="0">
                <a:latin typeface="Consolas" panose="020B0609020204030204" pitchFamily="49" charset="0"/>
              </a:rPr>
              <a:t>content, </a:t>
            </a:r>
            <a:r>
              <a:rPr lang="en-US" altLang="ko-KR" sz="1400" dirty="0">
                <a:latin typeface="Consolas" panose="020B0609020204030204" pitchFamily="49" charset="0"/>
              </a:rPr>
              <a:t>Toast.LENGTH_LONG).show();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159896" y="1844824"/>
            <a:ext cx="6276108" cy="95410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400" dirty="0" smtClean="0">
                <a:sym typeface="Wingdings" panose="05000000000000000000" pitchFamily="2" charset="2"/>
              </a:rPr>
              <a:t>MainActivity</a:t>
            </a:r>
            <a:r>
              <a:rPr lang="ko-KR" altLang="en-US" sz="1400" dirty="0" smtClean="0">
                <a:sym typeface="Wingdings" panose="05000000000000000000" pitchFamily="2" charset="2"/>
              </a:rPr>
              <a:t>가 메모리에 만들어져 있지 않은 상태에서 처음 만들어진다면</a:t>
            </a:r>
            <a:r>
              <a:rPr lang="en-US" altLang="ko-KR" sz="1400" dirty="0" smtClean="0">
                <a:sym typeface="Wingdings" panose="05000000000000000000" pitchFamily="2" charset="2"/>
              </a:rPr>
              <a:t>, onCreate()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sz="1400" dirty="0" smtClean="0">
                <a:sym typeface="Wingdings" panose="05000000000000000000" pitchFamily="2" charset="2"/>
              </a:rPr>
              <a:t> 안에서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getIntent</a:t>
            </a:r>
            <a:r>
              <a:rPr lang="en-US" altLang="ko-KR" sz="1400" dirty="0" smtClean="0">
                <a:sym typeface="Wingdings" panose="05000000000000000000" pitchFamily="2" charset="2"/>
              </a:rPr>
              <a:t>()</a:t>
            </a:r>
            <a:r>
              <a:rPr lang="ko-KR" altLang="en-US" sz="1400" dirty="0" smtClean="0">
                <a:sym typeface="Wingdings" panose="05000000000000000000" pitchFamily="2" charset="2"/>
              </a:rPr>
              <a:t>를 호출하여 인텐트 객체를 참조합니다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r>
              <a:rPr lang="ko-KR" altLang="en-US" sz="1400" dirty="0" smtClean="0">
                <a:sym typeface="Wingdings" panose="05000000000000000000" pitchFamily="2" charset="2"/>
              </a:rPr>
              <a:t>하지만</a:t>
            </a:r>
            <a:r>
              <a:rPr lang="en-US" altLang="ko-KR" sz="1400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sz="1400" dirty="0" smtClean="0">
                <a:sym typeface="Wingdings" panose="05000000000000000000" pitchFamily="2" charset="2"/>
              </a:rPr>
              <a:t>가 이미 메모리에 있다면</a:t>
            </a:r>
            <a:r>
              <a:rPr lang="en-US" altLang="ko-KR" sz="1400" dirty="0" smtClean="0">
                <a:sym typeface="Wingdings" panose="05000000000000000000" pitchFamily="2" charset="2"/>
              </a:rPr>
              <a:t>, onCreate()</a:t>
            </a:r>
            <a:r>
              <a:rPr lang="ko-KR" altLang="en-US" sz="1400" dirty="0" smtClean="0">
                <a:sym typeface="Wingdings" panose="05000000000000000000" pitchFamily="2" charset="2"/>
              </a:rPr>
              <a:t>는 호출되지 않고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onNewIntent</a:t>
            </a:r>
            <a:r>
              <a:rPr lang="en-US" altLang="ko-KR" sz="1400" dirty="0" smtClean="0">
                <a:sym typeface="Wingdings" panose="05000000000000000000" pitchFamily="2" charset="2"/>
              </a:rPr>
              <a:t>()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sz="1400" dirty="0" smtClean="0">
                <a:sym typeface="Wingdings" panose="05000000000000000000" pitchFamily="2" charset="2"/>
              </a:rPr>
              <a:t> 호출됩니다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6971508" y="5578950"/>
            <a:ext cx="4102894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200" dirty="0" err="1" smtClean="0"/>
              <a:t>MyService</a:t>
            </a:r>
            <a:r>
              <a:rPr lang="ko-KR" altLang="en-US" sz="1200" dirty="0" smtClean="0"/>
              <a:t>로부터 전달 받은 </a:t>
            </a:r>
            <a:r>
              <a:rPr lang="en-US" altLang="ko-KR" sz="1200" dirty="0" smtClean="0"/>
              <a:t>Intent</a:t>
            </a:r>
            <a:r>
              <a:rPr lang="ko-KR" altLang="en-US" sz="1200" dirty="0" smtClean="0"/>
              <a:t>에서 데이터를 찾은 후</a:t>
            </a:r>
            <a:r>
              <a:rPr lang="en-US" altLang="ko-KR" sz="1200" dirty="0" smtClean="0"/>
              <a:t>, </a:t>
            </a:r>
          </a:p>
          <a:p>
            <a:pPr latinLnBrk="0"/>
            <a:r>
              <a:rPr lang="ko-KR" altLang="en-US" sz="1200" dirty="0" smtClean="0"/>
              <a:t>토스트 메시지로 보이도록 합니다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6971508" y="4198178"/>
            <a:ext cx="2652884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인텐트 객체에서 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부가데이터</a:t>
            </a:r>
            <a:r>
              <a:rPr lang="ko-KR" altLang="en-US" sz="1200" dirty="0" smtClean="0">
                <a:sym typeface="Wingdings" panose="05000000000000000000" pitchFamily="2" charset="2"/>
              </a:rPr>
              <a:t> 가져오기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6468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Hu061Service </a:t>
            </a:r>
            <a:r>
              <a:rPr lang="ko-KR" altLang="en-US" b="1" dirty="0" smtClean="0">
                <a:sym typeface="Wingdings" panose="05000000000000000000" pitchFamily="2" charset="2"/>
              </a:rPr>
              <a:t>결과 화면입니다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46" y="2132856"/>
            <a:ext cx="2214625" cy="39081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640" y="2132856"/>
            <a:ext cx="2232248" cy="394513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040" y="2132856"/>
            <a:ext cx="2204635" cy="394513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410358" y="4939643"/>
            <a:ext cx="809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초 후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5879976" y="5373216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08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Joy061Service: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지금까지 코딩한 것을 바탕으로 무의미한 서비스보다는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의미 있고 멋진</a:t>
            </a:r>
            <a:r>
              <a:rPr lang="en-US" altLang="ko-KR" dirty="0" smtClean="0">
                <a:sym typeface="Wingdings" panose="05000000000000000000" pitchFamily="2" charset="2"/>
              </a:rPr>
              <a:t>" </a:t>
            </a:r>
            <a:r>
              <a:rPr lang="ko-KR" altLang="en-US" dirty="0" smtClean="0">
                <a:sym typeface="Wingdings" panose="05000000000000000000" pitchFamily="2" charset="2"/>
              </a:rPr>
              <a:t>서비스를 제공하고자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command</a:t>
            </a:r>
            <a:r>
              <a:rPr lang="ko-KR" altLang="en-US" dirty="0" smtClean="0">
                <a:sym typeface="Wingdings" panose="05000000000000000000" pitchFamily="2" charset="2"/>
              </a:rPr>
              <a:t>가 </a:t>
            </a:r>
            <a:r>
              <a:rPr lang="en-US" altLang="ko-KR" dirty="0" smtClean="0">
                <a:sym typeface="Wingdings" panose="05000000000000000000" pitchFamily="2" charset="2"/>
              </a:rPr>
              <a:t>"name"</a:t>
            </a:r>
            <a:r>
              <a:rPr lang="ko-KR" altLang="en-US" dirty="0" smtClean="0">
                <a:sym typeface="Wingdings" panose="05000000000000000000" pitchFamily="2" charset="2"/>
              </a:rPr>
              <a:t>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이름의 첫 문자를 대문자로 변환해주고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이름의 앞뒤에 있는 공백</a:t>
            </a:r>
            <a:r>
              <a:rPr lang="en-US" altLang="ko-KR" dirty="0" smtClean="0">
                <a:sym typeface="Wingdings" panose="05000000000000000000" pitchFamily="2" charset="2"/>
              </a:rPr>
              <a:t>(whitespaces)</a:t>
            </a:r>
            <a:r>
              <a:rPr lang="ko-KR" altLang="en-US" dirty="0" smtClean="0">
                <a:sym typeface="Wingdings" panose="05000000000000000000" pitchFamily="2" charset="2"/>
              </a:rPr>
              <a:t>이 있다면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삭제해주는 서비스 제공합니다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혹시 반복적으로 서비스를 요청했을 때 반환되는 메시지가 중복되지 않는 것도 확인 하십시오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이름이 한 단어 인 경우를 먼저 시도하고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가능하면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이름이 여러 단어로 구성되어 있는 경우도 도전해 보십시오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또한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서비스로 보내기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sym typeface="Wingdings" panose="05000000000000000000" pitchFamily="2" charset="2"/>
              </a:rPr>
              <a:t>버튼이 클릭하면</a:t>
            </a:r>
            <a:r>
              <a:rPr lang="en-US" altLang="ko-KR" dirty="0" smtClean="0">
                <a:sym typeface="Wingdings" panose="05000000000000000000" pitchFamily="2" charset="2"/>
              </a:rPr>
              <a:t>, soft keyboard</a:t>
            </a:r>
            <a:r>
              <a:rPr lang="ko-KR" altLang="en-US" dirty="0" smtClean="0">
                <a:sym typeface="Wingdings" panose="05000000000000000000" pitchFamily="2" charset="2"/>
              </a:rPr>
              <a:t>가 사라지도록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184" y="3212976"/>
            <a:ext cx="1714208" cy="348528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2034" y="3212975"/>
            <a:ext cx="1738581" cy="348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9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Joy061Service: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en-US" altLang="ko-KR" b="1" dirty="0" smtClean="0">
                <a:sym typeface="Wingdings" panose="05000000000000000000" pitchFamily="2" charset="2"/>
              </a:rPr>
              <a:t>Hu61Service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</a:t>
            </a:r>
            <a:r>
              <a:rPr lang="en-US" altLang="ko-KR" b="1" dirty="0" smtClean="0">
                <a:sym typeface="Wingdings" panose="05000000000000000000" pitchFamily="2" charset="2"/>
              </a:rPr>
              <a:t>Joy061Service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 이름으로 복제합니다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en-US" altLang="ko-KR" dirty="0" smtClean="0">
                <a:sym typeface="Wingdings" panose="05000000000000000000" pitchFamily="2" charset="2"/>
              </a:rPr>
              <a:t>Copy/Rename </a:t>
            </a:r>
            <a:r>
              <a:rPr lang="ko-KR" altLang="en-US" dirty="0" smtClean="0">
                <a:sym typeface="Wingdings" panose="05000000000000000000" pitchFamily="2" charset="2"/>
              </a:rPr>
              <a:t>절차를 따르지만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경우는 </a:t>
            </a:r>
            <a:r>
              <a:rPr lang="en-US" altLang="ko-KR" dirty="0" smtClean="0">
                <a:sym typeface="Wingdings" panose="05000000000000000000" pitchFamily="2" charset="2"/>
              </a:rPr>
              <a:t>package</a:t>
            </a:r>
            <a:r>
              <a:rPr lang="ko-KR" altLang="en-US" dirty="0" smtClean="0">
                <a:sym typeface="Wingdings" panose="05000000000000000000" pitchFamily="2" charset="2"/>
              </a:rPr>
              <a:t>이름이 같으므로</a:t>
            </a:r>
            <a:r>
              <a:rPr lang="en-US" altLang="ko-KR" dirty="0" smtClean="0">
                <a:sym typeface="Wingdings" panose="05000000000000000000" pitchFamily="2" charset="2"/>
              </a:rPr>
              <a:t>, strings.xml 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ko-KR" altLang="en-US" dirty="0" smtClean="0">
                <a:sym typeface="Wingdings" panose="05000000000000000000" pitchFamily="2" charset="2"/>
              </a:rPr>
              <a:t>에 있는 프로젝트 이름만 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Hints: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Java 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ko-KR" altLang="en-US" dirty="0">
                <a:sym typeface="Wingdings" panose="05000000000000000000" pitchFamily="2" charset="2"/>
              </a:rPr>
              <a:t>첫 </a:t>
            </a:r>
            <a:r>
              <a:rPr lang="ko-KR" altLang="en-US" dirty="0" smtClean="0">
                <a:sym typeface="Wingdings" panose="05000000000000000000" pitchFamily="2" charset="2"/>
              </a:rPr>
              <a:t>글</a:t>
            </a:r>
            <a:r>
              <a:rPr lang="ko-KR" altLang="en-US" dirty="0">
                <a:sym typeface="Wingdings" panose="05000000000000000000" pitchFamily="2" charset="2"/>
              </a:rPr>
              <a:t>자</a:t>
            </a:r>
            <a:r>
              <a:rPr lang="ko-KR" altLang="en-US" dirty="0" smtClean="0">
                <a:sym typeface="Wingdings" panose="05000000000000000000" pitchFamily="2" charset="2"/>
              </a:rPr>
              <a:t>만 </a:t>
            </a:r>
            <a:r>
              <a:rPr lang="en-US" altLang="ko-KR" dirty="0" smtClean="0">
                <a:sym typeface="Wingdings" panose="05000000000000000000" pitchFamily="2" charset="2"/>
              </a:rPr>
              <a:t>capitalize</a:t>
            </a:r>
            <a:r>
              <a:rPr lang="ko-KR" altLang="en-US" dirty="0" smtClean="0">
                <a:sym typeface="Wingdings" panose="05000000000000000000" pitchFamily="2" charset="2"/>
              </a:rPr>
              <a:t>하는 함수가 </a:t>
            </a:r>
            <a:r>
              <a:rPr lang="ko-KR" altLang="en-US" dirty="0">
                <a:sym typeface="Wingdings" panose="05000000000000000000" pitchFamily="2" charset="2"/>
              </a:rPr>
              <a:t>없습니다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다음은 코드는 </a:t>
            </a:r>
            <a:r>
              <a:rPr lang="en-US" altLang="ko-KR" dirty="0" smtClean="0">
                <a:sym typeface="Wingdings" panose="05000000000000000000" pitchFamily="2" charset="2"/>
              </a:rPr>
              <a:t>String </a:t>
            </a:r>
            <a:r>
              <a:rPr lang="en-US" altLang="ko-KR" dirty="0">
                <a:sym typeface="Wingdings" panose="05000000000000000000" pitchFamily="2" charset="2"/>
              </a:rPr>
              <a:t>s</a:t>
            </a:r>
            <a:r>
              <a:rPr lang="ko-KR" altLang="en-US" dirty="0">
                <a:sym typeface="Wingdings" panose="05000000000000000000" pitchFamily="2" charset="2"/>
              </a:rPr>
              <a:t>를 첫 글자를 대문자로 만드는 방법들 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s =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Character.toUpperCase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s.charAt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(0)) +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s.substring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(1);</a:t>
            </a:r>
          </a:p>
          <a:p>
            <a:pPr lvl="2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s 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=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s.substring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(0, 1).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toUpperCase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() +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s.substring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(1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다음은 </a:t>
            </a:r>
            <a:r>
              <a:rPr lang="en-US" altLang="ko-KR" dirty="0" smtClean="0">
                <a:sym typeface="Wingdings" panose="05000000000000000000" pitchFamily="2" charset="2"/>
              </a:rPr>
              <a:t>soft keyboard</a:t>
            </a:r>
            <a:r>
              <a:rPr lang="ko-KR" altLang="en-US" dirty="0" smtClean="0">
                <a:sym typeface="Wingdings" panose="05000000000000000000" pitchFamily="2" charset="2"/>
              </a:rPr>
              <a:t>를 삭제하는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71464" y="4293096"/>
            <a:ext cx="10429748" cy="1600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private </a:t>
            </a:r>
            <a:r>
              <a:rPr lang="en-US" altLang="ko-KR" sz="1400" dirty="0">
                <a:latin typeface="Consolas" panose="020B0609020204030204" pitchFamily="49" charset="0"/>
              </a:rPr>
              <a:t>void </a:t>
            </a:r>
            <a:r>
              <a:rPr lang="en-US" altLang="ko-KR" sz="1400" dirty="0" err="1">
                <a:latin typeface="Consolas" panose="020B0609020204030204" pitchFamily="49" charset="0"/>
              </a:rPr>
              <a:t>closeKeyboard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View </a:t>
            </a:r>
            <a:r>
              <a:rPr lang="en-US" altLang="ko-KR" sz="1400" dirty="0" err="1">
                <a:latin typeface="Consolas" panose="020B0609020204030204" pitchFamily="49" charset="0"/>
              </a:rPr>
              <a:t>view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this.getCurrentFocus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if </a:t>
            </a:r>
            <a:r>
              <a:rPr lang="en-US" altLang="ko-KR" sz="1400" dirty="0">
                <a:latin typeface="Consolas" panose="020B0609020204030204" pitchFamily="49" charset="0"/>
              </a:rPr>
              <a:t>(view != null)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InputMethodManager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imm</a:t>
            </a:r>
            <a:r>
              <a:rPr lang="en-US" altLang="ko-KR" sz="1400" dirty="0">
                <a:latin typeface="Consolas" panose="020B0609020204030204" pitchFamily="49" charset="0"/>
              </a:rPr>
              <a:t> = (</a:t>
            </a:r>
            <a:r>
              <a:rPr lang="en-US" altLang="ko-KR" sz="1400" dirty="0" err="1">
                <a:latin typeface="Consolas" panose="020B0609020204030204" pitchFamily="49" charset="0"/>
              </a:rPr>
              <a:t>InputMethodManager</a:t>
            </a:r>
            <a:r>
              <a:rPr lang="en-US" altLang="ko-KR" sz="1400" dirty="0">
                <a:latin typeface="Consolas" panose="020B0609020204030204" pitchFamily="49" charset="0"/>
              </a:rPr>
              <a:t>) getSystemService(</a:t>
            </a:r>
            <a:r>
              <a:rPr lang="en-US" altLang="ko-KR" sz="1400" dirty="0" err="1">
                <a:latin typeface="Consolas" panose="020B0609020204030204" pitchFamily="49" charset="0"/>
              </a:rPr>
              <a:t>Context.INPUT_METHOD_SERVICE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imm.hideSoftInputFromWindow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view.getWindowToken</a:t>
            </a:r>
            <a:r>
              <a:rPr lang="en-US" altLang="ko-KR" sz="1400" dirty="0">
                <a:latin typeface="Consolas" panose="020B0609020204030204" pitchFamily="49" charset="0"/>
              </a:rPr>
              <a:t>(), 0);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56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;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Service Challenge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Solution 1: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2587" y="781536"/>
            <a:ext cx="11258625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String </a:t>
            </a:r>
            <a:r>
              <a:rPr lang="en-US" altLang="ko-KR" dirty="0" err="1">
                <a:latin typeface="Consolas" panose="020B0609020204030204" pitchFamily="49" charset="0"/>
              </a:rPr>
              <a:t>capitalizeName</a:t>
            </a:r>
            <a:r>
              <a:rPr lang="en-US" altLang="ko-KR" dirty="0">
                <a:latin typeface="Consolas" panose="020B0609020204030204" pitchFamily="49" charset="0"/>
              </a:rPr>
              <a:t>(String name)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String[] s = </a:t>
            </a:r>
            <a:r>
              <a:rPr lang="en-US" altLang="ko-KR" dirty="0" err="1">
                <a:latin typeface="Consolas" panose="020B0609020204030204" pitchFamily="49" charset="0"/>
              </a:rPr>
              <a:t>name.trim</a:t>
            </a:r>
            <a:r>
              <a:rPr lang="en-US" altLang="ko-KR" dirty="0">
                <a:latin typeface="Consolas" panose="020B0609020204030204" pitchFamily="49" charset="0"/>
              </a:rPr>
              <a:t>().split("\\s+");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name = "";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for (String i : s){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latin typeface="Consolas" panose="020B0609020204030204" pitchFamily="49" charset="0"/>
              </a:rPr>
              <a:t>if(</a:t>
            </a:r>
            <a:r>
              <a:rPr lang="en-US" altLang="ko-KR" dirty="0" err="1">
                <a:latin typeface="Consolas" panose="020B0609020204030204" pitchFamily="49" charset="0"/>
              </a:rPr>
              <a:t>i.equals</a:t>
            </a:r>
            <a:r>
              <a:rPr lang="en-US" altLang="ko-KR" dirty="0">
                <a:latin typeface="Consolas" panose="020B0609020204030204" pitchFamily="49" charset="0"/>
              </a:rPr>
              <a:t>("")) return name;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latin typeface="Consolas" panose="020B0609020204030204" pitchFamily="49" charset="0"/>
              </a:rPr>
              <a:t>name += </a:t>
            </a:r>
            <a:r>
              <a:rPr lang="en-US" altLang="ko-KR" dirty="0" err="1">
                <a:latin typeface="Consolas" panose="020B0609020204030204" pitchFamily="49" charset="0"/>
              </a:rPr>
              <a:t>i.substring</a:t>
            </a:r>
            <a:r>
              <a:rPr lang="en-US" altLang="ko-KR" dirty="0">
                <a:latin typeface="Consolas" panose="020B0609020204030204" pitchFamily="49" charset="0"/>
              </a:rPr>
              <a:t>(0, 1).</a:t>
            </a:r>
            <a:r>
              <a:rPr lang="en-US" altLang="ko-KR" dirty="0" err="1">
                <a:latin typeface="Consolas" panose="020B0609020204030204" pitchFamily="49" charset="0"/>
              </a:rPr>
              <a:t>toUpperCase</a:t>
            </a:r>
            <a:r>
              <a:rPr lang="en-US" altLang="ko-KR" dirty="0">
                <a:latin typeface="Consolas" panose="020B0609020204030204" pitchFamily="49" charset="0"/>
              </a:rPr>
              <a:t>() + </a:t>
            </a:r>
            <a:r>
              <a:rPr lang="en-US" altLang="ko-KR" dirty="0" err="1">
                <a:latin typeface="Consolas" panose="020B0609020204030204" pitchFamily="49" charset="0"/>
              </a:rPr>
              <a:t>i.substring</a:t>
            </a:r>
            <a:r>
              <a:rPr lang="en-US" altLang="ko-KR" dirty="0">
                <a:latin typeface="Consolas" panose="020B0609020204030204" pitchFamily="49" charset="0"/>
              </a:rPr>
              <a:t>(1) + " ";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return </a:t>
            </a:r>
            <a:r>
              <a:rPr lang="en-US" altLang="ko-KR" dirty="0" err="1">
                <a:latin typeface="Consolas" panose="020B0609020204030204" pitchFamily="49" charset="0"/>
              </a:rPr>
              <a:t>name.trim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24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;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Service Challenge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Solution 2: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2587" y="781536"/>
            <a:ext cx="11258625" cy="4247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private </a:t>
            </a:r>
            <a:r>
              <a:rPr lang="en-US" altLang="ko-KR" dirty="0">
                <a:latin typeface="Consolas" panose="020B0609020204030204" pitchFamily="49" charset="0"/>
              </a:rPr>
              <a:t>String </a:t>
            </a:r>
            <a:r>
              <a:rPr lang="en-US" altLang="ko-KR" dirty="0" err="1">
                <a:latin typeface="Consolas" panose="020B0609020204030204" pitchFamily="49" charset="0"/>
              </a:rPr>
              <a:t>processName</a:t>
            </a:r>
            <a:r>
              <a:rPr lang="en-US" altLang="ko-KR" dirty="0">
                <a:latin typeface="Consolas" panose="020B0609020204030204" pitchFamily="49" charset="0"/>
              </a:rPr>
              <a:t>(String name)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name = </a:t>
            </a:r>
            <a:r>
              <a:rPr lang="en-US" altLang="ko-KR" dirty="0" err="1">
                <a:latin typeface="Consolas" panose="020B0609020204030204" pitchFamily="49" charset="0"/>
              </a:rPr>
              <a:t>name.trim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String[] words = </a:t>
            </a:r>
            <a:r>
              <a:rPr lang="en-US" altLang="ko-KR" dirty="0" err="1">
                <a:latin typeface="Consolas" panose="020B0609020204030204" pitchFamily="49" charset="0"/>
              </a:rPr>
              <a:t>name.split</a:t>
            </a:r>
            <a:r>
              <a:rPr lang="en-US" altLang="ko-KR" dirty="0">
                <a:latin typeface="Consolas" panose="020B0609020204030204" pitchFamily="49" charset="0"/>
              </a:rPr>
              <a:t>(" ");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StringBuilder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sb</a:t>
            </a:r>
            <a:r>
              <a:rPr lang="en-US" altLang="ko-KR" dirty="0">
                <a:latin typeface="Consolas" panose="020B0609020204030204" pitchFamily="49" charset="0"/>
              </a:rPr>
              <a:t> = new </a:t>
            </a:r>
            <a:r>
              <a:rPr lang="en-US" altLang="ko-KR" dirty="0" err="1">
                <a:latin typeface="Consolas" panose="020B0609020204030204" pitchFamily="49" charset="0"/>
              </a:rPr>
              <a:t>StringBuilder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if (words[0].length() &gt; 0)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sb.append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Character.toUpperCase</a:t>
            </a:r>
            <a:r>
              <a:rPr lang="en-US" altLang="ko-KR" dirty="0">
                <a:latin typeface="Consolas" panose="020B0609020204030204" pitchFamily="49" charset="0"/>
              </a:rPr>
              <a:t>(words[0].</a:t>
            </a:r>
            <a:r>
              <a:rPr lang="en-US" altLang="ko-KR" dirty="0" err="1">
                <a:latin typeface="Consolas" panose="020B0609020204030204" pitchFamily="49" charset="0"/>
              </a:rPr>
              <a:t>charAt</a:t>
            </a:r>
            <a:r>
              <a:rPr lang="en-US" altLang="ko-KR" dirty="0">
                <a:latin typeface="Consolas" panose="020B0609020204030204" pitchFamily="49" charset="0"/>
              </a:rPr>
              <a:t>(0)) +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    </a:t>
            </a:r>
            <a:r>
              <a:rPr lang="en-US" altLang="ko-KR" dirty="0">
                <a:latin typeface="Consolas" panose="020B0609020204030204" pitchFamily="49" charset="0"/>
              </a:rPr>
              <a:t>words[0].</a:t>
            </a:r>
            <a:r>
              <a:rPr lang="en-US" altLang="ko-KR" dirty="0" err="1">
                <a:latin typeface="Consolas" panose="020B0609020204030204" pitchFamily="49" charset="0"/>
              </a:rPr>
              <a:t>subSequence</a:t>
            </a:r>
            <a:r>
              <a:rPr lang="en-US" altLang="ko-KR" dirty="0">
                <a:latin typeface="Consolas" panose="020B0609020204030204" pitchFamily="49" charset="0"/>
              </a:rPr>
              <a:t>(1, words[0].length()).toString().</a:t>
            </a:r>
            <a:r>
              <a:rPr lang="en-US" altLang="ko-KR" dirty="0" err="1">
                <a:latin typeface="Consolas" panose="020B0609020204030204" pitchFamily="49" charset="0"/>
              </a:rPr>
              <a:t>toLowerCase</a:t>
            </a:r>
            <a:r>
              <a:rPr lang="en-US" altLang="ko-KR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latin typeface="Consolas" panose="020B0609020204030204" pitchFamily="49" charset="0"/>
              </a:rPr>
              <a:t>for (int i = 1; i &lt; </a:t>
            </a:r>
            <a:r>
              <a:rPr lang="en-US" altLang="ko-KR" dirty="0" err="1">
                <a:latin typeface="Consolas" panose="020B0609020204030204" pitchFamily="49" charset="0"/>
              </a:rPr>
              <a:t>words.length</a:t>
            </a:r>
            <a:r>
              <a:rPr lang="en-US" altLang="ko-KR" dirty="0">
                <a:latin typeface="Consolas" panose="020B0609020204030204" pitchFamily="49" charset="0"/>
              </a:rPr>
              <a:t>; i++)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>
                <a:latin typeface="Consolas" panose="020B0609020204030204" pitchFamily="49" charset="0"/>
              </a:rPr>
              <a:t>sb.append</a:t>
            </a:r>
            <a:r>
              <a:rPr lang="en-US" altLang="ko-KR" dirty="0">
                <a:latin typeface="Consolas" panose="020B0609020204030204" pitchFamily="49" charset="0"/>
              </a:rPr>
              <a:t>(" ");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>
                <a:latin typeface="Consolas" panose="020B0609020204030204" pitchFamily="49" charset="0"/>
              </a:rPr>
              <a:t>sb.append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Character.toUpperCase</a:t>
            </a:r>
            <a:r>
              <a:rPr lang="en-US" altLang="ko-KR" dirty="0">
                <a:latin typeface="Consolas" panose="020B0609020204030204" pitchFamily="49" charset="0"/>
              </a:rPr>
              <a:t>(words[i].</a:t>
            </a:r>
            <a:r>
              <a:rPr lang="en-US" altLang="ko-KR" dirty="0" err="1">
                <a:latin typeface="Consolas" panose="020B0609020204030204" pitchFamily="49" charset="0"/>
              </a:rPr>
              <a:t>charAt</a:t>
            </a:r>
            <a:r>
              <a:rPr lang="en-US" altLang="ko-KR" dirty="0">
                <a:latin typeface="Consolas" panose="020B0609020204030204" pitchFamily="49" charset="0"/>
              </a:rPr>
              <a:t>(0)) +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    </a:t>
            </a:r>
            <a:r>
              <a:rPr lang="en-US" altLang="ko-KR" dirty="0">
                <a:latin typeface="Consolas" panose="020B0609020204030204" pitchFamily="49" charset="0"/>
              </a:rPr>
              <a:t>words[i].</a:t>
            </a:r>
            <a:r>
              <a:rPr lang="en-US" altLang="ko-KR" dirty="0" err="1">
                <a:latin typeface="Consolas" panose="020B0609020204030204" pitchFamily="49" charset="0"/>
              </a:rPr>
              <a:t>subSequence</a:t>
            </a:r>
            <a:r>
              <a:rPr lang="en-US" altLang="ko-KR" dirty="0">
                <a:latin typeface="Consolas" panose="020B0609020204030204" pitchFamily="49" charset="0"/>
              </a:rPr>
              <a:t>(1, words[i].length()).toString().</a:t>
            </a:r>
            <a:r>
              <a:rPr lang="en-US" altLang="ko-KR" dirty="0" err="1">
                <a:latin typeface="Consolas" panose="020B0609020204030204" pitchFamily="49" charset="0"/>
              </a:rPr>
              <a:t>toLowerCase</a:t>
            </a:r>
            <a:r>
              <a:rPr lang="en-US" altLang="ko-KR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return </a:t>
            </a:r>
            <a:r>
              <a:rPr lang="en-US" altLang="ko-KR" dirty="0" err="1">
                <a:latin typeface="Consolas" panose="020B0609020204030204" pitchFamily="49" charset="0"/>
              </a:rPr>
              <a:t>sb.toString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89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Hu061PhoneDialing: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전화하기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Hu061PhoneDialing </a:t>
            </a:r>
            <a:r>
              <a:rPr lang="ko-KR" altLang="en-US" b="1" dirty="0" smtClean="0"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ko-KR" altLang="en-US" b="1" dirty="0" smtClean="0">
                <a:sym typeface="Wingdings" panose="05000000000000000000" pitchFamily="2" charset="2"/>
              </a:rPr>
              <a:t>단말기의 </a:t>
            </a:r>
            <a:r>
              <a:rPr lang="en-US" altLang="ko-KR" b="1" dirty="0" smtClean="0">
                <a:sym typeface="Wingdings" panose="05000000000000000000" pitchFamily="2" charset="2"/>
              </a:rPr>
              <a:t>Dialing </a:t>
            </a:r>
            <a:r>
              <a:rPr lang="ko-KR" altLang="en-US" b="1" dirty="0" smtClean="0">
                <a:sym typeface="Wingdings" panose="05000000000000000000" pitchFamily="2" charset="2"/>
              </a:rPr>
              <a:t>기능을 활용하여 전화하기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인텐트를 사용하여 </a:t>
            </a:r>
            <a:r>
              <a:rPr lang="en-US" altLang="ko-KR" dirty="0" smtClean="0">
                <a:sym typeface="Wingdings" panose="05000000000000000000" pitchFamily="2" charset="2"/>
              </a:rPr>
              <a:t>hard-coded </a:t>
            </a:r>
            <a:r>
              <a:rPr lang="ko-KR" altLang="en-US" dirty="0" smtClean="0">
                <a:sym typeface="Wingdings" panose="05000000000000000000" pitchFamily="2" charset="2"/>
              </a:rPr>
              <a:t>전화번호를 </a:t>
            </a:r>
            <a:r>
              <a:rPr lang="en-US" altLang="ko-KR" dirty="0" smtClean="0">
                <a:sym typeface="Wingdings" panose="05000000000000000000" pitchFamily="2" charset="2"/>
              </a:rPr>
              <a:t>Dialing</a:t>
            </a:r>
            <a:r>
              <a:rPr lang="ko-KR" altLang="en-US" dirty="0" smtClean="0">
                <a:sym typeface="Wingdings" panose="05000000000000000000" pitchFamily="2" charset="2"/>
              </a:rPr>
              <a:t>하는 기본적인 앱을 구현하는 연습문제입니다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1: </a:t>
            </a:r>
            <a:r>
              <a:rPr lang="en-US" altLang="ko-KR" dirty="0" smtClean="0">
                <a:sym typeface="Wingdings" panose="05000000000000000000" pitchFamily="2" charset="2"/>
              </a:rPr>
              <a:t>Empty Activity</a:t>
            </a:r>
            <a:r>
              <a:rPr lang="ko-KR" altLang="en-US" dirty="0">
                <a:sym typeface="Wingdings" panose="05000000000000000000" pitchFamily="2" charset="2"/>
              </a:rPr>
              <a:t>로 시작하고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프로젝트는 </a:t>
            </a:r>
            <a:r>
              <a:rPr lang="en-US" altLang="ko-KR" b="1" dirty="0" smtClean="0">
                <a:sym typeface="Wingdings" panose="05000000000000000000" pitchFamily="2" charset="2"/>
              </a:rPr>
              <a:t>Hu061PhoneDialing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패키지는 </a:t>
            </a:r>
            <a:r>
              <a:rPr lang="en-US" altLang="ko-KR" dirty="0" smtClean="0">
                <a:sym typeface="Wingdings" panose="05000000000000000000" pitchFamily="2" charset="2"/>
              </a:rPr>
              <a:t>phone </a:t>
            </a:r>
            <a:r>
              <a:rPr lang="ko-KR" altLang="en-US" dirty="0" smtClean="0">
                <a:sym typeface="Wingdings" panose="05000000000000000000" pitchFamily="2" charset="2"/>
              </a:rPr>
              <a:t>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같이 레이아웃을 구성합니다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여기서는 </a:t>
            </a:r>
            <a:r>
              <a:rPr lang="en-US" altLang="ko-KR" dirty="0" smtClean="0">
                <a:sym typeface="Wingdings" panose="05000000000000000000" pitchFamily="2" charset="2"/>
              </a:rPr>
              <a:t>ConstraintLayout</a:t>
            </a:r>
            <a:r>
              <a:rPr lang="ko-KR" altLang="en-US" dirty="0" smtClean="0">
                <a:sym typeface="Wingdings" panose="05000000000000000000" pitchFamily="2" charset="2"/>
              </a:rPr>
              <a:t>을 사용했지만 </a:t>
            </a:r>
            <a:r>
              <a:rPr lang="en-US" altLang="ko-KR" dirty="0" smtClean="0">
                <a:sym typeface="Wingdings" panose="05000000000000000000" pitchFamily="2" charset="2"/>
              </a:rPr>
              <a:t>Relative Layout</a:t>
            </a:r>
            <a:r>
              <a:rPr lang="ko-KR" altLang="en-US" dirty="0" smtClean="0">
                <a:sym typeface="Wingdings" panose="05000000000000000000" pitchFamily="2" charset="2"/>
              </a:rPr>
              <a:t>도 가능합니다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단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코딩의 </a:t>
            </a:r>
            <a:r>
              <a:rPr lang="ko-KR" altLang="en-US" dirty="0">
                <a:sym typeface="Wingdings" panose="05000000000000000000" pitchFamily="2" charset="2"/>
              </a:rPr>
              <a:t>일관성을 위해 위젯들의 </a:t>
            </a: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 를 다음과 유지합니다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TextView, id=</a:t>
            </a:r>
            <a:r>
              <a:rPr lang="en-US" altLang="ko-KR" dirty="0" err="1">
                <a:sym typeface="Wingdings" panose="05000000000000000000" pitchFamily="2" charset="2"/>
              </a:rPr>
              <a:t>contact_name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TextView, id=</a:t>
            </a:r>
            <a:r>
              <a:rPr lang="en-US" altLang="ko-KR" dirty="0" err="1">
                <a:sym typeface="Wingdings" panose="05000000000000000000" pitchFamily="2" charset="2"/>
              </a:rPr>
              <a:t>number_to_call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>
                <a:sym typeface="Wingdings" panose="05000000000000000000" pitchFamily="2" charset="2"/>
              </a:rPr>
              <a:t>ImageButton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sym typeface="Wingdings" panose="05000000000000000000" pitchFamily="2" charset="2"/>
              </a:rPr>
              <a:t>id=</a:t>
            </a:r>
            <a:r>
              <a:rPr lang="en-US" altLang="ko-KR" dirty="0" err="1" smtClean="0">
                <a:sym typeface="Wingdings" panose="05000000000000000000" pitchFamily="2" charset="2"/>
              </a:rPr>
              <a:t>phone_icon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8368" y="2527184"/>
            <a:ext cx="2301680" cy="396299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808" y="3658672"/>
            <a:ext cx="4836246" cy="283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36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Hu061PhoneDialing: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전화하기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1 </a:t>
            </a:r>
            <a:r>
              <a:rPr lang="ko-KR" altLang="en-US" b="1" dirty="0" smtClean="0"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ImageButton</a:t>
            </a:r>
            <a:r>
              <a:rPr lang="ko-KR" altLang="en-US" dirty="0" smtClean="0">
                <a:sym typeface="Wingdings" panose="05000000000000000000" pitchFamily="2" charset="2"/>
              </a:rPr>
              <a:t>은 다음과 같이 만들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sz="2000" dirty="0" smtClean="0">
                <a:sym typeface="Wingdings" panose="05000000000000000000" pitchFamily="2" charset="2"/>
              </a:rPr>
              <a:t>drawable/folder </a:t>
            </a:r>
            <a:r>
              <a:rPr lang="ko-KR" altLang="en-US" sz="2000" dirty="0" smtClean="0">
                <a:sym typeface="Wingdings" panose="05000000000000000000" pitchFamily="2" charset="2"/>
              </a:rPr>
              <a:t>폴더 위에서 우클릭하여 </a:t>
            </a:r>
            <a:r>
              <a:rPr lang="en-US" altLang="ko-KR" sz="2000" dirty="0" smtClean="0">
                <a:sym typeface="Wingdings" panose="05000000000000000000" pitchFamily="2" charset="2"/>
              </a:rPr>
              <a:t>New  Vector Asset </a:t>
            </a:r>
            <a:r>
              <a:rPr lang="ko-KR" altLang="en-US" sz="2000" dirty="0" smtClean="0">
                <a:sym typeface="Wingdings" panose="05000000000000000000" pitchFamily="2" charset="2"/>
              </a:rPr>
              <a:t>을 선택합니다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sz="2000" dirty="0" smtClean="0">
                <a:sym typeface="Wingdings" panose="05000000000000000000" pitchFamily="2" charset="2"/>
              </a:rPr>
              <a:t>Android icon </a:t>
            </a:r>
            <a:r>
              <a:rPr lang="ko-KR" altLang="en-US" sz="2000" dirty="0" smtClean="0">
                <a:sym typeface="Wingdings" panose="05000000000000000000" pitchFamily="2" charset="2"/>
              </a:rPr>
              <a:t>혹은 작은 </a:t>
            </a:r>
            <a:r>
              <a:rPr lang="en-US" altLang="ko-KR" sz="2000" dirty="0" smtClean="0">
                <a:sym typeface="Wingdings" panose="05000000000000000000" pitchFamily="2" charset="2"/>
              </a:rPr>
              <a:t>icon</a:t>
            </a:r>
            <a:r>
              <a:rPr lang="ko-KR" altLang="en-US" sz="2000" dirty="0" smtClean="0">
                <a:sym typeface="Wingdings" panose="05000000000000000000" pitchFamily="2" charset="2"/>
              </a:rPr>
              <a:t>그림을 클릭하여</a:t>
            </a:r>
            <a:r>
              <a:rPr lang="en-US" altLang="ko-KR" sz="2000" dirty="0" smtClean="0">
                <a:sym typeface="Wingdings" panose="05000000000000000000" pitchFamily="2" charset="2"/>
              </a:rPr>
              <a:t>, </a:t>
            </a:r>
            <a:r>
              <a:rPr lang="ko-KR" altLang="en-US" sz="2000" dirty="0" smtClean="0">
                <a:sym typeface="Wingdings" panose="05000000000000000000" pitchFamily="2" charset="2"/>
              </a:rPr>
              <a:t>필요한 </a:t>
            </a:r>
            <a:r>
              <a:rPr lang="en-US" altLang="ko-KR" sz="2000" dirty="0" smtClean="0">
                <a:sym typeface="Wingdings" panose="05000000000000000000" pitchFamily="2" charset="2"/>
              </a:rPr>
              <a:t>icon</a:t>
            </a:r>
            <a:r>
              <a:rPr lang="ko-KR" altLang="en-US" sz="2000" dirty="0" smtClean="0">
                <a:sym typeface="Wingdings" panose="05000000000000000000" pitchFamily="2" charset="2"/>
              </a:rPr>
              <a:t>을 선택합니다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  <a:r>
              <a:rPr lang="ko-KR" altLang="en-US" sz="2000" dirty="0" smtClean="0">
                <a:sym typeface="Wingdings" panose="05000000000000000000" pitchFamily="2" charset="2"/>
              </a:rPr>
              <a:t>지금같은 경우는 </a:t>
            </a:r>
            <a:r>
              <a:rPr lang="en-US" altLang="ko-KR" sz="2000" dirty="0" smtClean="0">
                <a:sym typeface="Wingdings" panose="05000000000000000000" pitchFamily="2" charset="2"/>
              </a:rPr>
              <a:t>Communication</a:t>
            </a:r>
            <a:r>
              <a:rPr lang="ko-KR" altLang="en-US" sz="2000" dirty="0" smtClean="0">
                <a:sym typeface="Wingdings" panose="05000000000000000000" pitchFamily="2" charset="2"/>
              </a:rPr>
              <a:t>을 선택하면 다양한 관련 </a:t>
            </a:r>
            <a:r>
              <a:rPr lang="en-US" altLang="ko-KR" sz="2000" dirty="0" smtClean="0">
                <a:sym typeface="Wingdings" panose="05000000000000000000" pitchFamily="2" charset="2"/>
              </a:rPr>
              <a:t>icon</a:t>
            </a:r>
            <a:r>
              <a:rPr lang="ko-KR" altLang="en-US" sz="2000" dirty="0" smtClean="0">
                <a:sym typeface="Wingdings" panose="05000000000000000000" pitchFamily="2" charset="2"/>
              </a:rPr>
              <a:t>이 보입니다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icon</a:t>
            </a:r>
            <a:r>
              <a:rPr lang="ko-KR" altLang="en-US" sz="2000" dirty="0" smtClean="0">
                <a:sym typeface="Wingdings" panose="05000000000000000000" pitchFamily="2" charset="2"/>
              </a:rPr>
              <a:t>을 선택하고 </a:t>
            </a:r>
            <a:r>
              <a:rPr lang="en-US" altLang="ko-KR" sz="2000" dirty="0" smtClean="0">
                <a:sym typeface="Wingdings" panose="05000000000000000000" pitchFamily="2" charset="2"/>
              </a:rPr>
              <a:t>OK</a:t>
            </a:r>
            <a:r>
              <a:rPr lang="ko-KR" altLang="en-US" sz="2000" dirty="0" smtClean="0">
                <a:sym typeface="Wingdings" panose="05000000000000000000" pitchFamily="2" charset="2"/>
              </a:rPr>
              <a:t>합니다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</a:t>
            </a:r>
            <a:br>
              <a:rPr lang="en-US" altLang="ko-KR" sz="2000" dirty="0" smtClean="0">
                <a:sym typeface="Wingdings" panose="05000000000000000000" pitchFamily="2" charset="2"/>
              </a:rPr>
            </a:br>
            <a:r>
              <a:rPr lang="ko-KR" altLang="en-US" sz="2000" dirty="0" smtClean="0">
                <a:sym typeface="Wingdings" panose="05000000000000000000" pitchFamily="2" charset="2"/>
              </a:rPr>
              <a:t>이름도 사용하기 쉽도록 수정해도 좋습니다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sz="2000" dirty="0" err="1" smtClean="0">
                <a:sym typeface="Wingdings" panose="05000000000000000000" pitchFamily="2" charset="2"/>
              </a:rPr>
              <a:t>ImageButton</a:t>
            </a:r>
            <a:r>
              <a:rPr lang="en-US" altLang="ko-KR" sz="2000" dirty="0" smtClean="0">
                <a:sym typeface="Wingdings" panose="05000000000000000000" pitchFamily="2" charset="2"/>
              </a:rPr>
              <a:t> </a:t>
            </a:r>
            <a:r>
              <a:rPr lang="ko-KR" altLang="en-US" sz="2000" dirty="0" smtClean="0">
                <a:sym typeface="Wingdings" panose="05000000000000000000" pitchFamily="2" charset="2"/>
              </a:rPr>
              <a:t>버튼을 추가하고</a:t>
            </a:r>
            <a:r>
              <a:rPr lang="en-US" altLang="ko-KR" sz="2000" dirty="0" smtClean="0">
                <a:sym typeface="Wingdings" panose="05000000000000000000" pitchFamily="2" charset="2"/>
              </a:rPr>
              <a:t>, src</a:t>
            </a:r>
            <a:r>
              <a:rPr lang="ko-KR" altLang="en-US" sz="2000" dirty="0">
                <a:sym typeface="Wingdings" panose="05000000000000000000" pitchFamily="2" charset="2"/>
              </a:rPr>
              <a:t> </a:t>
            </a:r>
            <a:r>
              <a:rPr lang="ko-KR" altLang="en-US" sz="2000" dirty="0" smtClean="0">
                <a:sym typeface="Wingdings" panose="05000000000000000000" pitchFamily="2" charset="2"/>
              </a:rPr>
              <a:t>속성에 </a:t>
            </a:r>
            <a:r>
              <a:rPr lang="en-US" altLang="ko-KR" sz="2000" dirty="0" smtClean="0">
                <a:sym typeface="Wingdings" panose="05000000000000000000" pitchFamily="2" charset="2"/>
              </a:rPr>
              <a:t>icon</a:t>
            </a:r>
            <a:r>
              <a:rPr lang="ko-KR" altLang="en-US" sz="2000" dirty="0" smtClean="0">
                <a:sym typeface="Wingdings" panose="05000000000000000000" pitchFamily="2" charset="2"/>
              </a:rPr>
              <a:t>을 지정</a:t>
            </a:r>
            <a:r>
              <a:rPr lang="en-US" altLang="ko-KR" sz="2000" dirty="0" smtClean="0">
                <a:sym typeface="Wingdings" panose="05000000000000000000" pitchFamily="2" charset="2"/>
              </a:rPr>
              <a:t>/</a:t>
            </a:r>
            <a:r>
              <a:rPr lang="ko-KR" altLang="en-US" sz="2000" dirty="0" smtClean="0">
                <a:sym typeface="Wingdings" panose="05000000000000000000" pitchFamily="2" charset="2"/>
              </a:rPr>
              <a:t>선택합니다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sz="2000" dirty="0" err="1" smtClean="0">
                <a:sym typeface="Wingdings" panose="05000000000000000000" pitchFamily="2" charset="2"/>
              </a:rPr>
              <a:t>ImageButton</a:t>
            </a:r>
            <a:r>
              <a:rPr lang="en-US" altLang="ko-KR" sz="2000" dirty="0" smtClean="0">
                <a:sym typeface="Wingdings" panose="05000000000000000000" pitchFamily="2" charset="2"/>
              </a:rPr>
              <a:t> </a:t>
            </a:r>
            <a:r>
              <a:rPr lang="ko-KR" altLang="en-US" sz="2000" dirty="0" smtClean="0">
                <a:sym typeface="Wingdings" panose="05000000000000000000" pitchFamily="2" charset="2"/>
              </a:rPr>
              <a:t>버튼 </a:t>
            </a:r>
            <a:r>
              <a:rPr lang="en-US" altLang="ko-KR" sz="2000" dirty="0" smtClean="0">
                <a:sym typeface="Wingdings" panose="05000000000000000000" pitchFamily="2" charset="2"/>
              </a:rPr>
              <a:t>onClick</a:t>
            </a:r>
            <a:r>
              <a:rPr lang="ko-KR" altLang="en-US" sz="2000" dirty="0" smtClean="0">
                <a:sym typeface="Wingdings" panose="05000000000000000000" pitchFamily="2" charset="2"/>
              </a:rPr>
              <a:t>속성에 </a:t>
            </a:r>
            <a:r>
              <a:rPr lang="en-US" altLang="ko-KR" sz="2000" dirty="0" err="1" smtClean="0">
                <a:sym typeface="Wingdings" panose="05000000000000000000" pitchFamily="2" charset="2"/>
              </a:rPr>
              <a:t>dialNumber</a:t>
            </a:r>
            <a:r>
              <a:rPr lang="ko-KR" altLang="en-US" sz="2000" dirty="0" smtClean="0">
                <a:sym typeface="Wingdings" panose="05000000000000000000" pitchFamily="2" charset="2"/>
              </a:rPr>
              <a:t>를 입력합니다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  <a:r>
              <a:rPr lang="ko-KR" altLang="en-US" sz="2000" dirty="0" smtClean="0">
                <a:sym typeface="Wingdings" panose="05000000000000000000" pitchFamily="2" charset="2"/>
              </a:rPr>
              <a:t>그러면</a:t>
            </a:r>
            <a:r>
              <a:rPr lang="en-US" altLang="ko-KR" sz="2000" dirty="0" smtClean="0">
                <a:sym typeface="Wingdings" panose="05000000000000000000" pitchFamily="2" charset="2"/>
              </a:rPr>
              <a:t>, </a:t>
            </a:r>
            <a:r>
              <a:rPr lang="ko-KR" altLang="en-US" sz="2000" dirty="0" smtClean="0">
                <a:sym typeface="Wingdings" panose="05000000000000000000" pitchFamily="2" charset="2"/>
              </a:rPr>
              <a:t>빨간 오류가 표시됩니다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  <a:br>
              <a:rPr lang="en-US" altLang="ko-KR" sz="2000" dirty="0" smtClean="0">
                <a:sym typeface="Wingdings" panose="05000000000000000000" pitchFamily="2" charset="2"/>
              </a:rPr>
            </a:br>
            <a:r>
              <a:rPr lang="en-US" altLang="ko-KR" sz="2000" dirty="0" smtClean="0">
                <a:sym typeface="Wingdings" panose="05000000000000000000" pitchFamily="2" charset="2"/>
              </a:rPr>
              <a:t>&lt;alt&gt;&lt;enter&gt;</a:t>
            </a:r>
            <a:r>
              <a:rPr lang="ko-KR" altLang="en-US" sz="2000" dirty="0" smtClean="0">
                <a:sym typeface="Wingdings" panose="05000000000000000000" pitchFamily="2" charset="2"/>
              </a:rPr>
              <a:t>하여 메소드를 </a:t>
            </a:r>
            <a:r>
              <a:rPr lang="en-US" altLang="ko-KR" sz="2000" dirty="0" smtClean="0">
                <a:sym typeface="Wingdings" panose="05000000000000000000" pitchFamily="2" charset="2"/>
              </a:rPr>
              <a:t>MainActivity.java</a:t>
            </a:r>
            <a:r>
              <a:rPr lang="ko-KR" altLang="en-US" sz="2000" dirty="0" smtClean="0">
                <a:sym typeface="Wingdings" panose="05000000000000000000" pitchFamily="2" charset="2"/>
              </a:rPr>
              <a:t>에 추가하도록 합니다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  <a:br>
              <a:rPr lang="en-US" altLang="ko-KR" sz="2000" dirty="0" smtClean="0">
                <a:sym typeface="Wingdings" panose="05000000000000000000" pitchFamily="2" charset="2"/>
              </a:rPr>
            </a:br>
            <a:endParaRPr lang="en-US" altLang="ko-KR" sz="2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0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public </a:t>
            </a:r>
            <a:r>
              <a:rPr lang="en-US" altLang="ko-KR" sz="2000" dirty="0">
                <a:latin typeface="Consolas" panose="020B0609020204030204" pitchFamily="49" charset="0"/>
                <a:sym typeface="Wingdings" panose="05000000000000000000" pitchFamily="2" charset="2"/>
              </a:rPr>
              <a:t>void </a:t>
            </a:r>
            <a:r>
              <a:rPr lang="en-US" altLang="ko-KR" sz="2000" dirty="0" err="1">
                <a:latin typeface="Consolas" panose="020B0609020204030204" pitchFamily="49" charset="0"/>
                <a:sym typeface="Wingdings" panose="05000000000000000000" pitchFamily="2" charset="2"/>
              </a:rPr>
              <a:t>dialNumber</a:t>
            </a:r>
            <a:r>
              <a:rPr lang="en-US" altLang="ko-KR" sz="2000" dirty="0">
                <a:latin typeface="Consolas" panose="020B0609020204030204" pitchFamily="49" charset="0"/>
                <a:sym typeface="Wingdings" panose="05000000000000000000" pitchFamily="2" charset="2"/>
              </a:rPr>
              <a:t>(View view) {</a:t>
            </a:r>
          </a:p>
          <a:p>
            <a:pPr marL="0" indent="0">
              <a:buNone/>
            </a:pPr>
            <a:r>
              <a:rPr lang="en-US" altLang="ko-KR" sz="20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}</a:t>
            </a:r>
          </a:p>
          <a:p>
            <a:endParaRPr lang="en-US" altLang="ko-KR" sz="2000" dirty="0" smtClean="0">
              <a:sym typeface="Wingdings" panose="05000000000000000000" pitchFamily="2" charset="2"/>
            </a:endParaRPr>
          </a:p>
          <a:p>
            <a:r>
              <a:rPr lang="ko-KR" altLang="en-US" sz="2000" dirty="0" smtClean="0">
                <a:sym typeface="Wingdings" panose="05000000000000000000" pitchFamily="2" charset="2"/>
              </a:rPr>
              <a:t>참고로</a:t>
            </a:r>
            <a:r>
              <a:rPr lang="en-US" altLang="ko-KR" sz="2000" dirty="0" smtClean="0">
                <a:sym typeface="Wingdings" panose="05000000000000000000" pitchFamily="2" charset="2"/>
              </a:rPr>
              <a:t>, Hard-coded </a:t>
            </a:r>
            <a:r>
              <a:rPr lang="ko-KR" altLang="en-US" sz="2000" dirty="0" smtClean="0">
                <a:sym typeface="Wingdings" panose="05000000000000000000" pitchFamily="2" charset="2"/>
              </a:rPr>
              <a:t>된 </a:t>
            </a:r>
            <a:r>
              <a:rPr lang="en-US" altLang="ko-KR" sz="2000" dirty="0" smtClean="0">
                <a:sym typeface="Wingdings" panose="05000000000000000000" pitchFamily="2" charset="2"/>
              </a:rPr>
              <a:t>string</a:t>
            </a:r>
            <a:r>
              <a:rPr lang="ko-KR" altLang="en-US" sz="2000" dirty="0" smtClean="0">
                <a:sym typeface="Wingdings" panose="05000000000000000000" pitchFamily="2" charset="2"/>
              </a:rPr>
              <a:t>들을 입력하면</a:t>
            </a:r>
            <a:r>
              <a:rPr lang="en-US" altLang="ko-KR" sz="2000" dirty="0" smtClean="0">
                <a:sym typeface="Wingdings" panose="05000000000000000000" pitchFamily="2" charset="2"/>
              </a:rPr>
              <a:t>, </a:t>
            </a:r>
            <a:r>
              <a:rPr lang="ko-KR" altLang="en-US" sz="2000" dirty="0" smtClean="0">
                <a:sym typeface="Wingdings" panose="05000000000000000000" pitchFamily="2" charset="2"/>
              </a:rPr>
              <a:t>경고가 표시됩니다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  <a:br>
              <a:rPr lang="en-US" altLang="ko-KR" sz="2000" dirty="0" smtClean="0">
                <a:sym typeface="Wingdings" panose="05000000000000000000" pitchFamily="2" charset="2"/>
              </a:rPr>
            </a:br>
            <a:r>
              <a:rPr lang="ko-KR" altLang="en-US" sz="2000" dirty="0" smtClean="0">
                <a:sym typeface="Wingdings" panose="05000000000000000000" pitchFamily="2" charset="2"/>
              </a:rPr>
              <a:t>그러면</a:t>
            </a:r>
            <a:r>
              <a:rPr lang="en-US" altLang="ko-KR" sz="2000" dirty="0" smtClean="0">
                <a:sym typeface="Wingdings" panose="05000000000000000000" pitchFamily="2" charset="2"/>
              </a:rPr>
              <a:t>, </a:t>
            </a:r>
            <a:r>
              <a:rPr lang="ko-KR" altLang="en-US" sz="2000" dirty="0" smtClean="0">
                <a:sym typeface="Wingdings" panose="05000000000000000000" pitchFamily="2" charset="2"/>
              </a:rPr>
              <a:t>이를 클릭하여 </a:t>
            </a:r>
            <a:r>
              <a:rPr lang="en-US" altLang="ko-KR" sz="2000" dirty="0" smtClean="0">
                <a:sym typeface="Wingdings" panose="05000000000000000000" pitchFamily="2" charset="2"/>
              </a:rPr>
              <a:t>"Extract the strings"</a:t>
            </a:r>
            <a:r>
              <a:rPr lang="ko-KR" altLang="en-US" sz="2000" dirty="0" smtClean="0">
                <a:sym typeface="Wingdings" panose="05000000000000000000" pitchFamily="2" charset="2"/>
              </a:rPr>
              <a:t>해서 </a:t>
            </a:r>
            <a:r>
              <a:rPr lang="en-US" altLang="ko-KR" sz="2000" dirty="0" smtClean="0">
                <a:sym typeface="Wingdings" panose="05000000000000000000" pitchFamily="2" charset="2"/>
              </a:rPr>
              <a:t>strings.xml </a:t>
            </a:r>
            <a:r>
              <a:rPr lang="ko-KR" altLang="en-US" sz="2000" dirty="0" smtClean="0">
                <a:sym typeface="Wingdings" panose="05000000000000000000" pitchFamily="2" charset="2"/>
              </a:rPr>
              <a:t>파일을 추가할 수 있습니다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  <a:br>
              <a:rPr lang="en-US" altLang="ko-KR" sz="2000" dirty="0" smtClean="0">
                <a:sym typeface="Wingdings" panose="05000000000000000000" pitchFamily="2" charset="2"/>
              </a:rPr>
            </a:br>
            <a:endParaRPr lang="en-US" altLang="ko-K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73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Hu061PhoneDialing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전화하기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47394" y="836712"/>
            <a:ext cx="10789788" cy="5755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600" dirty="0">
                <a:latin typeface="Consolas" panose="020B0609020204030204" pitchFamily="49" charset="0"/>
              </a:rPr>
              <a:t>TextView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contact_name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600" dirty="0">
                <a:latin typeface="Consolas" panose="020B0609020204030204" pitchFamily="49" charset="0"/>
              </a:rPr>
              <a:t>="32dp"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600" dirty="0">
                <a:latin typeface="Consolas" panose="020B0609020204030204" pitchFamily="49" charset="0"/>
              </a:rPr>
              <a:t>="32dp"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android:text="@string/</a:t>
            </a:r>
            <a:r>
              <a:rPr lang="en-US" altLang="ko-KR" sz="1600" dirty="0" err="1">
                <a:latin typeface="Consolas" panose="020B0609020204030204" pitchFamily="49" charset="0"/>
              </a:rPr>
              <a:t>contact_name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android:textColor="@</a:t>
            </a:r>
            <a:r>
              <a:rPr lang="en-US" altLang="ko-KR" sz="16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primary_text_light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android:textSize="24sp"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6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app:layout_constraintTop_toTopOf="parent" /&gt;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&lt;TextView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number_to_call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600" dirty="0">
                <a:latin typeface="Consolas" panose="020B0609020204030204" pitchFamily="49" charset="0"/>
              </a:rPr>
              <a:t>="32dp"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6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android:text="@string/</a:t>
            </a:r>
            <a:r>
              <a:rPr lang="en-US" altLang="ko-KR" sz="1600" dirty="0" err="1">
                <a:latin typeface="Consolas" panose="020B0609020204030204" pitchFamily="49" charset="0"/>
              </a:rPr>
              <a:t>phone_number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6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600" dirty="0">
                <a:latin typeface="Consolas" panose="020B0609020204030204" pitchFamily="49" charset="0"/>
              </a:rPr>
              <a:t>="@id/</a:t>
            </a:r>
            <a:r>
              <a:rPr lang="en-US" altLang="ko-KR" sz="1600" dirty="0" err="1">
                <a:latin typeface="Consolas" panose="020B0609020204030204" pitchFamily="49" charset="0"/>
              </a:rPr>
              <a:t>contact_name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09666" y="613323"/>
            <a:ext cx="3288080" cy="40011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Using ConstraintLayout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7826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Hu061PhoneDialing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전화하기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47394" y="836712"/>
            <a:ext cx="10789788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600" dirty="0" err="1">
                <a:latin typeface="Consolas" panose="020B0609020204030204" pitchFamily="49" charset="0"/>
              </a:rPr>
              <a:t>ImageButton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phone_icon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600" dirty="0">
                <a:latin typeface="Consolas" panose="020B0609020204030204" pitchFamily="49" charset="0"/>
              </a:rPr>
              <a:t>="40dp"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600" dirty="0">
                <a:latin typeface="Consolas" panose="020B0609020204030204" pitchFamily="49" charset="0"/>
              </a:rPr>
              <a:t>="12dp"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android:contentDescription</a:t>
            </a:r>
            <a:r>
              <a:rPr lang="en-US" altLang="ko-KR" sz="1600" dirty="0">
                <a:latin typeface="Consolas" panose="020B0609020204030204" pitchFamily="49" charset="0"/>
              </a:rPr>
              <a:t>="@string/</a:t>
            </a:r>
            <a:r>
              <a:rPr lang="en-US" altLang="ko-KR" sz="1600" dirty="0" err="1">
                <a:latin typeface="Consolas" panose="020B0609020204030204" pitchFamily="49" charset="0"/>
              </a:rPr>
              <a:t>make_a_call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android:onClick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dialNumber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android:src</a:t>
            </a:r>
            <a:r>
              <a:rPr lang="en-US" altLang="ko-KR" sz="1600" dirty="0">
                <a:latin typeface="Consolas" panose="020B0609020204030204" pitchFamily="49" charset="0"/>
              </a:rPr>
              <a:t>="@drawable/ic_call_black_24"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app:layout_constraintLeft_toRightOf</a:t>
            </a:r>
            <a:r>
              <a:rPr lang="en-US" altLang="ko-KR" sz="1600" dirty="0">
                <a:latin typeface="Consolas" panose="020B0609020204030204" pitchFamily="49" charset="0"/>
              </a:rPr>
              <a:t>="@id/</a:t>
            </a:r>
            <a:r>
              <a:rPr lang="en-US" altLang="ko-KR" sz="1600" dirty="0" err="1">
                <a:latin typeface="Consolas" panose="020B0609020204030204" pitchFamily="49" charset="0"/>
              </a:rPr>
              <a:t>number_to_call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app:layout_constraintStart_toEndOf</a:t>
            </a:r>
            <a:r>
              <a:rPr lang="en-US" altLang="ko-KR" sz="1600" dirty="0">
                <a:latin typeface="Consolas" panose="020B0609020204030204" pitchFamily="49" charset="0"/>
              </a:rPr>
              <a:t>="@id/</a:t>
            </a:r>
            <a:r>
              <a:rPr lang="en-US" altLang="ko-KR" sz="1600" dirty="0" err="1">
                <a:latin typeface="Consolas" panose="020B0609020204030204" pitchFamily="49" charset="0"/>
              </a:rPr>
              <a:t>number_to_call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600" dirty="0">
                <a:latin typeface="Consolas" panose="020B0609020204030204" pitchFamily="49" charset="0"/>
              </a:rPr>
              <a:t>="@id/</a:t>
            </a:r>
            <a:r>
              <a:rPr lang="en-US" altLang="ko-KR" sz="1600" dirty="0" err="1">
                <a:latin typeface="Consolas" panose="020B0609020204030204" pitchFamily="49" charset="0"/>
              </a:rPr>
              <a:t>contact_name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&lt;/</a:t>
            </a:r>
            <a:r>
              <a:rPr lang="en-US" altLang="ko-KR" sz="16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600" dirty="0">
                <a:latin typeface="Consolas" panose="020B0609020204030204" pitchFamily="49" charset="0"/>
              </a:rPr>
              <a:t>&gt;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10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서비스와 수신자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Service and Broadcast Receiver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서비스는 어떻게 사용하나요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서비스 살펴보기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수신자는 어떻게 사용하나요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수신자 살펴보기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위험 권한을 위한 코드는 어떻게 추가하나요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위험권한</a:t>
            </a:r>
            <a:r>
              <a:rPr lang="ko-KR" altLang="en-US" dirty="0" smtClean="0">
                <a:sym typeface="Wingdings" panose="05000000000000000000" pitchFamily="2" charset="2"/>
              </a:rPr>
              <a:t> 부여하기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리소스에 대해 더 이해하기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리소스와 </a:t>
            </a:r>
            <a:r>
              <a:rPr lang="ko-KR" altLang="en-US" dirty="0" err="1" smtClean="0">
                <a:sym typeface="Wingdings" panose="05000000000000000000" pitchFamily="2" charset="2"/>
              </a:rPr>
              <a:t>매니페스트</a:t>
            </a:r>
            <a:r>
              <a:rPr lang="ko-KR" altLang="en-US" dirty="0" smtClean="0">
                <a:sym typeface="Wingdings" panose="05000000000000000000" pitchFamily="2" charset="2"/>
              </a:rPr>
              <a:t> 이해하기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그래들이</a:t>
            </a:r>
            <a:r>
              <a:rPr lang="ko-KR" altLang="en-US" dirty="0" smtClean="0">
                <a:sym typeface="Wingdings" panose="05000000000000000000" pitchFamily="2" charset="2"/>
              </a:rPr>
              <a:t> 무엇인가요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그래들</a:t>
            </a:r>
            <a:r>
              <a:rPr lang="ko-KR" altLang="en-US" dirty="0" smtClean="0">
                <a:sym typeface="Wingdings" panose="05000000000000000000" pitchFamily="2" charset="2"/>
              </a:rPr>
              <a:t> 이해하기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38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Hu061PhoneDialing: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전화하기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2:</a:t>
            </a:r>
            <a:r>
              <a:rPr lang="en-US" altLang="ko-KR" dirty="0" smtClean="0">
                <a:sym typeface="Wingdings" panose="05000000000000000000" pitchFamily="2" charset="2"/>
              </a:rPr>
              <a:t> 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코딩하기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sz="2000" dirty="0" smtClean="0">
                <a:sym typeface="Wingdings" panose="05000000000000000000" pitchFamily="2" charset="2"/>
              </a:rPr>
              <a:t>log tag</a:t>
            </a:r>
            <a:r>
              <a:rPr lang="ko-KR" altLang="en-US" sz="2000" dirty="0" smtClean="0">
                <a:sym typeface="Wingdings" panose="05000000000000000000" pitchFamily="2" charset="2"/>
              </a:rPr>
              <a:t>를 위한 상수를 </a:t>
            </a:r>
            <a:r>
              <a:rPr lang="en-US" altLang="ko-KR" sz="2000" dirty="0" smtClean="0">
                <a:sym typeface="Wingdings" panose="05000000000000000000" pitchFamily="2" charset="2"/>
              </a:rPr>
              <a:t>MainActivity</a:t>
            </a:r>
            <a:r>
              <a:rPr lang="ko-KR" altLang="en-US" sz="2000" dirty="0" smtClean="0">
                <a:sym typeface="Wingdings" panose="05000000000000000000" pitchFamily="2" charset="2"/>
              </a:rPr>
              <a:t> 클래스에 정의합니다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sz="2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public static final String TAG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= "HuStar"</a:t>
            </a: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0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</a:t>
            </a:r>
            <a:endParaRPr lang="en-US" altLang="ko-KR" sz="2000" dirty="0" smtClean="0">
              <a:sym typeface="Wingdings" panose="05000000000000000000" pitchFamily="2" charset="2"/>
            </a:endParaRPr>
          </a:p>
          <a:p>
            <a:r>
              <a:rPr lang="en-US" altLang="ko-KR" sz="2000" dirty="0" err="1" smtClean="0">
                <a:sym typeface="Wingdings" panose="05000000000000000000" pitchFamily="2" charset="2"/>
              </a:rPr>
              <a:t>dialNumber</a:t>
            </a:r>
            <a:r>
              <a:rPr lang="en-US" altLang="ko-KR" sz="2000" dirty="0" smtClean="0">
                <a:sym typeface="Wingdings" panose="05000000000000000000" pitchFamily="2" charset="2"/>
              </a:rPr>
              <a:t>() </a:t>
            </a:r>
            <a:r>
              <a:rPr lang="ko-KR" altLang="en-US" sz="2000" dirty="0" smtClean="0">
                <a:sym typeface="Wingdings" panose="05000000000000000000" pitchFamily="2" charset="2"/>
              </a:rPr>
              <a:t>메소드 안에서 </a:t>
            </a:r>
            <a:r>
              <a:rPr lang="en-US" altLang="ko-KR" sz="2000" dirty="0" err="1" smtClean="0">
                <a:sym typeface="Wingdings" panose="05000000000000000000" pitchFamily="2" charset="2"/>
              </a:rPr>
              <a:t>number_to_call</a:t>
            </a:r>
            <a:r>
              <a:rPr lang="en-US" altLang="ko-KR" sz="2000" dirty="0" smtClean="0">
                <a:sym typeface="Wingdings" panose="05000000000000000000" pitchFamily="2" charset="2"/>
              </a:rPr>
              <a:t> </a:t>
            </a:r>
            <a:r>
              <a:rPr lang="ko-KR" altLang="en-US" sz="2000" dirty="0" smtClean="0">
                <a:sym typeface="Wingdings" panose="05000000000000000000" pitchFamily="2" charset="2"/>
              </a:rPr>
              <a:t>텍스트뷰 참조를 구하고</a:t>
            </a:r>
            <a:r>
              <a:rPr lang="en-US" altLang="ko-KR" sz="2000" dirty="0" smtClean="0">
                <a:sym typeface="Wingdings" panose="05000000000000000000" pitchFamily="2" charset="2"/>
              </a:rPr>
              <a:t>, </a:t>
            </a:r>
            <a:r>
              <a:rPr lang="ko-KR" altLang="en-US" sz="2000" dirty="0" smtClean="0">
                <a:sym typeface="Wingdings" panose="05000000000000000000" pitchFamily="2" charset="2"/>
              </a:rPr>
              <a:t>전화번호 </a:t>
            </a:r>
            <a:r>
              <a:rPr lang="en-US" altLang="ko-KR" sz="2000" dirty="0" smtClean="0">
                <a:sym typeface="Wingdings" panose="05000000000000000000" pitchFamily="2" charset="2"/>
              </a:rPr>
              <a:t>URI </a:t>
            </a:r>
            <a:r>
              <a:rPr lang="ko-KR" altLang="en-US" sz="2000" dirty="0" smtClean="0">
                <a:sym typeface="Wingdings" panose="05000000000000000000" pitchFamily="2" charset="2"/>
              </a:rPr>
              <a:t>문자열을 만들어 냅니다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  <a:br>
              <a:rPr lang="en-US" altLang="ko-KR" sz="2000" dirty="0" smtClean="0">
                <a:sym typeface="Wingdings" panose="05000000000000000000" pitchFamily="2" charset="2"/>
              </a:rPr>
            </a:br>
            <a:endParaRPr lang="en-US" altLang="ko-KR" sz="2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public void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dialNumber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(View view) {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TextView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textView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= (TextView) findViewById(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R.id.number_to_call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);</a:t>
            </a:r>
          </a:p>
          <a:p>
            <a:pPr marL="0" indent="0"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  // 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Use format with "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tel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:" and phone number to create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phoneNumber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</a:t>
            </a: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  String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phoneNumber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=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"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tel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:" +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textView.getText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().toString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();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 ...</a:t>
            </a: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200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94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Hu061PhoneDialing: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전화하기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2 </a:t>
            </a:r>
            <a:r>
              <a:rPr lang="ko-KR" altLang="en-US" b="1" dirty="0" smtClean="0"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  <a:r>
              <a:rPr lang="en-US" altLang="ko-KR" dirty="0" smtClean="0">
                <a:sym typeface="Wingdings" panose="05000000000000000000" pitchFamily="2" charset="2"/>
              </a:rPr>
              <a:t> 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코딩하기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sz="2000" dirty="0" smtClean="0">
                <a:sym typeface="Wingdings" panose="05000000000000000000" pitchFamily="2" charset="2"/>
              </a:rPr>
              <a:t>다이얼링을 할 인텐트</a:t>
            </a:r>
            <a:r>
              <a:rPr lang="en-US" altLang="ko-KR" sz="2000" dirty="0" smtClean="0">
                <a:sym typeface="Wingdings" panose="05000000000000000000" pitchFamily="2" charset="2"/>
              </a:rPr>
              <a:t>(</a:t>
            </a:r>
            <a:r>
              <a:rPr lang="en-US" altLang="ko-KR" sz="2000" dirty="0" err="1" smtClean="0">
                <a:sym typeface="Wingdings" panose="05000000000000000000" pitchFamily="2" charset="2"/>
              </a:rPr>
              <a:t>dialIntent</a:t>
            </a:r>
            <a:r>
              <a:rPr lang="en-US" altLang="ko-KR" sz="2000" dirty="0" smtClean="0">
                <a:sym typeface="Wingdings" panose="05000000000000000000" pitchFamily="2" charset="2"/>
              </a:rPr>
              <a:t>)</a:t>
            </a:r>
            <a:r>
              <a:rPr lang="ko-KR" altLang="en-US" sz="2000" dirty="0" smtClean="0">
                <a:sym typeface="Wingdings" panose="05000000000000000000" pitchFamily="2" charset="2"/>
              </a:rPr>
              <a:t>을 생성하여</a:t>
            </a:r>
            <a:r>
              <a:rPr lang="en-US" altLang="ko-KR" sz="2000" dirty="0" smtClean="0">
                <a:sym typeface="Wingdings" panose="05000000000000000000" pitchFamily="2" charset="2"/>
              </a:rPr>
              <a:t>, ACTION_DIAL </a:t>
            </a:r>
            <a:r>
              <a:rPr lang="ko-KR" altLang="en-US" sz="2000" dirty="0" smtClean="0">
                <a:sym typeface="Wingdings" panose="05000000000000000000" pitchFamily="2" charset="2"/>
              </a:rPr>
              <a:t>태그와 전화번호를 설정합니다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  <a:r>
              <a:rPr lang="ko-KR" altLang="en-US" sz="2000" dirty="0" smtClean="0">
                <a:sym typeface="Wingdings" panose="05000000000000000000" pitchFamily="2" charset="2"/>
              </a:rPr>
              <a:t> </a:t>
            </a:r>
            <a:r>
              <a:rPr lang="en-US" altLang="ko-KR" sz="2000" dirty="0" smtClean="0">
                <a:sym typeface="Wingdings" panose="05000000000000000000" pitchFamily="2" charset="2"/>
              </a:rPr>
              <a:t/>
            </a:r>
            <a:br>
              <a:rPr lang="en-US" altLang="ko-KR" sz="2000" dirty="0" smtClean="0">
                <a:sym typeface="Wingdings" panose="05000000000000000000" pitchFamily="2" charset="2"/>
              </a:rPr>
            </a:br>
            <a:r>
              <a:rPr lang="en-US" altLang="ko-KR" sz="2000" dirty="0" smtClean="0">
                <a:sym typeface="Wingdings" panose="05000000000000000000" pitchFamily="2" charset="2"/>
              </a:rPr>
              <a:t>      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...</a:t>
            </a:r>
          </a:p>
          <a:p>
            <a:pPr marL="0" indent="0"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  // 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Create the intent.</a:t>
            </a:r>
          </a:p>
          <a:p>
            <a:pPr marL="0" indent="0"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  Intent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dialIntent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= new Intent(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Intent.ACTION_DIAL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);</a:t>
            </a:r>
          </a:p>
          <a:p>
            <a:pPr marL="0" indent="0"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  // 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Set the data for the intent as the phone number.</a:t>
            </a:r>
          </a:p>
          <a:p>
            <a:pPr marL="0" indent="0"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 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dialIntent.setData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Uri.parse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phoneNumber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));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 ...</a:t>
            </a:r>
          </a:p>
          <a:p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에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dialIntent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를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보내서 실행하도록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startActivity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호출합니다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log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도 출력합니다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 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startActivity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dialIntent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Log.d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(TAG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"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starActivity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: " +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phoneNumber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} // end of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dialNumber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200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37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Hu061PhoneDialing: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전화하기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결과 화면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ko-KR" altLang="en-US" b="1" dirty="0" smtClean="0">
                <a:sym typeface="Wingdings" panose="05000000000000000000" pitchFamily="2" charset="2"/>
              </a:rPr>
              <a:t>단말기의 </a:t>
            </a:r>
            <a:r>
              <a:rPr lang="en-US" altLang="ko-KR" b="1" dirty="0" smtClean="0">
                <a:sym typeface="Wingdings" panose="05000000000000000000" pitchFamily="2" charset="2"/>
              </a:rPr>
              <a:t>Dialing </a:t>
            </a:r>
            <a:r>
              <a:rPr lang="ko-KR" altLang="en-US" b="1" dirty="0" smtClean="0">
                <a:sym typeface="Wingdings" panose="05000000000000000000" pitchFamily="2" charset="2"/>
              </a:rPr>
              <a:t>기능을 활용하여 전화하기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1916832"/>
            <a:ext cx="2503407" cy="44007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191" y="1916832"/>
            <a:ext cx="2520817" cy="44599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8360" y="1916832"/>
            <a:ext cx="2575952" cy="449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8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Hu061PhoneCalling: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전화하기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Hu061PhoneCaling </a:t>
            </a:r>
            <a:r>
              <a:rPr lang="ko-KR" altLang="en-US" b="1" dirty="0" smtClean="0"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ko-KR" altLang="en-US" b="1" dirty="0" smtClean="0">
                <a:sym typeface="Wingdings" panose="05000000000000000000" pitchFamily="2" charset="2"/>
              </a:rPr>
              <a:t>앱에서 직접 전화하기 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ko-KR" altLang="en-US" b="1" dirty="0" smtClean="0">
                <a:sym typeface="Wingdings" panose="05000000000000000000" pitchFamily="2" charset="2"/>
              </a:rPr>
              <a:t>단말기의 </a:t>
            </a:r>
            <a:r>
              <a:rPr lang="ko-KR" altLang="en-US" b="1" dirty="0" err="1" smtClean="0">
                <a:sym typeface="Wingdings" panose="05000000000000000000" pitchFamily="2" charset="2"/>
              </a:rPr>
              <a:t>키패드</a:t>
            </a:r>
            <a:r>
              <a:rPr lang="en-US" altLang="ko-KR" b="1" dirty="0" smtClean="0">
                <a:sym typeface="Wingdings" panose="05000000000000000000" pitchFamily="2" charset="2"/>
              </a:rPr>
              <a:t>/</a:t>
            </a:r>
            <a:r>
              <a:rPr lang="ko-KR" altLang="en-US" b="1" dirty="0" smtClean="0">
                <a:sym typeface="Wingdings" panose="05000000000000000000" pitchFamily="2" charset="2"/>
              </a:rPr>
              <a:t>다이얼링을 사용하지 않음</a:t>
            </a:r>
            <a:r>
              <a:rPr lang="en-US" altLang="ko-KR" b="1" dirty="0" smtClean="0">
                <a:sym typeface="Wingdings" panose="05000000000000000000" pitchFamily="2" charset="2"/>
              </a:rPr>
              <a:t>)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인텐트를 사용하여 </a:t>
            </a:r>
            <a:r>
              <a:rPr lang="en-US" altLang="ko-KR" dirty="0" smtClean="0">
                <a:sym typeface="Wingdings" panose="05000000000000000000" pitchFamily="2" charset="2"/>
              </a:rPr>
              <a:t>hard-coded </a:t>
            </a:r>
            <a:r>
              <a:rPr lang="ko-KR" altLang="en-US" dirty="0" smtClean="0">
                <a:sym typeface="Wingdings" panose="05000000000000000000" pitchFamily="2" charset="2"/>
              </a:rPr>
              <a:t>전화번호로 직접 전화를 거는 앱을 구현하는 연습문제입니다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1: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Hu061Dialing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복제하여 폴더 이름을 </a:t>
            </a:r>
            <a:r>
              <a:rPr lang="en-US" altLang="ko-KR" dirty="0" smtClean="0">
                <a:sym typeface="Wingdings" panose="05000000000000000000" pitchFamily="2" charset="2"/>
              </a:rPr>
              <a:t>Hu061PhoneCalling</a:t>
            </a:r>
            <a:r>
              <a:rPr lang="ko-KR" altLang="en-US" dirty="0" smtClean="0">
                <a:sym typeface="Wingdings" panose="05000000000000000000" pitchFamily="2" charset="2"/>
              </a:rPr>
              <a:t>으로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이름이 변경되지 않으므로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안스를 실행하여</a:t>
            </a:r>
            <a:r>
              <a:rPr lang="en-US" altLang="ko-KR" dirty="0" smtClean="0">
                <a:sym typeface="Wingdings" panose="05000000000000000000" pitchFamily="2" charset="2"/>
              </a:rPr>
              <a:t>, strings.xml 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파일에서만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프로젝트 이름을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전화 기능을 이용하기 위해서는 다음과 같이 </a:t>
            </a:r>
            <a:r>
              <a:rPr lang="en-US" altLang="ko-KR" dirty="0" smtClean="0">
                <a:sym typeface="Wingdings" panose="05000000000000000000" pitchFamily="2" charset="2"/>
              </a:rPr>
              <a:t>AndroidManfest.xml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파일에 권한을 명시해야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 &lt;uses-permission android:name="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android.permission.CALL_PHONE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"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/&gt;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그렇다고 해서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무조건 전화기능을 사용할 수 있는 것은 아니고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사용자에게 사용가능한지 문의를 할 수 있는 기회가 주어집니다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여러 분이 코드로 사용자에게 권한을 부여할 것인지 말 것인지 문의할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01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Hu061PhoneCalling: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전화하기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2: activity_main.xml </a:t>
            </a:r>
            <a:r>
              <a:rPr lang="ko-KR" altLang="en-US" b="1" dirty="0" smtClean="0">
                <a:sym typeface="Wingdings" panose="05000000000000000000" pitchFamily="2" charset="2"/>
              </a:rPr>
              <a:t>레이아웃 구성하기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 레이아웃 역시 </a:t>
            </a:r>
            <a:r>
              <a:rPr lang="en-US" altLang="ko-KR" dirty="0" smtClean="0">
                <a:sym typeface="Wingdings" panose="05000000000000000000" pitchFamily="2" charset="2"/>
              </a:rPr>
              <a:t>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Relative Layout</a:t>
            </a:r>
            <a:r>
              <a:rPr lang="ko-KR" altLang="en-US" dirty="0" smtClean="0">
                <a:sym typeface="Wingdings" panose="05000000000000000000" pitchFamily="2" charset="2"/>
              </a:rPr>
              <a:t>으로 구성할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여기선 </a:t>
            </a:r>
            <a:r>
              <a:rPr lang="en-US" altLang="ko-KR" dirty="0" smtClean="0">
                <a:sym typeface="Wingdings" panose="05000000000000000000" pitchFamily="2" charset="2"/>
              </a:rPr>
              <a:t>Relative</a:t>
            </a:r>
            <a:r>
              <a:rPr lang="ko-KR" altLang="en-US" dirty="0" smtClean="0">
                <a:sym typeface="Wingdings" panose="05000000000000000000" pitchFamily="2" charset="2"/>
              </a:rPr>
              <a:t>사용함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기존의 </a:t>
            </a:r>
            <a:r>
              <a:rPr lang="en-US" altLang="ko-KR" dirty="0" err="1" smtClean="0">
                <a:sym typeface="Wingdings" panose="05000000000000000000" pitchFamily="2" charset="2"/>
              </a:rPr>
              <a:t>contact_name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제거합니다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기존의 </a:t>
            </a:r>
            <a:r>
              <a:rPr lang="en-US" altLang="ko-KR" dirty="0" err="1" smtClean="0">
                <a:sym typeface="Wingdings" panose="05000000000000000000" pitchFamily="2" charset="2"/>
              </a:rPr>
              <a:t>number_to_call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EditText </a:t>
            </a:r>
            <a:r>
              <a:rPr lang="ko-KR" altLang="en-US" dirty="0" smtClean="0">
                <a:sym typeface="Wingdings" panose="05000000000000000000" pitchFamily="2" charset="2"/>
              </a:rPr>
              <a:t>위젯으로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1649134"/>
            <a:ext cx="5700254" cy="249195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7935" y="1600913"/>
            <a:ext cx="2816657" cy="489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5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Hu061PhoneCalling: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전화하기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2 </a:t>
            </a:r>
            <a:r>
              <a:rPr lang="ko-KR" altLang="en-US" b="1" dirty="0" smtClean="0"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ym typeface="Wingdings" panose="05000000000000000000" pitchFamily="2" charset="2"/>
              </a:rPr>
              <a:t>: activity_main.xml </a:t>
            </a:r>
            <a:r>
              <a:rPr lang="ko-KR" altLang="en-US" b="1" dirty="0" smtClean="0">
                <a:sym typeface="Wingdings" panose="05000000000000000000" pitchFamily="2" charset="2"/>
              </a:rPr>
              <a:t>레이아웃 구성하기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전화 번호를 입력하기 위한 </a:t>
            </a:r>
            <a:r>
              <a:rPr lang="en-US" altLang="ko-KR" dirty="0" smtClean="0">
                <a:sym typeface="Wingdings" panose="05000000000000000000" pitchFamily="2" charset="2"/>
              </a:rPr>
              <a:t>EditText </a:t>
            </a:r>
            <a:r>
              <a:rPr lang="ko-KR" altLang="en-US" dirty="0" smtClean="0">
                <a:sym typeface="Wingdings" panose="05000000000000000000" pitchFamily="2" charset="2"/>
              </a:rPr>
              <a:t>뷰는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9481" y="1700808"/>
            <a:ext cx="10657184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&lt;RelativeLayout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xmlns:app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/res-auto"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xmlns:tools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="http://schemas.android.com/tools"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tools:context</a:t>
            </a:r>
            <a:r>
              <a:rPr lang="en-US" altLang="ko-KR" sz="1600" dirty="0">
                <a:latin typeface="Consolas" panose="020B0609020204030204" pitchFamily="49" charset="0"/>
              </a:rPr>
              <a:t>=".MainActivity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600" dirty="0">
                <a:latin typeface="Consolas" panose="020B0609020204030204" pitchFamily="49" charset="0"/>
              </a:rPr>
              <a:t>EditText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number_to_call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android:layout_alignParentStart</a:t>
            </a:r>
            <a:r>
              <a:rPr lang="en-US" altLang="ko-KR" sz="1600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600" dirty="0">
                <a:latin typeface="Consolas" panose="020B0609020204030204" pitchFamily="49" charset="0"/>
              </a:rPr>
              <a:t>="32dp"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600" dirty="0">
                <a:latin typeface="Consolas" panose="020B0609020204030204" pitchFamily="49" charset="0"/>
              </a:rPr>
              <a:t>="48dp"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600" dirty="0" smtClean="0">
                <a:latin typeface="Consolas" panose="020B0609020204030204" pitchFamily="49" charset="0"/>
              </a:rPr>
              <a:t>="enter a phone number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android:importantForAutofill</a:t>
            </a:r>
            <a:r>
              <a:rPr lang="en-US" altLang="ko-KR" sz="1600" dirty="0">
                <a:latin typeface="Consolas" panose="020B0609020204030204" pitchFamily="49" charset="0"/>
              </a:rPr>
              <a:t>="no"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600" dirty="0">
                <a:latin typeface="Consolas" panose="020B0609020204030204" pitchFamily="49" charset="0"/>
              </a:rPr>
              <a:t>="phone"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android:textSize="14sp" /&gt;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5519936" y="5301208"/>
            <a:ext cx="1008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flipH="1">
            <a:off x="6568749" y="4885709"/>
            <a:ext cx="2695603" cy="83099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hard-coded</a:t>
            </a:r>
            <a:r>
              <a:rPr lang="ko-KR" altLang="en-US" sz="1600" dirty="0" smtClean="0"/>
              <a:t>로 입력한 후</a:t>
            </a:r>
            <a:r>
              <a:rPr lang="en-US" altLang="ko-KR" sz="1600" dirty="0" smtClean="0"/>
              <a:t>, </a:t>
            </a:r>
          </a:p>
          <a:p>
            <a:r>
              <a:rPr lang="en-US" altLang="ko-KR" sz="1600" dirty="0" smtClean="0"/>
              <a:t>Extract resource</a:t>
            </a:r>
            <a:r>
              <a:rPr lang="ko-KR" altLang="en-US" sz="1600" dirty="0" smtClean="0"/>
              <a:t>를 하여 </a:t>
            </a:r>
            <a:endParaRPr lang="en-US" altLang="ko-KR" sz="1600" dirty="0" smtClean="0"/>
          </a:p>
          <a:p>
            <a:r>
              <a:rPr lang="en-US" altLang="ko-KR" sz="1600" dirty="0" smtClean="0"/>
              <a:t>strings.xml</a:t>
            </a:r>
            <a:r>
              <a:rPr lang="ko-KR" altLang="en-US" sz="1600" dirty="0" smtClean="0"/>
              <a:t>에 추가합니다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7621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Hu061PhoneCalling: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전화하기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2 </a:t>
            </a:r>
            <a:r>
              <a:rPr lang="ko-KR" altLang="en-US" b="1" dirty="0" smtClean="0"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ym typeface="Wingdings" panose="05000000000000000000" pitchFamily="2" charset="2"/>
              </a:rPr>
              <a:t>: activity_main.xml </a:t>
            </a:r>
            <a:r>
              <a:rPr lang="ko-KR" altLang="en-US" b="1" dirty="0" smtClean="0">
                <a:sym typeface="Wingdings" panose="05000000000000000000" pitchFamily="2" charset="2"/>
              </a:rPr>
              <a:t>레이아웃 구성하기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1315502"/>
            <a:ext cx="11248113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&lt;</a:t>
            </a:r>
            <a:r>
              <a:rPr lang="en-US" altLang="ko-KR" sz="1600" dirty="0" err="1">
                <a:latin typeface="Consolas" panose="020B0609020204030204" pitchFamily="49" charset="0"/>
              </a:rPr>
              <a:t>ImageButton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phone_icon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android:layout_alignParentEnd</a:t>
            </a:r>
            <a:r>
              <a:rPr lang="en-US" altLang="ko-KR" sz="1600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600" dirty="0">
                <a:latin typeface="Consolas" panose="020B0609020204030204" pitchFamily="49" charset="0"/>
              </a:rPr>
              <a:t>="32dp"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600" dirty="0">
                <a:latin typeface="Consolas" panose="020B0609020204030204" pitchFamily="49" charset="0"/>
              </a:rPr>
              <a:t>="48dp"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android:layout_marginEnd</a:t>
            </a:r>
            <a:r>
              <a:rPr lang="en-US" altLang="ko-KR" sz="1600" dirty="0">
                <a:latin typeface="Consolas" panose="020B0609020204030204" pitchFamily="49" charset="0"/>
              </a:rPr>
              <a:t>="164dp"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android:layout_toEndOf</a:t>
            </a:r>
            <a:r>
              <a:rPr lang="en-US" altLang="ko-KR" sz="1600" dirty="0">
                <a:latin typeface="Consolas" panose="020B0609020204030204" pitchFamily="49" charset="0"/>
              </a:rPr>
              <a:t>="@+id/</a:t>
            </a:r>
            <a:r>
              <a:rPr lang="en-US" altLang="ko-KR" sz="1600" dirty="0" err="1">
                <a:latin typeface="Consolas" panose="020B0609020204030204" pitchFamily="49" charset="0"/>
              </a:rPr>
              <a:t>number_to_call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android:contentDescription</a:t>
            </a:r>
            <a:r>
              <a:rPr lang="en-US" altLang="ko-KR" sz="1600" dirty="0" smtClean="0">
                <a:latin typeface="Consolas" panose="020B0609020204030204" pitchFamily="49" charset="0"/>
              </a:rPr>
              <a:t>="make a call"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android:onClick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callNumber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android:src</a:t>
            </a:r>
            <a:r>
              <a:rPr lang="en-US" altLang="ko-KR" sz="1600" dirty="0">
                <a:latin typeface="Consolas" panose="020B0609020204030204" pitchFamily="49" charset="0"/>
              </a:rPr>
              <a:t>="@drawable/ic_call_black_24" </a:t>
            </a:r>
            <a:r>
              <a:rPr lang="en-US" altLang="ko-KR" sz="1600" dirty="0" smtClean="0">
                <a:latin typeface="Consolas" panose="020B0609020204030204" pitchFamily="49" charset="0"/>
              </a:rPr>
              <a:t>/&gt;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cxnSp>
        <p:nvCxnSpPr>
          <p:cNvPr id="9" name="직선 화살표 연결선 8"/>
          <p:cNvCxnSpPr>
            <a:stCxn id="11" idx="3"/>
          </p:cNvCxnSpPr>
          <p:nvPr/>
        </p:nvCxnSpPr>
        <p:spPr>
          <a:xfrm flipH="1">
            <a:off x="5087888" y="3977486"/>
            <a:ext cx="1690860" cy="1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flipH="1">
            <a:off x="6778748" y="3685098"/>
            <a:ext cx="4093044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입력한 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빨간 오류 표시가 나면 선택하여 </a:t>
            </a:r>
            <a:r>
              <a:rPr lang="en-US" altLang="ko-KR" sz="1600" dirty="0" err="1" smtClean="0"/>
              <a:t>MainActivty</a:t>
            </a:r>
            <a:r>
              <a:rPr lang="ko-KR" altLang="en-US" sz="1600" dirty="0" smtClean="0"/>
              <a:t>에 메소드를 생성하도록 합니다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 flipH="1">
            <a:off x="6778748" y="4433842"/>
            <a:ext cx="4093044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여러 분이 만든 아이콘 파일을 선택하십시오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cxnSp>
        <p:nvCxnSpPr>
          <p:cNvPr id="16" name="직선 화살표 연결선 15"/>
          <p:cNvCxnSpPr>
            <a:stCxn id="14" idx="3"/>
            <a:endCxn id="6" idx="2"/>
          </p:cNvCxnSpPr>
          <p:nvPr/>
        </p:nvCxnSpPr>
        <p:spPr>
          <a:xfrm flipH="1" flipV="1">
            <a:off x="6077156" y="4362490"/>
            <a:ext cx="701592" cy="240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24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Hu061PhoneCalling: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전화하기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3: MainActivity.java &amp; onClick() </a:t>
            </a:r>
            <a:r>
              <a:rPr lang="ko-KR" altLang="en-US" b="1" dirty="0" smtClean="0">
                <a:sym typeface="Wingdings" panose="05000000000000000000" pitchFamily="2" charset="2"/>
              </a:rPr>
              <a:t>코딩하기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callNumber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메소드애서</a:t>
            </a:r>
            <a:r>
              <a:rPr lang="en-US" altLang="ko-KR" dirty="0" smtClean="0">
                <a:sym typeface="Wingdings" panose="05000000000000000000" pitchFamily="2" charset="2"/>
              </a:rPr>
              <a:t>  EditText</a:t>
            </a:r>
            <a:r>
              <a:rPr lang="ko-KR" altLang="en-US" dirty="0" smtClean="0">
                <a:sym typeface="Wingdings" panose="05000000000000000000" pitchFamily="2" charset="2"/>
              </a:rPr>
              <a:t>뷰</a:t>
            </a:r>
            <a:r>
              <a:rPr lang="en-US" altLang="ko-KR" dirty="0" smtClean="0">
                <a:sym typeface="Wingdings" panose="05000000000000000000" pitchFamily="2" charset="2"/>
              </a:rPr>
              <a:t>(id=</a:t>
            </a:r>
            <a:r>
              <a:rPr lang="en-US" altLang="ko-KR" dirty="0" err="1" smtClean="0">
                <a:sym typeface="Wingdings" panose="05000000000000000000" pitchFamily="2" charset="2"/>
              </a:rPr>
              <a:t>number_to_call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객체를 참조하여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객체에 있는 번호를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Log/Toast 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메시지를 보여줍니다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public 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void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callNumber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(View view)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{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 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EditText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editText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=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findViewById(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R.id.number_to_call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// 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Use format with "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tel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:" and phone number to create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phoneNumber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  String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phoneNumber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=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"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tel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:" +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editText.getText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().toString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();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   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</a:b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 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Log.d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(TAG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, "Phone Status: DIALING: " +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phoneNumber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);</a:t>
            </a:r>
          </a:p>
          <a:p>
            <a:pPr marL="0" indent="0"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  Toast.makeText(this, "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Phone Status: DIALING: " +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phoneNumber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,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           Toast.LENGTH_LONG).show();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 ...</a:t>
            </a: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} // end of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callNumber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6096000" y="4005064"/>
            <a:ext cx="864096" cy="880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flipH="1">
            <a:off x="6568749" y="4885709"/>
            <a:ext cx="2695603" cy="83099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hard-coded</a:t>
            </a:r>
            <a:r>
              <a:rPr lang="ko-KR" altLang="en-US" sz="1600" dirty="0" smtClean="0"/>
              <a:t>로 입력한 후</a:t>
            </a:r>
            <a:r>
              <a:rPr lang="en-US" altLang="ko-KR" sz="1600" dirty="0" smtClean="0"/>
              <a:t>, </a:t>
            </a:r>
          </a:p>
          <a:p>
            <a:r>
              <a:rPr lang="en-US" altLang="ko-KR" sz="1600" dirty="0" smtClean="0"/>
              <a:t>Extract resource</a:t>
            </a:r>
            <a:r>
              <a:rPr lang="ko-KR" altLang="en-US" sz="1600" dirty="0" smtClean="0"/>
              <a:t>를 하여 </a:t>
            </a:r>
            <a:endParaRPr lang="en-US" altLang="ko-KR" sz="1600" dirty="0" smtClean="0"/>
          </a:p>
          <a:p>
            <a:r>
              <a:rPr lang="en-US" altLang="ko-KR" sz="1600" dirty="0" smtClean="0"/>
              <a:t>strings.xml</a:t>
            </a:r>
            <a:r>
              <a:rPr lang="ko-KR" altLang="en-US" sz="1600" dirty="0" smtClean="0"/>
              <a:t>에 추가합니다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 flipV="1">
            <a:off x="5375920" y="3666621"/>
            <a:ext cx="1192829" cy="1219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44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Hu061PhoneCalling: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전화하기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3: MainActivity.java &amp; onClick() </a:t>
            </a:r>
            <a:r>
              <a:rPr lang="ko-KR" altLang="en-US" b="1" dirty="0" smtClean="0">
                <a:sym typeface="Wingdings" panose="05000000000000000000" pitchFamily="2" charset="2"/>
              </a:rPr>
              <a:t>코딩하기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이전 프로젝트 코드의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dialIntent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callIntent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로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Refactor  Rename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ACTION_DIAL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도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ACTION_CALL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로 수정되어야 합니다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74250" y="2204864"/>
            <a:ext cx="11005812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// </a:t>
            </a:r>
            <a:r>
              <a:rPr lang="en-US" altLang="ko-KR" sz="1600" dirty="0">
                <a:latin typeface="Consolas" panose="020B0609020204030204" pitchFamily="49" charset="0"/>
              </a:rPr>
              <a:t>Create the intent and set the data for the intent as the phone number.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callIntent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= new Intent(</a:t>
            </a:r>
            <a:r>
              <a:rPr lang="en-US" altLang="ko-KR" sz="1600" dirty="0" err="1">
                <a:latin typeface="Consolas" panose="020B0609020204030204" pitchFamily="49" charset="0"/>
              </a:rPr>
              <a:t>Intent.ACTION_CALL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callIntent.setData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Uri.parse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phoneNumber</a:t>
            </a:r>
            <a:r>
              <a:rPr lang="en-US" altLang="ko-KR" sz="1600" dirty="0">
                <a:latin typeface="Consolas" panose="020B0609020204030204" pitchFamily="49" charset="0"/>
              </a:rPr>
              <a:t>));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startActivity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callIntent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</a:t>
            </a:r>
            <a:r>
              <a:rPr lang="en-US" altLang="ko-KR" sz="1600" dirty="0" smtClean="0">
                <a:latin typeface="Consolas" panose="020B0609020204030204" pitchFamily="49" charset="0"/>
              </a:rPr>
              <a:t>"&lt;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callNumber</a:t>
            </a:r>
            <a:r>
              <a:rPr lang="en-US" altLang="ko-KR" sz="1600" dirty="0">
                <a:latin typeface="Consolas" panose="020B0609020204030204" pitchFamily="49" charset="0"/>
              </a:rPr>
              <a:t>:" + </a:t>
            </a:r>
            <a:r>
              <a:rPr lang="en-US" altLang="ko-KR" sz="1600" dirty="0" err="1">
                <a:latin typeface="Consolas" panose="020B0609020204030204" pitchFamily="49" charset="0"/>
              </a:rPr>
              <a:t>phoneNumber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 // end of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callNumber</a:t>
            </a:r>
            <a:r>
              <a:rPr lang="en-US" altLang="ko-KR" sz="1600" dirty="0" smtClean="0">
                <a:latin typeface="Consolas" panose="020B0609020204030204" pitchFamily="49" charset="0"/>
              </a:rPr>
              <a:t>()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83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Hu061PhoneCalling: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전화하기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4: </a:t>
            </a:r>
            <a:r>
              <a:rPr lang="ko-KR" altLang="en-US" b="1" dirty="0" smtClean="0">
                <a:sym typeface="Wingdings" panose="05000000000000000000" pitchFamily="2" charset="2"/>
              </a:rPr>
              <a:t>앱 실행하기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어떤 종류의 </a:t>
            </a:r>
            <a:r>
              <a:rPr lang="en-US" altLang="ko-KR" dirty="0" smtClean="0">
                <a:sym typeface="Wingdings" panose="05000000000000000000" pitchFamily="2" charset="2"/>
              </a:rPr>
              <a:t>device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(emulator)</a:t>
            </a:r>
            <a:r>
              <a:rPr lang="ko-KR" altLang="en-US" dirty="0" smtClean="0">
                <a:sym typeface="Wingdings" panose="05000000000000000000" pitchFamily="2" charset="2"/>
              </a:rPr>
              <a:t>는 경우에는 </a:t>
            </a:r>
            <a:r>
              <a:rPr lang="ko-KR" altLang="en-US" dirty="0" err="1" smtClean="0">
                <a:sym typeface="Wingdings" panose="05000000000000000000" pitchFamily="2" charset="2"/>
              </a:rPr>
              <a:t>전화걸기</a:t>
            </a:r>
            <a:r>
              <a:rPr lang="ko-KR" altLang="en-US" dirty="0" smtClean="0">
                <a:sym typeface="Wingdings" panose="05000000000000000000" pitchFamily="2" charset="2"/>
              </a:rPr>
              <a:t> 기능이 꺼져 있어서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앱이 바로 꺼질 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이런 경우 </a:t>
            </a:r>
            <a:r>
              <a:rPr lang="en-US" altLang="ko-KR" dirty="0" smtClean="0">
                <a:sym typeface="Wingdings" panose="05000000000000000000" pitchFamily="2" charset="2"/>
              </a:rPr>
              <a:t>Settings  Apps  [Hu061PhoneCalling]  Permissions 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Phone </a:t>
            </a:r>
            <a:r>
              <a:rPr lang="ko-KR" altLang="en-US" dirty="0" smtClean="0">
                <a:sym typeface="Wingdings" panose="05000000000000000000" pitchFamily="2" charset="2"/>
              </a:rPr>
              <a:t>권한을 허용합니다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앱을 </a:t>
            </a:r>
            <a:r>
              <a:rPr lang="ko-KR" altLang="en-US" dirty="0" smtClean="0">
                <a:sym typeface="Wingdings" panose="05000000000000000000" pitchFamily="2" charset="2"/>
              </a:rPr>
              <a:t>처음 실행하면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전화걸기</a:t>
            </a:r>
            <a:r>
              <a:rPr lang="ko-KR" altLang="en-US" dirty="0">
                <a:sym typeface="Wingdings" panose="05000000000000000000" pitchFamily="2" charset="2"/>
              </a:rPr>
              <a:t> 권한을 묻습니다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Allow</a:t>
            </a:r>
            <a:r>
              <a:rPr lang="ko-KR" altLang="en-US" dirty="0">
                <a:sym typeface="Wingdings" panose="05000000000000000000" pitchFamily="2" charset="2"/>
              </a:rPr>
              <a:t>로 답을 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무작위 번호로 전화 걸기를 시도해 보길 바랍니다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다음과 같은 과정을 거치며 </a:t>
            </a:r>
            <a:r>
              <a:rPr lang="ko-KR" altLang="en-US" dirty="0" err="1">
                <a:sym typeface="Wingdings" panose="05000000000000000000" pitchFamily="2" charset="2"/>
              </a:rPr>
              <a:t>전화걸기가</a:t>
            </a:r>
            <a:r>
              <a:rPr lang="ko-KR" altLang="en-US" dirty="0">
                <a:sym typeface="Wingdings" panose="05000000000000000000" pitchFamily="2" charset="2"/>
              </a:rPr>
              <a:t> 실행이 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상대방이 전화를 </a:t>
            </a:r>
            <a:r>
              <a:rPr lang="ko-KR" altLang="en-US" dirty="0">
                <a:sym typeface="Wingdings" panose="05000000000000000000" pitchFamily="2" charset="2"/>
              </a:rPr>
              <a:t>끄면 초기 상태로 되돌아 갑니다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2952923"/>
            <a:ext cx="1996613" cy="354360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313" y="2979831"/>
            <a:ext cx="2027096" cy="35283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8128" y="3025226"/>
            <a:ext cx="4235164" cy="3500823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8645630" y="4941168"/>
            <a:ext cx="1440160" cy="79208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calling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48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서비스와 수신자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5715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앱의 </a:t>
            </a:r>
            <a:r>
              <a:rPr lang="en-US" altLang="ko-KR" b="1" dirty="0" smtClean="0">
                <a:sym typeface="Wingdings" panose="05000000000000000000" pitchFamily="2" charset="2"/>
              </a:rPr>
              <a:t>4</a:t>
            </a:r>
            <a:r>
              <a:rPr lang="ko-KR" altLang="en-US" b="1" dirty="0" smtClean="0">
                <a:sym typeface="Wingdings" panose="05000000000000000000" pitchFamily="2" charset="2"/>
              </a:rPr>
              <a:t>개 구성요소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495600" y="1866420"/>
            <a:ext cx="2304256" cy="10801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Activity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608168" y="1866420"/>
            <a:ext cx="2304256" cy="10801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Service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608168" y="4509120"/>
            <a:ext cx="2304256" cy="10801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Content </a:t>
            </a:r>
          </a:p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Provider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495600" y="4496524"/>
            <a:ext cx="2304256" cy="10801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Broadcast</a:t>
            </a:r>
          </a:p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Receiver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십각형 6"/>
          <p:cNvSpPr/>
          <p:nvPr/>
        </p:nvSpPr>
        <p:spPr>
          <a:xfrm>
            <a:off x="5494784" y="3056364"/>
            <a:ext cx="1440160" cy="1440160"/>
          </a:xfrm>
          <a:prstGeom prst="decag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</a:rPr>
              <a:t>Intent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13" name="구부러진 연결선 12"/>
          <p:cNvCxnSpPr>
            <a:stCxn id="6" idx="3"/>
            <a:endCxn id="7" idx="8"/>
          </p:cNvCxnSpPr>
          <p:nvPr/>
        </p:nvCxnSpPr>
        <p:spPr>
          <a:xfrm>
            <a:off x="4799856" y="2406480"/>
            <a:ext cx="1192491" cy="649886"/>
          </a:xfrm>
          <a:prstGeom prst="curved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구부러진 연결선 14"/>
          <p:cNvCxnSpPr>
            <a:stCxn id="9" idx="1"/>
            <a:endCxn id="7" idx="9"/>
          </p:cNvCxnSpPr>
          <p:nvPr/>
        </p:nvCxnSpPr>
        <p:spPr>
          <a:xfrm rot="10800000" flipV="1">
            <a:off x="6437382" y="2406480"/>
            <a:ext cx="1170787" cy="649886"/>
          </a:xfrm>
          <a:prstGeom prst="curved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 16"/>
          <p:cNvCxnSpPr>
            <a:stCxn id="11" idx="3"/>
            <a:endCxn id="7" idx="4"/>
          </p:cNvCxnSpPr>
          <p:nvPr/>
        </p:nvCxnSpPr>
        <p:spPr>
          <a:xfrm flipV="1">
            <a:off x="4799856" y="4496522"/>
            <a:ext cx="1192491" cy="540062"/>
          </a:xfrm>
          <a:prstGeom prst="curved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 18"/>
          <p:cNvCxnSpPr>
            <a:stCxn id="7" idx="3"/>
            <a:endCxn id="10" idx="1"/>
          </p:cNvCxnSpPr>
          <p:nvPr/>
        </p:nvCxnSpPr>
        <p:spPr>
          <a:xfrm rot="16200000" flipH="1">
            <a:off x="6746445" y="4187457"/>
            <a:ext cx="552658" cy="1170787"/>
          </a:xfrm>
          <a:prstGeom prst="curved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04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Hu061PhoneCalling: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전화하기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5: </a:t>
            </a:r>
            <a:r>
              <a:rPr lang="ko-KR" altLang="en-US" b="1" dirty="0" smtClean="0">
                <a:sym typeface="Wingdings" panose="05000000000000000000" pitchFamily="2" charset="2"/>
              </a:rPr>
              <a:t>다른 </a:t>
            </a:r>
            <a:r>
              <a:rPr lang="en-US" altLang="ko-KR" b="1" dirty="0" smtClean="0">
                <a:sym typeface="Wingdings" panose="05000000000000000000" pitchFamily="2" charset="2"/>
              </a:rPr>
              <a:t>device emulator</a:t>
            </a:r>
            <a:r>
              <a:rPr lang="ko-KR" altLang="en-US" b="1" dirty="0" smtClean="0">
                <a:sym typeface="Wingdings" panose="05000000000000000000" pitchFamily="2" charset="2"/>
              </a:rPr>
              <a:t>에게 전화하기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다른 단말기를 전화하기 위해서는 안스 메뉴에서 </a:t>
            </a:r>
            <a:r>
              <a:rPr lang="en-US" altLang="ko-KR" dirty="0" smtClean="0">
                <a:sym typeface="Wingdings" panose="05000000000000000000" pitchFamily="2" charset="2"/>
              </a:rPr>
              <a:t>AVD Manager</a:t>
            </a:r>
            <a:r>
              <a:rPr lang="ko-KR" altLang="en-US" dirty="0" smtClean="0">
                <a:sym typeface="Wingdings" panose="05000000000000000000" pitchFamily="2" charset="2"/>
              </a:rPr>
              <a:t>로 가서 기기를 하나 더 설치하여 단말기가 추가로 실행하면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개의 단말기</a:t>
            </a:r>
            <a:r>
              <a:rPr lang="en-US" altLang="ko-KR" dirty="0" smtClean="0">
                <a:sym typeface="Wingdings" panose="05000000000000000000" pitchFamily="2" charset="2"/>
              </a:rPr>
              <a:t>(emulator) </a:t>
            </a:r>
            <a:r>
              <a:rPr lang="ko-KR" altLang="en-US" dirty="0" smtClean="0">
                <a:sym typeface="Wingdings" panose="05000000000000000000" pitchFamily="2" charset="2"/>
              </a:rPr>
              <a:t>작동합니다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단말기의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설정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에 가면</a:t>
            </a:r>
            <a:r>
              <a:rPr lang="en-US" altLang="ko-KR" dirty="0" smtClean="0">
                <a:sym typeface="Wingdings" panose="05000000000000000000" pitchFamily="2" charset="2"/>
              </a:rPr>
              <a:t>, "About emulated device</a:t>
            </a:r>
            <a:r>
              <a:rPr lang="ko-KR" altLang="en-US" dirty="0" smtClean="0">
                <a:sym typeface="Wingdings" panose="05000000000000000000" pitchFamily="2" charset="2"/>
              </a:rPr>
              <a:t>에서도 번호를 찾을 </a:t>
            </a:r>
            <a:r>
              <a:rPr lang="ko-KR" altLang="en-US" dirty="0">
                <a:sym typeface="Wingdings" panose="05000000000000000000" pitchFamily="2" charset="2"/>
              </a:rPr>
              <a:t>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대부분 </a:t>
            </a:r>
            <a:r>
              <a:rPr lang="en-US" altLang="ko-KR" dirty="0" smtClean="0">
                <a:sym typeface="Wingdings" panose="05000000000000000000" pitchFamily="2" charset="2"/>
              </a:rPr>
              <a:t>1-555-521-xxxx </a:t>
            </a:r>
            <a:r>
              <a:rPr lang="ko-KR" altLang="en-US" dirty="0" smtClean="0">
                <a:sym typeface="Wingdings" panose="05000000000000000000" pitchFamily="2" charset="2"/>
              </a:rPr>
              <a:t>와 비슷한 번호입니다</a:t>
            </a:r>
            <a:r>
              <a:rPr lang="en-US" altLang="ko-KR" dirty="0" smtClean="0">
                <a:sym typeface="Wingdings" panose="05000000000000000000" pitchFamily="2" charset="2"/>
              </a:rPr>
              <a:t>). Android SDK Platform-Tools</a:t>
            </a:r>
            <a:r>
              <a:rPr lang="ko-KR" altLang="en-US" dirty="0" smtClean="0">
                <a:sym typeface="Wingdings" panose="05000000000000000000" pitchFamily="2" charset="2"/>
              </a:rPr>
              <a:t>를 설치하면 </a:t>
            </a:r>
            <a:r>
              <a:rPr lang="en-US" altLang="ko-KR" dirty="0" smtClean="0">
                <a:sym typeface="Wingdings" panose="05000000000000000000" pitchFamily="2" charset="2"/>
              </a:rPr>
              <a:t>console </a:t>
            </a:r>
            <a:r>
              <a:rPr lang="ko-KR" altLang="en-US" dirty="0">
                <a:sym typeface="Wingdings" panose="05000000000000000000" pitchFamily="2" charset="2"/>
              </a:rPr>
              <a:t>창에서 다음 명령어로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두 단말기의 번호를 찾을 수 </a:t>
            </a:r>
            <a:r>
              <a:rPr lang="ko-KR" altLang="en-US" dirty="0" smtClean="0">
                <a:sym typeface="Wingdings" panose="05000000000000000000" pitchFamily="2" charset="2"/>
              </a:rPr>
              <a:t>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기존의 </a:t>
            </a:r>
            <a:r>
              <a:rPr lang="en-US" altLang="ko-KR" dirty="0" smtClean="0">
                <a:sym typeface="Wingdings" panose="05000000000000000000" pitchFamily="2" charset="2"/>
              </a:rPr>
              <a:t>5554</a:t>
            </a:r>
            <a:r>
              <a:rPr lang="ko-KR" altLang="en-US" dirty="0" smtClean="0">
                <a:sym typeface="Wingdings" panose="05000000000000000000" pitchFamily="2" charset="2"/>
              </a:rPr>
              <a:t>에서 앱이 실행되고 있으니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번호에 </a:t>
            </a:r>
            <a:r>
              <a:rPr lang="en-US" altLang="ko-KR" dirty="0" smtClean="0">
                <a:sym typeface="Wingdings" panose="05000000000000000000" pitchFamily="2" charset="2"/>
              </a:rPr>
              <a:t>5556</a:t>
            </a:r>
            <a:r>
              <a:rPr lang="ko-KR" altLang="en-US" dirty="0" smtClean="0">
                <a:sym typeface="Wingdings" panose="05000000000000000000" pitchFamily="2" charset="2"/>
              </a:rPr>
              <a:t>을 입력하고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실행하면 </a:t>
            </a:r>
            <a:r>
              <a:rPr lang="ko-KR" altLang="en-US" dirty="0" smtClean="0">
                <a:sym typeface="Wingdings" panose="05000000000000000000" pitchFamily="2" charset="2"/>
              </a:rPr>
              <a:t>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전화 </a:t>
            </a:r>
            <a:r>
              <a:rPr lang="ko-KR" altLang="en-US" dirty="0" err="1" smtClean="0">
                <a:sym typeface="Wingdings" panose="05000000000000000000" pitchFamily="2" charset="2"/>
              </a:rPr>
              <a:t>벨소리도</a:t>
            </a:r>
            <a:r>
              <a:rPr lang="ko-KR" altLang="en-US" dirty="0" smtClean="0">
                <a:sym typeface="Wingdings" panose="05000000000000000000" pitchFamily="2" charset="2"/>
              </a:rPr>
              <a:t> 들을 수 있고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전화를 </a:t>
            </a:r>
            <a:r>
              <a:rPr lang="ko-KR" altLang="en-US" dirty="0" smtClean="0">
                <a:sym typeface="Wingdings" panose="05000000000000000000" pitchFamily="2" charset="2"/>
              </a:rPr>
              <a:t>받는 것도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끊는 </a:t>
            </a:r>
            <a:r>
              <a:rPr lang="ko-KR" altLang="en-US" dirty="0" smtClean="0">
                <a:sym typeface="Wingdings" panose="05000000000000000000" pitchFamily="2" charset="2"/>
              </a:rPr>
              <a:t>것도 시도해보십시오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관찰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두 개의 단말기가 있을 때 앱을 실행하면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최근에 </a:t>
            </a:r>
            <a:r>
              <a:rPr lang="ko-KR" altLang="en-US" dirty="0" smtClean="0">
                <a:sym typeface="Wingdings" panose="05000000000000000000" pitchFamily="2" charset="2"/>
              </a:rPr>
              <a:t>생성된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단말기로 </a:t>
            </a:r>
            <a:r>
              <a:rPr lang="ko-KR" altLang="en-US" dirty="0" smtClean="0">
                <a:sym typeface="Wingdings" panose="05000000000000000000" pitchFamily="2" charset="2"/>
              </a:rPr>
              <a:t>앱이 </a:t>
            </a:r>
            <a:r>
              <a:rPr lang="en-US" altLang="ko-KR" dirty="0" smtClean="0">
                <a:sym typeface="Wingdings" panose="05000000000000000000" pitchFamily="2" charset="2"/>
              </a:rPr>
              <a:t>Load</a:t>
            </a:r>
            <a:r>
              <a:rPr lang="ko-KR" altLang="en-US" dirty="0" smtClean="0">
                <a:sym typeface="Wingdings" panose="05000000000000000000" pitchFamily="2" charset="2"/>
              </a:rPr>
              <a:t>되고 실행되는 것을 관찰할 </a:t>
            </a:r>
            <a:r>
              <a:rPr lang="ko-KR" altLang="en-US" dirty="0" smtClean="0">
                <a:sym typeface="Wingdings" panose="05000000000000000000" pitchFamily="2" charset="2"/>
              </a:rPr>
              <a:t>수 </a:t>
            </a:r>
            <a:r>
              <a:rPr lang="ko-KR" altLang="en-US" dirty="0" smtClean="0">
                <a:sym typeface="Wingdings" panose="05000000000000000000" pitchFamily="2" charset="2"/>
              </a:rPr>
              <a:t>있었습니다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056" y="2969591"/>
            <a:ext cx="3847861" cy="321225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204" y="3034106"/>
            <a:ext cx="3490262" cy="12650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32" y="2969591"/>
            <a:ext cx="2160240" cy="183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4576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Hu061PhoneMessaging: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Hu061PhoneMessaging: </a:t>
            </a:r>
            <a:r>
              <a:rPr lang="ko-KR" altLang="en-US" b="1" dirty="0" smtClean="0">
                <a:sym typeface="Wingdings" panose="05000000000000000000" pitchFamily="2" charset="2"/>
              </a:rPr>
              <a:t>전화번호를 입력 받고 메시지 보내기</a:t>
            </a:r>
            <a:r>
              <a:rPr lang="en-US" altLang="ko-KR" b="1" dirty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+ </a:t>
            </a:r>
            <a:r>
              <a:rPr lang="ko-KR" altLang="en-US" b="1" dirty="0" smtClean="0">
                <a:sym typeface="Wingdings" panose="05000000000000000000" pitchFamily="2" charset="2"/>
              </a:rPr>
              <a:t>권한 요청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1: </a:t>
            </a:r>
            <a:r>
              <a:rPr lang="en-US" altLang="ko-KR" dirty="0" smtClean="0">
                <a:sym typeface="Wingdings" panose="05000000000000000000" pitchFamily="2" charset="2"/>
              </a:rPr>
              <a:t>Empty Activity</a:t>
            </a:r>
            <a:r>
              <a:rPr lang="ko-KR" altLang="en-US" dirty="0">
                <a:sym typeface="Wingdings" panose="05000000000000000000" pitchFamily="2" charset="2"/>
              </a:rPr>
              <a:t>로 시작하고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프로젝트는 </a:t>
            </a:r>
            <a:r>
              <a:rPr lang="en-US" altLang="ko-KR" b="1" dirty="0" smtClean="0">
                <a:sym typeface="Wingdings" panose="05000000000000000000" pitchFamily="2" charset="2"/>
              </a:rPr>
              <a:t>Hu061PhoneDialing</a:t>
            </a:r>
            <a:r>
              <a:rPr lang="ko-KR" altLang="en-US" dirty="0" smtClean="0">
                <a:sym typeface="Wingdings" panose="05000000000000000000" pitchFamily="2" charset="2"/>
              </a:rPr>
              <a:t> 폴더를 복사하여 </a:t>
            </a:r>
            <a:r>
              <a:rPr lang="en-US" altLang="ko-KR" dirty="0" smtClean="0">
                <a:sym typeface="Wingdings" panose="05000000000000000000" pitchFamily="2" charset="2"/>
              </a:rPr>
              <a:t>Hu061PhoneMessaging</a:t>
            </a:r>
            <a:r>
              <a:rPr lang="ko-KR" altLang="en-US" dirty="0" smtClean="0">
                <a:sym typeface="Wingdings" panose="05000000000000000000" pitchFamily="2" charset="2"/>
              </a:rPr>
              <a:t>으로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패키지는 </a:t>
            </a:r>
            <a:r>
              <a:rPr lang="en-US" altLang="ko-KR" dirty="0" smtClean="0">
                <a:sym typeface="Wingdings" panose="05000000000000000000" pitchFamily="2" charset="2"/>
              </a:rPr>
              <a:t>phone </a:t>
            </a:r>
            <a:r>
              <a:rPr lang="ko-KR" altLang="en-US" dirty="0" smtClean="0">
                <a:sym typeface="Wingdings" panose="05000000000000000000" pitchFamily="2" charset="2"/>
              </a:rPr>
              <a:t>으로 유지함으로</a:t>
            </a:r>
            <a:r>
              <a:rPr lang="en-US" altLang="ko-KR" dirty="0" smtClean="0">
                <a:sym typeface="Wingdings" panose="05000000000000000000" pitchFamily="2" charset="2"/>
              </a:rPr>
              <a:t>, strings.xml 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두 파일에만 프로젝트 이름을 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841678"/>
            <a:ext cx="7277731" cy="363505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2343" y="2204864"/>
            <a:ext cx="2417573" cy="425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0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Hu061PhoneMessaging: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2: </a:t>
            </a:r>
            <a:r>
              <a:rPr lang="ko-KR" altLang="en-US" dirty="0" smtClean="0">
                <a:sym typeface="Wingdings" panose="05000000000000000000" pitchFamily="2" charset="2"/>
              </a:rPr>
              <a:t>여기서는 </a:t>
            </a:r>
            <a:r>
              <a:rPr lang="en-US" altLang="ko-KR" dirty="0" smtClean="0">
                <a:sym typeface="Wingdings" panose="05000000000000000000" pitchFamily="2" charset="2"/>
              </a:rPr>
              <a:t>Relative Layout</a:t>
            </a:r>
            <a:r>
              <a:rPr lang="ko-KR" altLang="en-US" dirty="0" smtClean="0">
                <a:sym typeface="Wingdings" panose="05000000000000000000" pitchFamily="2" charset="2"/>
              </a:rPr>
              <a:t>을 사용했지만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ConstraintLayout</a:t>
            </a:r>
            <a:r>
              <a:rPr lang="ko-KR" altLang="en-US" dirty="0" smtClean="0">
                <a:sym typeface="Wingdings" panose="05000000000000000000" pitchFamily="2" charset="2"/>
              </a:rPr>
              <a:t>도 사용 가능합니다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코딩의 </a:t>
            </a:r>
            <a:r>
              <a:rPr lang="ko-KR" altLang="en-US" dirty="0">
                <a:sym typeface="Wingdings" panose="05000000000000000000" pitchFamily="2" charset="2"/>
              </a:rPr>
              <a:t>일관성을 위해 위젯들의 </a:t>
            </a: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 를 다음과 유지합니다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TextView, id=</a:t>
            </a:r>
            <a:r>
              <a:rPr lang="en-US" altLang="ko-KR" dirty="0" err="1" smtClean="0">
                <a:sym typeface="Wingdings" panose="05000000000000000000" pitchFamily="2" charset="2"/>
              </a:rPr>
              <a:t>number_to_call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EditText, id=</a:t>
            </a:r>
            <a:r>
              <a:rPr lang="en-US" altLang="ko-KR" dirty="0" err="1" smtClean="0">
                <a:sym typeface="Wingdings" panose="05000000000000000000" pitchFamily="2" charset="2"/>
              </a:rPr>
              <a:t>sms_message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ImageButton</a:t>
            </a:r>
            <a:r>
              <a:rPr lang="en-US" altLang="ko-KR" dirty="0" smtClean="0">
                <a:sym typeface="Wingdings" panose="05000000000000000000" pitchFamily="2" charset="2"/>
              </a:rPr>
              <a:t>, id=</a:t>
            </a:r>
            <a:r>
              <a:rPr lang="en-US" altLang="ko-KR" dirty="0" err="1" smtClean="0">
                <a:sym typeface="Wingdings" panose="05000000000000000000" pitchFamily="2" charset="2"/>
              </a:rPr>
              <a:t>message_icon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79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Hu061PhoneMessaging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2 </a:t>
            </a:r>
            <a:r>
              <a:rPr lang="ko-KR" altLang="en-US" b="1" dirty="0" smtClean="0"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ym typeface="Wingdings" panose="05000000000000000000" pitchFamily="2" charset="2"/>
              </a:rPr>
              <a:t>: activity_main.xml </a:t>
            </a:r>
            <a:r>
              <a:rPr lang="ko-KR" altLang="en-US" b="1" dirty="0" smtClean="0">
                <a:sym typeface="Wingdings" panose="05000000000000000000" pitchFamily="2" charset="2"/>
              </a:rPr>
              <a:t>레이아웃 구성하기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1196752"/>
            <a:ext cx="11248113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&lt;RelativeLayout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xmlns:app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/res-auto"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xmlns:tools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="http://schemas.android.com/tools"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tools:context</a:t>
            </a:r>
            <a:r>
              <a:rPr lang="en-US" altLang="ko-KR" sz="1600" dirty="0">
                <a:latin typeface="Consolas" panose="020B0609020204030204" pitchFamily="49" charset="0"/>
              </a:rPr>
              <a:t>=".MainActivity"&gt;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&lt;EditText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number_to_call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600" dirty="0">
                <a:latin typeface="Consolas" panose="020B0609020204030204" pitchFamily="49" charset="0"/>
              </a:rPr>
              <a:t>="32dp"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600" dirty="0">
                <a:latin typeface="Consolas" panose="020B0609020204030204" pitchFamily="49" charset="0"/>
              </a:rPr>
              <a:t>="48dp"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600" dirty="0">
                <a:latin typeface="Consolas" panose="020B0609020204030204" pitchFamily="49" charset="0"/>
              </a:rPr>
              <a:t>="phone"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600" dirty="0">
                <a:latin typeface="Consolas" panose="020B0609020204030204" pitchFamily="49" charset="0"/>
              </a:rPr>
              <a:t>="@string/</a:t>
            </a:r>
            <a:r>
              <a:rPr lang="en-US" altLang="ko-KR" sz="1600" dirty="0" err="1">
                <a:latin typeface="Consolas" panose="020B0609020204030204" pitchFamily="49" charset="0"/>
              </a:rPr>
              <a:t>enter_a_phone_number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android:textSize="14sp"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android:autofillHints</a:t>
            </a:r>
            <a:r>
              <a:rPr lang="en-US" altLang="ko-KR" sz="1600" dirty="0">
                <a:latin typeface="Consolas" panose="020B0609020204030204" pitchFamily="49" charset="0"/>
              </a:rPr>
              <a:t>="" /&gt;</a:t>
            </a:r>
          </a:p>
        </p:txBody>
      </p:sp>
    </p:spTree>
    <p:extLst>
      <p:ext uri="{BB962C8B-B14F-4D97-AF65-F5344CB8AC3E}">
        <p14:creationId xmlns:p14="http://schemas.microsoft.com/office/powerpoint/2010/main" val="55153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Hu061PhoneMessaging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2 </a:t>
            </a:r>
            <a:r>
              <a:rPr lang="ko-KR" altLang="en-US" b="1" dirty="0" smtClean="0"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ym typeface="Wingdings" panose="05000000000000000000" pitchFamily="2" charset="2"/>
              </a:rPr>
              <a:t>: activity_main.xml </a:t>
            </a:r>
            <a:r>
              <a:rPr lang="ko-KR" altLang="en-US" b="1" dirty="0" smtClean="0">
                <a:sym typeface="Wingdings" panose="05000000000000000000" pitchFamily="2" charset="2"/>
              </a:rPr>
              <a:t>레이아웃 구성하기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1196752"/>
            <a:ext cx="11248113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&lt;</a:t>
            </a:r>
            <a:r>
              <a:rPr lang="en-US" altLang="ko-KR" sz="1400" dirty="0" err="1">
                <a:latin typeface="Consolas" panose="020B0609020204030204" pitchFamily="49" charset="0"/>
              </a:rPr>
              <a:t>ImageButton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message_icon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android:layout_width="48dp"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android:layout_alignParentTop</a:t>
            </a:r>
            <a:r>
              <a:rPr lang="en-US" altLang="ko-KR" sz="1400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400" dirty="0">
                <a:latin typeface="Consolas" panose="020B0609020204030204" pitchFamily="49" charset="0"/>
              </a:rPr>
              <a:t>="32dp"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400" dirty="0">
                <a:latin typeface="Consolas" panose="020B0609020204030204" pitchFamily="49" charset="0"/>
              </a:rPr>
              <a:t>="120dp"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android:layout_toEndOf</a:t>
            </a:r>
            <a:r>
              <a:rPr lang="en-US" altLang="ko-KR" sz="1400" dirty="0">
                <a:latin typeface="Consolas" panose="020B0609020204030204" pitchFamily="49" charset="0"/>
              </a:rPr>
              <a:t>="@+id/</a:t>
            </a:r>
            <a:r>
              <a:rPr lang="en-US" altLang="ko-KR" sz="1400" dirty="0" err="1">
                <a:latin typeface="Consolas" panose="020B0609020204030204" pitchFamily="49" charset="0"/>
              </a:rPr>
              <a:t>sms_message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android:contentDescription</a:t>
            </a:r>
            <a:r>
              <a:rPr lang="en-US" altLang="ko-KR" sz="1400" dirty="0">
                <a:latin typeface="Consolas" panose="020B0609020204030204" pitchFamily="49" charset="0"/>
              </a:rPr>
              <a:t>="@string/</a:t>
            </a:r>
            <a:r>
              <a:rPr lang="en-US" altLang="ko-KR" sz="1400" dirty="0" err="1">
                <a:latin typeface="Consolas" panose="020B0609020204030204" pitchFamily="49" charset="0"/>
              </a:rPr>
              <a:t>send_a_message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android:onClick</a:t>
            </a:r>
            <a:r>
              <a:rPr lang="en-US" altLang="ko-KR" sz="1400" dirty="0">
                <a:latin typeface="Consolas" panose="020B0609020204030204" pitchFamily="49" charset="0"/>
              </a:rPr>
              <a:t>="</a:t>
            </a:r>
            <a:r>
              <a:rPr lang="en-US" altLang="ko-KR" sz="1400" dirty="0" err="1">
                <a:latin typeface="Consolas" panose="020B0609020204030204" pitchFamily="49" charset="0"/>
              </a:rPr>
              <a:t>smsSendMessage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app:srcCompat</a:t>
            </a:r>
            <a:r>
              <a:rPr lang="en-US" altLang="ko-KR" sz="1400" dirty="0">
                <a:latin typeface="Consolas" panose="020B0609020204030204" pitchFamily="49" charset="0"/>
              </a:rPr>
              <a:t>="@drawable/ic_message_24"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&lt;EditText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sms_message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android:layout_alignParentStart</a:t>
            </a:r>
            <a:r>
              <a:rPr lang="en-US" altLang="ko-KR" sz="1400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android:layout_alignParentTop</a:t>
            </a:r>
            <a:r>
              <a:rPr lang="en-US" altLang="ko-KR" sz="1400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400" dirty="0">
                <a:latin typeface="Consolas" panose="020B0609020204030204" pitchFamily="49" charset="0"/>
              </a:rPr>
              <a:t>="32dp"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400" dirty="0">
                <a:latin typeface="Consolas" panose="020B0609020204030204" pitchFamily="49" charset="0"/>
              </a:rPr>
              <a:t>="125dp"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4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400" dirty="0">
                <a:latin typeface="Consolas" panose="020B0609020204030204" pitchFamily="49" charset="0"/>
              </a:rPr>
              <a:t>="@string/</a:t>
            </a:r>
            <a:r>
              <a:rPr lang="en-US" altLang="ko-KR" sz="1400" dirty="0" err="1">
                <a:latin typeface="Consolas" panose="020B0609020204030204" pitchFamily="49" charset="0"/>
              </a:rPr>
              <a:t>enter_message_here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400" dirty="0">
                <a:latin typeface="Consolas" panose="020B0609020204030204" pitchFamily="49" charset="0"/>
              </a:rPr>
              <a:t>="</a:t>
            </a:r>
            <a:r>
              <a:rPr lang="en-US" altLang="ko-KR" sz="1400" dirty="0" err="1">
                <a:latin typeface="Consolas" panose="020B0609020204030204" pitchFamily="49" charset="0"/>
              </a:rPr>
              <a:t>textMultiLine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android:textAlignment</a:t>
            </a:r>
            <a:r>
              <a:rPr lang="en-US" altLang="ko-KR" sz="1400" dirty="0">
                <a:latin typeface="Consolas" panose="020B0609020204030204" pitchFamily="49" charset="0"/>
              </a:rPr>
              <a:t>="</a:t>
            </a:r>
            <a:r>
              <a:rPr lang="en-US" altLang="ko-KR" sz="1400" dirty="0" err="1">
                <a:latin typeface="Consolas" panose="020B0609020204030204" pitchFamily="49" charset="0"/>
              </a:rPr>
              <a:t>viewEnd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android:autofillHints</a:t>
            </a:r>
            <a:r>
              <a:rPr lang="en-US" altLang="ko-KR" sz="1400" dirty="0">
                <a:latin typeface="Consolas" panose="020B0609020204030204" pitchFamily="49" charset="0"/>
              </a:rPr>
              <a:t>="God is good all the time"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&lt;/RelativeLayout&gt;</a:t>
            </a:r>
          </a:p>
        </p:txBody>
      </p:sp>
    </p:spTree>
    <p:extLst>
      <p:ext uri="{BB962C8B-B14F-4D97-AF65-F5344CB8AC3E}">
        <p14:creationId xmlns:p14="http://schemas.microsoft.com/office/powerpoint/2010/main" val="21917828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Hu061PhoneMessaging: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3: AndroidManifest.xml </a:t>
            </a:r>
            <a:r>
              <a:rPr lang="ko-KR" altLang="en-US" b="1" dirty="0" smtClean="0">
                <a:sym typeface="Wingdings" panose="05000000000000000000" pitchFamily="2" charset="2"/>
              </a:rPr>
              <a:t>파일에 </a:t>
            </a:r>
            <a:r>
              <a:rPr lang="en-US" altLang="ko-KR" dirty="0" smtClean="0">
                <a:sym typeface="Wingdings" panose="05000000000000000000" pitchFamily="2" charset="2"/>
              </a:rPr>
              <a:t>SEND_SNS </a:t>
            </a:r>
            <a:r>
              <a:rPr lang="ko-KR" altLang="en-US" dirty="0" smtClean="0">
                <a:sym typeface="Wingdings" panose="05000000000000000000" pitchFamily="2" charset="2"/>
              </a:rPr>
              <a:t>권한을 부여합니다</a:t>
            </a:r>
            <a:r>
              <a:rPr lang="en-US" altLang="ko-KR" dirty="0" smtClean="0">
                <a:sym typeface="Wingdings" panose="05000000000000000000" pitchFamily="2" charset="2"/>
              </a:rPr>
              <a:t>. CALL_PHONE </a:t>
            </a:r>
            <a:r>
              <a:rPr lang="ko-KR" altLang="en-US" dirty="0" smtClean="0">
                <a:sym typeface="Wingdings" panose="05000000000000000000" pitchFamily="2" charset="2"/>
              </a:rPr>
              <a:t>권한이 있다면 삭제합니다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&lt;uses-permission android:name="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android.permission.SEND_SMS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"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/&gt;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4: </a:t>
            </a:r>
            <a:r>
              <a:rPr lang="en-US" altLang="ko-KR" dirty="0" smtClean="0">
                <a:sym typeface="Wingdings" panose="05000000000000000000" pitchFamily="2" charset="2"/>
              </a:rPr>
              <a:t>MainActivity.xml &amp; onClick</a:t>
            </a:r>
            <a:r>
              <a:rPr lang="ko-KR" altLang="en-US" dirty="0" smtClean="0">
                <a:sym typeface="Wingdings" panose="05000000000000000000" pitchFamily="2" charset="2"/>
              </a:rPr>
              <a:t>속성의 </a:t>
            </a:r>
            <a:r>
              <a:rPr lang="en-US" altLang="ko-KR" dirty="0" err="1" smtClean="0">
                <a:sym typeface="Wingdings" panose="05000000000000000000" pitchFamily="2" charset="2"/>
              </a:rPr>
              <a:t>smsSendMessage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메소드를 코딩 합니다</a:t>
            </a:r>
            <a:r>
              <a:rPr lang="en-US" altLang="ko-KR" dirty="0" smtClean="0">
                <a:sym typeface="Wingdings" panose="05000000000000000000" pitchFamily="2" charset="2"/>
              </a:rPr>
              <a:t>. i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이전 프로젝트와 다르게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여기서는 사용자가 입력한 전화번호를 읽어오는 것을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100" y="2206498"/>
            <a:ext cx="11253818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smsSendMessage</a:t>
            </a:r>
            <a:r>
              <a:rPr lang="en-US" altLang="ko-KR" sz="14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(TAG, "&gt;</a:t>
            </a:r>
            <a:r>
              <a:rPr lang="en-US" altLang="ko-KR" sz="1400" dirty="0" err="1">
                <a:latin typeface="Consolas" panose="020B0609020204030204" pitchFamily="49" charset="0"/>
              </a:rPr>
              <a:t>sendSmsMessage</a:t>
            </a:r>
            <a:r>
              <a:rPr lang="en-US" altLang="ko-KR" sz="1400" dirty="0">
                <a:latin typeface="Consolas" panose="020B0609020204030204" pitchFamily="49" charset="0"/>
              </a:rPr>
              <a:t>: </a:t>
            </a:r>
            <a:r>
              <a:rPr lang="en-US" altLang="ko-KR" sz="1400" dirty="0" smtClean="0">
                <a:latin typeface="Consolas" panose="020B0609020204030204" pitchFamily="49" charset="0"/>
              </a:rPr>
              <a:t>");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EditText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</a:t>
            </a:r>
            <a:r>
              <a:rPr lang="en-US" altLang="ko-KR" sz="1400" dirty="0">
                <a:latin typeface="Consolas" panose="020B0609020204030204" pitchFamily="49" charset="0"/>
              </a:rPr>
              <a:t> = (EditText)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R.id.number_to_call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// Use format with "</a:t>
            </a:r>
            <a:r>
              <a:rPr lang="en-US" altLang="ko-KR" sz="1400" dirty="0" err="1">
                <a:latin typeface="Consolas" panose="020B0609020204030204" pitchFamily="49" charset="0"/>
              </a:rPr>
              <a:t>smsto</a:t>
            </a:r>
            <a:r>
              <a:rPr lang="en-US" altLang="ko-KR" sz="1400" dirty="0">
                <a:latin typeface="Consolas" panose="020B0609020204030204" pitchFamily="49" charset="0"/>
              </a:rPr>
              <a:t>:" and phone number to create </a:t>
            </a:r>
            <a:r>
              <a:rPr lang="en-US" altLang="ko-KR" sz="1400" dirty="0" err="1">
                <a:latin typeface="Consolas" panose="020B0609020204030204" pitchFamily="49" charset="0"/>
              </a:rPr>
              <a:t>smsNumber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String </a:t>
            </a:r>
            <a:r>
              <a:rPr lang="en-US" altLang="ko-KR" sz="1400" dirty="0" err="1">
                <a:latin typeface="Consolas" panose="020B0609020204030204" pitchFamily="49" charset="0"/>
              </a:rPr>
              <a:t>smsNumber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smtClean="0">
                <a:latin typeface="Consolas" panose="020B0609020204030204" pitchFamily="49" charset="0"/>
              </a:rPr>
              <a:t>"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smsto</a:t>
            </a:r>
            <a:r>
              <a:rPr lang="en-US" altLang="ko-KR" sz="1400" dirty="0" smtClean="0">
                <a:latin typeface="Consolas" panose="020B0609020204030204" pitchFamily="49" charset="0"/>
              </a:rPr>
              <a:t>:" +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editText.getText</a:t>
            </a:r>
            <a:r>
              <a:rPr lang="en-US" altLang="ko-KR" sz="1400" dirty="0">
                <a:latin typeface="Consolas" panose="020B0609020204030204" pitchFamily="49" charset="0"/>
              </a:rPr>
              <a:t>().toString</a:t>
            </a:r>
            <a:r>
              <a:rPr lang="en-US" altLang="ko-KR" sz="1400" dirty="0" smtClean="0">
                <a:latin typeface="Consolas" panose="020B0609020204030204" pitchFamily="49" charset="0"/>
              </a:rPr>
              <a:t>();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// Find the </a:t>
            </a:r>
            <a:r>
              <a:rPr lang="en-US" altLang="ko-KR" sz="1400" dirty="0" err="1">
                <a:latin typeface="Consolas" panose="020B0609020204030204" pitchFamily="49" charset="0"/>
              </a:rPr>
              <a:t>sms_message</a:t>
            </a:r>
            <a:r>
              <a:rPr lang="en-US" altLang="ko-KR" sz="1400" dirty="0">
                <a:latin typeface="Consolas" panose="020B0609020204030204" pitchFamily="49" charset="0"/>
              </a:rPr>
              <a:t> view and get the text of the </a:t>
            </a:r>
            <a:r>
              <a:rPr lang="en-US" altLang="ko-KR" sz="1400" dirty="0" err="1">
                <a:latin typeface="Consolas" panose="020B0609020204030204" pitchFamily="49" charset="0"/>
              </a:rPr>
              <a:t>sms</a:t>
            </a:r>
            <a:r>
              <a:rPr lang="en-US" altLang="ko-KR" sz="1400" dirty="0">
                <a:latin typeface="Consolas" panose="020B0609020204030204" pitchFamily="49" charset="0"/>
              </a:rPr>
              <a:t> message.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EditText </a:t>
            </a:r>
            <a:r>
              <a:rPr lang="en-US" altLang="ko-KR" sz="1400" dirty="0" err="1">
                <a:latin typeface="Consolas" panose="020B0609020204030204" pitchFamily="49" charset="0"/>
              </a:rPr>
              <a:t>smsEditText</a:t>
            </a:r>
            <a:r>
              <a:rPr lang="en-US" altLang="ko-KR" sz="1400" dirty="0">
                <a:latin typeface="Consolas" panose="020B0609020204030204" pitchFamily="49" charset="0"/>
              </a:rPr>
              <a:t> = (EditText)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R.id.sms_message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String </a:t>
            </a:r>
            <a:r>
              <a:rPr lang="en-US" altLang="ko-KR" sz="1400" dirty="0" err="1">
                <a:latin typeface="Consolas" panose="020B0609020204030204" pitchFamily="49" charset="0"/>
              </a:rPr>
              <a:t>sms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smsEditText.getText</a:t>
            </a:r>
            <a:r>
              <a:rPr lang="en-US" altLang="ko-KR" sz="1400" dirty="0">
                <a:latin typeface="Consolas" panose="020B0609020204030204" pitchFamily="49" charset="0"/>
              </a:rPr>
              <a:t>().toString();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// Create the intent and set the data for the intent as the phone number.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Intent </a:t>
            </a:r>
            <a:r>
              <a:rPr lang="en-US" altLang="ko-KR" sz="1400" dirty="0" err="1">
                <a:latin typeface="Consolas" panose="020B0609020204030204" pitchFamily="49" charset="0"/>
              </a:rPr>
              <a:t>smsIntent</a:t>
            </a:r>
            <a:r>
              <a:rPr lang="en-US" altLang="ko-KR" sz="1400" dirty="0">
                <a:latin typeface="Consolas" panose="020B0609020204030204" pitchFamily="49" charset="0"/>
              </a:rPr>
              <a:t> = new Intent(</a:t>
            </a:r>
            <a:r>
              <a:rPr lang="en-US" altLang="ko-KR" sz="1400" dirty="0" err="1">
                <a:latin typeface="Consolas" panose="020B0609020204030204" pitchFamily="49" charset="0"/>
              </a:rPr>
              <a:t>Intent.ACTION_SENDTO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smsIntent.setData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Uri.parse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smsNumber</a:t>
            </a:r>
            <a:r>
              <a:rPr lang="en-US" altLang="ko-KR" sz="1400" dirty="0"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// Add the message (</a:t>
            </a:r>
            <a:r>
              <a:rPr lang="en-US" altLang="ko-KR" sz="1400" dirty="0" err="1">
                <a:latin typeface="Consolas" panose="020B0609020204030204" pitchFamily="49" charset="0"/>
              </a:rPr>
              <a:t>sms</a:t>
            </a:r>
            <a:r>
              <a:rPr lang="en-US" altLang="ko-KR" sz="1400" dirty="0">
                <a:latin typeface="Consolas" panose="020B0609020204030204" pitchFamily="49" charset="0"/>
              </a:rPr>
              <a:t>) with the key ("</a:t>
            </a:r>
            <a:r>
              <a:rPr lang="en-US" altLang="ko-KR" sz="1400" dirty="0" err="1">
                <a:latin typeface="Consolas" panose="020B0609020204030204" pitchFamily="49" charset="0"/>
              </a:rPr>
              <a:t>sms_body</a:t>
            </a:r>
            <a:r>
              <a:rPr lang="en-US" altLang="ko-KR" sz="1400" dirty="0">
                <a:latin typeface="Consolas" panose="020B0609020204030204" pitchFamily="49" charset="0"/>
              </a:rPr>
              <a:t>").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smsIntent.putExtra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sms_body</a:t>
            </a:r>
            <a:r>
              <a:rPr lang="en-US" altLang="ko-KR" sz="1400" dirty="0">
                <a:latin typeface="Consolas" panose="020B0609020204030204" pitchFamily="49" charset="0"/>
              </a:rPr>
              <a:t>", </a:t>
            </a:r>
            <a:r>
              <a:rPr lang="en-US" altLang="ko-KR" sz="1400" dirty="0" err="1">
                <a:latin typeface="Consolas" panose="020B0609020204030204" pitchFamily="49" charset="0"/>
              </a:rPr>
              <a:t>sms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startActivity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smsIntent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(TAG, "&lt;</a:t>
            </a:r>
            <a:r>
              <a:rPr lang="en-US" altLang="ko-KR" sz="1400" dirty="0" err="1">
                <a:latin typeface="Consolas" panose="020B0609020204030204" pitchFamily="49" charset="0"/>
              </a:rPr>
              <a:t>sendSmsMessage</a:t>
            </a:r>
            <a:r>
              <a:rPr lang="en-US" altLang="ko-KR" sz="1400" dirty="0">
                <a:latin typeface="Consolas" panose="020B0609020204030204" pitchFamily="49" charset="0"/>
              </a:rPr>
              <a:t>: " + </a:t>
            </a:r>
            <a:r>
              <a:rPr lang="en-US" altLang="ko-KR" sz="1400" dirty="0" err="1">
                <a:latin typeface="Consolas" panose="020B0609020204030204" pitchFamily="49" charset="0"/>
              </a:rPr>
              <a:t>sms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4762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Hu061PhoneMessaging: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5: </a:t>
            </a:r>
            <a:r>
              <a:rPr lang="en-US" altLang="ko-KR" dirty="0" smtClean="0">
                <a:sym typeface="Wingdings" panose="05000000000000000000" pitchFamily="2" charset="2"/>
              </a:rPr>
              <a:t>SEND_SNS </a:t>
            </a:r>
            <a:r>
              <a:rPr lang="ko-KR" altLang="en-US" dirty="0" smtClean="0">
                <a:sym typeface="Wingdings" panose="05000000000000000000" pitchFamily="2" charset="2"/>
              </a:rPr>
              <a:t>권한을 체크하기 위한 코드를 다음과 같이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MY_PERMISSIONS_REQUEST_SEND_SMS </a:t>
            </a:r>
            <a:r>
              <a:rPr lang="ko-KR" altLang="en-US" dirty="0" smtClean="0">
                <a:latin typeface="Consolas" panose="020B0609020204030204" pitchFamily="49" charset="0"/>
              </a:rPr>
              <a:t>상수는 다른 권한 요청과 구별하기 위해 임의의 수로 설정합니다</a:t>
            </a:r>
            <a:r>
              <a:rPr lang="en-US" altLang="ko-KR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onCreate() </a:t>
            </a:r>
            <a:r>
              <a:rPr lang="ko-KR" altLang="en-US" dirty="0" err="1" smtClean="0">
                <a:latin typeface="Consolas" panose="020B0609020204030204" pitchFamily="49" charset="0"/>
              </a:rPr>
              <a:t>메소드에서</a:t>
            </a:r>
            <a:r>
              <a:rPr lang="ko-KR" altLang="en-US" dirty="0" smtClean="0">
                <a:latin typeface="Consolas" panose="020B0609020204030204" pitchFamily="49" charset="0"/>
              </a:rPr>
              <a:t> 권한 설정을 체크합니다</a:t>
            </a:r>
            <a:r>
              <a:rPr lang="en-US" altLang="ko-KR" dirty="0" smtClean="0">
                <a:latin typeface="Consolas" panose="020B0609020204030204" pitchFamily="49" charset="0"/>
              </a:rPr>
              <a:t>. 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100" y="2206498"/>
            <a:ext cx="11253818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static final String TAG = </a:t>
            </a:r>
            <a:r>
              <a:rPr lang="en-US" altLang="ko-KR" sz="1600" dirty="0" smtClean="0">
                <a:latin typeface="Consolas" panose="020B0609020204030204" pitchFamily="49" charset="0"/>
              </a:rPr>
              <a:t>"HuStar";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latin typeface="Consolas" panose="020B0609020204030204" pitchFamily="49" charset="0"/>
              </a:rPr>
              <a:t>private static final int MY_PERMISSIONS_REQUEST_SEND_SMS = 1;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"&gt;onCreate");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b="1" dirty="0" err="1">
                <a:latin typeface="Consolas" panose="020B0609020204030204" pitchFamily="49" charset="0"/>
              </a:rPr>
              <a:t>checkForSmsPermission</a:t>
            </a:r>
            <a:r>
              <a:rPr lang="en-US" altLang="ko-KR" sz="16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"&lt;onCreate");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5011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Hu061PhoneMessaging: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6: </a:t>
            </a:r>
            <a:r>
              <a:rPr lang="ko-KR" altLang="en-US" dirty="0" smtClean="0">
                <a:sym typeface="Wingdings" panose="05000000000000000000" pitchFamily="2" charset="2"/>
              </a:rPr>
              <a:t>권한 설정을 체크하는 코드입니다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SEND_SMS</a:t>
            </a:r>
            <a:r>
              <a:rPr lang="ko-KR" altLang="en-US" dirty="0" smtClean="0">
                <a:sym typeface="Wingdings" panose="05000000000000000000" pitchFamily="2" charset="2"/>
              </a:rPr>
              <a:t> 권한 설정이 되어 있는지 체크하고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만약 설정이 되어 있지 않다면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권한을 요청합니다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47394" y="2020016"/>
            <a:ext cx="11253818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checkForSmsPermission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"&gt;</a:t>
            </a:r>
            <a:r>
              <a:rPr lang="en-US" altLang="ko-KR" sz="1600" dirty="0" err="1">
                <a:latin typeface="Consolas" panose="020B0609020204030204" pitchFamily="49" charset="0"/>
              </a:rPr>
              <a:t>checkForSmsPermission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");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ActivityCompat.checkSelfPermission</a:t>
            </a:r>
            <a:r>
              <a:rPr lang="en-US" altLang="ko-KR" sz="1600" dirty="0">
                <a:latin typeface="Consolas" panose="020B0609020204030204" pitchFamily="49" charset="0"/>
              </a:rPr>
              <a:t>(this,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Manifest.permission.SEND_SMS</a:t>
            </a:r>
            <a:r>
              <a:rPr lang="en-US" altLang="ko-KR" sz="1600" dirty="0">
                <a:latin typeface="Consolas" panose="020B0609020204030204" pitchFamily="49" charset="0"/>
              </a:rPr>
              <a:t>) != </a:t>
            </a:r>
            <a:r>
              <a:rPr lang="en-US" altLang="ko-KR" sz="1600" dirty="0" err="1">
                <a:latin typeface="Consolas" panose="020B0609020204030204" pitchFamily="49" charset="0"/>
              </a:rPr>
              <a:t>PackageManager.PERMISSION_GRANTED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"Permission denied");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ActivityCompat.requestPermissions</a:t>
            </a:r>
            <a:r>
              <a:rPr lang="en-US" altLang="ko-KR" sz="1600" dirty="0">
                <a:latin typeface="Consolas" panose="020B0609020204030204" pitchFamily="49" charset="0"/>
              </a:rPr>
              <a:t>(this,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new String[]{</a:t>
            </a:r>
            <a:r>
              <a:rPr lang="en-US" altLang="ko-KR" sz="1600" dirty="0" err="1">
                <a:latin typeface="Consolas" panose="020B0609020204030204" pitchFamily="49" charset="0"/>
              </a:rPr>
              <a:t>Manifest.permission.SEND_SMS</a:t>
            </a:r>
            <a:r>
              <a:rPr lang="en-US" altLang="ko-KR" sz="1600" dirty="0">
                <a:latin typeface="Consolas" panose="020B0609020204030204" pitchFamily="49" charset="0"/>
              </a:rPr>
              <a:t>}, MY_PERMISSIONS_REQUEST_SEND_SMS);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 else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// Permission already granted.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"Permission already granted");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"&lt;</a:t>
            </a:r>
            <a:r>
              <a:rPr lang="en-US" altLang="ko-KR" sz="1600" dirty="0" err="1">
                <a:latin typeface="Consolas" panose="020B0609020204030204" pitchFamily="49" charset="0"/>
              </a:rPr>
              <a:t>checkForSmsPermission</a:t>
            </a:r>
            <a:r>
              <a:rPr lang="en-US" altLang="ko-KR" sz="1600" dirty="0">
                <a:latin typeface="Consolas" panose="020B0609020204030204" pitchFamily="49" charset="0"/>
              </a:rPr>
              <a:t> 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2200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Hu061PhoneMessaging: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7: </a:t>
            </a:r>
            <a:r>
              <a:rPr lang="ko-KR" altLang="en-US" dirty="0" err="1">
                <a:sym typeface="Wingdings" panose="05000000000000000000" pitchFamily="2" charset="2"/>
              </a:rPr>
              <a:t>안스가</a:t>
            </a:r>
            <a:r>
              <a:rPr lang="ko-KR" altLang="en-US" dirty="0">
                <a:sym typeface="Wingdings" panose="05000000000000000000" pitchFamily="2" charset="2"/>
              </a:rPr>
              <a:t> 권한 부여 요청이 오면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이에 대해 답을 사용자로부터 허락을 받고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아니면 이미 저장되어 있다면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그 답을 </a:t>
            </a:r>
            <a:r>
              <a:rPr lang="en-US" altLang="ko-KR" dirty="0">
                <a:sym typeface="Wingdings" panose="05000000000000000000" pitchFamily="2" charset="2"/>
              </a:rPr>
              <a:t>onRequestPermissionsResult </a:t>
            </a:r>
            <a:r>
              <a:rPr lang="ko-KR" altLang="en-US" dirty="0" err="1">
                <a:sym typeface="Wingdings" panose="05000000000000000000" pitchFamily="2" charset="2"/>
              </a:rPr>
              <a:t>메소드로</a:t>
            </a:r>
            <a:r>
              <a:rPr lang="ko-KR" altLang="en-US" dirty="0">
                <a:sym typeface="Wingdings" panose="05000000000000000000" pitchFamily="2" charset="2"/>
              </a:rPr>
              <a:t> 알려주므로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이 메소드를 재정의합니다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63352" y="1723195"/>
            <a:ext cx="11665296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onRequestPermissionsResult(int requestCode, String permissions[], int[] grantResults)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Check if permission is granted or not for the request.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switch (requestCode)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case MY_PERMISSIONS_REQUEST_SEND_SMS: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if (permissions[0].</a:t>
            </a:r>
            <a:r>
              <a:rPr lang="en-US" altLang="ko-KR" sz="1600" dirty="0" err="1">
                <a:latin typeface="Consolas" panose="020B0609020204030204" pitchFamily="49" charset="0"/>
              </a:rPr>
              <a:t>equalsIgnoreCase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Manifest.permission.SEND_SMS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    &amp;&amp; grantResults[0] == </a:t>
            </a:r>
            <a:r>
              <a:rPr lang="en-US" altLang="ko-KR" sz="1600" dirty="0" err="1">
                <a:latin typeface="Consolas" panose="020B0609020204030204" pitchFamily="49" charset="0"/>
              </a:rPr>
              <a:t>PackageManager.PERMISSION_GRANTED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"Permission granted");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} else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"Permission denied");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Toast.makeText(this, "Permission denied", Toast.LENGTH_LONG).show();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default: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"Pass - not my request");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break;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2231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Hu061PhoneMessaging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실행 결과</a:t>
            </a:r>
            <a:r>
              <a:rPr lang="en-US" altLang="ko-KR" dirty="0" smtClean="0">
                <a:sym typeface="Wingdings" panose="05000000000000000000" pitchFamily="2" charset="2"/>
              </a:rPr>
              <a:t>: emulator</a:t>
            </a:r>
            <a:r>
              <a:rPr lang="ko-KR" altLang="en-US" dirty="0" smtClean="0">
                <a:sym typeface="Wingdings" panose="05000000000000000000" pitchFamily="2" charset="2"/>
              </a:rPr>
              <a:t>로 단말기 두 대로 테스트를 시도해 보십시오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console </a:t>
            </a:r>
            <a:r>
              <a:rPr lang="ko-KR" altLang="en-US" dirty="0">
                <a:sym typeface="Wingdings" panose="05000000000000000000" pitchFamily="2" charset="2"/>
              </a:rPr>
              <a:t>창에서 다음 명령어로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두 단말기의 번호를 찾을 수 있으며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단말기의 설정에서도 찾을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다음과 같은 두 번호가 자주 사용됩니다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끝에 </a:t>
            </a:r>
            <a:r>
              <a:rPr lang="en-US" altLang="ko-KR" dirty="0" smtClean="0">
                <a:sym typeface="Wingdings" panose="05000000000000000000" pitchFamily="2" charset="2"/>
              </a:rPr>
              <a:t>4</a:t>
            </a:r>
            <a:r>
              <a:rPr lang="ko-KR" altLang="en-US" dirty="0" smtClean="0">
                <a:sym typeface="Wingdings" panose="05000000000000000000" pitchFamily="2" charset="2"/>
              </a:rPr>
              <a:t>자리만 사용해도 번호를 서로 인식합니다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709232"/>
            <a:ext cx="3490262" cy="12650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00" y="4096648"/>
            <a:ext cx="2448272" cy="21292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21877" y="2062901"/>
            <a:ext cx="1826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1-555-521-5554</a:t>
            </a:r>
          </a:p>
          <a:p>
            <a:r>
              <a:rPr lang="en-US" altLang="ko-KR" dirty="0" smtClean="0"/>
              <a:t>1-555-521-5556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2507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서비스와 수신자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Activity: </a:t>
            </a:r>
          </a:p>
          <a:p>
            <a:r>
              <a:rPr lang="ko-KR" altLang="en-US" dirty="0"/>
              <a:t>액티비티는 사용자가 애플리케이션과 상호작용하는 </a:t>
            </a:r>
            <a:r>
              <a:rPr lang="ko-KR" altLang="en-US" dirty="0" smtClean="0"/>
              <a:t>단일 화면을 </a:t>
            </a:r>
            <a:r>
              <a:rPr lang="ko-KR" altLang="en-US" dirty="0"/>
              <a:t>의미하며 모든 안드로이드 애플리케이션은 액티비티로 구성되어 있습니다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그래서 </a:t>
            </a:r>
            <a:r>
              <a:rPr lang="ko-KR" altLang="en-US" dirty="0"/>
              <a:t>안드로이드 애플리케이션은 반드시 하나 이상의 액티비티를 포함하고 </a:t>
            </a:r>
            <a:r>
              <a:rPr lang="ko-KR" altLang="en-US" dirty="0" smtClean="0"/>
              <a:t>있으며 액티비티는 </a:t>
            </a:r>
            <a:r>
              <a:rPr lang="ko-KR" altLang="en-US" dirty="0"/>
              <a:t>생명주기</a:t>
            </a:r>
            <a:r>
              <a:rPr lang="en-US" altLang="ko-KR" dirty="0"/>
              <a:t>(Life Cycle) </a:t>
            </a:r>
            <a:r>
              <a:rPr lang="ko-KR" altLang="en-US" dirty="0"/>
              <a:t>관련 메서드들을 재정의하여 원하는 기능들을 구현할 수 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lvl="1"/>
            <a:r>
              <a:rPr lang="ko-KR" altLang="en-US" dirty="0" smtClean="0"/>
              <a:t>인텐트</a:t>
            </a:r>
            <a:r>
              <a:rPr lang="en-US" altLang="ko-KR" dirty="0"/>
              <a:t>(Intent)</a:t>
            </a:r>
            <a:r>
              <a:rPr lang="ko-KR" altLang="en-US" dirty="0"/>
              <a:t>를 통해 다른 애플리케이션의 액티비티를 호출할 수 있습니다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/>
              <a:t>개 이상의 액티비티를 동시에 </a:t>
            </a:r>
            <a:r>
              <a:rPr lang="en-US" altLang="ko-KR" dirty="0"/>
              <a:t>Display </a:t>
            </a:r>
            <a:r>
              <a:rPr lang="ko-KR" altLang="en-US" dirty="0"/>
              <a:t>할 수 없습니다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/>
              <a:t>개 이상의 </a:t>
            </a:r>
            <a:r>
              <a:rPr lang="en-US" altLang="ko-KR" dirty="0"/>
              <a:t>View </a:t>
            </a:r>
            <a:r>
              <a:rPr lang="ko-KR" altLang="en-US" dirty="0"/>
              <a:t>또는 </a:t>
            </a:r>
            <a:r>
              <a:rPr lang="en-US" altLang="ko-KR" dirty="0"/>
              <a:t>ViewGroup</a:t>
            </a:r>
            <a:r>
              <a:rPr lang="ko-KR" altLang="en-US" dirty="0"/>
              <a:t>을 포함합니다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반드시 </a:t>
            </a:r>
            <a:r>
              <a:rPr lang="ko-KR" altLang="en-US" dirty="0"/>
              <a:t>애플리케이션에는 하나 이상의 액티비티가 있어야 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액티비티 </a:t>
            </a:r>
            <a:r>
              <a:rPr lang="ko-KR" altLang="en-US" dirty="0"/>
              <a:t>내에 </a:t>
            </a:r>
            <a:r>
              <a:rPr lang="ko-KR" altLang="en-US" dirty="0" err="1"/>
              <a:t>프래그먼트</a:t>
            </a:r>
            <a:r>
              <a:rPr lang="en-US" altLang="ko-KR" dirty="0"/>
              <a:t>(Fragment)</a:t>
            </a:r>
            <a:r>
              <a:rPr lang="ko-KR" altLang="en-US" dirty="0"/>
              <a:t>를 추가하여 화면을 분할시킬 수 있습니다</a:t>
            </a:r>
          </a:p>
          <a:p>
            <a:pPr marL="5715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96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Hu061PhoneMessaging: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실행 화면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1316579"/>
            <a:ext cx="2276931" cy="398462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892" y="1959730"/>
            <a:ext cx="2328764" cy="402631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9113" y="3749612"/>
            <a:ext cx="2903472" cy="224809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7640" y="4071696"/>
            <a:ext cx="2382496" cy="242001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8763" y="2948105"/>
            <a:ext cx="4112449" cy="3543607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>
            <a:off x="8819749" y="5812013"/>
            <a:ext cx="1944216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2978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Hu062Receiver </a:t>
            </a:r>
            <a:r>
              <a:rPr lang="ko-KR" altLang="en-US" b="1" dirty="0" smtClean="0"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ko-KR" altLang="en-US" b="1" dirty="0" smtClean="0">
                <a:sym typeface="Wingdings" panose="05000000000000000000" pitchFamily="2" charset="2"/>
              </a:rPr>
              <a:t>브로드캐스트 수신자 등록하고 사용하기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브로드캐스트 수신자를 만들어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문자를 받아볼 수 있는 프로젝트를 만들겠습니다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Step 1: </a:t>
            </a:r>
            <a:r>
              <a:rPr lang="ko-KR" altLang="en-US" dirty="0" smtClean="0">
                <a:sym typeface="Wingdings" panose="05000000000000000000" pitchFamily="2" charset="2"/>
              </a:rPr>
              <a:t>프로젝트는 </a:t>
            </a:r>
            <a:r>
              <a:rPr lang="en-US" altLang="ko-KR" b="1" dirty="0" smtClean="0">
                <a:sym typeface="Wingdings" panose="05000000000000000000" pitchFamily="2" charset="2"/>
              </a:rPr>
              <a:t>Hu062Receiver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</a:t>
            </a:r>
            <a:r>
              <a:rPr lang="ko-KR" altLang="en-US" dirty="0">
                <a:sym typeface="Wingdings" panose="05000000000000000000" pitchFamily="2" charset="2"/>
              </a:rPr>
              <a:t>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org.joy.receiver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이름으로 새로운 프로젝트를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en-US" altLang="ko-KR" dirty="0" smtClean="0">
                <a:sym typeface="Wingdings" panose="05000000000000000000" pitchFamily="2" charset="2"/>
              </a:rPr>
              <a:t>[app]</a:t>
            </a:r>
            <a:r>
              <a:rPr lang="ko-KR" altLang="en-US" dirty="0" smtClean="0">
                <a:sym typeface="Wingdings" panose="05000000000000000000" pitchFamily="2" charset="2"/>
              </a:rPr>
              <a:t>폴더에서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우클릭하여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New  Other  Broadcast Receiver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메뉴를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브로드캐스트 수신자를 만드는 대화상자에서 </a:t>
            </a:r>
            <a:r>
              <a:rPr lang="en-US" altLang="ko-KR" dirty="0" smtClean="0">
                <a:sym typeface="Wingdings" panose="05000000000000000000" pitchFamily="2" charset="2"/>
              </a:rPr>
              <a:t>Name: </a:t>
            </a:r>
            <a:r>
              <a:rPr lang="en-US" altLang="ko-KR" b="1" dirty="0" smtClean="0">
                <a:sym typeface="Wingdings" panose="05000000000000000000" pitchFamily="2" charset="2"/>
              </a:rPr>
              <a:t>SmsReceiver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를 입력한 후 </a:t>
            </a:r>
            <a:r>
              <a:rPr lang="en-US" altLang="ko-KR" dirty="0" smtClean="0">
                <a:sym typeface="Wingdings" panose="05000000000000000000" pitchFamily="2" charset="2"/>
              </a:rPr>
              <a:t>[Finish]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[java] </a:t>
            </a:r>
            <a:r>
              <a:rPr lang="ko-KR" altLang="en-US" dirty="0" smtClean="0">
                <a:sym typeface="Wingdings" panose="05000000000000000000" pitchFamily="2" charset="2"/>
              </a:rPr>
              <a:t>폴더 아래의 </a:t>
            </a:r>
            <a:r>
              <a:rPr lang="en-US" altLang="ko-KR" dirty="0" err="1" smtClean="0">
                <a:sym typeface="Wingdings" panose="05000000000000000000" pitchFamily="2" charset="2"/>
              </a:rPr>
              <a:t>org.joy.receiver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 </a:t>
            </a:r>
            <a:r>
              <a:rPr lang="en-US" altLang="ko-KR" b="1" dirty="0" smtClean="0">
                <a:sym typeface="Wingdings" panose="05000000000000000000" pitchFamily="2" charset="2"/>
              </a:rPr>
              <a:t>SmsReceiver.java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생성되어 있고</a:t>
            </a:r>
            <a:r>
              <a:rPr lang="en-US" altLang="ko-KR" dirty="0" smtClean="0">
                <a:sym typeface="Wingdings" panose="05000000000000000000" pitchFamily="2" charset="2"/>
              </a:rPr>
              <a:t>, 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 안에는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&lt;receiver&gt;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태그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가 자동으로 추가 됩니다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AndrodiManifest.xml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 안에는 앱 구성 요소를 등록해야 하며 새로 만들어진 브로드캐스트 수신자도 앱 구성요소이므로 이 파일에 </a:t>
            </a:r>
            <a:r>
              <a:rPr lang="ko-KR" altLang="en-US" b="1" dirty="0" smtClean="0">
                <a:sym typeface="Wingdings" panose="05000000000000000000" pitchFamily="2" charset="2"/>
              </a:rPr>
              <a:t>자동으로 등록 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34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Hu062Receiver: </a:t>
            </a:r>
            <a:r>
              <a:rPr lang="ko-KR" altLang="en-US" b="1" dirty="0" smtClean="0">
                <a:sym typeface="Wingdings" panose="05000000000000000000" pitchFamily="2" charset="2"/>
              </a:rPr>
              <a:t>브로드캐스트 수신자 등록하고 사용하기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Step 2: AndroidManifest.xml </a:t>
            </a:r>
            <a:r>
              <a:rPr lang="ko-KR" altLang="en-US" dirty="0">
                <a:sym typeface="Wingdings" panose="05000000000000000000" pitchFamily="2" charset="2"/>
              </a:rPr>
              <a:t>파일을 열어 다음과 같이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&lt;intent-filter&gt;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를 직접 추가 합니다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브로드캐스트 수신자는 </a:t>
            </a:r>
            <a:r>
              <a:rPr lang="en-US" altLang="ko-KR" dirty="0">
                <a:sym typeface="Wingdings" panose="05000000000000000000" pitchFamily="2" charset="2"/>
              </a:rPr>
              <a:t>&lt;receiver&gt;</a:t>
            </a:r>
            <a:r>
              <a:rPr lang="ko-KR" altLang="en-US" dirty="0">
                <a:sym typeface="Wingdings" panose="05000000000000000000" pitchFamily="2" charset="2"/>
              </a:rPr>
              <a:t>태그 안에 </a:t>
            </a:r>
            <a:r>
              <a:rPr lang="en-US" altLang="ko-KR" dirty="0">
                <a:sym typeface="Wingdings" panose="05000000000000000000" pitchFamily="2" charset="2"/>
              </a:rPr>
              <a:t>&lt;intent-filter&gt;</a:t>
            </a:r>
            <a:r>
              <a:rPr lang="ko-KR" altLang="en-US" dirty="0">
                <a:sym typeface="Wingdings" panose="05000000000000000000" pitchFamily="2" charset="2"/>
              </a:rPr>
              <a:t>태그로 어떤 인텐트를 받을 것인지 지정합니다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여기에서는 </a:t>
            </a:r>
            <a:r>
              <a:rPr lang="en-US" altLang="ko-KR" dirty="0">
                <a:sym typeface="Wingdings" panose="05000000000000000000" pitchFamily="2" charset="2"/>
              </a:rPr>
              <a:t>&lt;intent-filter&gt; </a:t>
            </a:r>
            <a:r>
              <a:rPr lang="ko-KR" altLang="en-US" dirty="0">
                <a:sym typeface="Wingdings" panose="05000000000000000000" pitchFamily="2" charset="2"/>
              </a:rPr>
              <a:t>태그 안에 </a:t>
            </a:r>
            <a:r>
              <a:rPr lang="en-US" altLang="ko-KR" dirty="0">
                <a:sym typeface="Wingdings" panose="05000000000000000000" pitchFamily="2" charset="2"/>
              </a:rPr>
              <a:t>&lt;action&gt; </a:t>
            </a:r>
            <a:r>
              <a:rPr lang="ko-KR" altLang="en-US" dirty="0">
                <a:sym typeface="Wingdings" panose="05000000000000000000" pitchFamily="2" charset="2"/>
              </a:rPr>
              <a:t>태그를 추가하고 </a:t>
            </a:r>
            <a:r>
              <a:rPr lang="en-US" altLang="ko-KR" dirty="0">
                <a:sym typeface="Wingdings" panose="05000000000000000000" pitchFamily="2" charset="2"/>
              </a:rPr>
              <a:t>&lt;action&gt; </a:t>
            </a:r>
            <a:r>
              <a:rPr lang="ko-KR" altLang="en-US" dirty="0">
                <a:sym typeface="Wingdings" panose="05000000000000000000" pitchFamily="2" charset="2"/>
              </a:rPr>
              <a:t>태그의 </a:t>
            </a:r>
            <a:r>
              <a:rPr lang="en-US" altLang="ko-KR" dirty="0">
                <a:sym typeface="Wingdings" panose="05000000000000000000" pitchFamily="2" charset="2"/>
              </a:rPr>
              <a:t>android:name </a:t>
            </a:r>
            <a:r>
              <a:rPr lang="ko-KR" altLang="en-US" dirty="0">
                <a:sym typeface="Wingdings" panose="05000000000000000000" pitchFamily="2" charset="2"/>
              </a:rPr>
              <a:t>속성 값으로 </a:t>
            </a:r>
            <a:r>
              <a:rPr lang="en-US" altLang="ko-KR" dirty="0" err="1">
                <a:sym typeface="Wingdings" panose="05000000000000000000" pitchFamily="2" charset="2"/>
              </a:rPr>
              <a:t>android.provider.Telephony.SMS_RECEIVED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ko-KR" altLang="en-US" dirty="0" smtClean="0">
                <a:sym typeface="Wingdings" panose="05000000000000000000" pitchFamily="2" charset="2"/>
              </a:rPr>
              <a:t>넣습니다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이것은 </a:t>
            </a:r>
            <a:r>
              <a:rPr lang="en-US" altLang="ko-KR" dirty="0">
                <a:sym typeface="Wingdings" panose="05000000000000000000" pitchFamily="2" charset="2"/>
              </a:rPr>
              <a:t>SMS </a:t>
            </a:r>
            <a:r>
              <a:rPr lang="ko-KR" altLang="en-US" dirty="0">
                <a:sym typeface="Wingdings" panose="05000000000000000000" pitchFamily="2" charset="2"/>
              </a:rPr>
              <a:t>정보가 들어간 인텐트를 구분하기 위한 액션 정보입니다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ko-KR" altLang="en-US" dirty="0">
                <a:sym typeface="Wingdings" panose="05000000000000000000" pitchFamily="2" charset="2"/>
              </a:rPr>
              <a:t>즉 단말에서 </a:t>
            </a:r>
            <a:r>
              <a:rPr lang="en-US" altLang="ko-KR" dirty="0">
                <a:sym typeface="Wingdings" panose="05000000000000000000" pitchFamily="2" charset="2"/>
              </a:rPr>
              <a:t>SMS </a:t>
            </a:r>
            <a:r>
              <a:rPr lang="ko-KR" altLang="en-US" dirty="0">
                <a:sym typeface="Wingdings" panose="05000000000000000000" pitchFamily="2" charset="2"/>
              </a:rPr>
              <a:t>를 수신했을 때 이 </a:t>
            </a:r>
            <a:r>
              <a:rPr lang="en-US" altLang="ko-KR" dirty="0">
                <a:sym typeface="Wingdings" panose="05000000000000000000" pitchFamily="2" charset="2"/>
              </a:rPr>
              <a:t>action </a:t>
            </a:r>
            <a:r>
              <a:rPr lang="ko-KR" altLang="en-US" dirty="0">
                <a:sym typeface="Wingdings" panose="05000000000000000000" pitchFamily="2" charset="2"/>
              </a:rPr>
              <a:t>정보가 들어간 인텐트를 전달하므로 이 값을 넣어주면 </a:t>
            </a:r>
            <a:r>
              <a:rPr lang="en-US" altLang="ko-KR" dirty="0">
                <a:sym typeface="Wingdings" panose="05000000000000000000" pitchFamily="2" charset="2"/>
              </a:rPr>
              <a:t>SMS </a:t>
            </a:r>
            <a:r>
              <a:rPr lang="ko-KR" altLang="en-US" dirty="0">
                <a:sym typeface="Wingdings" panose="05000000000000000000" pitchFamily="2" charset="2"/>
              </a:rPr>
              <a:t>를 받아 볼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3419826"/>
            <a:ext cx="11248112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android:theme</a:t>
            </a:r>
            <a:r>
              <a:rPr lang="en-US" altLang="ko-KR" sz="1600" dirty="0">
                <a:latin typeface="Consolas" panose="020B0609020204030204" pitchFamily="49" charset="0"/>
              </a:rPr>
              <a:t>="@style/</a:t>
            </a:r>
            <a:r>
              <a:rPr lang="en-US" altLang="ko-KR" sz="1600" dirty="0" err="1">
                <a:latin typeface="Consolas" panose="020B0609020204030204" pitchFamily="49" charset="0"/>
              </a:rPr>
              <a:t>AppTheme</a:t>
            </a:r>
            <a:r>
              <a:rPr lang="en-US" altLang="ko-KR" sz="1600" dirty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&lt;receiver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android:name</a:t>
            </a:r>
            <a:r>
              <a:rPr lang="en-US" altLang="ko-KR" sz="1600" dirty="0">
                <a:latin typeface="Consolas" panose="020B0609020204030204" pitchFamily="49" charset="0"/>
              </a:rPr>
              <a:t>=".SmsReceiver"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android:enabled</a:t>
            </a:r>
            <a:r>
              <a:rPr lang="en-US" altLang="ko-KR" sz="1600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android:exported</a:t>
            </a:r>
            <a:r>
              <a:rPr lang="en-US" altLang="ko-KR" sz="1600" dirty="0">
                <a:latin typeface="Consolas" panose="020B0609020204030204" pitchFamily="49" charset="0"/>
              </a:rPr>
              <a:t>="true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b="1" dirty="0">
                <a:latin typeface="Consolas" panose="020B0609020204030204" pitchFamily="49" charset="0"/>
              </a:rPr>
              <a:t>&lt;intent-filter&gt;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        &lt;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action</a:t>
            </a:r>
            <a:r>
              <a:rPr lang="en-US" altLang="ko-KR" sz="1600" b="1" dirty="0">
                <a:latin typeface="Consolas" panose="020B0609020204030204" pitchFamily="49" charset="0"/>
              </a:rPr>
              <a:t> android:name="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android.provider.Telephony.SMS_RECEIVED</a:t>
            </a:r>
            <a:r>
              <a:rPr lang="en-US" altLang="ko-KR" sz="1600" b="1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    &lt;/intent-filter&gt;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&lt;/receiver</a:t>
            </a:r>
            <a:r>
              <a:rPr lang="en-US" altLang="ko-KR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&lt;</a:t>
            </a:r>
            <a:r>
              <a:rPr lang="en-US" altLang="ko-KR" sz="1600" dirty="0">
                <a:latin typeface="Consolas" panose="020B0609020204030204" pitchFamily="49" charset="0"/>
              </a:rPr>
              <a:t>activity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android:name</a:t>
            </a:r>
            <a:r>
              <a:rPr lang="en-US" altLang="ko-KR" sz="1600" dirty="0">
                <a:latin typeface="Consolas" panose="020B0609020204030204" pitchFamily="49" charset="0"/>
              </a:rPr>
              <a:t>=".MainActivity"&gt;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...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127448" y="4882722"/>
            <a:ext cx="288031" cy="720080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652540" y="4077072"/>
            <a:ext cx="6048672" cy="1008112"/>
          </a:xfrm>
          <a:prstGeom prst="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600" dirty="0">
                <a:solidFill>
                  <a:schemeClr val="tx1"/>
                </a:solidFill>
              </a:rPr>
              <a:t>이것은 </a:t>
            </a:r>
            <a:r>
              <a:rPr lang="en-US" altLang="ko-KR" sz="1600" dirty="0">
                <a:solidFill>
                  <a:schemeClr val="tx1"/>
                </a:solidFill>
              </a:rPr>
              <a:t>SMS </a:t>
            </a:r>
            <a:r>
              <a:rPr lang="ko-KR" altLang="en-US" sz="1600" dirty="0">
                <a:solidFill>
                  <a:schemeClr val="tx1"/>
                </a:solidFill>
              </a:rPr>
              <a:t>정보가 들어간 인텐트를 구분하기 위한 액션 정보입니다</a:t>
            </a:r>
            <a:r>
              <a:rPr lang="en-US" altLang="ko-KR" sz="1600" dirty="0">
                <a:solidFill>
                  <a:schemeClr val="tx1"/>
                </a:solidFill>
              </a:rPr>
              <a:t>.  </a:t>
            </a:r>
            <a:br>
              <a:rPr lang="en-US" altLang="ko-KR" sz="1600" dirty="0">
                <a:solidFill>
                  <a:schemeClr val="tx1"/>
                </a:solidFill>
              </a:rPr>
            </a:br>
            <a:r>
              <a:rPr lang="ko-KR" altLang="en-US" sz="1600" dirty="0">
                <a:solidFill>
                  <a:schemeClr val="tx1"/>
                </a:solidFill>
              </a:rPr>
              <a:t>즉 단말에서 </a:t>
            </a:r>
            <a:r>
              <a:rPr lang="en-US" altLang="ko-KR" sz="1600" dirty="0">
                <a:solidFill>
                  <a:schemeClr val="tx1"/>
                </a:solidFill>
              </a:rPr>
              <a:t>SMS </a:t>
            </a:r>
            <a:r>
              <a:rPr lang="ko-KR" altLang="en-US" sz="1600" dirty="0">
                <a:solidFill>
                  <a:schemeClr val="tx1"/>
                </a:solidFill>
              </a:rPr>
              <a:t>를 수신했을 때 이 </a:t>
            </a:r>
            <a:r>
              <a:rPr lang="en-US" altLang="ko-KR" sz="1600" dirty="0">
                <a:solidFill>
                  <a:schemeClr val="tx1"/>
                </a:solidFill>
              </a:rPr>
              <a:t>action </a:t>
            </a:r>
            <a:r>
              <a:rPr lang="ko-KR" altLang="en-US" sz="1600" dirty="0">
                <a:solidFill>
                  <a:schemeClr val="tx1"/>
                </a:solidFill>
              </a:rPr>
              <a:t>정보가 들어간 </a:t>
            </a:r>
            <a:r>
              <a:rPr lang="ko-KR" altLang="en-US" sz="1600" b="1" dirty="0">
                <a:solidFill>
                  <a:srgbClr val="C00000"/>
                </a:solidFill>
              </a:rPr>
              <a:t>인텐트</a:t>
            </a:r>
            <a:r>
              <a:rPr lang="ko-KR" altLang="en-US" sz="1600" dirty="0">
                <a:solidFill>
                  <a:schemeClr val="tx1"/>
                </a:solidFill>
              </a:rPr>
              <a:t>를 전달하므로 이 값을 넣어주면 </a:t>
            </a:r>
            <a:r>
              <a:rPr lang="en-US" altLang="ko-KR" sz="1600" dirty="0">
                <a:solidFill>
                  <a:schemeClr val="tx1"/>
                </a:solidFill>
              </a:rPr>
              <a:t>SMS </a:t>
            </a:r>
            <a:r>
              <a:rPr lang="ko-KR" altLang="en-US" sz="1600" dirty="0">
                <a:solidFill>
                  <a:schemeClr val="tx1"/>
                </a:solidFill>
              </a:rPr>
              <a:t>를 받아 볼 수 있습니다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976320" y="3294973"/>
            <a:ext cx="2465740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AndroidManifest.xml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17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Hu062Receiver: </a:t>
            </a:r>
            <a:r>
              <a:rPr lang="ko-KR" altLang="en-US" b="1" dirty="0" smtClean="0">
                <a:sym typeface="Wingdings" panose="05000000000000000000" pitchFamily="2" charset="2"/>
              </a:rPr>
              <a:t>브로드캐스트 수신자 등록하고 사용하기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Step 2 </a:t>
            </a:r>
            <a:r>
              <a:rPr lang="ko-KR" altLang="en-US" dirty="0" smtClean="0">
                <a:sym typeface="Wingdings" panose="05000000000000000000" pitchFamily="2" charset="2"/>
              </a:rPr>
              <a:t>계속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b="1" dirty="0">
                <a:sym typeface="Wingdings" panose="05000000000000000000" pitchFamily="2" charset="2"/>
              </a:rPr>
              <a:t>앱에서 </a:t>
            </a:r>
            <a:r>
              <a:rPr lang="en-US" altLang="ko-KR" b="1" dirty="0">
                <a:sym typeface="Wingdings" panose="05000000000000000000" pitchFamily="2" charset="2"/>
              </a:rPr>
              <a:t>SMS</a:t>
            </a:r>
            <a:r>
              <a:rPr lang="ko-KR" altLang="en-US" b="1" dirty="0">
                <a:sym typeface="Wingdings" panose="05000000000000000000" pitchFamily="2" charset="2"/>
              </a:rPr>
              <a:t>를 수신하려면</a:t>
            </a:r>
            <a:r>
              <a:rPr lang="en-US" altLang="ko-KR" b="1" dirty="0">
                <a:sym typeface="Wingdings" panose="05000000000000000000" pitchFamily="2" charset="2"/>
              </a:rPr>
              <a:t>, RECEIVE_SMS </a:t>
            </a:r>
            <a:r>
              <a:rPr lang="ko-KR" altLang="en-US" b="1" dirty="0">
                <a:sym typeface="Wingdings" panose="05000000000000000000" pitchFamily="2" charset="2"/>
              </a:rPr>
              <a:t>라는 권한이 있어야 합니다</a:t>
            </a:r>
            <a:r>
              <a:rPr lang="en-US" altLang="ko-KR" b="1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파일에 다음과 </a:t>
            </a:r>
            <a:r>
              <a:rPr lang="ko-KR" altLang="en-US" dirty="0">
                <a:sym typeface="Wingdings" panose="05000000000000000000" pitchFamily="2" charset="2"/>
              </a:rPr>
              <a:t>같이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&lt;uses-permission&gt;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을 추가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합니다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&lt;</a:t>
            </a:r>
            <a:r>
              <a:rPr lang="en-US" altLang="ko-KR" dirty="0">
                <a:sym typeface="Wingdings" panose="05000000000000000000" pitchFamily="2" charset="2"/>
              </a:rPr>
              <a:t>uses-permission&gt;</a:t>
            </a:r>
            <a:r>
              <a:rPr lang="ko-KR" altLang="en-US" dirty="0" smtClean="0">
                <a:sym typeface="Wingdings" panose="05000000000000000000" pitchFamily="2" charset="2"/>
              </a:rPr>
              <a:t>태그는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>
                <a:sym typeface="Wingdings" panose="05000000000000000000" pitchFamily="2" charset="2"/>
              </a:rPr>
              <a:t>수신과 관련된 권한을 가질 수 있도록 해줍니다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또한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마시멜로우</a:t>
            </a:r>
            <a:r>
              <a:rPr lang="ko-KR" altLang="en-US" dirty="0">
                <a:sym typeface="Wingdings" panose="05000000000000000000" pitchFamily="2" charset="2"/>
              </a:rPr>
              <a:t> 버전 이후부터는 해당 권한이 위험권한으로 바뀌어 앱 </a:t>
            </a:r>
            <a:r>
              <a:rPr lang="ko-KR" altLang="en-US" dirty="0" smtClean="0">
                <a:sym typeface="Wingdings" panose="05000000000000000000" pitchFamily="2" charset="2"/>
              </a:rPr>
              <a:t>실행할 때 다시 한번 </a:t>
            </a:r>
            <a:r>
              <a:rPr lang="ko-KR" altLang="en-US" dirty="0">
                <a:sym typeface="Wingdings" panose="05000000000000000000" pitchFamily="2" charset="2"/>
              </a:rPr>
              <a:t>사용자에게 </a:t>
            </a:r>
            <a:r>
              <a:rPr lang="ko-KR" altLang="en-US" dirty="0" smtClean="0">
                <a:sym typeface="Wingdings" panose="05000000000000000000" pitchFamily="2" charset="2"/>
              </a:rPr>
              <a:t>권한 요청을 받아야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3419826"/>
            <a:ext cx="1124811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&lt;manifest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package="</a:t>
            </a:r>
            <a:r>
              <a:rPr lang="en-US" altLang="ko-KR" sz="1600" dirty="0" err="1">
                <a:latin typeface="Consolas" panose="020B0609020204030204" pitchFamily="49" charset="0"/>
              </a:rPr>
              <a:t>org.joy.receiver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latin typeface="Consolas" panose="020B0609020204030204" pitchFamily="49" charset="0"/>
              </a:rPr>
              <a:t>&lt;uses-permission android:name="</a:t>
            </a:r>
            <a:r>
              <a:rPr lang="en-US" altLang="ko-KR" sz="1600" b="1" dirty="0" err="1">
                <a:latin typeface="Consolas" panose="020B0609020204030204" pitchFamily="49" charset="0"/>
              </a:rPr>
              <a:t>android.permission.RECEIVE_SMS</a:t>
            </a:r>
            <a:r>
              <a:rPr lang="en-US" altLang="ko-KR" sz="1600" b="1" dirty="0">
                <a:latin typeface="Consolas" panose="020B0609020204030204" pitchFamily="49" charset="0"/>
              </a:rPr>
              <a:t>"/&gt;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&lt;application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android:allowBackup</a:t>
            </a:r>
            <a:r>
              <a:rPr lang="en-US" altLang="ko-KR" sz="1600" dirty="0">
                <a:latin typeface="Consolas" panose="020B0609020204030204" pitchFamily="49" charset="0"/>
              </a:rPr>
              <a:t>="true</a:t>
            </a:r>
            <a:r>
              <a:rPr lang="en-US" altLang="ko-KR" sz="1600" dirty="0" smtClean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...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976320" y="3294973"/>
            <a:ext cx="2465740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AndroidManifest.xml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760296" y="4312378"/>
            <a:ext cx="2448272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위험 권한 </a:t>
            </a:r>
            <a:r>
              <a:rPr lang="en-US" altLang="ko-KR" sz="1400" dirty="0" smtClean="0">
                <a:sym typeface="Wingdings" panose="05000000000000000000" pitchFamily="2" charset="2"/>
              </a:rPr>
              <a:t>– stay tuned</a:t>
            </a:r>
          </a:p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별도의 추가 코드가 필요함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4454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Hu062Receiver: </a:t>
            </a:r>
            <a:r>
              <a:rPr lang="ko-KR" altLang="en-US" b="1" dirty="0" smtClean="0">
                <a:sym typeface="Wingdings" panose="05000000000000000000" pitchFamily="2" charset="2"/>
              </a:rPr>
              <a:t>브로드캐스트 수신자 등록하고 사용하기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Step 3: SmsReceiver.java </a:t>
            </a:r>
            <a:r>
              <a:rPr lang="ko-KR" altLang="en-US" dirty="0" smtClean="0">
                <a:sym typeface="Wingdings" panose="05000000000000000000" pitchFamily="2" charset="2"/>
              </a:rPr>
              <a:t>파일을 보면 </a:t>
            </a:r>
            <a:r>
              <a:rPr lang="en-US" altLang="ko-KR" dirty="0" smtClean="0">
                <a:sym typeface="Wingdings" panose="05000000000000000000" pitchFamily="2" charset="2"/>
              </a:rPr>
              <a:t>BroadcastReceiver </a:t>
            </a:r>
            <a:r>
              <a:rPr lang="ko-KR" altLang="en-US" dirty="0" smtClean="0">
                <a:sym typeface="Wingdings" panose="05000000000000000000" pitchFamily="2" charset="2"/>
              </a:rPr>
              <a:t>클래스를 상속한 </a:t>
            </a:r>
            <a:r>
              <a:rPr lang="en-US" altLang="ko-KR" dirty="0" smtClean="0">
                <a:sym typeface="Wingdings" panose="05000000000000000000" pitchFamily="2" charset="2"/>
              </a:rPr>
              <a:t>SmsReceiver </a:t>
            </a:r>
            <a:r>
              <a:rPr lang="ko-KR" altLang="en-US" dirty="0" smtClean="0">
                <a:sym typeface="Wingdings" panose="05000000000000000000" pitchFamily="2" charset="2"/>
              </a:rPr>
              <a:t>클래스가 정의되어 있고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안에 </a:t>
            </a:r>
            <a:r>
              <a:rPr lang="en-US" altLang="ko-KR" dirty="0" smtClean="0">
                <a:sym typeface="Wingdings" panose="05000000000000000000" pitchFamily="2" charset="2"/>
              </a:rPr>
              <a:t>onReceive()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sym typeface="Wingdings" panose="05000000000000000000" pitchFamily="2" charset="2"/>
              </a:rPr>
              <a:t> 들어가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en-US" altLang="ko-KR" b="1" dirty="0" smtClean="0">
                <a:sym typeface="Wingdings" panose="05000000000000000000" pitchFamily="2" charset="2"/>
              </a:rPr>
              <a:t>onReceive()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 다음 코드를 입력하십시오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46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836712"/>
            <a:ext cx="11248112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SmsReceiver extends BroadcastReceiver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private static final String TAG = </a:t>
            </a:r>
            <a:r>
              <a:rPr lang="en-US" altLang="ko-KR" sz="1600" dirty="0" smtClean="0">
                <a:latin typeface="Consolas" panose="020B0609020204030204" pitchFamily="49" charset="0"/>
              </a:rPr>
              <a:t>"HuStar";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onReceive</a:t>
            </a:r>
            <a:r>
              <a:rPr lang="en-US" altLang="ko-KR" sz="1600" dirty="0">
                <a:latin typeface="Consolas" panose="020B0609020204030204" pitchFamily="49" charset="0"/>
              </a:rPr>
              <a:t>(Context </a:t>
            </a:r>
            <a:r>
              <a:rPr lang="en-US" altLang="ko-KR" sz="1600" dirty="0" err="1">
                <a:latin typeface="Consolas" panose="020B0609020204030204" pitchFamily="49" charset="0"/>
              </a:rPr>
              <a:t>context</a:t>
            </a:r>
            <a:r>
              <a:rPr lang="en-US" altLang="ko-KR" sz="1600" dirty="0">
                <a:latin typeface="Consolas" panose="020B0609020204030204" pitchFamily="49" charset="0"/>
              </a:rPr>
              <a:t>, Intent intent)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Log.i(TAG, "&gt;onReceive</a:t>
            </a:r>
            <a:r>
              <a:rPr lang="en-US" altLang="ko-KR" sz="1600" dirty="0" smtClean="0">
                <a:latin typeface="Consolas" panose="020B0609020204030204" pitchFamily="49" charset="0"/>
              </a:rPr>
              <a:t>()");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Bundle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bundle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intent.getExtras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</a:t>
            </a:r>
            <a:r>
              <a:rPr lang="en-US" altLang="ko-KR" sz="1600" dirty="0">
                <a:latin typeface="Consolas" panose="020B0609020204030204" pitchFamily="49" charset="0"/>
              </a:rPr>
              <a:t>[] messages = </a:t>
            </a:r>
            <a:r>
              <a:rPr lang="en-US" altLang="ko-KR" sz="1600" dirty="0" err="1">
                <a:latin typeface="Consolas" panose="020B0609020204030204" pitchFamily="49" charset="0"/>
              </a:rPr>
              <a:t>parseSmsMessage</a:t>
            </a:r>
            <a:r>
              <a:rPr lang="en-US" altLang="ko-KR" sz="1600" dirty="0">
                <a:latin typeface="Consolas" panose="020B0609020204030204" pitchFamily="49" charset="0"/>
              </a:rPr>
              <a:t>(bundle);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(messages != null &amp;&amp; </a:t>
            </a:r>
            <a:r>
              <a:rPr lang="en-US" altLang="ko-KR" sz="1600" dirty="0" err="1">
                <a:latin typeface="Consolas" panose="020B0609020204030204" pitchFamily="49" charset="0"/>
              </a:rPr>
              <a:t>messages.length</a:t>
            </a:r>
            <a:r>
              <a:rPr lang="en-US" altLang="ko-KR" sz="1600" dirty="0">
                <a:latin typeface="Consolas" panose="020B0609020204030204" pitchFamily="49" charset="0"/>
              </a:rPr>
              <a:t> &gt; 0)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String sender = messages[0].</a:t>
            </a:r>
            <a:r>
              <a:rPr lang="en-US" altLang="ko-KR" sz="1600" dirty="0" err="1">
                <a:latin typeface="Consolas" panose="020B0609020204030204" pitchFamily="49" charset="0"/>
              </a:rPr>
              <a:t>getOriginatingAddress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Log.i(TAG, "SMS sender : " + sender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String contents = messages[0].</a:t>
            </a:r>
            <a:r>
              <a:rPr lang="en-US" altLang="ko-KR" sz="1600" dirty="0" err="1">
                <a:latin typeface="Consolas" panose="020B0609020204030204" pitchFamily="49" charset="0"/>
              </a:rPr>
              <a:t>getMessageBody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Log.i(TAG, "SMS contents : " + contents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Date receivedDate = new Date(messages[0].</a:t>
            </a:r>
            <a:r>
              <a:rPr lang="en-US" altLang="ko-KR" sz="1600" dirty="0" err="1">
                <a:latin typeface="Consolas" panose="020B0609020204030204" pitchFamily="49" charset="0"/>
              </a:rPr>
              <a:t>getTimestampMillis</a:t>
            </a:r>
            <a:r>
              <a:rPr lang="en-US" altLang="ko-KR" sz="16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Log.i(TAG, "SMS received date : " + receivedDate.toString());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 ...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420470" y="536784"/>
            <a:ext cx="264046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SmsReceiver.java </a:t>
            </a:r>
            <a:r>
              <a:rPr lang="ko-KR" altLang="en-US" dirty="0"/>
              <a:t>코딩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53100" y="5250035"/>
            <a:ext cx="11248113" cy="12464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SMS</a:t>
            </a:r>
            <a:r>
              <a:rPr lang="ko-KR" altLang="en-US" sz="1500" dirty="0"/>
              <a:t>를 받으면 </a:t>
            </a:r>
            <a:r>
              <a:rPr lang="en-US" altLang="ko-KR" sz="1500" dirty="0"/>
              <a:t>onReceive() </a:t>
            </a:r>
            <a:r>
              <a:rPr lang="ko-KR" altLang="en-US" sz="1500" dirty="0"/>
              <a:t>메소드가 자동으로 호출됩니다</a:t>
            </a:r>
            <a:r>
              <a:rPr lang="en-US" altLang="ko-KR" sz="1500" dirty="0"/>
              <a:t>. </a:t>
            </a:r>
            <a:r>
              <a:rPr lang="ko-KR" altLang="en-US" sz="1500" dirty="0" smtClean="0"/>
              <a:t>그리고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파라미터로</a:t>
            </a:r>
            <a:r>
              <a:rPr lang="ko-KR" altLang="en-US" sz="1500" dirty="0"/>
              <a:t> 전달되는 객체 안에 </a:t>
            </a:r>
            <a:r>
              <a:rPr lang="en-US" altLang="ko-KR" sz="1500" dirty="0"/>
              <a:t>SMS </a:t>
            </a:r>
            <a:r>
              <a:rPr lang="ko-KR" altLang="en-US" sz="1500" dirty="0"/>
              <a:t>데이터가 들어 있습니다</a:t>
            </a:r>
            <a:r>
              <a:rPr lang="en-US" altLang="ko-KR" sz="15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onReceive() </a:t>
            </a:r>
            <a:r>
              <a:rPr lang="ko-KR" altLang="en-US" sz="1500" dirty="0"/>
              <a:t>메소드가 호출되면</a:t>
            </a:r>
            <a:r>
              <a:rPr lang="en-US" altLang="ko-KR" sz="1500" dirty="0"/>
              <a:t>, </a:t>
            </a:r>
            <a:r>
              <a:rPr lang="ko-KR" altLang="en-US" sz="1500" dirty="0"/>
              <a:t>인텐트 객체 안에 있는 </a:t>
            </a:r>
            <a:r>
              <a:rPr lang="en-US" altLang="ko-KR" sz="1500" dirty="0"/>
              <a:t>Bundle </a:t>
            </a:r>
            <a:r>
              <a:rPr lang="ko-KR" altLang="en-US" sz="1500" dirty="0"/>
              <a:t>객체를 </a:t>
            </a:r>
            <a:r>
              <a:rPr lang="en-US" altLang="ko-KR" sz="1500" dirty="0" err="1"/>
              <a:t>getExtra</a:t>
            </a:r>
            <a:r>
              <a:rPr lang="en-US" altLang="ko-KR" sz="1500" dirty="0"/>
              <a:t>() </a:t>
            </a:r>
            <a:r>
              <a:rPr lang="ko-KR" altLang="en-US" sz="1500" dirty="0" err="1"/>
              <a:t>메소드로</a:t>
            </a:r>
            <a:r>
              <a:rPr lang="ko-KR" altLang="en-US" sz="1500" dirty="0"/>
              <a:t> 참조합니다</a:t>
            </a:r>
            <a:r>
              <a:rPr lang="en-US" altLang="ko-KR" sz="1500" dirty="0"/>
              <a:t>. </a:t>
            </a: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이 </a:t>
            </a:r>
            <a:r>
              <a:rPr lang="en-US" altLang="ko-KR" sz="1500" dirty="0"/>
              <a:t>Bundle </a:t>
            </a:r>
            <a:r>
              <a:rPr lang="ko-KR" altLang="en-US" sz="1500" dirty="0"/>
              <a:t>객체 안에는 부가 데이터가 들어 있으며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parseSmsMessage</a:t>
            </a:r>
            <a:r>
              <a:rPr lang="en-US" altLang="ko-KR" sz="1500" dirty="0"/>
              <a:t>() </a:t>
            </a:r>
            <a:r>
              <a:rPr lang="ko-KR" altLang="en-US" sz="1500" dirty="0"/>
              <a:t>메소드를 호출하여 </a:t>
            </a:r>
            <a:r>
              <a:rPr lang="en-US" altLang="ko-KR" sz="1500" dirty="0"/>
              <a:t>SMS </a:t>
            </a:r>
            <a:r>
              <a:rPr lang="ko-KR" altLang="en-US" sz="1500" dirty="0"/>
              <a:t>메시지 객체를 만들도록 합니다</a:t>
            </a:r>
            <a:r>
              <a:rPr lang="en-US" altLang="ko-KR" sz="1500" dirty="0"/>
              <a:t>. </a:t>
            </a: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err="1" smtClean="0"/>
              <a:t>parseSmsMessage</a:t>
            </a:r>
            <a:r>
              <a:rPr lang="en-US" altLang="ko-KR" sz="1500" dirty="0"/>
              <a:t>() </a:t>
            </a:r>
            <a:r>
              <a:rPr lang="ko-KR" altLang="en-US" sz="1500" dirty="0" err="1"/>
              <a:t>메소드는</a:t>
            </a:r>
            <a:r>
              <a:rPr lang="ko-KR" altLang="en-US" sz="1500" dirty="0"/>
              <a:t> 직접 정의한 </a:t>
            </a:r>
            <a:r>
              <a:rPr lang="ko-KR" altLang="en-US" sz="1500" dirty="0" err="1"/>
              <a:t>메소드로</a:t>
            </a:r>
            <a:r>
              <a:rPr lang="ko-KR" altLang="en-US" sz="1500" dirty="0"/>
              <a:t> </a:t>
            </a:r>
            <a:r>
              <a:rPr lang="en-US" altLang="ko-KR" sz="1500" dirty="0" err="1"/>
              <a:t>SmsMessage</a:t>
            </a:r>
            <a:r>
              <a:rPr lang="ko-KR" altLang="en-US" sz="1500" dirty="0"/>
              <a:t>라는 </a:t>
            </a:r>
            <a:r>
              <a:rPr lang="ko-KR" altLang="en-US" sz="1500" dirty="0" err="1"/>
              <a:t>자료형으로</a:t>
            </a:r>
            <a:r>
              <a:rPr lang="ko-KR" altLang="en-US" sz="1500" dirty="0"/>
              <a:t> 된 배열 객체를 반환하도록 되어 있습니다</a:t>
            </a:r>
            <a:r>
              <a:rPr lang="en-US" altLang="ko-KR" sz="1500" dirty="0"/>
              <a:t>. </a:t>
            </a: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이 </a:t>
            </a:r>
            <a:r>
              <a:rPr lang="en-US" altLang="ko-KR" sz="1500" dirty="0" err="1"/>
              <a:t>SmsMessage</a:t>
            </a:r>
            <a:r>
              <a:rPr lang="en-US" altLang="ko-KR" sz="1500" dirty="0"/>
              <a:t> </a:t>
            </a:r>
            <a:r>
              <a:rPr lang="ko-KR" altLang="en-US" sz="1500" dirty="0"/>
              <a:t>객체에는 </a:t>
            </a:r>
            <a:r>
              <a:rPr lang="en-US" altLang="ko-KR" sz="1500" dirty="0"/>
              <a:t>SMS </a:t>
            </a:r>
            <a:r>
              <a:rPr lang="ko-KR" altLang="en-US" sz="1500" dirty="0"/>
              <a:t>데이터를 확인할 수 있는 </a:t>
            </a:r>
            <a:r>
              <a:rPr lang="ko-KR" altLang="en-US" sz="1500" dirty="0" err="1"/>
              <a:t>메소드들이</a:t>
            </a:r>
            <a:r>
              <a:rPr lang="ko-KR" altLang="en-US" sz="1500" dirty="0"/>
              <a:t> 정의 되어 있습니다</a:t>
            </a:r>
            <a:r>
              <a:rPr lang="en-US" altLang="ko-KR" sz="15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494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836712"/>
            <a:ext cx="11248112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</a:t>
            </a:r>
            <a:r>
              <a:rPr lang="en-US" altLang="ko-KR" sz="1600" dirty="0">
                <a:latin typeface="Consolas" panose="020B0609020204030204" pitchFamily="49" charset="0"/>
              </a:rPr>
              <a:t>[] </a:t>
            </a:r>
            <a:r>
              <a:rPr lang="en-US" altLang="ko-KR" sz="1600" b="1" dirty="0" err="1">
                <a:latin typeface="Consolas" panose="020B0609020204030204" pitchFamily="49" charset="0"/>
              </a:rPr>
              <a:t>parseSmsMessage</a:t>
            </a:r>
            <a:r>
              <a:rPr lang="en-US" altLang="ko-KR" sz="1600" b="1" dirty="0"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latin typeface="Consolas" panose="020B0609020204030204" pitchFamily="49" charset="0"/>
              </a:rPr>
              <a:t>Bundle bundle)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Object[] </a:t>
            </a:r>
            <a:r>
              <a:rPr lang="en-US" altLang="ko-KR" sz="1600" dirty="0" err="1">
                <a:latin typeface="Consolas" panose="020B0609020204030204" pitchFamily="49" charset="0"/>
              </a:rPr>
              <a:t>objs</a:t>
            </a:r>
            <a:r>
              <a:rPr lang="en-US" altLang="ko-KR" sz="1600" dirty="0">
                <a:latin typeface="Consolas" panose="020B0609020204030204" pitchFamily="49" charset="0"/>
              </a:rPr>
              <a:t> = (Object[]) </a:t>
            </a:r>
            <a:r>
              <a:rPr lang="en-US" altLang="ko-KR" sz="1600" dirty="0" err="1">
                <a:latin typeface="Consolas" panose="020B0609020204030204" pitchFamily="49" charset="0"/>
              </a:rPr>
              <a:t>bundle.get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pdus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</a:t>
            </a:r>
            <a:r>
              <a:rPr lang="en-US" altLang="ko-KR" sz="1600" dirty="0">
                <a:latin typeface="Consolas" panose="020B0609020204030204" pitchFamily="49" charset="0"/>
              </a:rPr>
              <a:t>[] messages = new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</a:t>
            </a:r>
            <a:r>
              <a:rPr lang="en-US" altLang="ko-KR" sz="1600" dirty="0"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latin typeface="Consolas" panose="020B0609020204030204" pitchFamily="49" charset="0"/>
              </a:rPr>
              <a:t>objs.length</a:t>
            </a:r>
            <a:r>
              <a:rPr lang="en-US" altLang="ko-KR" sz="1600" dirty="0"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 </a:t>
            </a:r>
            <a:r>
              <a:rPr lang="en-US" altLang="ko-KR" sz="1600" dirty="0" err="1">
                <a:latin typeface="Consolas" panose="020B0609020204030204" pitchFamily="49" charset="0"/>
              </a:rPr>
              <a:t>smsCount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objs.length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for (int i = 0; i &lt; </a:t>
            </a:r>
            <a:r>
              <a:rPr lang="en-US" altLang="ko-KR" sz="1600" dirty="0" err="1">
                <a:latin typeface="Consolas" panose="020B0609020204030204" pitchFamily="49" charset="0"/>
              </a:rPr>
              <a:t>smsCount</a:t>
            </a:r>
            <a:r>
              <a:rPr lang="en-US" altLang="ko-KR" sz="1600" dirty="0">
                <a:latin typeface="Consolas" panose="020B0609020204030204" pitchFamily="49" charset="0"/>
              </a:rPr>
              <a:t>; i++)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Build.VERSION.SDK_INT</a:t>
            </a:r>
            <a:r>
              <a:rPr lang="en-US" altLang="ko-KR" sz="1600" dirty="0">
                <a:latin typeface="Consolas" panose="020B0609020204030204" pitchFamily="49" charset="0"/>
              </a:rPr>
              <a:t> &gt;= </a:t>
            </a:r>
            <a:r>
              <a:rPr lang="en-US" altLang="ko-KR" sz="1600" dirty="0" err="1">
                <a:latin typeface="Consolas" panose="020B0609020204030204" pitchFamily="49" charset="0"/>
              </a:rPr>
              <a:t>Build.VERSION_CODES.M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String format = </a:t>
            </a:r>
            <a:r>
              <a:rPr lang="en-US" altLang="ko-KR" sz="1600" dirty="0" err="1">
                <a:latin typeface="Consolas" panose="020B0609020204030204" pitchFamily="49" charset="0"/>
              </a:rPr>
              <a:t>bundle.getString</a:t>
            </a:r>
            <a:r>
              <a:rPr lang="en-US" altLang="ko-KR" sz="1600" dirty="0">
                <a:latin typeface="Consolas" panose="020B0609020204030204" pitchFamily="49" charset="0"/>
              </a:rPr>
              <a:t>("format");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messages[i] =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SmsMessage.createFromPdu</a:t>
            </a:r>
            <a:r>
              <a:rPr lang="en-US" altLang="ko-KR" sz="1600" dirty="0">
                <a:latin typeface="Consolas" panose="020B0609020204030204" pitchFamily="49" charset="0"/>
              </a:rPr>
              <a:t>((byte[]) </a:t>
            </a:r>
            <a:r>
              <a:rPr lang="en-US" altLang="ko-KR" sz="1600" dirty="0" err="1">
                <a:latin typeface="Consolas" panose="020B0609020204030204" pitchFamily="49" charset="0"/>
              </a:rPr>
              <a:t>objs</a:t>
            </a:r>
            <a:r>
              <a:rPr lang="en-US" altLang="ko-KR" sz="1600" dirty="0">
                <a:latin typeface="Consolas" panose="020B0609020204030204" pitchFamily="49" charset="0"/>
              </a:rPr>
              <a:t>[i], format);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 else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messages[i] =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SmsMessage.createFromPdu</a:t>
            </a:r>
            <a:r>
              <a:rPr lang="en-US" altLang="ko-KR" sz="1600" dirty="0">
                <a:latin typeface="Consolas" panose="020B0609020204030204" pitchFamily="49" charset="0"/>
              </a:rPr>
              <a:t>((byte[]) </a:t>
            </a:r>
            <a:r>
              <a:rPr lang="en-US" altLang="ko-KR" sz="1600" dirty="0" err="1">
                <a:latin typeface="Consolas" panose="020B0609020204030204" pitchFamily="49" charset="0"/>
              </a:rPr>
              <a:t>objs</a:t>
            </a:r>
            <a:r>
              <a:rPr lang="en-US" altLang="ko-KR" sz="1600" dirty="0">
                <a:latin typeface="Consolas" panose="020B0609020204030204" pitchFamily="49" charset="0"/>
              </a:rPr>
              <a:t>[i]);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messages;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971628" y="4436062"/>
            <a:ext cx="675734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600" dirty="0" err="1" smtClean="0">
                <a:sym typeface="Wingdings" panose="05000000000000000000" pitchFamily="2" charset="2"/>
              </a:rPr>
              <a:t>parseSmsMessage</a:t>
            </a:r>
            <a:r>
              <a:rPr lang="en-US" altLang="ko-KR" sz="1600" dirty="0" smtClean="0">
                <a:sym typeface="Wingdings" panose="05000000000000000000" pitchFamily="2" charset="2"/>
              </a:rPr>
              <a:t>()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sz="1600" dirty="0" smtClean="0">
                <a:sym typeface="Wingdings" panose="05000000000000000000" pitchFamily="2" charset="2"/>
              </a:rPr>
              <a:t> 한 번 입력해 놓으면 다른 앱을 만들 때도 재사용할 수 있습니다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r>
              <a:rPr lang="ko-KR" altLang="en-US" sz="1600" dirty="0" smtClean="0">
                <a:sym typeface="Wingdings" panose="05000000000000000000" pitchFamily="2" charset="2"/>
              </a:rPr>
              <a:t>왜냐하면 </a:t>
            </a:r>
            <a:r>
              <a:rPr lang="en-US" altLang="ko-KR" sz="1600" dirty="0" smtClean="0">
                <a:sym typeface="Wingdings" panose="05000000000000000000" pitchFamily="2" charset="2"/>
              </a:rPr>
              <a:t>SMS </a:t>
            </a:r>
            <a:r>
              <a:rPr lang="ko-KR" altLang="en-US" sz="1600" dirty="0" smtClean="0">
                <a:sym typeface="Wingdings" panose="05000000000000000000" pitchFamily="2" charset="2"/>
              </a:rPr>
              <a:t>데이터를 확인할 수 있도록 안드로이드 </a:t>
            </a:r>
            <a:r>
              <a:rPr lang="en-US" altLang="ko-KR" sz="1600" dirty="0" smtClean="0">
                <a:sym typeface="Wingdings" panose="05000000000000000000" pitchFamily="2" charset="2"/>
              </a:rPr>
              <a:t>API</a:t>
            </a:r>
            <a:r>
              <a:rPr lang="ko-KR" altLang="en-US" sz="1600" dirty="0" smtClean="0">
                <a:sym typeface="Wingdings" panose="05000000000000000000" pitchFamily="2" charset="2"/>
              </a:rPr>
              <a:t>에 정해둔 코드를 사용하므로 수정될 일이 거의 없기 때문입니다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480974" y="5740514"/>
            <a:ext cx="11220238" cy="7848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err="1">
                <a:sym typeface="Wingdings" panose="05000000000000000000" pitchFamily="2" charset="2"/>
              </a:rPr>
              <a:t>SmsMessage</a:t>
            </a:r>
            <a:r>
              <a:rPr lang="en-US" altLang="ko-KR" sz="1500" dirty="0">
                <a:sym typeface="Wingdings" panose="05000000000000000000" pitchFamily="2" charset="2"/>
              </a:rPr>
              <a:t> </a:t>
            </a:r>
            <a:r>
              <a:rPr lang="ko-KR" altLang="en-US" sz="1500" dirty="0">
                <a:sym typeface="Wingdings" panose="05000000000000000000" pitchFamily="2" charset="2"/>
              </a:rPr>
              <a:t>와  </a:t>
            </a:r>
            <a:r>
              <a:rPr lang="en-US" altLang="ko-KR" sz="1500" dirty="0">
                <a:sym typeface="Wingdings" panose="05000000000000000000" pitchFamily="2" charset="2"/>
              </a:rPr>
              <a:t>Date </a:t>
            </a:r>
            <a:r>
              <a:rPr lang="ko-KR" altLang="en-US" sz="1500" dirty="0">
                <a:sym typeface="Wingdings" panose="05000000000000000000" pitchFamily="2" charset="2"/>
              </a:rPr>
              <a:t>클래스가 빨간색으로 표시되나요</a:t>
            </a:r>
            <a:r>
              <a:rPr lang="en-US" altLang="ko-KR" sz="1500" dirty="0">
                <a:sym typeface="Wingdings" panose="05000000000000000000" pitchFamily="2" charset="2"/>
              </a:rPr>
              <a:t>? </a:t>
            </a:r>
            <a:r>
              <a:rPr lang="ko-KR" altLang="en-US" sz="1500" dirty="0" smtClean="0">
                <a:sym typeface="Wingdings" panose="05000000000000000000" pitchFamily="2" charset="2"/>
              </a:rPr>
              <a:t>두 </a:t>
            </a:r>
            <a:r>
              <a:rPr lang="ko-KR" altLang="en-US" sz="1500" dirty="0">
                <a:sym typeface="Wingdings" panose="05000000000000000000" pitchFamily="2" charset="2"/>
              </a:rPr>
              <a:t>클래스가 자동으로 </a:t>
            </a:r>
            <a:r>
              <a:rPr lang="en-US" altLang="ko-KR" sz="1500" dirty="0">
                <a:sym typeface="Wingdings" panose="05000000000000000000" pitchFamily="2" charset="2"/>
              </a:rPr>
              <a:t>import </a:t>
            </a:r>
            <a:r>
              <a:rPr lang="ko-KR" altLang="en-US" sz="1500" dirty="0">
                <a:sym typeface="Wingdings" panose="05000000000000000000" pitchFamily="2" charset="2"/>
              </a:rPr>
              <a:t>되지 않아서 그렇습니다</a:t>
            </a:r>
            <a:r>
              <a:rPr lang="en-US" altLang="ko-KR" sz="1500" dirty="0">
                <a:sym typeface="Wingdings" panose="05000000000000000000" pitchFamily="2" charset="2"/>
              </a:rPr>
              <a:t>. </a:t>
            </a:r>
            <a:br>
              <a:rPr lang="en-US" altLang="ko-KR" sz="1500" dirty="0">
                <a:sym typeface="Wingdings" panose="05000000000000000000" pitchFamily="2" charset="2"/>
              </a:rPr>
            </a:br>
            <a:r>
              <a:rPr lang="ko-KR" altLang="en-US" sz="1500" dirty="0">
                <a:sym typeface="Wingdings" panose="05000000000000000000" pitchFamily="2" charset="2"/>
              </a:rPr>
              <a:t>이 클래스 근처에 커서를 가져가서 </a:t>
            </a:r>
            <a:r>
              <a:rPr lang="en-US" altLang="ko-KR" sz="1500" dirty="0">
                <a:sym typeface="Wingdings" panose="05000000000000000000" pitchFamily="2" charset="2"/>
              </a:rPr>
              <a:t>alt + Enter </a:t>
            </a:r>
            <a:r>
              <a:rPr lang="ko-KR" altLang="en-US" sz="1500" dirty="0">
                <a:sym typeface="Wingdings" panose="05000000000000000000" pitchFamily="2" charset="2"/>
              </a:rPr>
              <a:t>를 입력하여 메시지 표시에 나오는 대로 실행하여 해당 클래스를 선택하십시오</a:t>
            </a:r>
            <a:r>
              <a:rPr lang="en-US" altLang="ko-KR" sz="1500" dirty="0">
                <a:sym typeface="Wingdings" panose="05000000000000000000" pitchFamily="2" charset="2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err="1">
                <a:sym typeface="Wingdings" panose="05000000000000000000" pitchFamily="2" charset="2"/>
              </a:rPr>
              <a:t>SmsMessage</a:t>
            </a:r>
            <a:r>
              <a:rPr lang="en-US" altLang="ko-KR" sz="1500" dirty="0">
                <a:sym typeface="Wingdings" panose="05000000000000000000" pitchFamily="2" charset="2"/>
              </a:rPr>
              <a:t> </a:t>
            </a:r>
            <a:r>
              <a:rPr lang="ko-KR" altLang="en-US" sz="1500" dirty="0">
                <a:sym typeface="Wingdings" panose="05000000000000000000" pitchFamily="2" charset="2"/>
              </a:rPr>
              <a:t>는 </a:t>
            </a:r>
            <a:r>
              <a:rPr lang="en-US" altLang="ko-KR" sz="1500" dirty="0" err="1">
                <a:sym typeface="Wingdings" panose="05000000000000000000" pitchFamily="2" charset="2"/>
              </a:rPr>
              <a:t>android.telephony</a:t>
            </a:r>
            <a:r>
              <a:rPr lang="en-US" altLang="ko-KR" sz="1500" dirty="0">
                <a:sym typeface="Wingdings" panose="05000000000000000000" pitchFamily="2" charset="2"/>
              </a:rPr>
              <a:t> </a:t>
            </a:r>
            <a:r>
              <a:rPr lang="ko-KR" altLang="en-US" sz="1500" dirty="0" smtClean="0">
                <a:sym typeface="Wingdings" panose="05000000000000000000" pitchFamily="2" charset="2"/>
              </a:rPr>
              <a:t>패키지를 선택하고 </a:t>
            </a:r>
            <a:r>
              <a:rPr lang="en-US" altLang="ko-KR" sz="1500" dirty="0" smtClean="0">
                <a:sym typeface="Wingdings" panose="05000000000000000000" pitchFamily="2" charset="2"/>
              </a:rPr>
              <a:t>Date </a:t>
            </a:r>
            <a:r>
              <a:rPr lang="ko-KR" altLang="en-US" sz="1500" dirty="0">
                <a:sym typeface="Wingdings" panose="05000000000000000000" pitchFamily="2" charset="2"/>
              </a:rPr>
              <a:t>는 </a:t>
            </a:r>
            <a:r>
              <a:rPr lang="en-US" altLang="ko-KR" sz="1500" dirty="0" err="1">
                <a:sym typeface="Wingdings" panose="05000000000000000000" pitchFamily="2" charset="2"/>
              </a:rPr>
              <a:t>java.util</a:t>
            </a:r>
            <a:r>
              <a:rPr lang="en-US" altLang="ko-KR" sz="1500" dirty="0">
                <a:sym typeface="Wingdings" panose="05000000000000000000" pitchFamily="2" charset="2"/>
              </a:rPr>
              <a:t> </a:t>
            </a:r>
            <a:r>
              <a:rPr lang="ko-KR" altLang="en-US" sz="1500" dirty="0">
                <a:sym typeface="Wingdings" panose="05000000000000000000" pitchFamily="2" charset="2"/>
              </a:rPr>
              <a:t>패키지 </a:t>
            </a:r>
            <a:r>
              <a:rPr lang="ko-KR" altLang="en-US" sz="1500" dirty="0" smtClean="0">
                <a:sym typeface="Wingdings" panose="05000000000000000000" pitchFamily="2" charset="2"/>
              </a:rPr>
              <a:t>선택합니다</a:t>
            </a:r>
            <a:r>
              <a:rPr lang="en-US" altLang="ko-KR" sz="1500" dirty="0">
                <a:sym typeface="Wingdings" panose="05000000000000000000" pitchFamily="2" charset="2"/>
              </a:rPr>
              <a:t>. </a:t>
            </a:r>
            <a:r>
              <a:rPr lang="ko-KR" altLang="en-US" sz="1500" dirty="0">
                <a:sym typeface="Wingdings" panose="05000000000000000000" pitchFamily="2" charset="2"/>
              </a:rPr>
              <a:t> </a:t>
            </a:r>
            <a:endParaRPr lang="ko-KR" altLang="en-US" sz="1500" dirty="0"/>
          </a:p>
        </p:txBody>
      </p:sp>
      <p:sp>
        <p:nvSpPr>
          <p:cNvPr id="8" name="직사각형 7"/>
          <p:cNvSpPr/>
          <p:nvPr/>
        </p:nvSpPr>
        <p:spPr>
          <a:xfrm>
            <a:off x="8420470" y="536784"/>
            <a:ext cx="264046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SmsReceiver.java </a:t>
            </a:r>
            <a:r>
              <a:rPr lang="ko-KR" altLang="en-US" dirty="0"/>
              <a:t>코딩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1559496" y="2348880"/>
            <a:ext cx="8208912" cy="834377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8040216" y="1778045"/>
            <a:ext cx="288032" cy="570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061140" y="1708641"/>
            <a:ext cx="2621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필요 없는 코드일 수도 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0117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3 </a:t>
            </a:r>
            <a:r>
              <a:rPr lang="ko-KR" altLang="en-US" b="1" dirty="0" smtClean="0"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ym typeface="Wingdings" panose="05000000000000000000" pitchFamily="2" charset="2"/>
              </a:rPr>
              <a:t>: SmsReceiver.java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인텐트 객체 안에 </a:t>
            </a:r>
            <a:r>
              <a:rPr lang="ko-KR" altLang="en-US" b="1" dirty="0" smtClean="0">
                <a:sym typeface="Wingdings" panose="05000000000000000000" pitchFamily="2" charset="2"/>
              </a:rPr>
              <a:t>부가 데이터로</a:t>
            </a:r>
            <a:r>
              <a:rPr lang="ko-KR" altLang="en-US" dirty="0" smtClean="0">
                <a:sym typeface="Wingdings" panose="05000000000000000000" pitchFamily="2" charset="2"/>
              </a:rPr>
              <a:t> 들어 있는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데이터를 확인하려면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err="1" smtClean="0">
                <a:sym typeface="Wingdings" panose="05000000000000000000" pitchFamily="2" charset="2"/>
              </a:rPr>
              <a:t>SmsMessage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클래스의 </a:t>
            </a:r>
            <a:r>
              <a:rPr lang="en-US" altLang="ko-KR" b="1" dirty="0" err="1" smtClean="0">
                <a:sym typeface="Wingdings" panose="05000000000000000000" pitchFamily="2" charset="2"/>
              </a:rPr>
              <a:t>createPdu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사용하여 </a:t>
            </a:r>
            <a:r>
              <a:rPr lang="en-US" altLang="ko-KR" dirty="0" err="1" smtClean="0">
                <a:sym typeface="Wingdings" panose="05000000000000000000" pitchFamily="2" charset="2"/>
              </a:rPr>
              <a:t>SmsMessage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객체로 변환하면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데이터를 확인할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 때 </a:t>
            </a:r>
            <a:r>
              <a:rPr lang="en-US" altLang="ko-KR" dirty="0" err="1" smtClean="0">
                <a:sym typeface="Wingdings" panose="05000000000000000000" pitchFamily="2" charset="2"/>
              </a:rPr>
              <a:t>Build.VERSION.SDK_INT</a:t>
            </a:r>
            <a:r>
              <a:rPr lang="ko-KR" altLang="en-US" dirty="0" smtClean="0">
                <a:sym typeface="Wingdings" panose="05000000000000000000" pitchFamily="2" charset="2"/>
              </a:rPr>
              <a:t>는 단말의 </a:t>
            </a:r>
            <a:r>
              <a:rPr lang="en-US" altLang="ko-KR" dirty="0" smtClean="0">
                <a:sym typeface="Wingdings" panose="05000000000000000000" pitchFamily="2" charset="2"/>
              </a:rPr>
              <a:t>OS </a:t>
            </a:r>
            <a:r>
              <a:rPr lang="ko-KR" altLang="en-US" dirty="0" smtClean="0">
                <a:sym typeface="Wingdings" panose="05000000000000000000" pitchFamily="2" charset="2"/>
              </a:rPr>
              <a:t>버전을 확인할 때 사용하기도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안드로이드 </a:t>
            </a:r>
            <a:r>
              <a:rPr lang="en-US" altLang="ko-KR" dirty="0" smtClean="0">
                <a:sym typeface="Wingdings" panose="05000000000000000000" pitchFamily="2" charset="2"/>
              </a:rPr>
              <a:t>OS</a:t>
            </a:r>
            <a:r>
              <a:rPr lang="ko-KR" altLang="en-US" dirty="0" smtClean="0">
                <a:sym typeface="Wingdings" panose="05000000000000000000" pitchFamily="2" charset="2"/>
              </a:rPr>
              <a:t>는 계속 업데이트되면서 새로운 기능이 추가되어 왔으므로 단말의 </a:t>
            </a:r>
            <a:r>
              <a:rPr lang="en-US" altLang="ko-KR" dirty="0" smtClean="0">
                <a:sym typeface="Wingdings" panose="05000000000000000000" pitchFamily="2" charset="2"/>
              </a:rPr>
              <a:t>OS </a:t>
            </a:r>
            <a:r>
              <a:rPr lang="ko-KR" altLang="en-US" dirty="0" smtClean="0">
                <a:sym typeface="Wingdings" panose="05000000000000000000" pitchFamily="2" charset="2"/>
              </a:rPr>
              <a:t>버전에 따라 코드가 약간씩 달라져야 할 때가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같은 코드가 버전에 따라 다른 코드를 넣을 때 사용하는 전형적인 코드 중 일부 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if (</a:t>
            </a:r>
            <a:r>
              <a:rPr lang="en-US" altLang="ko-KR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Build.VERSION.SDK_INT</a:t>
            </a:r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 &gt;= </a:t>
            </a:r>
            <a:r>
              <a:rPr lang="en-US" altLang="ko-KR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Build.VERSION_CODES.M</a:t>
            </a:r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) … 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Build.VERSION_CODES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에는 안드로이드 </a:t>
            </a:r>
            <a:r>
              <a:rPr lang="en-US" altLang="ko-KR" dirty="0" smtClean="0">
                <a:sym typeface="Wingdings" panose="05000000000000000000" pitchFamily="2" charset="2"/>
              </a:rPr>
              <a:t>OS </a:t>
            </a:r>
            <a:r>
              <a:rPr lang="ko-KR" altLang="en-US" dirty="0" err="1" smtClean="0">
                <a:sym typeface="Wingdings" panose="05000000000000000000" pitchFamily="2" charset="2"/>
              </a:rPr>
              <a:t>버전별로</a:t>
            </a:r>
            <a:r>
              <a:rPr lang="ko-KR" altLang="en-US" dirty="0" smtClean="0">
                <a:sym typeface="Wingdings" panose="05000000000000000000" pitchFamily="2" charset="2"/>
              </a:rPr>
              <a:t> 상수가 정의되어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앞서 살펴본 코드는 </a:t>
            </a:r>
            <a:r>
              <a:rPr lang="en-US" altLang="ko-KR" dirty="0" smtClean="0">
                <a:sym typeface="Wingdings" panose="05000000000000000000" pitchFamily="2" charset="2"/>
              </a:rPr>
              <a:t>OS</a:t>
            </a:r>
            <a:r>
              <a:rPr lang="ko-KR" altLang="en-US" dirty="0" smtClean="0">
                <a:sym typeface="Wingdings" panose="05000000000000000000" pitchFamily="2" charset="2"/>
              </a:rPr>
              <a:t>가 </a:t>
            </a:r>
            <a:r>
              <a:rPr lang="ko-KR" altLang="en-US" dirty="0" err="1" smtClean="0">
                <a:sym typeface="Wingdings" panose="05000000000000000000" pitchFamily="2" charset="2"/>
              </a:rPr>
              <a:t>마시멜로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err="1" smtClean="0">
                <a:sym typeface="Wingdings" panose="05000000000000000000" pitchFamily="2" charset="2"/>
              </a:rPr>
              <a:t>첫글자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M)</a:t>
            </a:r>
            <a:r>
              <a:rPr lang="ko-KR" altLang="en-US" dirty="0" smtClean="0">
                <a:sym typeface="Wingdings" panose="05000000000000000000" pitchFamily="2" charset="2"/>
              </a:rPr>
              <a:t>버전과 같거나 그 이후 버전일 때 중괄호 안의 코드로 실행하겠다는 뜻입니다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그러므로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필요 없을 수도 있는 코드입니다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91744" y="5085184"/>
            <a:ext cx="7818173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The SMS specification has defined two modes in which a GSM/GPRS modem or mobile phone can operate.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They </a:t>
            </a:r>
            <a:r>
              <a:rPr lang="en-US" altLang="ko-KR" dirty="0"/>
              <a:t>are called SMS text mode and SMS PDU mode. 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/>
              <a:t>PDU stands for </a:t>
            </a:r>
            <a:r>
              <a:rPr lang="en-US" altLang="ko-KR" b="1" dirty="0"/>
              <a:t>Protocol Data Unit</a:t>
            </a:r>
            <a:r>
              <a:rPr lang="en-US" altLang="ko-KR" dirty="0"/>
              <a:t>.)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04026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3 </a:t>
            </a:r>
            <a:r>
              <a:rPr lang="ko-KR" altLang="en-US" b="1" dirty="0">
                <a:sym typeface="Wingdings" panose="05000000000000000000" pitchFamily="2" charset="2"/>
              </a:rPr>
              <a:t>계속</a:t>
            </a:r>
            <a:r>
              <a:rPr lang="en-US" altLang="ko-KR" b="1" dirty="0">
                <a:sym typeface="Wingdings" panose="05000000000000000000" pitchFamily="2" charset="2"/>
              </a:rPr>
              <a:t>: SmsReceiver.java </a:t>
            </a:r>
            <a:r>
              <a:rPr lang="ko-KR" altLang="en-US" b="1" dirty="0">
                <a:sym typeface="Wingdings" panose="05000000000000000000" pitchFamily="2" charset="2"/>
              </a:rPr>
              <a:t>코딩</a:t>
            </a:r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onReceive()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코드를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SmsMessage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객체에서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데이터를 확인하기 위한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sym typeface="Wingdings" panose="05000000000000000000" pitchFamily="2" charset="2"/>
              </a:rPr>
              <a:t> 들어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발신자 번호를 확인하려면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getOriginatingAddress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문자 내용을 확인하려면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getMessageBody</a:t>
            </a:r>
            <a:r>
              <a:rPr lang="en-US" altLang="ko-KR" dirty="0" smtClean="0">
                <a:sym typeface="Wingdings" panose="05000000000000000000" pitchFamily="2" charset="2"/>
              </a:rPr>
              <a:t>().toString() </a:t>
            </a:r>
            <a:r>
              <a:rPr lang="ko-KR" altLang="en-US" dirty="0" smtClean="0">
                <a:sym typeface="Wingdings" panose="05000000000000000000" pitchFamily="2" charset="2"/>
              </a:rPr>
              <a:t>코드를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받은 시각도 확인할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일단 이렇게 받은 데이터를 로그로 출력합니다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이러함 메소드를 위해서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앱에서 </a:t>
            </a:r>
            <a:r>
              <a:rPr lang="en-US" altLang="ko-KR" b="1" dirty="0" smtClean="0">
                <a:sym typeface="Wingdings" panose="05000000000000000000" pitchFamily="2" charset="2"/>
              </a:rPr>
              <a:t>SMS</a:t>
            </a:r>
            <a:r>
              <a:rPr lang="ko-KR" altLang="en-US" b="1" dirty="0" smtClean="0">
                <a:sym typeface="Wingdings" panose="05000000000000000000" pitchFamily="2" charset="2"/>
              </a:rPr>
              <a:t>를 수신하려면</a:t>
            </a:r>
            <a:r>
              <a:rPr lang="en-US" altLang="ko-KR" b="1" dirty="0" smtClean="0">
                <a:sym typeface="Wingdings" panose="05000000000000000000" pitchFamily="2" charset="2"/>
              </a:rPr>
              <a:t>, RECEIVE_SMS </a:t>
            </a:r>
            <a:r>
              <a:rPr lang="ko-KR" altLang="en-US" b="1" dirty="0" smtClean="0">
                <a:sym typeface="Wingdings" panose="05000000000000000000" pitchFamily="2" charset="2"/>
              </a:rPr>
              <a:t>라는 권한이 있어야 하고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이를 위해 </a:t>
            </a:r>
            <a:r>
              <a:rPr lang="en-US" altLang="ko-KR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권한을 이미 추가했습니다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3932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4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ko-KR" altLang="en-US" b="1" dirty="0" smtClean="0">
                <a:sym typeface="Wingdings" panose="05000000000000000000" pitchFamily="2" charset="2"/>
              </a:rPr>
              <a:t>외부 라이브러리 추가</a:t>
            </a:r>
            <a:r>
              <a:rPr lang="en-US" altLang="ko-KR" b="1" dirty="0" smtClean="0">
                <a:sym typeface="Wingdings" panose="05000000000000000000" pitchFamily="2" charset="2"/>
              </a:rPr>
              <a:t>:  </a:t>
            </a:r>
            <a:r>
              <a:rPr lang="en-US" altLang="ko-KR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Module:app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다음과 같이 수정하여 외부 라이브러리를 추가하는 새로운 방법을 시도하십시오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sz="1600" b="1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파일을 수정하면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상단에 </a:t>
            </a:r>
            <a:r>
              <a:rPr lang="en-US" altLang="ko-KR" sz="1600" b="1" dirty="0" smtClean="0">
                <a:sym typeface="Wingdings" panose="05000000000000000000" pitchFamily="2" charset="2"/>
              </a:rPr>
              <a:t>'Sync Now</a:t>
            </a:r>
            <a:r>
              <a:rPr lang="en-US" altLang="ko-KR" sz="1600" dirty="0" smtClean="0">
                <a:sym typeface="Wingdings" panose="05000000000000000000" pitchFamily="2" charset="2"/>
              </a:rPr>
              <a:t>'</a:t>
            </a:r>
            <a:r>
              <a:rPr lang="ko-KR" altLang="en-US" sz="1600" dirty="0" smtClean="0">
                <a:sym typeface="Wingdings" panose="05000000000000000000" pitchFamily="2" charset="2"/>
              </a:rPr>
              <a:t>라는 파란색 링크가 나타납니다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r>
              <a:rPr lang="ko-KR" altLang="en-US" sz="1600" dirty="0" smtClean="0">
                <a:sym typeface="Wingdings" panose="05000000000000000000" pitchFamily="2" charset="2"/>
              </a:rPr>
              <a:t>실행하십시오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ko-KR" altLang="en-US" sz="1600" dirty="0" smtClean="0">
                <a:sym typeface="Wingdings" panose="05000000000000000000" pitchFamily="2" charset="2"/>
              </a:rPr>
              <a:t>자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이제 외부 라이브러리를 사용할 수 있는 준비가 되었으니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en-US" altLang="ko-KR" sz="1600" b="1" dirty="0" smtClean="0">
                <a:sym typeface="Wingdings" panose="05000000000000000000" pitchFamily="2" charset="2"/>
              </a:rPr>
              <a:t>MainActivity.java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파일을 열고 다음 코드를 추가합니다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39416" y="1556792"/>
            <a:ext cx="10861796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b="1" dirty="0" err="1" smtClean="0">
                <a:latin typeface="Consolas" panose="020B0609020204030204" pitchFamily="49" charset="0"/>
              </a:rPr>
              <a:t>allprojects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repositories {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maven { </a:t>
            </a:r>
            <a:r>
              <a:rPr lang="en-US" altLang="ko-KR" sz="1600" b="1" dirty="0" err="1">
                <a:latin typeface="Consolas" panose="020B0609020204030204" pitchFamily="49" charset="0"/>
              </a:rPr>
              <a:t>url</a:t>
            </a:r>
            <a:r>
              <a:rPr lang="en-US" altLang="ko-KR" sz="1600" b="1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'https://</a:t>
            </a:r>
            <a:r>
              <a:rPr lang="en-US" altLang="ko-KR" sz="1600" b="1" dirty="0">
                <a:latin typeface="Consolas" panose="020B0609020204030204" pitchFamily="49" charset="0"/>
              </a:rPr>
              <a:t>jitpack.io'}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dependencies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implementation </a:t>
            </a:r>
            <a:r>
              <a:rPr lang="en-US" altLang="ko-KR" sz="1600" b="1" dirty="0">
                <a:latin typeface="Consolas" panose="020B0609020204030204" pitchFamily="49" charset="0"/>
              </a:rPr>
              <a:t>'com.github.pedroSG94:AutoPermissions:1.0.3'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447395" y="2479896"/>
            <a:ext cx="386316" cy="1381152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47393" y="4784151"/>
            <a:ext cx="386317" cy="229025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248128" y="1293297"/>
            <a:ext cx="4200189" cy="73866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Hu061PhoneMessaging</a:t>
            </a:r>
            <a:r>
              <a:rPr lang="ko-KR" altLang="en-US" sz="1400" dirty="0" smtClean="0"/>
              <a:t> 프로젝트에서는 우리는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직접 </a:t>
            </a:r>
            <a:r>
              <a:rPr lang="en-US" altLang="ko-KR" sz="1400" dirty="0" smtClean="0"/>
              <a:t>Permission Checking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하는 코딩을 하였는데</a:t>
            </a:r>
            <a:r>
              <a:rPr lang="en-US" altLang="ko-KR" sz="1400" dirty="0" smtClean="0"/>
              <a:t>, </a:t>
            </a:r>
          </a:p>
          <a:p>
            <a:r>
              <a:rPr lang="ko-KR" altLang="en-US" sz="1400" dirty="0" smtClean="0"/>
              <a:t>여기서는 외부 </a:t>
            </a:r>
            <a:r>
              <a:rPr lang="en-US" altLang="ko-KR" sz="1400" dirty="0" smtClean="0"/>
              <a:t>Library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>import</a:t>
            </a:r>
            <a:r>
              <a:rPr lang="ko-KR" altLang="en-US" sz="1400" dirty="0" smtClean="0"/>
              <a:t>하여 사용합니다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52462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서비스와 수신자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Service: </a:t>
            </a:r>
          </a:p>
          <a:p>
            <a:r>
              <a:rPr lang="ko-KR" altLang="en-US" dirty="0"/>
              <a:t>서비스는 사용자와 직접적으로 상호작용하는 요소는 </a:t>
            </a:r>
            <a:r>
              <a:rPr lang="ko-KR" altLang="en-US" dirty="0" smtClean="0"/>
              <a:t>아니고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흔히 </a:t>
            </a:r>
            <a:r>
              <a:rPr lang="ko-KR" altLang="en-US" dirty="0"/>
              <a:t>백그라운드</a:t>
            </a:r>
            <a:r>
              <a:rPr lang="en-US" altLang="ko-KR" dirty="0"/>
              <a:t>(Background)</a:t>
            </a:r>
            <a:r>
              <a:rPr lang="ko-KR" altLang="en-US" dirty="0"/>
              <a:t>에서 어떠한 작업을 처리하기 위해 서비스를 </a:t>
            </a:r>
            <a:r>
              <a:rPr lang="ko-KR" altLang="en-US" dirty="0" smtClean="0"/>
              <a:t>사용합니다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애플리케이션을 사용하면서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 다운로드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유튜브 또는 </a:t>
            </a:r>
            <a:r>
              <a:rPr lang="ko-KR" altLang="en-US" dirty="0" smtClean="0"/>
              <a:t>멜론 음원 </a:t>
            </a:r>
            <a:r>
              <a:rPr lang="ko-KR" altLang="en-US" dirty="0"/>
              <a:t>스트리밍 앱을 </a:t>
            </a:r>
            <a:r>
              <a:rPr lang="ko-KR" altLang="en-US" dirty="0" smtClean="0"/>
              <a:t>사용한다든지 등 다른 작업을 할 때 </a:t>
            </a:r>
            <a:r>
              <a:rPr lang="ko-KR" altLang="en-US" dirty="0"/>
              <a:t>서비스를 주로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서비스 같은 경우 사용자의 인터페이스</a:t>
            </a:r>
            <a:r>
              <a:rPr lang="en-US" altLang="ko-KR" dirty="0"/>
              <a:t>(UI, </a:t>
            </a:r>
            <a:r>
              <a:rPr lang="ko-KR" altLang="en-US" dirty="0"/>
              <a:t>화면</a:t>
            </a:r>
            <a:r>
              <a:rPr lang="en-US" altLang="ko-KR" dirty="0"/>
              <a:t>)</a:t>
            </a:r>
            <a:r>
              <a:rPr lang="ko-KR" altLang="en-US" dirty="0"/>
              <a:t>를 방해하지 않고 눈에 보이지 않는 곳에서 작업을 처리하기 때문에 별도의 스레드</a:t>
            </a:r>
            <a:r>
              <a:rPr lang="en-US" altLang="ko-KR" dirty="0"/>
              <a:t>(Thread)</a:t>
            </a:r>
            <a:r>
              <a:rPr lang="ko-KR" altLang="en-US" dirty="0"/>
              <a:t>에서 동작한다고 오해하는 경우가 많습니다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</a:t>
            </a:r>
            <a:r>
              <a:rPr lang="en-US" altLang="ko-KR" dirty="0"/>
              <a:t>.... </a:t>
            </a:r>
            <a:r>
              <a:rPr lang="ko-KR" altLang="en-US" dirty="0"/>
              <a:t>서비스는 엄연히 메인 스레드에서 동작하기 때문에 서비스 내에서 별도의 스레드를 생성하여 작업을 처리해야 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네트워크</a:t>
            </a:r>
            <a:r>
              <a:rPr lang="en-US" altLang="ko-KR" dirty="0"/>
              <a:t>(Network)</a:t>
            </a:r>
            <a:r>
              <a:rPr lang="ko-KR" altLang="en-US" dirty="0"/>
              <a:t>와 연동이 가능합니다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별도의 </a:t>
            </a:r>
            <a:r>
              <a:rPr lang="en-US" altLang="ko-KR" dirty="0"/>
              <a:t>UI</a:t>
            </a:r>
            <a:r>
              <a:rPr lang="ko-KR" altLang="en-US" dirty="0"/>
              <a:t>를 가지지 않으며 백그라운드에서 수행됩니다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 smtClean="0"/>
              <a:t>액티비티와</a:t>
            </a:r>
            <a:r>
              <a:rPr lang="ko-KR" altLang="en-US" dirty="0" smtClean="0"/>
              <a:t> </a:t>
            </a:r>
            <a:r>
              <a:rPr lang="ko-KR" altLang="en-US" dirty="0"/>
              <a:t>서비스는 </a:t>
            </a:r>
            <a:r>
              <a:rPr lang="en-US" altLang="ko-KR" dirty="0" smtClean="0"/>
              <a:t>UI </a:t>
            </a:r>
            <a:r>
              <a:rPr lang="ko-KR" altLang="en-US" dirty="0" err="1" smtClean="0"/>
              <a:t>스레드라고</a:t>
            </a:r>
            <a:r>
              <a:rPr lang="ko-KR" altLang="en-US" dirty="0" smtClean="0"/>
              <a:t> </a:t>
            </a:r>
            <a:r>
              <a:rPr lang="ko-KR" altLang="en-US" dirty="0"/>
              <a:t>불리는 동일한 애플리케이션 스레드로 실행됩니다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애플리케이션이 </a:t>
            </a:r>
            <a:r>
              <a:rPr lang="ko-KR" altLang="en-US" dirty="0"/>
              <a:t>종료되어도 이미 시작이 된 서비스</a:t>
            </a:r>
            <a:r>
              <a:rPr lang="en-US" altLang="ko-KR" dirty="0"/>
              <a:t>(Service)</a:t>
            </a:r>
            <a:r>
              <a:rPr lang="ko-KR" altLang="en-US" dirty="0"/>
              <a:t>는 백그라운드</a:t>
            </a:r>
            <a:r>
              <a:rPr lang="en-US" altLang="ko-KR" dirty="0"/>
              <a:t>(Background)</a:t>
            </a:r>
            <a:r>
              <a:rPr lang="ko-KR" altLang="en-US" dirty="0"/>
              <a:t>에서 계속 동작합니다</a:t>
            </a:r>
            <a:r>
              <a:rPr lang="en-US" altLang="ko-KR" dirty="0"/>
              <a:t>.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5: MainActivity.java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 </a:t>
            </a:r>
            <a:r>
              <a:rPr lang="en-US" altLang="ko-KR" b="1" dirty="0" smtClean="0">
                <a:sym typeface="Wingdings" panose="05000000000000000000" pitchFamily="2" charset="2"/>
              </a:rPr>
              <a:t>- </a:t>
            </a:r>
            <a:r>
              <a:rPr lang="ko-KR" altLang="en-US" dirty="0">
                <a:sym typeface="Wingdings" panose="05000000000000000000" pitchFamily="2" charset="2"/>
              </a:rPr>
              <a:t>위험 권한을 자동으로 부여하는 코드입니다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19377" y="1232168"/>
            <a:ext cx="11809312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implements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AutoPermissionsListener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AutoPermissions.Companion.loadAllPermissions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(this, 101);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onRequestPermissionsResult</a:t>
            </a:r>
            <a:r>
              <a:rPr lang="en-US" altLang="ko-KR" sz="1600" dirty="0">
                <a:latin typeface="Consolas" panose="020B0609020204030204" pitchFamily="49" charset="0"/>
              </a:rPr>
              <a:t>(int 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, String permissions[], int[] </a:t>
            </a:r>
            <a:r>
              <a:rPr lang="en-US" altLang="ko-KR" sz="1600" dirty="0" err="1">
                <a:latin typeface="Consolas" panose="020B0609020204030204" pitchFamily="49" charset="0"/>
              </a:rPr>
              <a:t>grantResults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super.onRequestPermissionsResult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, permissions, </a:t>
            </a:r>
            <a:r>
              <a:rPr lang="en-US" altLang="ko-KR" sz="1600" dirty="0" err="1">
                <a:latin typeface="Consolas" panose="020B0609020204030204" pitchFamily="49" charset="0"/>
              </a:rPr>
              <a:t>grantResults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AutoPermissions.Companion.parsePermissions</a:t>
            </a:r>
            <a:r>
              <a:rPr lang="en-US" altLang="ko-KR" sz="1600" dirty="0">
                <a:latin typeface="Consolas" panose="020B0609020204030204" pitchFamily="49" charset="0"/>
              </a:rPr>
              <a:t>(this, 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, permissions, this);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onDenied</a:t>
            </a:r>
            <a:r>
              <a:rPr lang="en-US" altLang="ko-KR" sz="1600" dirty="0">
                <a:latin typeface="Consolas" panose="020B0609020204030204" pitchFamily="49" charset="0"/>
              </a:rPr>
              <a:t>(int requestCode, String[] </a:t>
            </a:r>
            <a:r>
              <a:rPr lang="en-US" altLang="ko-KR" sz="1600" dirty="0" smtClean="0">
                <a:latin typeface="Consolas" panose="020B0609020204030204" pitchFamily="49" charset="0"/>
              </a:rPr>
              <a:t>strings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Toast.makeText(this, "permissions denied : " +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strings.length</a:t>
            </a:r>
            <a:r>
              <a:rPr lang="en-US" altLang="ko-KR" sz="16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onGranted</a:t>
            </a:r>
            <a:r>
              <a:rPr lang="en-US" altLang="ko-KR" sz="1600" dirty="0">
                <a:latin typeface="Consolas" panose="020B0609020204030204" pitchFamily="49" charset="0"/>
              </a:rPr>
              <a:t>(int requestCode, String[] </a:t>
            </a:r>
            <a:r>
              <a:rPr lang="en-US" altLang="ko-KR" sz="1600" dirty="0" smtClean="0">
                <a:latin typeface="Consolas" panose="020B0609020204030204" pitchFamily="49" charset="0"/>
              </a:rPr>
              <a:t>strings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Toast.makeText(this, "permissions granted : " +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strings.length</a:t>
            </a:r>
            <a:r>
              <a:rPr lang="en-US" altLang="ko-KR" sz="16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71372" y="1916832"/>
            <a:ext cx="3898824" cy="73866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인터페이스 구현을 선언하는 것을 잊지 마십시오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아래는 인터페이스가 요구하는 </a:t>
            </a:r>
            <a:r>
              <a:rPr lang="en-US" altLang="ko-KR" sz="1400" dirty="0" smtClean="0"/>
              <a:t>3 </a:t>
            </a:r>
            <a:r>
              <a:rPr lang="ko-KR" altLang="en-US" sz="1400" dirty="0" smtClean="0"/>
              <a:t>개의 </a:t>
            </a:r>
            <a:r>
              <a:rPr lang="ko-KR" altLang="en-US" sz="1400" dirty="0" err="1" smtClean="0"/>
              <a:t>메소드들을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재정의합니다</a:t>
            </a:r>
            <a:r>
              <a:rPr lang="en-US" altLang="ko-KR" sz="1400" dirty="0" smtClean="0"/>
              <a:t>.  </a:t>
            </a:r>
            <a:endParaRPr lang="ko-KR" altLang="en-US" sz="1400" dirty="0"/>
          </a:p>
        </p:txBody>
      </p:sp>
      <p:cxnSp>
        <p:nvCxnSpPr>
          <p:cNvPr id="7" name="구부러진 연결선 6"/>
          <p:cNvCxnSpPr>
            <a:stCxn id="5" idx="1"/>
          </p:cNvCxnSpPr>
          <p:nvPr/>
        </p:nvCxnSpPr>
        <p:spPr>
          <a:xfrm rot="10800000">
            <a:off x="7464152" y="1628802"/>
            <a:ext cx="307220" cy="657362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700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실행 결과</a:t>
            </a:r>
            <a:r>
              <a:rPr lang="en-US" altLang="ko-KR" b="1" dirty="0" smtClean="0">
                <a:sym typeface="Wingdings" panose="05000000000000000000" pitchFamily="2" charset="2"/>
              </a:rPr>
              <a:t>:  </a:t>
            </a:r>
            <a:r>
              <a:rPr lang="ko-KR" altLang="en-US" dirty="0" smtClean="0">
                <a:sym typeface="Wingdings" panose="05000000000000000000" pitchFamily="2" charset="2"/>
              </a:rPr>
              <a:t>이제 앱을 실행하면 메인 액티비티가 화면과 더불어 권한을 요청하는 아래와 같이 대화상자가 표시되고</a:t>
            </a:r>
            <a:r>
              <a:rPr lang="en-US" altLang="ko-KR" dirty="0" smtClean="0">
                <a:sym typeface="Wingdings" panose="05000000000000000000" pitchFamily="2" charset="2"/>
              </a:rPr>
              <a:t>, ALLOW</a:t>
            </a:r>
            <a:r>
              <a:rPr lang="ko-KR" altLang="en-US" dirty="0" smtClean="0">
                <a:sym typeface="Wingdings" panose="05000000000000000000" pitchFamily="2" charset="2"/>
              </a:rPr>
              <a:t>하면 </a:t>
            </a:r>
            <a:r>
              <a:rPr lang="en-US" altLang="ko-KR" dirty="0" smtClean="0">
                <a:sym typeface="Wingdings" panose="05000000000000000000" pitchFamily="2" charset="2"/>
              </a:rPr>
              <a:t>SMS</a:t>
            </a:r>
            <a:r>
              <a:rPr lang="ko-KR" altLang="en-US" dirty="0" smtClean="0">
                <a:sym typeface="Wingdings" panose="05000000000000000000" pitchFamily="2" charset="2"/>
              </a:rPr>
              <a:t>를 받을 준비가 된 것입니다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위험 권한에 관하여 좀 더 자세히 다음 단원에서 다루게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744" y="1700808"/>
            <a:ext cx="2828731" cy="495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7371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5: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가상으로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SMS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전송하기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SMS</a:t>
            </a:r>
            <a:r>
              <a:rPr lang="ko-KR" altLang="en-US" dirty="0" smtClean="0">
                <a:sym typeface="Wingdings" panose="05000000000000000000" pitchFamily="2" charset="2"/>
              </a:rPr>
              <a:t>는 이동통신사에 연결되어 있어야 다른 </a:t>
            </a:r>
            <a:r>
              <a:rPr lang="ko-KR" altLang="en-US" dirty="0" err="1" smtClean="0">
                <a:sym typeface="Wingdings" panose="05000000000000000000" pitchFamily="2" charset="2"/>
              </a:rPr>
              <a:t>단말로부터</a:t>
            </a:r>
            <a:r>
              <a:rPr lang="ko-KR" altLang="en-US" dirty="0" smtClean="0">
                <a:sym typeface="Wingdings" panose="05000000000000000000" pitchFamily="2" charset="2"/>
              </a:rPr>
              <a:t> 수신할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따라서 에뮬레이터에서는 실제 </a:t>
            </a:r>
            <a:r>
              <a:rPr lang="en-US" altLang="ko-KR" dirty="0" smtClean="0">
                <a:sym typeface="Wingdings" panose="05000000000000000000" pitchFamily="2" charset="2"/>
              </a:rPr>
              <a:t>SMS</a:t>
            </a:r>
            <a:r>
              <a:rPr lang="ko-KR" altLang="en-US" dirty="0" smtClean="0">
                <a:sym typeface="Wingdings" panose="05000000000000000000" pitchFamily="2" charset="2"/>
              </a:rPr>
              <a:t>를 받을 수 없습니다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때문에 에뮬레이터에는 가상으로 </a:t>
            </a:r>
            <a:r>
              <a:rPr lang="en-US" altLang="ko-KR" dirty="0" smtClean="0">
                <a:sym typeface="Wingdings" panose="05000000000000000000" pitchFamily="2" charset="2"/>
              </a:rPr>
              <a:t>SMS</a:t>
            </a:r>
            <a:r>
              <a:rPr lang="ko-KR" altLang="en-US" dirty="0" smtClean="0">
                <a:sym typeface="Wingdings" panose="05000000000000000000" pitchFamily="2" charset="2"/>
              </a:rPr>
              <a:t>를 전송할 수 있는 기능이 들어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앱을 실행한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에뮬레이터 옆에 보이는 아이콘 중에서 가장 아래 쪽에 있는 </a:t>
            </a:r>
            <a:r>
              <a:rPr lang="en-US" altLang="ko-KR" dirty="0" smtClean="0">
                <a:sym typeface="Wingdings" panose="05000000000000000000" pitchFamily="2" charset="2"/>
              </a:rPr>
              <a:t>[…]</a:t>
            </a:r>
            <a:r>
              <a:rPr lang="ko-KR" altLang="en-US" dirty="0" smtClean="0">
                <a:sym typeface="Wingdings" panose="05000000000000000000" pitchFamily="2" charset="2"/>
              </a:rPr>
              <a:t>아이콘을 클릭합니다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[Extended controls] </a:t>
            </a:r>
            <a:r>
              <a:rPr lang="ko-KR" altLang="en-US" dirty="0" smtClean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왼쪽 메뉴에서 </a:t>
            </a:r>
            <a:r>
              <a:rPr lang="en-US" altLang="ko-KR" dirty="0" smtClean="0">
                <a:sym typeface="Wingdings" panose="05000000000000000000" pitchFamily="2" charset="2"/>
              </a:rPr>
              <a:t>[Phone] </a:t>
            </a:r>
            <a:r>
              <a:rPr lang="ko-KR" altLang="en-US" dirty="0" smtClean="0">
                <a:sym typeface="Wingdings" panose="05000000000000000000" pitchFamily="2" charset="2"/>
              </a:rPr>
              <a:t>을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SMS message </a:t>
            </a:r>
            <a:r>
              <a:rPr lang="ko-KR" altLang="en-US" dirty="0" smtClean="0">
                <a:sym typeface="Wingdings" panose="05000000000000000000" pitchFamily="2" charset="2"/>
              </a:rPr>
              <a:t>입력란에 </a:t>
            </a:r>
            <a:r>
              <a:rPr lang="en-US" altLang="ko-KR" b="1" dirty="0" smtClean="0">
                <a:sym typeface="Wingdings" panose="05000000000000000000" pitchFamily="2" charset="2"/>
              </a:rPr>
              <a:t>'God is good all the time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이라고 입력하고 </a:t>
            </a:r>
            <a:r>
              <a:rPr lang="en-US" altLang="ko-KR" dirty="0" smtClean="0">
                <a:sym typeface="Wingdings" panose="05000000000000000000" pitchFamily="2" charset="2"/>
              </a:rPr>
              <a:t>[SEND MESSAGE]</a:t>
            </a:r>
            <a:r>
              <a:rPr lang="ko-KR" altLang="en-US" dirty="0" smtClean="0">
                <a:sym typeface="Wingdings" panose="05000000000000000000" pitchFamily="2" charset="2"/>
              </a:rPr>
              <a:t>버튼을 누릅니다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에뮬레이터로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문자가 전송되면 상단에 알림 메시지가 표시됩니다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여러분이 만든 앱도 </a:t>
            </a:r>
            <a:r>
              <a:rPr lang="en-US" altLang="ko-KR" dirty="0" smtClean="0">
                <a:sym typeface="Wingdings" panose="05000000000000000000" pitchFamily="2" charset="2"/>
              </a:rPr>
              <a:t>SMS</a:t>
            </a:r>
            <a:r>
              <a:rPr lang="ko-KR" altLang="en-US" dirty="0" smtClean="0">
                <a:sym typeface="Wingdings" panose="05000000000000000000" pitchFamily="2" charset="2"/>
              </a:rPr>
              <a:t>를 받은 후 로그로 출력된 것은 </a:t>
            </a:r>
            <a:r>
              <a:rPr lang="en-US" altLang="ko-KR" dirty="0" smtClean="0">
                <a:sym typeface="Wingdings" panose="05000000000000000000" pitchFamily="2" charset="2"/>
              </a:rPr>
              <a:t>[Logcat] </a:t>
            </a:r>
            <a:r>
              <a:rPr lang="ko-KR" altLang="en-US" dirty="0" smtClean="0">
                <a:sym typeface="Wingdings" panose="05000000000000000000" pitchFamily="2" charset="2"/>
              </a:rPr>
              <a:t>탭에서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62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4221088"/>
            <a:ext cx="9579170" cy="211092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168" y="3501008"/>
            <a:ext cx="4324954" cy="2610214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7104112" y="3969060"/>
            <a:ext cx="1368152" cy="5040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13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6: SMS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액티비티에 나타내기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이제는 </a:t>
            </a:r>
            <a:r>
              <a:rPr lang="en-US" altLang="ko-KR" dirty="0" smtClean="0">
                <a:sym typeface="Wingdings" panose="05000000000000000000" pitchFamily="2" charset="2"/>
              </a:rPr>
              <a:t>SMS</a:t>
            </a:r>
            <a:r>
              <a:rPr lang="ko-KR" altLang="en-US" dirty="0" smtClean="0">
                <a:sym typeface="Wingdings" panose="05000000000000000000" pitchFamily="2" charset="2"/>
              </a:rPr>
              <a:t> 내용을 </a:t>
            </a:r>
            <a:r>
              <a:rPr lang="en-US" altLang="ko-KR" b="1" dirty="0" smtClean="0">
                <a:sym typeface="Wingdings" panose="05000000000000000000" pitchFamily="2" charset="2"/>
              </a:rPr>
              <a:t>Logcat</a:t>
            </a:r>
            <a:r>
              <a:rPr lang="ko-KR" altLang="en-US" b="1" dirty="0" smtClean="0">
                <a:sym typeface="Wingdings" panose="05000000000000000000" pitchFamily="2" charset="2"/>
              </a:rPr>
              <a:t>이 아니라 사용자가 보는 화면</a:t>
            </a:r>
            <a:r>
              <a:rPr lang="ko-KR" altLang="en-US" dirty="0" smtClean="0">
                <a:sym typeface="Wingdings" panose="05000000000000000000" pitchFamily="2" charset="2"/>
              </a:rPr>
              <a:t>에 나타내려고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문제는 브로드캐스트 수신자는 </a:t>
            </a:r>
            <a:r>
              <a:rPr lang="ko-KR" altLang="en-US" b="1" dirty="0" smtClean="0">
                <a:sym typeface="Wingdings" panose="05000000000000000000" pitchFamily="2" charset="2"/>
              </a:rPr>
              <a:t>화면이 없으므로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액티비</a:t>
            </a:r>
            <a:r>
              <a:rPr lang="ko-KR" altLang="en-US" dirty="0">
                <a:sym typeface="Wingdings" panose="05000000000000000000" pitchFamily="2" charset="2"/>
              </a:rPr>
              <a:t>티</a:t>
            </a:r>
            <a:r>
              <a:rPr lang="ko-KR" altLang="en-US" dirty="0" smtClean="0">
                <a:sym typeface="Wingdings" panose="05000000000000000000" pitchFamily="2" charset="2"/>
              </a:rPr>
              <a:t>로 화면을 하나 만든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거기에 띄워야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따라서 브로드캐스트 수신자에서 인텐트 객체를 만들고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b="1" dirty="0" smtClean="0">
                <a:sym typeface="Wingdings" panose="05000000000000000000" pitchFamily="2" charset="2"/>
              </a:rPr>
              <a:t>메소드를 사용해 액티비티 쪽으로 인텐트 객체를 전달</a:t>
            </a:r>
            <a:r>
              <a:rPr lang="ko-KR" altLang="en-US" dirty="0" smtClean="0">
                <a:sym typeface="Wingdings" panose="05000000000000000000" pitchFamily="2" charset="2"/>
              </a:rPr>
              <a:t>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수신한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문자 내용을 화면에 보여 주려면 먼저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액티비티를 만듭니다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[app]</a:t>
            </a:r>
            <a:r>
              <a:rPr lang="ko-KR" altLang="en-US" dirty="0" smtClean="0">
                <a:sym typeface="Wingdings" panose="05000000000000000000" pitchFamily="2" charset="2"/>
              </a:rPr>
              <a:t>폴더에서 우클릭하여 메뉴가 나오면 </a:t>
            </a:r>
            <a:r>
              <a:rPr lang="en-US" altLang="ko-KR" dirty="0" smtClean="0">
                <a:sym typeface="Wingdings" panose="05000000000000000000" pitchFamily="2" charset="2"/>
              </a:rPr>
              <a:t>[New  Activity  Empty Activity]</a:t>
            </a:r>
            <a:r>
              <a:rPr lang="ko-KR" altLang="en-US" dirty="0" smtClean="0">
                <a:sym typeface="Wingdings" panose="05000000000000000000" pitchFamily="2" charset="2"/>
              </a:rPr>
              <a:t>선택합니다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대화상자에 </a:t>
            </a:r>
            <a:r>
              <a:rPr lang="en-US" altLang="ko-KR" dirty="0" smtClean="0">
                <a:sym typeface="Wingdings" panose="05000000000000000000" pitchFamily="2" charset="2"/>
              </a:rPr>
              <a:t>Activity Name: SmsActivity </a:t>
            </a:r>
            <a:r>
              <a:rPr lang="ko-KR" altLang="en-US" dirty="0" smtClean="0">
                <a:sym typeface="Wingdings" panose="05000000000000000000" pitchFamily="2" charset="2"/>
              </a:rPr>
              <a:t>를 입력하고 </a:t>
            </a:r>
            <a:r>
              <a:rPr lang="en-US" altLang="ko-KR" dirty="0" smtClean="0">
                <a:sym typeface="Wingdings" panose="05000000000000000000" pitchFamily="2" charset="2"/>
              </a:rPr>
              <a:t>[Finish]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새로운 액티비티에 필요한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 </a:t>
            </a:r>
            <a:r>
              <a:rPr lang="en-US" altLang="ko-KR" b="1" dirty="0" smtClean="0">
                <a:sym typeface="Wingdings" panose="05000000000000000000" pitchFamily="2" charset="2"/>
              </a:rPr>
              <a:t>activity_sms.xml </a:t>
            </a:r>
            <a:r>
              <a:rPr lang="ko-KR" altLang="en-US" b="1" dirty="0" smtClean="0">
                <a:sym typeface="Wingdings" panose="05000000000000000000" pitchFamily="2" charset="2"/>
              </a:rPr>
              <a:t>과 소스 파일 </a:t>
            </a:r>
            <a:r>
              <a:rPr lang="en-US" altLang="ko-KR" b="1" dirty="0" smtClean="0">
                <a:sym typeface="Wingdings" panose="05000000000000000000" pitchFamily="2" charset="2"/>
              </a:rPr>
              <a:t>SmsActivity.java </a:t>
            </a:r>
            <a:r>
              <a:rPr lang="ko-KR" altLang="en-US" dirty="0" smtClean="0">
                <a:sym typeface="Wingdings" panose="05000000000000000000" pitchFamily="2" charset="2"/>
              </a:rPr>
              <a:t>가 생성됩니다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파일에는 </a:t>
            </a:r>
            <a:r>
              <a:rPr lang="en-US" altLang="ko-KR" dirty="0" smtClean="0">
                <a:sym typeface="Wingdings" panose="05000000000000000000" pitchFamily="2" charset="2"/>
              </a:rPr>
              <a:t>&lt;activity&gt; </a:t>
            </a:r>
            <a:r>
              <a:rPr lang="ko-KR" altLang="en-US" dirty="0" smtClean="0">
                <a:sym typeface="Wingdings" panose="05000000000000000000" pitchFamily="2" charset="2"/>
              </a:rPr>
              <a:t>태그가 추가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en-US" altLang="ko-KR" dirty="0" smtClean="0">
                <a:sym typeface="Wingdings" panose="05000000000000000000" pitchFamily="2" charset="2"/>
              </a:rPr>
              <a:t>SmsActivity </a:t>
            </a:r>
            <a:r>
              <a:rPr lang="ko-KR" altLang="en-US" dirty="0" smtClean="0">
                <a:sym typeface="Wingdings" panose="05000000000000000000" pitchFamily="2" charset="2"/>
              </a:rPr>
              <a:t>화면에 수신한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내용을 보여줄 것이므로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먼저 </a:t>
            </a:r>
            <a:r>
              <a:rPr lang="en-US" altLang="ko-KR" dirty="0" smtClean="0">
                <a:sym typeface="Wingdings" panose="05000000000000000000" pitchFamily="2" charset="2"/>
              </a:rPr>
              <a:t>activity_sms.xml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 </a:t>
            </a:r>
            <a:r>
              <a:rPr lang="en-US" altLang="ko-KR" dirty="0" smtClean="0">
                <a:sym typeface="Wingdings" panose="05000000000000000000" pitchFamily="2" charset="2"/>
              </a:rPr>
              <a:t>layout</a:t>
            </a:r>
            <a:r>
              <a:rPr lang="ko-KR" altLang="en-US" dirty="0" smtClean="0">
                <a:sym typeface="Wingdings" panose="05000000000000000000" pitchFamily="2" charset="2"/>
              </a:rPr>
              <a:t>을 구성합니다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2900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 smtClean="0">
                <a:sym typeface="Wingdings" panose="05000000000000000000" pitchFamily="2" charset="2"/>
              </a:rPr>
              <a:t>activity_sms.xml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6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b="1" dirty="0" smtClean="0">
                <a:sym typeface="Wingdings" panose="05000000000000000000" pitchFamily="2" charset="2"/>
              </a:rPr>
              <a:t>activity_sms.xml: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수신한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내용을 보여줄 화면의 레이아웃을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디자인 화면에서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</a:t>
            </a:r>
            <a:r>
              <a:rPr lang="ko-KR" altLang="en-US" dirty="0" smtClean="0">
                <a:sym typeface="Wingdings" panose="05000000000000000000" pitchFamily="2" charset="2"/>
              </a:rPr>
              <a:t> 세 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 하나를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두 번째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입력상자는</a:t>
            </a:r>
            <a:r>
              <a:rPr lang="ko-KR" altLang="en-US" dirty="0" smtClean="0">
                <a:sym typeface="Wingdings" panose="05000000000000000000" pitchFamily="2" charset="2"/>
              </a:rPr>
              <a:t> 크기를 늘려서 크게 만들고 버튼은 세 번째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아래쪽에 가운데에 배치합니다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hint </a:t>
            </a:r>
            <a:r>
              <a:rPr lang="ko-KR" altLang="en-US" dirty="0" smtClean="0">
                <a:sym typeface="Wingdings" panose="05000000000000000000" pitchFamily="2" charset="2"/>
              </a:rPr>
              <a:t>속성은 설명 글을 보여주므로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첫 번째 입력상자에는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발신번호</a:t>
            </a:r>
            <a:r>
              <a:rPr lang="en-US" altLang="ko-KR" dirty="0" smtClean="0">
                <a:sym typeface="Wingdings" panose="05000000000000000000" pitchFamily="2" charset="2"/>
              </a:rPr>
              <a:t>', </a:t>
            </a:r>
            <a:r>
              <a:rPr lang="ko-KR" altLang="en-US" dirty="0" smtClean="0">
                <a:sym typeface="Wingdings" panose="05000000000000000000" pitchFamily="2" charset="2"/>
              </a:rPr>
              <a:t>두번째는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내용</a:t>
            </a:r>
            <a:r>
              <a:rPr lang="en-US" altLang="ko-KR" dirty="0" smtClean="0">
                <a:sym typeface="Wingdings" panose="05000000000000000000" pitchFamily="2" charset="2"/>
              </a:rPr>
              <a:t>', </a:t>
            </a:r>
            <a:r>
              <a:rPr lang="ko-KR" altLang="en-US" dirty="0" smtClean="0">
                <a:sym typeface="Wingdings" panose="05000000000000000000" pitchFamily="2" charset="2"/>
              </a:rPr>
              <a:t>세 번째는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수신 시각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hint </a:t>
            </a:r>
            <a:r>
              <a:rPr lang="ko-KR" altLang="en-US" dirty="0" smtClean="0">
                <a:sym typeface="Wingdings" panose="05000000000000000000" pitchFamily="2" charset="2"/>
              </a:rPr>
              <a:t>값으로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버튼의 텍스트는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확인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으로 설정하세요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두 번째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dirty="0" smtClean="0">
                <a:sym typeface="Wingdings" panose="05000000000000000000" pitchFamily="2" charset="2"/>
              </a:rPr>
              <a:t> 보이는 글자가 좌측 위쪽에 보이도록 </a:t>
            </a:r>
            <a:r>
              <a:rPr lang="en-US" altLang="ko-KR" dirty="0" smtClean="0">
                <a:sym typeface="Wingdings" panose="05000000000000000000" pitchFamily="2" charset="2"/>
              </a:rPr>
              <a:t>gravity </a:t>
            </a:r>
            <a:r>
              <a:rPr lang="ko-KR" altLang="en-US" dirty="0" smtClean="0">
                <a:sym typeface="Wingdings" panose="05000000000000000000" pitchFamily="2" charset="2"/>
              </a:rPr>
              <a:t>속성 값으로 </a:t>
            </a:r>
            <a:r>
              <a:rPr lang="en-US" altLang="ko-KR" dirty="0" smtClean="0">
                <a:sym typeface="Wingdings" panose="05000000000000000000" pitchFamily="2" charset="2"/>
              </a:rPr>
              <a:t>left 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top </a:t>
            </a:r>
            <a:r>
              <a:rPr lang="ko-KR" altLang="en-US" dirty="0" smtClean="0">
                <a:sym typeface="Wingdings" panose="05000000000000000000" pitchFamily="2" charset="2"/>
              </a:rPr>
              <a:t>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2900174"/>
            <a:ext cx="7571975" cy="380992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2839" y="2953061"/>
            <a:ext cx="2156647" cy="374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737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SmsActivity.java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7:  </a:t>
            </a:r>
            <a:r>
              <a:rPr lang="en-US" altLang="ko-KR" b="1" dirty="0" smtClean="0">
                <a:sym typeface="Wingdings" panose="05000000000000000000" pitchFamily="2" charset="2"/>
              </a:rPr>
              <a:t>SmsActivity.java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이제 수신한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내용을 보여줄 소스 코드를 작성합니다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브로드캐스트를</a:t>
            </a:r>
            <a:r>
              <a:rPr lang="ko-KR" altLang="en-US" dirty="0" smtClean="0">
                <a:sym typeface="Wingdings" panose="05000000000000000000" pitchFamily="2" charset="2"/>
              </a:rPr>
              <a:t> 수신자로부터 인텐트를 전달 받은 것이므로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</a:t>
            </a:r>
            <a:r>
              <a:rPr lang="en-US" altLang="ko-KR" b="1" dirty="0" err="1" smtClean="0">
                <a:sym typeface="Wingdings" panose="05000000000000000000" pitchFamily="2" charset="2"/>
              </a:rPr>
              <a:t>getIntent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b="1" dirty="0" smtClean="0">
                <a:sym typeface="Wingdings" panose="05000000000000000000" pitchFamily="2" charset="2"/>
              </a:rPr>
              <a:t>메소드를 호출하여 </a:t>
            </a:r>
            <a:r>
              <a:rPr lang="en-US" altLang="ko-KR" dirty="0" err="1" smtClean="0">
                <a:sym typeface="Wingdings" panose="05000000000000000000" pitchFamily="2" charset="2"/>
              </a:rPr>
              <a:t>processIntent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onNewIntent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메소드를 재정의하여</a:t>
            </a:r>
            <a:r>
              <a:rPr lang="ko-KR" altLang="en-US" dirty="0" smtClean="0">
                <a:sym typeface="Wingdings" panose="05000000000000000000" pitchFamily="2" charset="2"/>
              </a:rPr>
              <a:t> 이 액티비티가 이미 만들어져 있는 상태에서 전달받은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인텐트도</a:t>
            </a:r>
            <a:r>
              <a:rPr lang="ko-KR" altLang="en-US" dirty="0" smtClean="0">
                <a:sym typeface="Wingdings" panose="05000000000000000000" pitchFamily="2" charset="2"/>
              </a:rPr>
              <a:t> 처리하도록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processIntent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안에서는 </a:t>
            </a:r>
            <a:r>
              <a:rPr lang="ko-KR" altLang="en-US" b="1" dirty="0" smtClean="0">
                <a:sym typeface="Wingdings" panose="05000000000000000000" pitchFamily="2" charset="2"/>
              </a:rPr>
              <a:t>인텐트 객체 안에 들어 있는 부가 데이터를 꺼내서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b="1" dirty="0" smtClean="0">
                <a:sym typeface="Wingdings" panose="05000000000000000000" pitchFamily="2" charset="2"/>
              </a:rPr>
              <a:t> 설정합니다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화면에 있는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확인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눌렀을 때는 </a:t>
            </a:r>
            <a:r>
              <a:rPr lang="en-US" altLang="ko-KR" dirty="0" smtClean="0">
                <a:sym typeface="Wingdings" panose="05000000000000000000" pitchFamily="2" charset="2"/>
              </a:rPr>
              <a:t>finish()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호출하여 화면을 닫아줍니다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02130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SmsActivity.java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7: </a:t>
            </a:r>
            <a:r>
              <a:rPr lang="en-US" altLang="ko-KR" b="1" dirty="0">
                <a:sym typeface="Wingdings" panose="05000000000000000000" pitchFamily="2" charset="2"/>
              </a:rPr>
              <a:t>SmsActivity.java </a:t>
            </a:r>
            <a:r>
              <a:rPr lang="ko-KR" altLang="en-US" b="1" dirty="0">
                <a:sym typeface="Wingdings" panose="05000000000000000000" pitchFamily="2" charset="2"/>
              </a:rPr>
              <a:t>코딩</a:t>
            </a:r>
            <a:r>
              <a:rPr lang="en-US" altLang="ko-KR" b="1" dirty="0">
                <a:sym typeface="Wingdings" panose="05000000000000000000" pitchFamily="2" charset="2"/>
              </a:rPr>
              <a:t> - </a:t>
            </a:r>
            <a:r>
              <a:rPr lang="ko-KR" altLang="en-US" dirty="0">
                <a:sym typeface="Wingdings" panose="05000000000000000000" pitchFamily="2" charset="2"/>
              </a:rPr>
              <a:t>수신한 </a:t>
            </a:r>
            <a:r>
              <a:rPr lang="en-US" altLang="ko-KR" dirty="0">
                <a:sym typeface="Wingdings" panose="05000000000000000000" pitchFamily="2" charset="2"/>
              </a:rPr>
              <a:t>SMS </a:t>
            </a:r>
            <a:r>
              <a:rPr lang="ko-KR" altLang="en-US" dirty="0">
                <a:sym typeface="Wingdings" panose="05000000000000000000" pitchFamily="2" charset="2"/>
              </a:rPr>
              <a:t>내용을 </a:t>
            </a:r>
            <a:r>
              <a:rPr lang="en-US" altLang="ko-KR" dirty="0" err="1">
                <a:sym typeface="Wingdings" panose="05000000000000000000" pitchFamily="2" charset="2"/>
              </a:rPr>
              <a:t>onNewIntent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받아서 보여주는 코드를 작성합니다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68760"/>
            <a:ext cx="11248112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</a:t>
            </a:r>
            <a:r>
              <a:rPr lang="en-US" altLang="ko-KR" sz="1600" b="1" dirty="0">
                <a:latin typeface="Consolas" panose="020B0609020204030204" pitchFamily="49" charset="0"/>
              </a:rPr>
              <a:t>SmsActivity</a:t>
            </a:r>
            <a:r>
              <a:rPr lang="en-US" altLang="ko-KR" sz="1600" dirty="0">
                <a:latin typeface="Consolas" panose="020B0609020204030204" pitchFamily="49" charset="0"/>
              </a:rPr>
              <a:t>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EditText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EditText</a:t>
            </a:r>
            <a:r>
              <a:rPr lang="en-US" altLang="ko-KR" sz="1600" dirty="0" smtClean="0">
                <a:latin typeface="Consolas" panose="020B0609020204030204" pitchFamily="49" charset="0"/>
              </a:rPr>
              <a:t>, editText2, editText3;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onCreate(</a:t>
            </a:r>
            <a:r>
              <a:rPr lang="en-US" altLang="ko-KR" sz="1600" dirty="0">
                <a:latin typeface="Consolas" panose="020B0609020204030204" pitchFamily="49" charset="0"/>
              </a:rPr>
              <a:t>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R.layout.activity_sms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R.id.editText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editText2 = findViewById(R.id.editText2);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editText3 = findViewById(R.id.editText3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view) </a:t>
            </a:r>
            <a:r>
              <a:rPr lang="en-US" altLang="ko-KR" sz="1600" dirty="0" smtClean="0">
                <a:latin typeface="Consolas" panose="020B0609020204030204" pitchFamily="49" charset="0"/>
              </a:rPr>
              <a:t>{  </a:t>
            </a:r>
            <a:r>
              <a:rPr lang="en-US" altLang="ko-KR" sz="1600" dirty="0">
                <a:latin typeface="Consolas" panose="020B0609020204030204" pitchFamily="49" charset="0"/>
              </a:rPr>
              <a:t>finish</a:t>
            </a:r>
            <a:r>
              <a:rPr lang="en-US" altLang="ko-KR" sz="1600" dirty="0" smtClean="0">
                <a:latin typeface="Consolas" panose="020B0609020204030204" pitchFamily="49" charset="0"/>
              </a:rPr>
              <a:t>();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processIntent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getIntent</a:t>
            </a:r>
            <a:r>
              <a:rPr lang="en-US" altLang="ko-KR" sz="16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91030" y="5918539"/>
            <a:ext cx="6007363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600" dirty="0" smtClean="0">
                <a:sym typeface="Wingdings" panose="05000000000000000000" pitchFamily="2" charset="2"/>
              </a:rPr>
              <a:t>전달받은 인텐트를 처리하도록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processIntent</a:t>
            </a:r>
            <a:r>
              <a:rPr lang="en-US" altLang="ko-KR" sz="1600" dirty="0" smtClean="0">
                <a:sym typeface="Wingdings" panose="05000000000000000000" pitchFamily="2" charset="2"/>
              </a:rPr>
              <a:t>()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sz="1600" dirty="0" smtClean="0">
                <a:sym typeface="Wingdings" panose="05000000000000000000" pitchFamily="2" charset="2"/>
              </a:rPr>
              <a:t> 호출하기 </a:t>
            </a:r>
            <a:endParaRPr lang="en-US" altLang="ko-KR" sz="16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6535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SmsActivity.java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7: </a:t>
            </a:r>
            <a:r>
              <a:rPr lang="en-US" altLang="ko-KR" b="1" dirty="0">
                <a:sym typeface="Wingdings" panose="05000000000000000000" pitchFamily="2" charset="2"/>
              </a:rPr>
              <a:t>SmsActivity.java </a:t>
            </a:r>
            <a:r>
              <a:rPr lang="ko-KR" altLang="en-US" b="1" dirty="0">
                <a:sym typeface="Wingdings" panose="05000000000000000000" pitchFamily="2" charset="2"/>
              </a:rPr>
              <a:t>코딩</a:t>
            </a:r>
            <a:r>
              <a:rPr lang="en-US" altLang="ko-KR" b="1" dirty="0">
                <a:sym typeface="Wingdings" panose="05000000000000000000" pitchFamily="2" charset="2"/>
              </a:rPr>
              <a:t> - </a:t>
            </a:r>
            <a:r>
              <a:rPr lang="ko-KR" altLang="en-US" dirty="0">
                <a:sym typeface="Wingdings" panose="05000000000000000000" pitchFamily="2" charset="2"/>
              </a:rPr>
              <a:t>수신한 </a:t>
            </a:r>
            <a:r>
              <a:rPr lang="en-US" altLang="ko-KR" dirty="0">
                <a:sym typeface="Wingdings" panose="05000000000000000000" pitchFamily="2" charset="2"/>
              </a:rPr>
              <a:t>SMS </a:t>
            </a:r>
            <a:r>
              <a:rPr lang="ko-KR" altLang="en-US" dirty="0">
                <a:sym typeface="Wingdings" panose="05000000000000000000" pitchFamily="2" charset="2"/>
              </a:rPr>
              <a:t>내용을 </a:t>
            </a:r>
            <a:r>
              <a:rPr lang="en-US" altLang="ko-KR" dirty="0" err="1">
                <a:sym typeface="Wingdings" panose="05000000000000000000" pitchFamily="2" charset="2"/>
              </a:rPr>
              <a:t>onNewIntent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받아서 보여주는 코드를 작성합니다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7825" y="1268760"/>
            <a:ext cx="11303387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  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protected void </a:t>
            </a:r>
            <a:r>
              <a:rPr lang="en-US" altLang="ko-KR" b="1" dirty="0" err="1">
                <a:latin typeface="Consolas" panose="020B0609020204030204" pitchFamily="49" charset="0"/>
              </a:rPr>
              <a:t>onNewIntent</a:t>
            </a:r>
            <a:r>
              <a:rPr lang="en-US" altLang="ko-KR" dirty="0">
                <a:latin typeface="Consolas" panose="020B0609020204030204" pitchFamily="49" charset="0"/>
              </a:rPr>
              <a:t>(Intent intent) </a:t>
            </a:r>
            <a:r>
              <a:rPr lang="en-US" altLang="ko-KR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super.onNewIntent</a:t>
            </a:r>
            <a:r>
              <a:rPr lang="en-US" altLang="ko-KR" dirty="0" smtClean="0">
                <a:latin typeface="Consolas" panose="020B0609020204030204" pitchFamily="49" charset="0"/>
              </a:rPr>
              <a:t>(intent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processIntent</a:t>
            </a:r>
            <a:r>
              <a:rPr lang="en-US" altLang="ko-KR" dirty="0">
                <a:latin typeface="Consolas" panose="020B0609020204030204" pitchFamily="49" charset="0"/>
              </a:rPr>
              <a:t>(intent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}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private void </a:t>
            </a:r>
            <a:r>
              <a:rPr lang="en-US" altLang="ko-KR" dirty="0" err="1">
                <a:latin typeface="Consolas" panose="020B0609020204030204" pitchFamily="49" charset="0"/>
              </a:rPr>
              <a:t>processIntent</a:t>
            </a:r>
            <a:r>
              <a:rPr lang="en-US" altLang="ko-KR" dirty="0">
                <a:latin typeface="Consolas" panose="020B0609020204030204" pitchFamily="49" charset="0"/>
              </a:rPr>
              <a:t>(Intent intent)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if (intent </a:t>
            </a:r>
            <a:r>
              <a:rPr lang="en-US" altLang="ko-KR" dirty="0" smtClean="0">
                <a:latin typeface="Consolas" panose="020B0609020204030204" pitchFamily="49" charset="0"/>
              </a:rPr>
              <a:t>== </a:t>
            </a:r>
            <a:r>
              <a:rPr lang="en-US" altLang="ko-KR" dirty="0">
                <a:latin typeface="Consolas" panose="020B0609020204030204" pitchFamily="49" charset="0"/>
              </a:rPr>
              <a:t>null) </a:t>
            </a:r>
            <a:r>
              <a:rPr lang="en-US" altLang="ko-KR" dirty="0" smtClean="0">
                <a:latin typeface="Consolas" panose="020B0609020204030204" pitchFamily="49" charset="0"/>
              </a:rPr>
              <a:t>return; 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String </a:t>
            </a:r>
            <a:r>
              <a:rPr lang="en-US" altLang="ko-KR" dirty="0">
                <a:latin typeface="Consolas" panose="020B0609020204030204" pitchFamily="49" charset="0"/>
              </a:rPr>
              <a:t>sender = </a:t>
            </a:r>
            <a:r>
              <a:rPr lang="en-US" altLang="ko-KR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dirty="0">
                <a:latin typeface="Consolas" panose="020B0609020204030204" pitchFamily="49" charset="0"/>
              </a:rPr>
              <a:t>("sender");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smtClean="0">
                <a:latin typeface="Consolas" panose="020B0609020204030204" pitchFamily="49" charset="0"/>
              </a:rPr>
              <a:t>String </a:t>
            </a:r>
            <a:r>
              <a:rPr lang="en-US" altLang="ko-KR" dirty="0">
                <a:latin typeface="Consolas" panose="020B0609020204030204" pitchFamily="49" charset="0"/>
              </a:rPr>
              <a:t>contents = </a:t>
            </a:r>
            <a:r>
              <a:rPr lang="en-US" altLang="ko-KR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dirty="0">
                <a:latin typeface="Consolas" panose="020B0609020204030204" pitchFamily="49" charset="0"/>
              </a:rPr>
              <a:t>("contents");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smtClean="0">
                <a:latin typeface="Consolas" panose="020B0609020204030204" pitchFamily="49" charset="0"/>
              </a:rPr>
              <a:t>String </a:t>
            </a:r>
            <a:r>
              <a:rPr lang="en-US" altLang="ko-KR" dirty="0">
                <a:latin typeface="Consolas" panose="020B0609020204030204" pitchFamily="49" charset="0"/>
              </a:rPr>
              <a:t>receivedDate = </a:t>
            </a:r>
            <a:r>
              <a:rPr lang="en-US" altLang="ko-KR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dirty="0">
                <a:latin typeface="Consolas" panose="020B0609020204030204" pitchFamily="49" charset="0"/>
              </a:rPr>
              <a:t>("receivedDate</a:t>
            </a:r>
            <a:r>
              <a:rPr lang="en-US" altLang="ko-KR" dirty="0" smtClean="0">
                <a:latin typeface="Consolas" panose="020B0609020204030204" pitchFamily="49" charset="0"/>
              </a:rPr>
              <a:t>");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editText.setText</a:t>
            </a:r>
            <a:r>
              <a:rPr lang="en-US" altLang="ko-KR" dirty="0" smtClean="0">
                <a:latin typeface="Consolas" panose="020B0609020204030204" pitchFamily="49" charset="0"/>
              </a:rPr>
              <a:t>(sender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smtClean="0">
                <a:latin typeface="Consolas" panose="020B0609020204030204" pitchFamily="49" charset="0"/>
              </a:rPr>
              <a:t>editText2.setText(contents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smtClean="0">
                <a:latin typeface="Consolas" panose="020B0609020204030204" pitchFamily="49" charset="0"/>
              </a:rPr>
              <a:t>editText3.setText(receivedDate);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 // end of SmsActivity.java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40016" y="2697871"/>
            <a:ext cx="3960440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600" dirty="0" err="1">
                <a:sym typeface="Wingdings" panose="05000000000000000000" pitchFamily="2" charset="2"/>
              </a:rPr>
              <a:t>인텐트가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ym typeface="Wingdings" panose="05000000000000000000" pitchFamily="2" charset="2"/>
              </a:rPr>
              <a:t>null </a:t>
            </a:r>
            <a:r>
              <a:rPr lang="ko-KR" altLang="en-US" sz="1600" dirty="0">
                <a:sym typeface="Wingdings" panose="05000000000000000000" pitchFamily="2" charset="2"/>
              </a:rPr>
              <a:t>이 아니면 </a:t>
            </a:r>
            <a:r>
              <a:rPr lang="ko-KR" altLang="en-US" sz="1600" dirty="0" smtClean="0">
                <a:sym typeface="Wingdings" panose="05000000000000000000" pitchFamily="2" charset="2"/>
              </a:rPr>
              <a:t>그 안에 들어있는 부가 데이터를 화면에 보여주기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 </a:t>
            </a:r>
            <a:endParaRPr lang="ko-KR" altLang="en-US" sz="16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639616" y="1484784"/>
            <a:ext cx="3600400" cy="432048"/>
          </a:xfrm>
          <a:prstGeom prst="roundRect">
            <a:avLst/>
          </a:prstGeom>
          <a:solidFill>
            <a:srgbClr val="FFC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86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SmsReceiver.java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7: </a:t>
            </a:r>
            <a:r>
              <a:rPr lang="en-US" altLang="ko-KR" b="1" dirty="0" smtClean="0">
                <a:sym typeface="Wingdings" panose="05000000000000000000" pitchFamily="2" charset="2"/>
              </a:rPr>
              <a:t>SmsReceiver.java </a:t>
            </a:r>
            <a:r>
              <a:rPr lang="ko-KR" altLang="en-US" b="1" dirty="0">
                <a:sym typeface="Wingdings" panose="05000000000000000000" pitchFamily="2" charset="2"/>
              </a:rPr>
              <a:t>코딩</a:t>
            </a:r>
            <a:r>
              <a:rPr lang="en-US" altLang="ko-KR" b="1" dirty="0">
                <a:sym typeface="Wingdings" panose="05000000000000000000" pitchFamily="2" charset="2"/>
              </a:rPr>
              <a:t> - </a:t>
            </a:r>
            <a:r>
              <a:rPr lang="ko-KR" altLang="en-US" dirty="0">
                <a:sym typeface="Wingdings" panose="05000000000000000000" pitchFamily="2" charset="2"/>
              </a:rPr>
              <a:t>수신한 </a:t>
            </a:r>
            <a:r>
              <a:rPr lang="en-US" altLang="ko-KR" dirty="0">
                <a:sym typeface="Wingdings" panose="05000000000000000000" pitchFamily="2" charset="2"/>
              </a:rPr>
              <a:t>SMS </a:t>
            </a:r>
            <a:r>
              <a:rPr lang="ko-KR" altLang="en-US" dirty="0">
                <a:sym typeface="Wingdings" panose="05000000000000000000" pitchFamily="2" charset="2"/>
              </a:rPr>
              <a:t>내용을 </a:t>
            </a:r>
            <a:r>
              <a:rPr lang="en-US" altLang="ko-KR" dirty="0" err="1">
                <a:sym typeface="Wingdings" panose="05000000000000000000" pitchFamily="2" charset="2"/>
              </a:rPr>
              <a:t>onNewIntent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받아서 보여주는 코드를 작성합니다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099" y="1268760"/>
            <a:ext cx="11475549" cy="4247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public class SmsReceiver extends BroadcastReceiver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private static final String TAG = </a:t>
            </a:r>
            <a:r>
              <a:rPr lang="en-US" altLang="ko-KR" dirty="0" smtClean="0">
                <a:latin typeface="Consolas" panose="020B0609020204030204" pitchFamily="49" charset="0"/>
              </a:rPr>
              <a:t>"HuStar";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public SimpleDateFormat format = new SimpleDateFormat("</a:t>
            </a:r>
            <a:r>
              <a:rPr lang="en-US" altLang="ko-KR" dirty="0" err="1">
                <a:latin typeface="Consolas" panose="020B0609020204030204" pitchFamily="49" charset="0"/>
              </a:rPr>
              <a:t>yyyy</a:t>
            </a:r>
            <a:r>
              <a:rPr lang="en-US" altLang="ko-KR" dirty="0">
                <a:latin typeface="Consolas" panose="020B0609020204030204" pitchFamily="49" charset="0"/>
              </a:rPr>
              <a:t>-MM-</a:t>
            </a:r>
            <a:r>
              <a:rPr lang="en-US" altLang="ko-KR" dirty="0" err="1">
                <a:latin typeface="Consolas" panose="020B0609020204030204" pitchFamily="49" charset="0"/>
              </a:rPr>
              <a:t>dd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HH:mm:ss</a:t>
            </a:r>
            <a:r>
              <a:rPr lang="en-US" altLang="ko-KR" dirty="0">
                <a:latin typeface="Consolas" panose="020B0609020204030204" pitchFamily="49" charset="0"/>
              </a:rPr>
              <a:t>");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public void 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onReceive</a:t>
            </a:r>
            <a:r>
              <a:rPr lang="en-US" altLang="ko-KR" dirty="0">
                <a:latin typeface="Consolas" panose="020B0609020204030204" pitchFamily="49" charset="0"/>
              </a:rPr>
              <a:t>(Context </a:t>
            </a:r>
            <a:r>
              <a:rPr lang="en-US" altLang="ko-KR" dirty="0" err="1">
                <a:latin typeface="Consolas" panose="020B0609020204030204" pitchFamily="49" charset="0"/>
              </a:rPr>
              <a:t>context</a:t>
            </a:r>
            <a:r>
              <a:rPr lang="en-US" altLang="ko-KR" dirty="0">
                <a:latin typeface="Consolas" panose="020B0609020204030204" pitchFamily="49" charset="0"/>
              </a:rPr>
              <a:t>, Intent intent)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da-DK" altLang="ko-KR" dirty="0" smtClean="0">
                <a:latin typeface="Consolas" panose="020B0609020204030204" pitchFamily="49" charset="0"/>
              </a:rPr>
              <a:t>Bundle </a:t>
            </a:r>
            <a:r>
              <a:rPr lang="da-DK" altLang="ko-KR" dirty="0">
                <a:latin typeface="Consolas" panose="020B0609020204030204" pitchFamily="49" charset="0"/>
              </a:rPr>
              <a:t>bundle = intent.getExtras();</a:t>
            </a:r>
          </a:p>
          <a:p>
            <a:r>
              <a:rPr lang="da-DK" altLang="ko-KR" dirty="0">
                <a:latin typeface="Consolas" panose="020B0609020204030204" pitchFamily="49" charset="0"/>
              </a:rPr>
              <a:t>        SmsMessage[] messages = parseSmsMessage(bundle</a:t>
            </a:r>
            <a:r>
              <a:rPr lang="da-DK" altLang="ko-KR" dirty="0" smtClean="0">
                <a:latin typeface="Consolas" panose="020B0609020204030204" pitchFamily="49" charset="0"/>
              </a:rPr>
              <a:t>);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latin typeface="Consolas" panose="020B0609020204030204" pitchFamily="49" charset="0"/>
              </a:rPr>
              <a:t>if (messages != null &amp;&amp; </a:t>
            </a:r>
            <a:r>
              <a:rPr lang="en-US" altLang="ko-KR" dirty="0" err="1">
                <a:latin typeface="Consolas" panose="020B0609020204030204" pitchFamily="49" charset="0"/>
              </a:rPr>
              <a:t>messages.length</a:t>
            </a:r>
            <a:r>
              <a:rPr lang="en-US" altLang="ko-KR" dirty="0">
                <a:latin typeface="Consolas" panose="020B0609020204030204" pitchFamily="49" charset="0"/>
              </a:rPr>
              <a:t> &gt; 0)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String sender = messages[0].</a:t>
            </a:r>
            <a:r>
              <a:rPr lang="en-US" altLang="ko-KR" dirty="0" err="1">
                <a:latin typeface="Consolas" panose="020B0609020204030204" pitchFamily="49" charset="0"/>
              </a:rPr>
              <a:t>getOriginatingAddress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String contents = messages[0].</a:t>
            </a:r>
            <a:r>
              <a:rPr lang="en-US" altLang="ko-KR" dirty="0" err="1">
                <a:latin typeface="Consolas" panose="020B0609020204030204" pitchFamily="49" charset="0"/>
              </a:rPr>
              <a:t>getMessageBody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Date receivedDate = new Date(messages[0].</a:t>
            </a:r>
            <a:r>
              <a:rPr lang="en-US" altLang="ko-KR" dirty="0" err="1">
                <a:latin typeface="Consolas" panose="020B0609020204030204" pitchFamily="49" charset="0"/>
              </a:rPr>
              <a:t>getTimestampMillis</a:t>
            </a:r>
            <a:r>
              <a:rPr lang="en-US" altLang="ko-KR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Log.i(TAG, "SMS</a:t>
            </a:r>
            <a:r>
              <a:rPr lang="en-US" altLang="ko-KR" dirty="0" smtClean="0">
                <a:latin typeface="Consolas" panose="020B0609020204030204" pitchFamily="49" charset="0"/>
              </a:rPr>
              <a:t>:" </a:t>
            </a:r>
            <a:r>
              <a:rPr lang="en-US" altLang="ko-KR" dirty="0">
                <a:latin typeface="Consolas" panose="020B0609020204030204" pitchFamily="49" charset="0"/>
              </a:rPr>
              <a:t>+ </a:t>
            </a:r>
            <a:r>
              <a:rPr lang="en-US" altLang="ko-KR" dirty="0" smtClean="0">
                <a:latin typeface="Consolas" panose="020B0609020204030204" pitchFamily="49" charset="0"/>
              </a:rPr>
              <a:t>sender + </a:t>
            </a:r>
            <a:r>
              <a:rPr lang="en-US" altLang="ko-KR" dirty="0">
                <a:latin typeface="Consolas" panose="020B0609020204030204" pitchFamily="49" charset="0"/>
              </a:rPr>
              <a:t>":" + contents + ":" + </a:t>
            </a:r>
            <a:r>
              <a:rPr lang="en-US" altLang="ko-KR" dirty="0" smtClean="0">
                <a:latin typeface="Consolas" panose="020B0609020204030204" pitchFamily="49" charset="0"/>
              </a:rPr>
              <a:t>receivedDate.toString</a:t>
            </a:r>
            <a:r>
              <a:rPr lang="en-US" altLang="ko-KR" dirty="0">
                <a:latin typeface="Consolas" panose="020B0609020204030204" pitchFamily="49" charset="0"/>
              </a:rPr>
              <a:t>());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 flipV="1">
            <a:off x="414399" y="1830734"/>
            <a:ext cx="10660002" cy="446138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328248" y="5321539"/>
            <a:ext cx="3600400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600" dirty="0" err="1" smtClean="0">
                <a:sym typeface="Wingdings" panose="05000000000000000000" pitchFamily="2" charset="2"/>
              </a:rPr>
              <a:t>smsActivity</a:t>
            </a:r>
            <a:r>
              <a:rPr lang="ko-KR" altLang="en-US" sz="1600" dirty="0" smtClean="0">
                <a:sym typeface="Wingdings" panose="05000000000000000000" pitchFamily="2" charset="2"/>
              </a:rPr>
              <a:t>로 인텐트를 보내는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메소드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8328248" y="2216546"/>
            <a:ext cx="3600400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600" dirty="0" smtClean="0">
                <a:sym typeface="Wingdings" panose="05000000000000000000" pitchFamily="2" charset="2"/>
              </a:rPr>
              <a:t>사용자가 알아보기 좋은 날짜 형태로 만들기 위해 자바 클래스를 사용합니다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</a:t>
            </a:r>
            <a:endParaRPr lang="ko-KR" altLang="en-US" sz="16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446458" y="2564904"/>
            <a:ext cx="1296144" cy="402196"/>
          </a:xfrm>
          <a:prstGeom prst="roundRect">
            <a:avLst/>
          </a:prstGeom>
          <a:solidFill>
            <a:srgbClr val="FFC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54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SmsReceiver.java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7: </a:t>
            </a:r>
            <a:r>
              <a:rPr lang="en-US" altLang="ko-KR" b="1" dirty="0">
                <a:sym typeface="Wingdings" panose="05000000000000000000" pitchFamily="2" charset="2"/>
              </a:rPr>
              <a:t>SmsReceiver.java </a:t>
            </a:r>
            <a:r>
              <a:rPr lang="ko-KR" altLang="en-US" b="1" dirty="0">
                <a:sym typeface="Wingdings" panose="05000000000000000000" pitchFamily="2" charset="2"/>
              </a:rPr>
              <a:t>코딩 </a:t>
            </a:r>
            <a:r>
              <a:rPr lang="en-US" altLang="ko-KR" b="1" dirty="0" smtClean="0">
                <a:sym typeface="Wingdings" panose="05000000000000000000" pitchFamily="2" charset="2"/>
              </a:rPr>
              <a:t>- </a:t>
            </a:r>
            <a:r>
              <a:rPr lang="ko-KR" altLang="en-US" dirty="0">
                <a:sym typeface="Wingdings" panose="05000000000000000000" pitchFamily="2" charset="2"/>
              </a:rPr>
              <a:t>수신한 </a:t>
            </a:r>
            <a:r>
              <a:rPr lang="en-US" altLang="ko-KR" dirty="0">
                <a:sym typeface="Wingdings" panose="05000000000000000000" pitchFamily="2" charset="2"/>
              </a:rPr>
              <a:t>SMS </a:t>
            </a:r>
            <a:r>
              <a:rPr lang="ko-KR" altLang="en-US" dirty="0">
                <a:sym typeface="Wingdings" panose="05000000000000000000" pitchFamily="2" charset="2"/>
              </a:rPr>
              <a:t>내용을 </a:t>
            </a:r>
            <a:r>
              <a:rPr lang="en-US" altLang="ko-KR" dirty="0" err="1">
                <a:sym typeface="Wingdings" panose="05000000000000000000" pitchFamily="2" charset="2"/>
              </a:rPr>
              <a:t>onNewIntent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받아서 보여주는 코드를 작성합니다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7825" y="1268760"/>
            <a:ext cx="11530823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sz="1600" dirty="0">
                <a:latin typeface="Consolas" panose="020B0609020204030204" pitchFamily="49" charset="0"/>
              </a:rPr>
              <a:t>//// send data to activity, but don't create activity, but just use it.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Intent myIntent = new Intent(context, SmsActivity.class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myIntent.addFlags(Intent.FLAG_ACTIVITY_NEW_TASK |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Intent.FLAG_ACTIVITY_SINGLE_TOP|Intent.FLAG_ACTIVITY_CLEAR_TOP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myIntent.putExtra</a:t>
            </a:r>
            <a:r>
              <a:rPr lang="en-US" altLang="ko-KR" sz="1600" dirty="0">
                <a:latin typeface="Consolas" panose="020B0609020204030204" pitchFamily="49" charset="0"/>
              </a:rPr>
              <a:t>("sender", sender);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myIntent.putExtra("contents", contents);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myIntent.putExtra("receivedDate", format.format(receivedDate));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context.startActivity(myIntent);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179651" y="3777139"/>
            <a:ext cx="5760640" cy="1077218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600" dirty="0" smtClean="0">
                <a:sym typeface="Wingdings" panose="05000000000000000000" pitchFamily="2" charset="2"/>
              </a:rPr>
              <a:t>브로드캐스트 수신자는 화면이 없으므로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sz="1600" dirty="0" smtClean="0">
                <a:sym typeface="Wingdings" panose="05000000000000000000" pitchFamily="2" charset="2"/>
              </a:rPr>
              <a:t>  </a:t>
            </a:r>
            <a:r>
              <a:rPr lang="en-US" altLang="ko-KR" sz="1600" dirty="0" smtClean="0">
                <a:sym typeface="Wingdings" panose="05000000000000000000" pitchFamily="2" charset="2"/>
              </a:rPr>
              <a:t>FLAG_ACTIVITY_NEW_TASK </a:t>
            </a:r>
            <a:r>
              <a:rPr lang="ko-KR" altLang="en-US" sz="1600" dirty="0" smtClean="0">
                <a:sym typeface="Wingdings" panose="05000000000000000000" pitchFamily="2" charset="2"/>
              </a:rPr>
              <a:t>플래그를 추가해야 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이미 메모리에 </a:t>
            </a:r>
            <a:r>
              <a:rPr lang="en-US" altLang="ko-KR" sz="1600" dirty="0" smtClean="0">
                <a:sym typeface="Wingdings" panose="05000000000000000000" pitchFamily="2" charset="2"/>
              </a:rPr>
              <a:t>SmsActivity</a:t>
            </a:r>
            <a:r>
              <a:rPr lang="ko-KR" altLang="en-US" sz="1600" dirty="0" smtClean="0">
                <a:sym typeface="Wingdings" panose="05000000000000000000" pitchFamily="2" charset="2"/>
              </a:rPr>
              <a:t>가 있으므로 액티비티를 중복해서 만들지 않도록 </a:t>
            </a:r>
            <a:r>
              <a:rPr lang="en-US" altLang="ko-KR" sz="1600" dirty="0" smtClean="0">
                <a:sym typeface="Wingdings" panose="05000000000000000000" pitchFamily="2" charset="2"/>
              </a:rPr>
              <a:t>FLAG_ACTIVITY_SINGLE_TOP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도 추가해야 합니다 </a:t>
            </a:r>
            <a:endParaRPr lang="en-US" altLang="ko-KR" sz="1600" dirty="0" smtClean="0">
              <a:sym typeface="Wingdings" panose="05000000000000000000" pitchFamily="2" charset="2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2807" y="5293579"/>
            <a:ext cx="1133739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ym typeface="Wingdings" panose="05000000000000000000" pitchFamily="2" charset="2"/>
              </a:rPr>
              <a:t>이번 실습에서 브로드캐스트 수신자는 </a:t>
            </a:r>
            <a:r>
              <a:rPr lang="en-US" altLang="ko-KR" sz="1600" dirty="0" smtClean="0">
                <a:sym typeface="Wingdings" panose="05000000000000000000" pitchFamily="2" charset="2"/>
              </a:rPr>
              <a:t>Manifest</a:t>
            </a:r>
            <a:r>
              <a:rPr lang="ko-KR" altLang="en-US" sz="1600" dirty="0" smtClean="0">
                <a:sym typeface="Wingdings" panose="05000000000000000000" pitchFamily="2" charset="2"/>
              </a:rPr>
              <a:t> 파일 안에 </a:t>
            </a:r>
            <a:r>
              <a:rPr lang="en-US" altLang="ko-KR" sz="1600" dirty="0" smtClean="0">
                <a:sym typeface="Wingdings" panose="05000000000000000000" pitchFamily="2" charset="2"/>
              </a:rPr>
              <a:t>&lt;receiver&gt; </a:t>
            </a:r>
            <a:r>
              <a:rPr lang="ko-KR" altLang="en-US" sz="1600" dirty="0" smtClean="0">
                <a:sym typeface="Wingdings" panose="05000000000000000000" pitchFamily="2" charset="2"/>
              </a:rPr>
              <a:t>태그로 추가되어 있지만 </a:t>
            </a:r>
            <a:r>
              <a:rPr lang="en-US" altLang="ko-KR" sz="1600" dirty="0" smtClean="0">
                <a:sym typeface="Wingdings" panose="05000000000000000000" pitchFamily="2" charset="2"/>
              </a:rPr>
              <a:t>Manifest</a:t>
            </a:r>
            <a:r>
              <a:rPr lang="ko-KR" altLang="en-US" sz="1600" dirty="0" smtClean="0">
                <a:sym typeface="Wingdings" panose="05000000000000000000" pitchFamily="2" charset="2"/>
              </a:rPr>
              <a:t>에 등록하지 않고 소스 파일에서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registerReceiver</a:t>
            </a:r>
            <a:r>
              <a:rPr lang="en-US" altLang="ko-KR" sz="1600" dirty="0" smtClean="0">
                <a:sym typeface="Wingdings" panose="05000000000000000000" pitchFamily="2" charset="2"/>
              </a:rPr>
              <a:t>() </a:t>
            </a:r>
            <a:r>
              <a:rPr lang="ko-KR" altLang="en-US" sz="1600" dirty="0" smtClean="0">
                <a:sym typeface="Wingdings" panose="05000000000000000000" pitchFamily="2" charset="2"/>
              </a:rPr>
              <a:t>메소드를 사용해 등록할 수도 있습니다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ym typeface="Wingdings" panose="05000000000000000000" pitchFamily="2" charset="2"/>
              </a:rPr>
              <a:t>이렇게 소스 파일에서 등록하면 화면이 사용자에게 보일 때만 브로드캐스트 수신자에서 메시지를 받도록 만들 수 있습니다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r>
              <a:rPr lang="ko-KR" altLang="en-US" sz="1600" dirty="0" smtClean="0">
                <a:sym typeface="Wingdings" panose="05000000000000000000" pitchFamily="2" charset="2"/>
              </a:rPr>
              <a:t>따라서 필요에 따라 </a:t>
            </a:r>
            <a:r>
              <a:rPr lang="en-US" altLang="ko-KR" sz="1600" dirty="0" smtClean="0">
                <a:sym typeface="Wingdings" panose="05000000000000000000" pitchFamily="2" charset="2"/>
              </a:rPr>
              <a:t>Manifest</a:t>
            </a:r>
            <a:r>
              <a:rPr lang="ko-KR" altLang="en-US" sz="1600" dirty="0" smtClean="0">
                <a:sym typeface="Wingdings" panose="05000000000000000000" pitchFamily="2" charset="2"/>
              </a:rPr>
              <a:t> 파일에 등록하거나 또는 소스 파일에서 등록하여 사용합니다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endParaRPr lang="en-US" altLang="ko-KR" sz="1600" dirty="0">
              <a:sym typeface="Wingdings" panose="05000000000000000000" pitchFamily="2" charset="2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015880" y="1556792"/>
            <a:ext cx="3384376" cy="288032"/>
          </a:xfrm>
          <a:prstGeom prst="roundRect">
            <a:avLst/>
          </a:prstGeom>
          <a:solidFill>
            <a:srgbClr val="FFC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75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서비스와 수신자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Broadcast </a:t>
            </a:r>
            <a:r>
              <a:rPr lang="en-US" altLang="ko-KR" b="1" dirty="0">
                <a:sym typeface="Wingdings" panose="05000000000000000000" pitchFamily="2" charset="2"/>
              </a:rPr>
              <a:t>Receiver: 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방송 수신자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/>
              <a:t>방송 수신자</a:t>
            </a:r>
            <a:r>
              <a:rPr lang="en-US" altLang="ko-KR" dirty="0"/>
              <a:t>(</a:t>
            </a:r>
            <a:r>
              <a:rPr lang="en-US" altLang="ko-KR" dirty="0" smtClean="0"/>
              <a:t>Broadcast </a:t>
            </a:r>
            <a:r>
              <a:rPr lang="en-US" altLang="ko-KR" dirty="0"/>
              <a:t>Receiver)</a:t>
            </a:r>
            <a:r>
              <a:rPr lang="ko-KR" altLang="en-US" dirty="0"/>
              <a:t>는 안드로이드 </a:t>
            </a:r>
            <a:r>
              <a:rPr lang="en-US" altLang="ko-KR" dirty="0"/>
              <a:t>OS</a:t>
            </a:r>
            <a:r>
              <a:rPr lang="ko-KR" altLang="en-US" dirty="0"/>
              <a:t>로부터 발생하는 각종 이벤트와 정보를 받아와 </a:t>
            </a:r>
            <a:r>
              <a:rPr lang="ko-KR" altLang="en-US" dirty="0" err="1"/>
              <a:t>핸들링하는</a:t>
            </a:r>
            <a:r>
              <a:rPr lang="ko-KR" altLang="en-US" dirty="0"/>
              <a:t> 컴포넌트입니다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사용자 </a:t>
            </a:r>
            <a:r>
              <a:rPr lang="ko-KR" altLang="en-US" dirty="0"/>
              <a:t>안드로이드 디바이스의 시스템 </a:t>
            </a:r>
            <a:r>
              <a:rPr lang="ko-KR" altLang="en-US" dirty="0" smtClean="0"/>
              <a:t>부팅 시 </a:t>
            </a:r>
            <a:r>
              <a:rPr lang="ko-KR" altLang="en-US" dirty="0"/>
              <a:t>앱 초기화</a:t>
            </a:r>
            <a:r>
              <a:rPr lang="en-US" altLang="ko-KR" dirty="0"/>
              <a:t>, </a:t>
            </a:r>
            <a:r>
              <a:rPr lang="ko-KR" altLang="en-US" dirty="0"/>
              <a:t>네트워크 끊김 등등 특수한 이벤트에 대한 처리나 배터리 부족 알림 </a:t>
            </a:r>
            <a:r>
              <a:rPr lang="en-US" altLang="ko-KR" dirty="0"/>
              <a:t>,</a:t>
            </a:r>
            <a:r>
              <a:rPr lang="ko-KR" altLang="en-US" dirty="0"/>
              <a:t>문자 수신과 같은 정보를 받아 처리를 해야 할 필요가 있을 때 동작합니다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 smtClean="0"/>
              <a:t>안드로이드에서 메신저 앱 </a:t>
            </a:r>
            <a:r>
              <a:rPr lang="ko-KR" altLang="en-US" dirty="0"/>
              <a:t>또는 문자 메시지가 오면 모든 앱에 </a:t>
            </a:r>
            <a:r>
              <a:rPr lang="en-US" altLang="ko-KR" dirty="0"/>
              <a:t>"</a:t>
            </a:r>
            <a:r>
              <a:rPr lang="ko-KR" altLang="en-US" dirty="0"/>
              <a:t>메시지가 왔다</a:t>
            </a:r>
            <a:r>
              <a:rPr lang="en-US" altLang="ko-KR" dirty="0"/>
              <a:t>"</a:t>
            </a:r>
            <a:r>
              <a:rPr lang="ko-KR" altLang="en-US" dirty="0"/>
              <a:t>라는 하나의 정보를 방송</a:t>
            </a:r>
            <a:r>
              <a:rPr lang="en-US" altLang="ko-KR" dirty="0"/>
              <a:t>(</a:t>
            </a:r>
            <a:r>
              <a:rPr lang="en-US" altLang="ko-KR" dirty="0" smtClean="0"/>
              <a:t>Broadcast</a:t>
            </a:r>
            <a:r>
              <a:rPr lang="en-US" altLang="ko-KR" dirty="0"/>
              <a:t>)</a:t>
            </a:r>
            <a:r>
              <a:rPr lang="ko-KR" altLang="en-US" dirty="0"/>
              <a:t>을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</a:t>
            </a:r>
            <a:r>
              <a:rPr lang="ko-KR" altLang="en-US" dirty="0"/>
              <a:t>메시지를 받기 위해 브로드캐스트 리시버를 구현하면 되며 해당 정보가 오면 특정 이벤트를 처리할 수가 있습니다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거의 대부분 </a:t>
            </a:r>
            <a:r>
              <a:rPr lang="en-US" altLang="ko-KR" dirty="0"/>
              <a:t>UI</a:t>
            </a:r>
            <a:r>
              <a:rPr lang="ko-KR" altLang="en-US" dirty="0"/>
              <a:t>를 가지지 않습니다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안드로이드 </a:t>
            </a:r>
            <a:r>
              <a:rPr lang="ko-KR" altLang="en-US" dirty="0"/>
              <a:t>디바이스의 특수한 상황에 대응하기 위해 사용됩니다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특정한 </a:t>
            </a:r>
            <a:r>
              <a:rPr lang="ko-KR" altLang="en-US" dirty="0"/>
              <a:t>상황을 제외하고는 </a:t>
            </a:r>
            <a:r>
              <a:rPr lang="ko-KR" altLang="en-US" dirty="0" err="1"/>
              <a:t>브로드캐스트는</a:t>
            </a:r>
            <a:r>
              <a:rPr lang="ko-KR" altLang="en-US" dirty="0"/>
              <a:t> 시스템에서 시작합니다</a:t>
            </a:r>
            <a:r>
              <a:rPr lang="en-US" altLang="ko-KR" dirty="0"/>
              <a:t>.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39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SmsReceiver.java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7: </a:t>
            </a:r>
            <a:r>
              <a:rPr lang="en-US" altLang="ko-KR" b="1" dirty="0">
                <a:sym typeface="Wingdings" panose="05000000000000000000" pitchFamily="2" charset="2"/>
              </a:rPr>
              <a:t>SmsReceiver.java </a:t>
            </a:r>
            <a:r>
              <a:rPr lang="ko-KR" altLang="en-US" b="1" dirty="0">
                <a:sym typeface="Wingdings" panose="05000000000000000000" pitchFamily="2" charset="2"/>
              </a:rPr>
              <a:t>코딩 </a:t>
            </a:r>
            <a:r>
              <a:rPr lang="en-US" altLang="ko-KR" b="1" dirty="0" smtClean="0">
                <a:sym typeface="Wingdings" panose="05000000000000000000" pitchFamily="2" charset="2"/>
              </a:rPr>
              <a:t>- </a:t>
            </a:r>
            <a:r>
              <a:rPr lang="ko-KR" altLang="en-US" dirty="0">
                <a:sym typeface="Wingdings" panose="05000000000000000000" pitchFamily="2" charset="2"/>
              </a:rPr>
              <a:t>수신한 </a:t>
            </a:r>
            <a:r>
              <a:rPr lang="en-US" altLang="ko-KR" dirty="0">
                <a:sym typeface="Wingdings" panose="05000000000000000000" pitchFamily="2" charset="2"/>
              </a:rPr>
              <a:t>SMS </a:t>
            </a:r>
            <a:r>
              <a:rPr lang="ko-KR" altLang="en-US" dirty="0">
                <a:sym typeface="Wingdings" panose="05000000000000000000" pitchFamily="2" charset="2"/>
              </a:rPr>
              <a:t>내용을 </a:t>
            </a:r>
            <a:r>
              <a:rPr lang="en-US" altLang="ko-KR" dirty="0" err="1">
                <a:sym typeface="Wingdings" panose="05000000000000000000" pitchFamily="2" charset="2"/>
              </a:rPr>
              <a:t>onNewIntent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받아서 보여주는 코드를 작성합니다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484784"/>
            <a:ext cx="11530823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</a:rPr>
              <a:t> </a:t>
            </a:r>
            <a:r>
              <a:rPr lang="en-US" altLang="ko-KR" sz="1600" smtClean="0">
                <a:latin typeface="Consolas" panose="020B0609020204030204" pitchFamily="49" charset="0"/>
              </a:rPr>
              <a:t>   private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</a:t>
            </a:r>
            <a:r>
              <a:rPr lang="en-US" altLang="ko-KR" sz="1600" dirty="0">
                <a:latin typeface="Consolas" panose="020B0609020204030204" pitchFamily="49" charset="0"/>
              </a:rPr>
              <a:t>[] </a:t>
            </a:r>
            <a:r>
              <a:rPr lang="en-US" altLang="ko-KR" sz="1600" dirty="0" err="1">
                <a:latin typeface="Consolas" panose="020B0609020204030204" pitchFamily="49" charset="0"/>
              </a:rPr>
              <a:t>parseSmsMessage</a:t>
            </a:r>
            <a:r>
              <a:rPr lang="en-US" altLang="ko-KR" sz="1600" dirty="0">
                <a:latin typeface="Consolas" panose="020B0609020204030204" pitchFamily="49" charset="0"/>
              </a:rPr>
              <a:t>(Bundle bundle)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Object[] </a:t>
            </a:r>
            <a:r>
              <a:rPr lang="en-US" altLang="ko-KR" sz="1600" dirty="0" err="1">
                <a:latin typeface="Consolas" panose="020B0609020204030204" pitchFamily="49" charset="0"/>
              </a:rPr>
              <a:t>objs</a:t>
            </a:r>
            <a:r>
              <a:rPr lang="en-US" altLang="ko-KR" sz="1600" dirty="0">
                <a:latin typeface="Consolas" panose="020B0609020204030204" pitchFamily="49" charset="0"/>
              </a:rPr>
              <a:t> = (Object[]) </a:t>
            </a:r>
            <a:r>
              <a:rPr lang="en-US" altLang="ko-KR" sz="1600" dirty="0" err="1">
                <a:latin typeface="Consolas" panose="020B0609020204030204" pitchFamily="49" charset="0"/>
              </a:rPr>
              <a:t>bundle.get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pdus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</a:t>
            </a:r>
            <a:r>
              <a:rPr lang="en-US" altLang="ko-KR" sz="1600" dirty="0">
                <a:latin typeface="Consolas" panose="020B0609020204030204" pitchFamily="49" charset="0"/>
              </a:rPr>
              <a:t>[] messages = new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</a:t>
            </a:r>
            <a:r>
              <a:rPr lang="en-US" altLang="ko-KR" sz="1600" dirty="0"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latin typeface="Consolas" panose="020B0609020204030204" pitchFamily="49" charset="0"/>
              </a:rPr>
              <a:t>objs.length</a:t>
            </a:r>
            <a:r>
              <a:rPr lang="en-US" altLang="ko-KR" sz="1600" dirty="0"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 </a:t>
            </a:r>
            <a:r>
              <a:rPr lang="en-US" altLang="ko-KR" sz="1600" dirty="0" err="1">
                <a:latin typeface="Consolas" panose="020B0609020204030204" pitchFamily="49" charset="0"/>
              </a:rPr>
              <a:t>smsCount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objs.length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for (int i = 0; i &lt; </a:t>
            </a:r>
            <a:r>
              <a:rPr lang="en-US" altLang="ko-KR" sz="1600" dirty="0" err="1">
                <a:latin typeface="Consolas" panose="020B0609020204030204" pitchFamily="49" charset="0"/>
              </a:rPr>
              <a:t>smsCount</a:t>
            </a:r>
            <a:r>
              <a:rPr lang="en-US" altLang="ko-KR" sz="1600" dirty="0">
                <a:latin typeface="Consolas" panose="020B0609020204030204" pitchFamily="49" charset="0"/>
              </a:rPr>
              <a:t>; i++)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Build.VERSION.SDK_INT</a:t>
            </a:r>
            <a:r>
              <a:rPr lang="en-US" altLang="ko-KR" sz="1600" dirty="0">
                <a:latin typeface="Consolas" panose="020B0609020204030204" pitchFamily="49" charset="0"/>
              </a:rPr>
              <a:t> &gt;= </a:t>
            </a:r>
            <a:r>
              <a:rPr lang="en-US" altLang="ko-KR" sz="1600" dirty="0" err="1">
                <a:latin typeface="Consolas" panose="020B0609020204030204" pitchFamily="49" charset="0"/>
              </a:rPr>
              <a:t>Build.VERSION_CODES.M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String format = </a:t>
            </a:r>
            <a:r>
              <a:rPr lang="en-US" altLang="ko-KR" sz="1600" dirty="0" err="1">
                <a:latin typeface="Consolas" panose="020B0609020204030204" pitchFamily="49" charset="0"/>
              </a:rPr>
              <a:t>bundle.getString</a:t>
            </a:r>
            <a:r>
              <a:rPr lang="en-US" altLang="ko-KR" sz="1600" dirty="0">
                <a:latin typeface="Consolas" panose="020B0609020204030204" pitchFamily="49" charset="0"/>
              </a:rPr>
              <a:t>("format");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messages[i] =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SmsMessage.createFromPdu</a:t>
            </a:r>
            <a:r>
              <a:rPr lang="en-US" altLang="ko-KR" sz="1600" dirty="0">
                <a:latin typeface="Consolas" panose="020B0609020204030204" pitchFamily="49" charset="0"/>
              </a:rPr>
              <a:t>((byte[]) </a:t>
            </a:r>
            <a:r>
              <a:rPr lang="en-US" altLang="ko-KR" sz="1600" dirty="0" err="1">
                <a:latin typeface="Consolas" panose="020B0609020204030204" pitchFamily="49" charset="0"/>
              </a:rPr>
              <a:t>objs</a:t>
            </a:r>
            <a:r>
              <a:rPr lang="en-US" altLang="ko-KR" sz="1600" dirty="0">
                <a:latin typeface="Consolas" panose="020B0609020204030204" pitchFamily="49" charset="0"/>
              </a:rPr>
              <a:t>[i], format);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 else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messages[i] =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SmsMessage.createFromPdu</a:t>
            </a:r>
            <a:r>
              <a:rPr lang="en-US" altLang="ko-KR" sz="1600" dirty="0">
                <a:latin typeface="Consolas" panose="020B0609020204030204" pitchFamily="49" charset="0"/>
              </a:rPr>
              <a:t>((byte[]) </a:t>
            </a:r>
            <a:r>
              <a:rPr lang="en-US" altLang="ko-KR" sz="1600" dirty="0" err="1">
                <a:latin typeface="Consolas" panose="020B0609020204030204" pitchFamily="49" charset="0"/>
              </a:rPr>
              <a:t>objs</a:t>
            </a:r>
            <a:r>
              <a:rPr lang="en-US" altLang="ko-KR" sz="1600" dirty="0">
                <a:latin typeface="Consolas" panose="020B0609020204030204" pitchFamily="49" charset="0"/>
              </a:rPr>
              <a:t>[i]);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messages;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 // end of class SmsReceiver </a:t>
            </a:r>
          </a:p>
        </p:txBody>
      </p:sp>
    </p:spTree>
    <p:extLst>
      <p:ext uri="{BB962C8B-B14F-4D97-AF65-F5344CB8AC3E}">
        <p14:creationId xmlns:p14="http://schemas.microsoft.com/office/powerpoint/2010/main" val="2687059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실행 화면</a:t>
            </a:r>
            <a:r>
              <a:rPr lang="en-US" altLang="ko-KR" b="1" dirty="0" smtClean="0">
                <a:sym typeface="Wingdings" panose="05000000000000000000" pitchFamily="2" charset="2"/>
              </a:rPr>
              <a:t>: 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확인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sym typeface="Wingdings" panose="05000000000000000000" pitchFamily="2" charset="2"/>
              </a:rPr>
              <a:t>버튼을 </a:t>
            </a:r>
            <a:r>
              <a:rPr lang="ko-KR" altLang="en-US" dirty="0" err="1" smtClean="0">
                <a:sym typeface="Wingdings" panose="05000000000000000000" pitchFamily="2" charset="2"/>
              </a:rPr>
              <a:t>탭하면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앱의 초기화면으로 돌아갑니다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71</a:t>
            </a:fld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131" y="2200827"/>
            <a:ext cx="579170" cy="4084674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2518256" y="5897445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00" y="2181940"/>
            <a:ext cx="2119958" cy="371550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5200" y="2181940"/>
            <a:ext cx="2086311" cy="37188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40805" y="2181940"/>
            <a:ext cx="4363086" cy="1600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SMS</a:t>
            </a:r>
            <a:r>
              <a:rPr lang="ko-KR" altLang="en-US" sz="1400" dirty="0" smtClean="0"/>
              <a:t>를 수신하면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단말기의 기본 메시지 앱이 먼저 받아 처리하고 다른 앱으로 넘겨줍니다</a:t>
            </a:r>
            <a:r>
              <a:rPr lang="en-US" altLang="ko-KR" sz="1400" dirty="0" smtClean="0"/>
              <a:t>.  </a:t>
            </a:r>
            <a:r>
              <a:rPr lang="ko-KR" altLang="en-US" sz="1400" dirty="0" smtClean="0"/>
              <a:t>단말기의 기본 메시지 앱에 수신이 되었는지도 확인하십시오</a:t>
            </a:r>
            <a:r>
              <a:rPr lang="en-US" altLang="ko-KR" sz="1400" dirty="0" smtClean="0"/>
              <a:t>. 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단말기에 우리가 개발한 메시지 앱을 수신자로 지정하고 다른 앱들은 메시지를 받지 못하도록 설정 가능합니다</a:t>
            </a:r>
            <a:r>
              <a:rPr lang="en-US" altLang="ko-KR" sz="1400" dirty="0" smtClean="0"/>
              <a:t>. </a:t>
            </a:r>
          </a:p>
          <a:p>
            <a:r>
              <a:rPr lang="en-US" altLang="ko-KR" sz="1400" dirty="0" smtClean="0"/>
              <a:t>(</a:t>
            </a:r>
            <a:r>
              <a:rPr lang="ko-KR" altLang="en-US" sz="1400" dirty="0" smtClean="0"/>
              <a:t>그런데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에뮬레이터에서 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이 기능을 찾지 못하겠네요</a:t>
            </a:r>
            <a:r>
              <a:rPr lang="en-US" altLang="ko-KR" sz="1400" dirty="0" smtClean="0"/>
              <a:t>...) 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8873202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동작 방식 정리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여기서 우리가 구현한 브로드캐스트 수신자가 동작하는 방식을 정리한 도표입니다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단말에서는 다른 사람으로부터 </a:t>
            </a:r>
            <a:r>
              <a:rPr lang="en-US" altLang="ko-KR" dirty="0" smtClean="0">
                <a:sym typeface="Wingdings" panose="05000000000000000000" pitchFamily="2" charset="2"/>
              </a:rPr>
              <a:t>SMS</a:t>
            </a:r>
            <a:r>
              <a:rPr lang="ko-KR" altLang="en-US" dirty="0" smtClean="0">
                <a:sym typeface="Wingdings" panose="05000000000000000000" pitchFamily="2" charset="2"/>
              </a:rPr>
              <a:t>문자를 받았을 때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Telephony </a:t>
            </a:r>
            <a:r>
              <a:rPr lang="ko-KR" altLang="en-US" dirty="0" smtClean="0">
                <a:sym typeface="Wingdings" panose="05000000000000000000" pitchFamily="2" charset="2"/>
              </a:rPr>
              <a:t>모듈이 받아 정보를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담아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err="1" smtClean="0">
                <a:sym typeface="Wingdings" panose="05000000000000000000" pitchFamily="2" charset="2"/>
              </a:rPr>
              <a:t>브로드캐스팅</a:t>
            </a:r>
            <a:r>
              <a:rPr lang="ko-KR" altLang="en-US" dirty="0" smtClean="0">
                <a:sym typeface="Wingdings" panose="05000000000000000000" pitchFamily="2" charset="2"/>
              </a:rPr>
              <a:t> 방식으로 다른 앱들에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앱이 인텐트를 받을 때 </a:t>
            </a:r>
            <a:r>
              <a:rPr lang="en-US" altLang="ko-KR" dirty="0" smtClean="0">
                <a:sym typeface="Wingdings" panose="05000000000000000000" pitchFamily="2" charset="2"/>
              </a:rPr>
              <a:t>onReceive()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sym typeface="Wingdings" panose="05000000000000000000" pitchFamily="2" charset="2"/>
              </a:rPr>
              <a:t> 자동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호출됩니다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앱에 만들어 둔 브로드캐스트 수신자는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Manifest</a:t>
            </a:r>
            <a:r>
              <a:rPr lang="ko-KR" altLang="en-US" dirty="0" smtClean="0">
                <a:sym typeface="Wingdings" panose="05000000000000000000" pitchFamily="2" charset="2"/>
              </a:rPr>
              <a:t> 파일에 등록 되었기 때문에 시스템이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이미 알고 있어서 앱으로 인텐트를 전달할 수 있습니다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SmartReceiver</a:t>
            </a:r>
            <a:r>
              <a:rPr lang="ko-KR" altLang="en-US" dirty="0" smtClean="0">
                <a:sym typeface="Wingdings" panose="05000000000000000000" pitchFamily="2" charset="2"/>
              </a:rPr>
              <a:t>객체에서는 인텐트 안에 들어 있는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데이터를 확인한 후 </a:t>
            </a:r>
            <a:r>
              <a:rPr lang="en-US" altLang="ko-KR" dirty="0" smtClean="0">
                <a:sym typeface="Wingdings" panose="05000000000000000000" pitchFamily="2" charset="2"/>
              </a:rPr>
              <a:t>SmsActivity</a:t>
            </a:r>
            <a:r>
              <a:rPr lang="ko-KR" altLang="en-US" dirty="0" smtClean="0">
                <a:sym typeface="Wingdings" panose="05000000000000000000" pitchFamily="2" charset="2"/>
              </a:rPr>
              <a:t>로 인텐트를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브로드캐스트 수신자를 포함하고 있는 앱의 메인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액티비티가 적어도 한 번 실행되어야 브로드캐스트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수신자가 메시지를 받을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72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56602" y="1966499"/>
            <a:ext cx="1800200" cy="15962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044634" y="2218755"/>
            <a:ext cx="1224136" cy="76793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042361" y="3152302"/>
            <a:ext cx="1224136" cy="28803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9334422" y="2866644"/>
            <a:ext cx="1656184" cy="55191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9334422" y="3795983"/>
            <a:ext cx="1656184" cy="55191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9334422" y="1928910"/>
            <a:ext cx="1656184" cy="55191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8758358" y="5490990"/>
            <a:ext cx="2808312" cy="326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Telephony </a:t>
            </a:r>
            <a:r>
              <a:rPr lang="ko-KR" altLang="en-US" sz="1600" dirty="0" smtClean="0">
                <a:solidFill>
                  <a:schemeClr val="tx1"/>
                </a:solidFill>
              </a:rPr>
              <a:t>모듈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8" name="구부러진 연결선 17"/>
          <p:cNvCxnSpPr>
            <a:stCxn id="16" idx="3"/>
            <a:endCxn id="14" idx="3"/>
          </p:cNvCxnSpPr>
          <p:nvPr/>
        </p:nvCxnSpPr>
        <p:spPr>
          <a:xfrm flipH="1" flipV="1">
            <a:off x="10990606" y="4071938"/>
            <a:ext cx="576064" cy="1582228"/>
          </a:xfrm>
          <a:prstGeom prst="curvedConnector3">
            <a:avLst>
              <a:gd name="adj1" fmla="val -39683"/>
            </a:avLst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>
            <a:stCxn id="16" idx="3"/>
            <a:endCxn id="13" idx="3"/>
          </p:cNvCxnSpPr>
          <p:nvPr/>
        </p:nvCxnSpPr>
        <p:spPr>
          <a:xfrm flipH="1" flipV="1">
            <a:off x="10990606" y="3142599"/>
            <a:ext cx="576064" cy="2511567"/>
          </a:xfrm>
          <a:prstGeom prst="curvedConnector3">
            <a:avLst>
              <a:gd name="adj1" fmla="val -39683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 21"/>
          <p:cNvCxnSpPr>
            <a:stCxn id="16" idx="3"/>
            <a:endCxn id="15" idx="3"/>
          </p:cNvCxnSpPr>
          <p:nvPr/>
        </p:nvCxnSpPr>
        <p:spPr>
          <a:xfrm flipH="1" flipV="1">
            <a:off x="10990606" y="2204865"/>
            <a:ext cx="576064" cy="3449301"/>
          </a:xfrm>
          <a:prstGeom prst="curvedConnector3">
            <a:avLst>
              <a:gd name="adj1" fmla="val -39683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 23"/>
          <p:cNvCxnSpPr>
            <a:stCxn id="14" idx="1"/>
            <a:endCxn id="7" idx="2"/>
          </p:cNvCxnSpPr>
          <p:nvPr/>
        </p:nvCxnSpPr>
        <p:spPr>
          <a:xfrm rot="10800000">
            <a:off x="7656702" y="3562752"/>
            <a:ext cx="1677720" cy="509186"/>
          </a:xfrm>
          <a:prstGeom prst="curvedConnector2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9678247" y="1623905"/>
            <a:ext cx="9685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/>
              <a:t>수신자 </a:t>
            </a:r>
            <a:r>
              <a:rPr lang="en-US" altLang="ko-KR" sz="1400" dirty="0"/>
              <a:t>#1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9672926" y="2567109"/>
            <a:ext cx="96853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/>
              <a:t>수신자 </a:t>
            </a:r>
            <a:r>
              <a:rPr lang="en-US" altLang="ko-KR" sz="1400" dirty="0" smtClean="0"/>
              <a:t>#2</a:t>
            </a:r>
            <a:endParaRPr lang="ko-KR" altLang="en-US" sz="1400" dirty="0"/>
          </a:p>
        </p:txBody>
      </p:sp>
      <p:sp>
        <p:nvSpPr>
          <p:cNvPr id="45" name="직사각형 44"/>
          <p:cNvSpPr/>
          <p:nvPr/>
        </p:nvSpPr>
        <p:spPr>
          <a:xfrm>
            <a:off x="9683567" y="3514938"/>
            <a:ext cx="96853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/>
              <a:t>수신자 </a:t>
            </a:r>
            <a:r>
              <a:rPr lang="en-US" altLang="ko-KR" sz="1400" dirty="0" smtClean="0"/>
              <a:t>#3</a:t>
            </a:r>
            <a:endParaRPr lang="ko-KR" altLang="en-US" sz="1400" dirty="0"/>
          </a:p>
        </p:txBody>
      </p:sp>
      <p:sp>
        <p:nvSpPr>
          <p:cNvPr id="59" name="직사각형 58"/>
          <p:cNvSpPr/>
          <p:nvPr/>
        </p:nvSpPr>
        <p:spPr>
          <a:xfrm>
            <a:off x="9432478" y="3932578"/>
            <a:ext cx="144943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 smtClean="0"/>
              <a:t>SmsReceiver</a:t>
            </a:r>
            <a:endParaRPr lang="ko-KR" altLang="en-US" sz="1600" b="1" dirty="0"/>
          </a:p>
        </p:txBody>
      </p:sp>
      <p:sp>
        <p:nvSpPr>
          <p:cNvPr id="60" name="직사각형 59"/>
          <p:cNvSpPr/>
          <p:nvPr/>
        </p:nvSpPr>
        <p:spPr>
          <a:xfrm>
            <a:off x="7383565" y="3804801"/>
            <a:ext cx="1075936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인텐트 전달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614701" y="4369751"/>
            <a:ext cx="1075936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인텐트 전달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296587" y="5130950"/>
            <a:ext cx="165301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 smtClean="0"/>
              <a:t>SMS </a:t>
            </a:r>
            <a:r>
              <a:rPr lang="ko-KR" altLang="en-US" sz="1600" dirty="0" smtClean="0"/>
              <a:t>수신 이벤트</a:t>
            </a:r>
            <a:endParaRPr lang="ko-KR" altLang="en-US" sz="1600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8763678" y="5861491"/>
            <a:ext cx="2808312" cy="3263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안드로이드 </a:t>
            </a:r>
            <a:r>
              <a:rPr lang="en-US" altLang="ko-KR" sz="1600" dirty="0" smtClean="0">
                <a:solidFill>
                  <a:schemeClr val="tx1"/>
                </a:solidFill>
              </a:rPr>
              <a:t>OS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997840" y="1617601"/>
            <a:ext cx="131318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 smtClean="0"/>
              <a:t>SmsActivity</a:t>
            </a:r>
            <a:endParaRPr lang="ko-KR" altLang="en-US" sz="1600" b="1" dirty="0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997" y="4787417"/>
            <a:ext cx="593685" cy="593685"/>
          </a:xfrm>
          <a:prstGeom prst="rect">
            <a:avLst/>
          </a:prstGeom>
        </p:spPr>
      </p:pic>
      <p:sp>
        <p:nvSpPr>
          <p:cNvPr id="70" name="직사각형 69"/>
          <p:cNvSpPr/>
          <p:nvPr/>
        </p:nvSpPr>
        <p:spPr>
          <a:xfrm>
            <a:off x="6973794" y="4787417"/>
            <a:ext cx="210025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 smtClean="0"/>
              <a:t>Manifest</a:t>
            </a:r>
            <a:r>
              <a:rPr lang="ko-KR" altLang="en-US" sz="1600" dirty="0" smtClean="0"/>
              <a:t> 파일에 등록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AnroidManifest.xml</a:t>
            </a:r>
            <a:endParaRPr lang="ko-KR" altLang="en-US" sz="1600" dirty="0"/>
          </a:p>
        </p:txBody>
      </p:sp>
      <p:cxnSp>
        <p:nvCxnSpPr>
          <p:cNvPr id="71" name="구부러진 연결선 70"/>
          <p:cNvCxnSpPr>
            <a:stCxn id="70" idx="0"/>
            <a:endCxn id="14" idx="2"/>
          </p:cNvCxnSpPr>
          <p:nvPr/>
        </p:nvCxnSpPr>
        <p:spPr>
          <a:xfrm rot="5400000" flipH="1" flipV="1">
            <a:off x="8873456" y="3498359"/>
            <a:ext cx="439524" cy="2138592"/>
          </a:xfrm>
          <a:prstGeom prst="curved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28946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동작 방식 정리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앱을 실행되고 있지 않는 상태에서도 인텐트 안에 들어 있는 메시지를 받아볼 수 있다는 점은 브로드캐스트 수신자가 갖고 있는 가장 중요한 특징입니다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73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56602" y="1966499"/>
            <a:ext cx="1800200" cy="15962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044634" y="2218755"/>
            <a:ext cx="1224136" cy="76793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042361" y="3152302"/>
            <a:ext cx="1224136" cy="28803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9334422" y="2866644"/>
            <a:ext cx="1656184" cy="55191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9334422" y="3795983"/>
            <a:ext cx="1656184" cy="55191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9334422" y="1928910"/>
            <a:ext cx="1656184" cy="55191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8758358" y="5490990"/>
            <a:ext cx="2808312" cy="326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Telephony </a:t>
            </a:r>
            <a:r>
              <a:rPr lang="ko-KR" altLang="en-US" sz="1600" dirty="0" smtClean="0">
                <a:solidFill>
                  <a:schemeClr val="tx1"/>
                </a:solidFill>
              </a:rPr>
              <a:t>모듈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8" name="구부러진 연결선 17"/>
          <p:cNvCxnSpPr>
            <a:stCxn id="16" idx="3"/>
            <a:endCxn id="14" idx="3"/>
          </p:cNvCxnSpPr>
          <p:nvPr/>
        </p:nvCxnSpPr>
        <p:spPr>
          <a:xfrm flipH="1" flipV="1">
            <a:off x="10990606" y="4071938"/>
            <a:ext cx="576064" cy="1582228"/>
          </a:xfrm>
          <a:prstGeom prst="curvedConnector3">
            <a:avLst>
              <a:gd name="adj1" fmla="val -39683"/>
            </a:avLst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>
            <a:stCxn id="16" idx="3"/>
            <a:endCxn id="13" idx="3"/>
          </p:cNvCxnSpPr>
          <p:nvPr/>
        </p:nvCxnSpPr>
        <p:spPr>
          <a:xfrm flipH="1" flipV="1">
            <a:off x="10990606" y="3142599"/>
            <a:ext cx="576064" cy="2511567"/>
          </a:xfrm>
          <a:prstGeom prst="curvedConnector3">
            <a:avLst>
              <a:gd name="adj1" fmla="val -39683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 21"/>
          <p:cNvCxnSpPr>
            <a:stCxn id="16" idx="3"/>
            <a:endCxn id="15" idx="3"/>
          </p:cNvCxnSpPr>
          <p:nvPr/>
        </p:nvCxnSpPr>
        <p:spPr>
          <a:xfrm flipH="1" flipV="1">
            <a:off x="10990606" y="2204865"/>
            <a:ext cx="576064" cy="3449301"/>
          </a:xfrm>
          <a:prstGeom prst="curvedConnector3">
            <a:avLst>
              <a:gd name="adj1" fmla="val -39683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 23"/>
          <p:cNvCxnSpPr>
            <a:stCxn id="14" idx="1"/>
            <a:endCxn id="7" idx="2"/>
          </p:cNvCxnSpPr>
          <p:nvPr/>
        </p:nvCxnSpPr>
        <p:spPr>
          <a:xfrm rot="10800000">
            <a:off x="7656702" y="3562752"/>
            <a:ext cx="1677720" cy="509186"/>
          </a:xfrm>
          <a:prstGeom prst="curvedConnector2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9678247" y="1623905"/>
            <a:ext cx="9685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/>
              <a:t>수신자 </a:t>
            </a:r>
            <a:r>
              <a:rPr lang="en-US" altLang="ko-KR" sz="1400" dirty="0"/>
              <a:t>#1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9672926" y="2567109"/>
            <a:ext cx="96853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/>
              <a:t>수신자 </a:t>
            </a:r>
            <a:r>
              <a:rPr lang="en-US" altLang="ko-KR" sz="1400" dirty="0" smtClean="0"/>
              <a:t>#2</a:t>
            </a:r>
            <a:endParaRPr lang="ko-KR" altLang="en-US" sz="1400" dirty="0"/>
          </a:p>
        </p:txBody>
      </p:sp>
      <p:sp>
        <p:nvSpPr>
          <p:cNvPr id="45" name="직사각형 44"/>
          <p:cNvSpPr/>
          <p:nvPr/>
        </p:nvSpPr>
        <p:spPr>
          <a:xfrm>
            <a:off x="9683567" y="3514938"/>
            <a:ext cx="96853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/>
              <a:t>수신자 </a:t>
            </a:r>
            <a:r>
              <a:rPr lang="en-US" altLang="ko-KR" sz="1400" dirty="0" smtClean="0"/>
              <a:t>#3</a:t>
            </a:r>
            <a:endParaRPr lang="ko-KR" altLang="en-US" sz="1400" dirty="0"/>
          </a:p>
        </p:txBody>
      </p:sp>
      <p:sp>
        <p:nvSpPr>
          <p:cNvPr id="59" name="직사각형 58"/>
          <p:cNvSpPr/>
          <p:nvPr/>
        </p:nvSpPr>
        <p:spPr>
          <a:xfrm>
            <a:off x="9432478" y="3932578"/>
            <a:ext cx="144943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 smtClean="0"/>
              <a:t>SmsReceiver</a:t>
            </a:r>
            <a:endParaRPr lang="ko-KR" altLang="en-US" sz="1600" b="1" dirty="0"/>
          </a:p>
        </p:txBody>
      </p:sp>
      <p:sp>
        <p:nvSpPr>
          <p:cNvPr id="60" name="직사각형 59"/>
          <p:cNvSpPr/>
          <p:nvPr/>
        </p:nvSpPr>
        <p:spPr>
          <a:xfrm>
            <a:off x="7383565" y="3804801"/>
            <a:ext cx="1075936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인텐트 전달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614701" y="4369751"/>
            <a:ext cx="1075936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인텐트 전달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296587" y="5130950"/>
            <a:ext cx="165301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 smtClean="0"/>
              <a:t>SMS </a:t>
            </a:r>
            <a:r>
              <a:rPr lang="ko-KR" altLang="en-US" sz="1600" dirty="0" smtClean="0"/>
              <a:t>수신 이벤트</a:t>
            </a:r>
            <a:endParaRPr lang="ko-KR" altLang="en-US" sz="1600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8763678" y="5861491"/>
            <a:ext cx="2808312" cy="3263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안드로이드 </a:t>
            </a:r>
            <a:r>
              <a:rPr lang="en-US" altLang="ko-KR" sz="1600" dirty="0" smtClean="0">
                <a:solidFill>
                  <a:schemeClr val="tx1"/>
                </a:solidFill>
              </a:rPr>
              <a:t>OS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997840" y="1617601"/>
            <a:ext cx="131318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 smtClean="0"/>
              <a:t>SmsActivity</a:t>
            </a:r>
            <a:endParaRPr lang="ko-KR" altLang="en-US" sz="1600" b="1" dirty="0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997" y="4787417"/>
            <a:ext cx="593685" cy="593685"/>
          </a:xfrm>
          <a:prstGeom prst="rect">
            <a:avLst/>
          </a:prstGeom>
        </p:spPr>
      </p:pic>
      <p:sp>
        <p:nvSpPr>
          <p:cNvPr id="70" name="직사각형 69"/>
          <p:cNvSpPr/>
          <p:nvPr/>
        </p:nvSpPr>
        <p:spPr>
          <a:xfrm>
            <a:off x="6973794" y="4787417"/>
            <a:ext cx="210025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 smtClean="0"/>
              <a:t>Manifest</a:t>
            </a:r>
            <a:r>
              <a:rPr lang="ko-KR" altLang="en-US" sz="1600" dirty="0" smtClean="0"/>
              <a:t> 파일에 등록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AnroidManifest.xml</a:t>
            </a:r>
            <a:endParaRPr lang="ko-KR" altLang="en-US" sz="1600" dirty="0"/>
          </a:p>
        </p:txBody>
      </p:sp>
      <p:cxnSp>
        <p:nvCxnSpPr>
          <p:cNvPr id="71" name="구부러진 연결선 70"/>
          <p:cNvCxnSpPr>
            <a:stCxn id="70" idx="0"/>
            <a:endCxn id="14" idx="2"/>
          </p:cNvCxnSpPr>
          <p:nvPr/>
        </p:nvCxnSpPr>
        <p:spPr>
          <a:xfrm rot="5400000" flipH="1" flipV="1">
            <a:off x="8873456" y="3498359"/>
            <a:ext cx="439524" cy="2138592"/>
          </a:xfrm>
          <a:prstGeom prst="curved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35967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06-3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위험 권한 부여하기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알반 권한과 위험 권한의 차이점 알아보기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마시멜로</a:t>
            </a:r>
            <a:r>
              <a:rPr lang="ko-KR" altLang="en-US" dirty="0" smtClean="0">
                <a:sym typeface="Wingdings" panose="05000000000000000000" pitchFamily="2" charset="2"/>
              </a:rPr>
              <a:t> 버전부터 권한을 일반 권한</a:t>
            </a:r>
            <a:r>
              <a:rPr lang="en-US" altLang="ko-KR" dirty="0" smtClean="0">
                <a:sym typeface="Wingdings" panose="05000000000000000000" pitchFamily="2" charset="2"/>
              </a:rPr>
              <a:t>(Normal Permission)</a:t>
            </a:r>
            <a:r>
              <a:rPr lang="ko-KR" altLang="en-US" dirty="0" smtClean="0">
                <a:sym typeface="Wingdings" panose="05000000000000000000" pitchFamily="2" charset="2"/>
              </a:rPr>
              <a:t>과 위험 권한</a:t>
            </a:r>
            <a:r>
              <a:rPr lang="en-US" altLang="ko-KR" dirty="0" smtClean="0">
                <a:sym typeface="Wingdings" panose="05000000000000000000" pitchFamily="2" charset="2"/>
              </a:rPr>
              <a:t>(Dangerous Permission)</a:t>
            </a:r>
            <a:r>
              <a:rPr lang="ko-KR" altLang="en-US" dirty="0" smtClean="0">
                <a:sym typeface="Wingdings" panose="05000000000000000000" pitchFamily="2" charset="2"/>
              </a:rPr>
              <a:t>으로 나누었습니다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예를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인터넷을 사용할 때 부여하는 </a:t>
            </a:r>
            <a:r>
              <a:rPr lang="en-US" altLang="ko-KR" dirty="0" smtClean="0">
                <a:sym typeface="Wingdings" panose="05000000000000000000" pitchFamily="2" charset="2"/>
              </a:rPr>
              <a:t>INTERNET </a:t>
            </a:r>
            <a:r>
              <a:rPr lang="ko-KR" altLang="en-US" dirty="0" smtClean="0">
                <a:sym typeface="Wingdings" panose="05000000000000000000" pitchFamily="2" charset="2"/>
              </a:rPr>
              <a:t>권한은 일반 권한입니다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따라서 앱을 설치할 때 사용자에게 권한 부여되어야 함을 알려주고 설치할 것인지 물어봅니다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그러나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위험 권한으로 분류되는 </a:t>
            </a:r>
            <a:r>
              <a:rPr lang="en-US" altLang="ko-KR" b="1" dirty="0" smtClean="0">
                <a:sym typeface="Wingdings" panose="05000000000000000000" pitchFamily="2" charset="2"/>
              </a:rPr>
              <a:t>RECEIVE_SMS</a:t>
            </a:r>
            <a:r>
              <a:rPr lang="ko-KR" altLang="en-US" dirty="0" smtClean="0">
                <a:sym typeface="Wingdings" panose="05000000000000000000" pitchFamily="2" charset="2"/>
              </a:rPr>
              <a:t>의 경우에는 설치 시 부여한 권한은 의미가 없으며 실행 시에 사용자에게 권한을 부여할 것인지 물어보게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대표적인 위험 권한은 위치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카메라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마이크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연락처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전화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문자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일정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센서 정보들 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권한 그룹 </a:t>
            </a:r>
            <a:r>
              <a:rPr lang="en-US" altLang="ko-KR" dirty="0" smtClean="0">
                <a:sym typeface="Wingdings" panose="05000000000000000000" pitchFamily="2" charset="2"/>
              </a:rPr>
              <a:t>(Permission Group)</a:t>
            </a:r>
            <a:r>
              <a:rPr lang="ko-KR" altLang="en-US" dirty="0" smtClean="0">
                <a:sym typeface="Wingdings" panose="05000000000000000000" pitchFamily="2" charset="2"/>
              </a:rPr>
              <a:t>은 동일한 기능을 접근하는데 몇 가지 세부 권한을 하나로 묶어주는 역할을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주요 위험 권한 외에 </a:t>
            </a:r>
            <a:r>
              <a:rPr lang="en-US" altLang="ko-KR" dirty="0" smtClean="0">
                <a:sym typeface="Wingdings" panose="05000000000000000000" pitchFamily="2" charset="2"/>
              </a:rPr>
              <a:t>SD</a:t>
            </a:r>
            <a:r>
              <a:rPr lang="ko-KR" altLang="en-US" dirty="0" smtClean="0">
                <a:sym typeface="Wingdings" panose="05000000000000000000" pitchFamily="2" charset="2"/>
              </a:rPr>
              <a:t>카드에 접근할 때 사용하는 </a:t>
            </a:r>
            <a:r>
              <a:rPr lang="en-US" altLang="ko-KR" dirty="0" smtClean="0">
                <a:sym typeface="Wingdings" panose="05000000000000000000" pitchFamily="2" charset="2"/>
              </a:rPr>
              <a:t>READ_EXTERNAL_STORAGE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WRITE_EXTERNAL_STORAGE </a:t>
            </a:r>
            <a:r>
              <a:rPr lang="ko-KR" altLang="en-US" dirty="0" smtClean="0">
                <a:sym typeface="Wingdings" panose="05000000000000000000" pitchFamily="2" charset="2"/>
              </a:rPr>
              <a:t>권한도 위험 권한으로 분류되어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37179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리소스와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Manifest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안드로이드 앱은 크게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자바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 err="1" smtClean="0">
                <a:sym typeface="Wingdings" panose="05000000000000000000" pitchFamily="2" charset="2"/>
              </a:rPr>
              <a:t>코틀린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코드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리소스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로 구성됩니다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자바 코드</a:t>
            </a:r>
            <a:r>
              <a:rPr lang="ko-KR" altLang="en-US" dirty="0" smtClean="0">
                <a:sym typeface="Wingdings" panose="05000000000000000000" pitchFamily="2" charset="2"/>
              </a:rPr>
              <a:t>에서는 앱의 흐름과 기능을 정의하고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b="1" dirty="0" smtClean="0">
                <a:sym typeface="Wingdings" panose="05000000000000000000" pitchFamily="2" charset="2"/>
              </a:rPr>
              <a:t>리소스</a:t>
            </a:r>
            <a:r>
              <a:rPr lang="ko-KR" altLang="en-US" dirty="0" smtClean="0">
                <a:sym typeface="Wingdings" panose="05000000000000000000" pitchFamily="2" charset="2"/>
              </a:rPr>
              <a:t>에서는 레이아웃이나 이미지처럼 사용자에게 보여주기 위해 사용하는 파일이나 데이터를 관리합니다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Manifest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Manifest</a:t>
            </a:r>
            <a:r>
              <a:rPr lang="ko-KR" altLang="en-US" dirty="0" smtClean="0">
                <a:sym typeface="Wingdings" panose="05000000000000000000" pitchFamily="2" charset="2"/>
              </a:rPr>
              <a:t>가 리소스는 아니지만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설치된 앱의 구성요소가 어떤 것인지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그리고 어떤 권한이 부여되어 있는지 시스템에 알려주기 때문에 매우 중요합니다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모든 안드로이드 앱은 가장 상위 폴더에 </a:t>
            </a:r>
            <a:r>
              <a:rPr lang="en-US" altLang="ko-KR" dirty="0" smtClean="0">
                <a:sym typeface="Wingdings" panose="05000000000000000000" pitchFamily="2" charset="2"/>
              </a:rPr>
              <a:t>Manifest</a:t>
            </a:r>
            <a:r>
              <a:rPr lang="ko-KR" altLang="en-US" dirty="0" smtClean="0">
                <a:sym typeface="Wingdings" panose="05000000000000000000" pitchFamily="2" charset="2"/>
              </a:rPr>
              <a:t> 파일이 있어야 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정보는 앱을 실행하기 전에 시스템이 알아야 할 내용을 정의하고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다</a:t>
            </a:r>
            <a:r>
              <a:rPr lang="ko-KR" altLang="en-US" dirty="0" smtClean="0">
                <a:sym typeface="Wingdings" panose="05000000000000000000" pitchFamily="2" charset="2"/>
              </a:rPr>
              <a:t>음은 </a:t>
            </a:r>
            <a:r>
              <a:rPr lang="en-US" altLang="ko-KR" dirty="0" smtClean="0">
                <a:sym typeface="Wingdings" panose="05000000000000000000" pitchFamily="2" charset="2"/>
              </a:rPr>
              <a:t>Manifest </a:t>
            </a:r>
            <a:r>
              <a:rPr lang="ko-KR" altLang="en-US" dirty="0" smtClean="0">
                <a:sym typeface="Wingdings" panose="05000000000000000000" pitchFamily="2" charset="2"/>
              </a:rPr>
              <a:t>에 들어갈 태그 내용들을 정리한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75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982438"/>
              </p:ext>
            </p:extLst>
          </p:nvPr>
        </p:nvGraphicFramePr>
        <p:xfrm>
          <a:off x="453100" y="4149080"/>
          <a:ext cx="11248112" cy="22318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8524">
                  <a:extLst>
                    <a:ext uri="{9D8B030D-6E8A-4147-A177-3AD203B41FA5}">
                      <a16:colId xmlns:a16="http://schemas.microsoft.com/office/drawing/2014/main" val="2840414833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114512927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463879767"/>
                    </a:ext>
                  </a:extLst>
                </a:gridCol>
                <a:gridCol w="3372964">
                  <a:extLst>
                    <a:ext uri="{9D8B030D-6E8A-4147-A177-3AD203B41FA5}">
                      <a16:colId xmlns:a16="http://schemas.microsoft.com/office/drawing/2014/main" val="4119276129"/>
                    </a:ext>
                  </a:extLst>
                </a:gridCol>
              </a:tblGrid>
              <a:tr h="4030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&lt;action&gt;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&lt;data&gt;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&lt;meta-data&gt;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&lt;receiver&gt;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707298"/>
                  </a:ext>
                </a:extLst>
              </a:tr>
              <a:tr h="3503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&lt;activity&gt;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&lt;grant-</a:t>
                      </a:r>
                      <a:r>
                        <a:rPr lang="en-US" altLang="ko-KR" dirty="0" err="1" smtClean="0">
                          <a:latin typeface="Consolas" panose="020B0609020204030204" pitchFamily="49" charset="0"/>
                        </a:rPr>
                        <a:t>uri</a:t>
                      </a:r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-permission&gt;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&lt;permission&gt;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&lt;service&gt;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977144"/>
                  </a:ext>
                </a:extLst>
              </a:tr>
              <a:tr h="3503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&lt;activity-alias&gt;</a:t>
                      </a:r>
                      <a:endParaRPr lang="ko-KR" altLang="en-US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&lt;instrumentation&gt;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&lt;permission-group&gt;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&lt;uses-configuration&gt;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569268"/>
                  </a:ext>
                </a:extLst>
              </a:tr>
              <a:tr h="3503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&lt;application&gt;</a:t>
                      </a:r>
                      <a:endParaRPr lang="ko-KR" altLang="en-US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&lt;intent-filter&gt;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&lt;permission-tree&gt;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&lt;uses-library&gt;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320482"/>
                  </a:ext>
                </a:extLst>
              </a:tr>
              <a:tr h="3503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&lt;category&gt;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&lt;manifest&gt;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&lt;provider&gt;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&lt;uses-permission&gt;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123515"/>
                  </a:ext>
                </a:extLst>
              </a:tr>
              <a:tr h="35034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&lt;uses-</a:t>
                      </a:r>
                      <a:r>
                        <a:rPr lang="en-US" altLang="ko-KR" dirty="0" err="1" smtClean="0">
                          <a:latin typeface="Consolas" panose="020B0609020204030204" pitchFamily="49" charset="0"/>
                        </a:rPr>
                        <a:t>sdk</a:t>
                      </a:r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247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62360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리소스와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Manifest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Manifest</a:t>
            </a:r>
            <a:r>
              <a:rPr lang="ko-KR" altLang="en-US" dirty="0" smtClean="0">
                <a:sym typeface="Wingdings" panose="05000000000000000000" pitchFamily="2" charset="2"/>
              </a:rPr>
              <a:t>의 주요 역할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앱의 패키지 이름 지정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앱 구성 </a:t>
            </a:r>
            <a:r>
              <a:rPr lang="ko-KR" altLang="en-US" dirty="0" err="1" smtClean="0">
                <a:sym typeface="Wingdings" panose="05000000000000000000" pitchFamily="2" charset="2"/>
              </a:rPr>
              <a:t>요소애</a:t>
            </a:r>
            <a:r>
              <a:rPr lang="ko-KR" altLang="en-US" dirty="0" smtClean="0">
                <a:sym typeface="Wingdings" panose="05000000000000000000" pitchFamily="2" charset="2"/>
              </a:rPr>
              <a:t> 대한 정보 등록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– activity, service, broadcast receiver, content provider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각 구성 요소를 구현하는 클래스 이름 지정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앱이 가져야 하는 권한에 대한 정보 등록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다른 앱이 접근하기 위해 필요한 권한에 대한 정보 등록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앱</a:t>
            </a:r>
            <a:r>
              <a:rPr lang="ko-KR" altLang="en-US" dirty="0" smtClean="0">
                <a:sym typeface="Wingdings" panose="05000000000000000000" pitchFamily="2" charset="2"/>
              </a:rPr>
              <a:t> 개발 과정에서 프로파일링을 위해 필요한 </a:t>
            </a:r>
            <a:r>
              <a:rPr lang="en-US" altLang="ko-KR" dirty="0" smtClean="0">
                <a:sym typeface="Wingdings" panose="05000000000000000000" pitchFamily="2" charset="2"/>
              </a:rPr>
              <a:t>instrumentation class </a:t>
            </a:r>
            <a:r>
              <a:rPr lang="ko-KR" altLang="en-US" dirty="0" smtClean="0">
                <a:sym typeface="Wingdings" panose="05000000000000000000" pitchFamily="2" charset="2"/>
              </a:rPr>
              <a:t>등록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앱에 필요한 안드로이드 </a:t>
            </a:r>
            <a:r>
              <a:rPr lang="en-US" altLang="ko-KR" dirty="0" smtClean="0">
                <a:sym typeface="Wingdings" panose="05000000000000000000" pitchFamily="2" charset="2"/>
              </a:rPr>
              <a:t>API</a:t>
            </a:r>
            <a:r>
              <a:rPr lang="ko-KR" altLang="en-US" dirty="0" smtClean="0">
                <a:sym typeface="Wingdings" panose="05000000000000000000" pitchFamily="2" charset="2"/>
              </a:rPr>
              <a:t>의 레벨 정보 등록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앱에서 사용하는 라이브러리 리소스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03169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리소스와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Manifest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Manifest</a:t>
            </a:r>
            <a:r>
              <a:rPr lang="ko-KR" altLang="en-US" dirty="0" smtClean="0">
                <a:sym typeface="Wingdings" panose="05000000000000000000" pitchFamily="2" charset="2"/>
              </a:rPr>
              <a:t> 파일의 기본 구조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Manifest</a:t>
            </a:r>
            <a:r>
              <a:rPr lang="ko-KR" altLang="en-US" dirty="0" smtClean="0">
                <a:sym typeface="Wingdings" panose="05000000000000000000" pitchFamily="2" charset="2"/>
              </a:rPr>
              <a:t> 파일에는 타이틀이나 아이콘과 같은 앱 자체의 정보를 속성으로 지정할 수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이미지 리소스로 포함된 정보들은 </a:t>
            </a:r>
            <a:r>
              <a:rPr lang="en-US" altLang="ko-KR" dirty="0" smtClean="0">
                <a:sym typeface="Wingdings" panose="05000000000000000000" pitchFamily="2" charset="2"/>
              </a:rPr>
              <a:t>'@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/…"</a:t>
            </a:r>
            <a:r>
              <a:rPr lang="ko-KR" altLang="en-US" dirty="0" smtClean="0">
                <a:sym typeface="Wingdings" panose="05000000000000000000" pitchFamily="2" charset="2"/>
              </a:rPr>
              <a:t>과 같이 참조하여 지정할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애플리케이션을 의미하는 </a:t>
            </a:r>
            <a:r>
              <a:rPr lang="en-US" altLang="ko-KR" dirty="0" smtClean="0">
                <a:sym typeface="Wingdings" panose="05000000000000000000" pitchFamily="2" charset="2"/>
              </a:rPr>
              <a:t>&lt;application&gt;</a:t>
            </a:r>
            <a:r>
              <a:rPr lang="ko-KR" altLang="en-US" dirty="0" smtClean="0">
                <a:sym typeface="Wingdings" panose="05000000000000000000" pitchFamily="2" charset="2"/>
              </a:rPr>
              <a:t>태그는 </a:t>
            </a:r>
            <a:r>
              <a:rPr lang="ko-KR" altLang="en-US" dirty="0" err="1" smtClean="0">
                <a:sym typeface="Wingdings" panose="05000000000000000000" pitchFamily="2" charset="2"/>
              </a:rPr>
              <a:t>매니페스트</a:t>
            </a:r>
            <a:r>
              <a:rPr lang="ko-KR" altLang="en-US" dirty="0" smtClean="0">
                <a:sym typeface="Wingdings" panose="05000000000000000000" pitchFamily="2" charset="2"/>
              </a:rPr>
              <a:t> 안에 반드시 하나만 있어야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나머지 </a:t>
            </a:r>
            <a:r>
              <a:rPr lang="en-US" altLang="ko-KR" dirty="0" smtClean="0">
                <a:sym typeface="Wingdings" panose="05000000000000000000" pitchFamily="2" charset="2"/>
              </a:rPr>
              <a:t>&lt;application&gt; </a:t>
            </a:r>
            <a:r>
              <a:rPr lang="ko-KR" altLang="en-US" dirty="0" smtClean="0">
                <a:sym typeface="Wingdings" panose="05000000000000000000" pitchFamily="2" charset="2"/>
              </a:rPr>
              <a:t>태그 안에의 구성요소들은 같은 태그가 여러 번 추가되어도 괜찮습니다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3472" y="1292914"/>
            <a:ext cx="10789788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&lt;manifest ... 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&lt;application ...&gt;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&lt;service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android:name</a:t>
            </a:r>
            <a:r>
              <a:rPr lang="en-US" altLang="ko-KR" dirty="0" smtClean="0">
                <a:latin typeface="Consolas" panose="020B0609020204030204" pitchFamily="49" charset="0"/>
              </a:rPr>
              <a:t>="</a:t>
            </a:r>
            <a:r>
              <a:rPr lang="en-US" altLang="ko-KR" dirty="0" err="1" smtClean="0">
                <a:latin typeface="Consolas" panose="020B0609020204030204" pitchFamily="49" charset="0"/>
              </a:rPr>
              <a:t>com.example:service.MyService</a:t>
            </a:r>
            <a:r>
              <a:rPr lang="en-US" altLang="ko-KR" dirty="0" smtClean="0">
                <a:latin typeface="Consolas" panose="020B0609020204030204" pitchFamily="49" charset="0"/>
              </a:rPr>
              <a:t>" ...&gt;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... 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&lt;/service&gt;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&lt;/application ...&gt;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&lt;/manifest&gt;</a:t>
            </a:r>
          </a:p>
        </p:txBody>
      </p:sp>
    </p:spTree>
    <p:extLst>
      <p:ext uri="{BB962C8B-B14F-4D97-AF65-F5344CB8AC3E}">
        <p14:creationId xmlns:p14="http://schemas.microsoft.com/office/powerpoint/2010/main" val="426021462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리소스와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Manifest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메인 액티비티는 항상 다음과 같은 형태로 추가되어야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즉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인텐트 필터에 들어가는 정보는 </a:t>
            </a:r>
            <a:r>
              <a:rPr lang="en-US" altLang="ko-KR" dirty="0" smtClean="0">
                <a:sym typeface="Wingdings" panose="05000000000000000000" pitchFamily="2" charset="2"/>
              </a:rPr>
              <a:t>&lt;action&gt; </a:t>
            </a:r>
            <a:r>
              <a:rPr lang="ko-KR" altLang="en-US" dirty="0" smtClean="0">
                <a:sym typeface="Wingdings" panose="05000000000000000000" pitchFamily="2" charset="2"/>
              </a:rPr>
              <a:t>태그의 경우 </a:t>
            </a:r>
            <a:r>
              <a:rPr lang="en-US" altLang="ko-KR" dirty="0" smtClean="0">
                <a:sym typeface="Wingdings" panose="05000000000000000000" pitchFamily="2" charset="2"/>
              </a:rPr>
              <a:t>MAIN </a:t>
            </a:r>
            <a:r>
              <a:rPr lang="ko-KR" altLang="en-US" dirty="0" smtClean="0">
                <a:sym typeface="Wingdings" panose="05000000000000000000" pitchFamily="2" charset="2"/>
              </a:rPr>
              <a:t>이 되어야 하고</a:t>
            </a:r>
            <a:r>
              <a:rPr lang="en-US" altLang="ko-KR" dirty="0" smtClean="0">
                <a:sym typeface="Wingdings" panose="05000000000000000000" pitchFamily="2" charset="2"/>
              </a:rPr>
              <a:t>, &lt;category&gt; </a:t>
            </a:r>
            <a:r>
              <a:rPr lang="ko-KR" altLang="en-US" dirty="0" smtClean="0">
                <a:sym typeface="Wingdings" panose="05000000000000000000" pitchFamily="2" charset="2"/>
              </a:rPr>
              <a:t>태그의 경우 </a:t>
            </a:r>
            <a:r>
              <a:rPr lang="en-US" altLang="ko-KR" dirty="0" smtClean="0">
                <a:sym typeface="Wingdings" panose="05000000000000000000" pitchFamily="2" charset="2"/>
              </a:rPr>
              <a:t>LAUNCHER </a:t>
            </a:r>
            <a:r>
              <a:rPr lang="ko-KR" altLang="en-US" dirty="0" smtClean="0">
                <a:sym typeface="Wingdings" panose="05000000000000000000" pitchFamily="2" charset="2"/>
              </a:rPr>
              <a:t>가 되어야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42409" y="2261771"/>
            <a:ext cx="1085880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&lt;</a:t>
            </a:r>
            <a:r>
              <a:rPr lang="en-US" altLang="ko-KR" dirty="0">
                <a:latin typeface="Consolas" panose="020B0609020204030204" pitchFamily="49" charset="0"/>
              </a:rPr>
              <a:t>activity android:name</a:t>
            </a:r>
            <a:r>
              <a:rPr lang="en-US" altLang="ko-KR" dirty="0" smtClean="0">
                <a:latin typeface="Consolas" panose="020B0609020204030204" pitchFamily="49" charset="0"/>
              </a:rPr>
              <a:t>="</a:t>
            </a:r>
            <a:r>
              <a:rPr lang="en-US" altLang="ko-KR" dirty="0" err="1" smtClean="0">
                <a:latin typeface="Consolas" panose="020B0609020204030204" pitchFamily="49" charset="0"/>
              </a:rPr>
              <a:t>org.joy.hello.HelloActivity</a:t>
            </a:r>
            <a:r>
              <a:rPr lang="en-US" altLang="ko-KR" dirty="0" smtClean="0">
                <a:latin typeface="Consolas" panose="020B0609020204030204" pitchFamily="49" charset="0"/>
              </a:rPr>
              <a:t>"         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android:label</a:t>
            </a:r>
            <a:r>
              <a:rPr lang="en-US" altLang="ko-KR" dirty="0" smtClean="0">
                <a:latin typeface="Consolas" panose="020B0609020204030204" pitchFamily="49" charset="0"/>
              </a:rPr>
              <a:t>="@string/</a:t>
            </a:r>
            <a:r>
              <a:rPr lang="en-US" altLang="ko-KR" dirty="0" err="1" smtClean="0">
                <a:latin typeface="Consolas" panose="020B0609020204030204" pitchFamily="49" charset="0"/>
              </a:rPr>
              <a:t>app_name</a:t>
            </a:r>
            <a:r>
              <a:rPr lang="en-US" altLang="ko-KR" dirty="0" smtClean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&lt;intent-filter&gt;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</a:t>
            </a:r>
            <a:r>
              <a:rPr lang="en-US" altLang="ko-KR" dirty="0">
                <a:latin typeface="Consolas" panose="020B0609020204030204" pitchFamily="49" charset="0"/>
              </a:rPr>
              <a:t>&lt;action </a:t>
            </a:r>
            <a:r>
              <a:rPr lang="en-US" altLang="ko-KR" dirty="0" err="1">
                <a:latin typeface="Consolas" panose="020B0609020204030204" pitchFamily="49" charset="0"/>
              </a:rPr>
              <a:t>android:name</a:t>
            </a:r>
            <a:r>
              <a:rPr lang="en-US" altLang="ko-KR" dirty="0">
                <a:latin typeface="Consolas" panose="020B0609020204030204" pitchFamily="49" charset="0"/>
              </a:rPr>
              <a:t>="</a:t>
            </a:r>
            <a:r>
              <a:rPr lang="en-US" altLang="ko-KR" dirty="0" err="1">
                <a:latin typeface="Consolas" panose="020B0609020204030204" pitchFamily="49" charset="0"/>
              </a:rPr>
              <a:t>android.intent.action.MAIN</a:t>
            </a:r>
            <a:r>
              <a:rPr lang="en-US" altLang="ko-KR" dirty="0">
                <a:latin typeface="Consolas" panose="020B0609020204030204" pitchFamily="49" charset="0"/>
              </a:rPr>
              <a:t>" </a:t>
            </a:r>
            <a:r>
              <a:rPr lang="en-US" altLang="ko-KR" dirty="0" smtClean="0">
                <a:latin typeface="Consolas" panose="020B0609020204030204" pitchFamily="49" charset="0"/>
              </a:rPr>
              <a:t>/&gt;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</a:t>
            </a:r>
            <a:r>
              <a:rPr lang="en-US" altLang="ko-KR" dirty="0">
                <a:latin typeface="Consolas" panose="020B0609020204030204" pitchFamily="49" charset="0"/>
              </a:rPr>
              <a:t>&lt;category </a:t>
            </a:r>
            <a:r>
              <a:rPr lang="en-US" altLang="ko-KR" dirty="0" err="1">
                <a:latin typeface="Consolas" panose="020B0609020204030204" pitchFamily="49" charset="0"/>
              </a:rPr>
              <a:t>android:name</a:t>
            </a:r>
            <a:r>
              <a:rPr lang="en-US" altLang="ko-KR" dirty="0">
                <a:latin typeface="Consolas" panose="020B0609020204030204" pitchFamily="49" charset="0"/>
              </a:rPr>
              <a:t>="</a:t>
            </a:r>
            <a:r>
              <a:rPr lang="en-US" altLang="ko-KR" dirty="0" err="1">
                <a:latin typeface="Consolas" panose="020B0609020204030204" pitchFamily="49" charset="0"/>
              </a:rPr>
              <a:t>android.intent.category.LAUNCHER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&lt;/intent-filter&gt;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&lt;/</a:t>
            </a:r>
            <a:r>
              <a:rPr lang="en-US" altLang="ko-KR" dirty="0">
                <a:latin typeface="Consolas" panose="020B0609020204030204" pitchFamily="49" charset="0"/>
              </a:rPr>
              <a:t>activity&gt;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81460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리소스와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Manifest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리소스의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사용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프로젝트를 처음 만든 후에는 </a:t>
            </a:r>
            <a:r>
              <a:rPr lang="en-US" altLang="ko-KR" dirty="0" smtClean="0">
                <a:sym typeface="Wingdings" panose="05000000000000000000" pitchFamily="2" charset="2"/>
              </a:rPr>
              <a:t>/app/res </a:t>
            </a:r>
            <a:r>
              <a:rPr lang="ko-KR" altLang="en-US" dirty="0" smtClean="0">
                <a:sym typeface="Wingdings" panose="05000000000000000000" pitchFamily="2" charset="2"/>
              </a:rPr>
              <a:t>폴더 외에 </a:t>
            </a:r>
            <a:r>
              <a:rPr lang="en-US" altLang="ko-KR" dirty="0" smtClean="0">
                <a:sym typeface="Wingdings" panose="05000000000000000000" pitchFamily="2" charset="2"/>
              </a:rPr>
              <a:t>/app/assets </a:t>
            </a:r>
            <a:r>
              <a:rPr lang="ko-KR" altLang="en-US" dirty="0" smtClean="0">
                <a:sym typeface="Wingdings" panose="05000000000000000000" pitchFamily="2" charset="2"/>
              </a:rPr>
              <a:t>폴더를 따로 만들 수 있는데 두 가지 모두 </a:t>
            </a:r>
            <a:r>
              <a:rPr lang="ko-KR" altLang="en-US" dirty="0" err="1" smtClean="0">
                <a:sym typeface="Wingdings" panose="05000000000000000000" pitchFamily="2" charset="2"/>
              </a:rPr>
              <a:t>리소스라고</a:t>
            </a:r>
            <a:r>
              <a:rPr lang="ko-KR" altLang="en-US" dirty="0" smtClean="0">
                <a:sym typeface="Wingdings" panose="05000000000000000000" pitchFamily="2" charset="2"/>
              </a:rPr>
              <a:t> 할 수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대부분은 </a:t>
            </a:r>
            <a:r>
              <a:rPr lang="en-US" altLang="ko-KR" dirty="0" smtClean="0">
                <a:sym typeface="Wingdings" panose="05000000000000000000" pitchFamily="2" charset="2"/>
              </a:rPr>
              <a:t>/app/res </a:t>
            </a:r>
            <a:r>
              <a:rPr lang="ko-KR" altLang="en-US" dirty="0" smtClean="0">
                <a:sym typeface="Wingdings" panose="05000000000000000000" pitchFamily="2" charset="2"/>
              </a:rPr>
              <a:t>폴더 밑에서 관리됩니다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두 가지 데이터의 차이점은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Assets – </a:t>
            </a:r>
            <a:r>
              <a:rPr lang="ko-KR" altLang="en-US" dirty="0" smtClean="0">
                <a:sym typeface="Wingdings" panose="05000000000000000000" pitchFamily="2" charset="2"/>
              </a:rPr>
              <a:t>동영상이나 </a:t>
            </a:r>
            <a:r>
              <a:rPr lang="ko-KR" altLang="en-US" dirty="0" err="1" smtClean="0">
                <a:sym typeface="Wingdings" panose="05000000000000000000" pitchFamily="2" charset="2"/>
              </a:rPr>
              <a:t>웹페이지와</a:t>
            </a:r>
            <a:r>
              <a:rPr lang="ko-KR" altLang="en-US" dirty="0" smtClean="0">
                <a:sym typeface="Wingdings" panose="05000000000000000000" pitchFamily="2" charset="2"/>
              </a:rPr>
              <a:t> 같이 용량이 큰 데이터를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리소스는 </a:t>
            </a:r>
            <a:r>
              <a:rPr lang="ko-KR" altLang="en-US" dirty="0" err="1" smtClean="0">
                <a:sym typeface="Wingdings" panose="05000000000000000000" pitchFamily="2" charset="2"/>
              </a:rPr>
              <a:t>빌드되어</a:t>
            </a:r>
            <a:r>
              <a:rPr lang="ko-KR" altLang="en-US" dirty="0" smtClean="0">
                <a:sym typeface="Wingdings" panose="05000000000000000000" pitchFamily="2" charset="2"/>
              </a:rPr>
              <a:t> 설치 파일에 추가되지만</a:t>
            </a:r>
            <a:r>
              <a:rPr lang="en-US" altLang="ko-KR" dirty="0" smtClean="0">
                <a:sym typeface="Wingdings" panose="05000000000000000000" pitchFamily="2" charset="2"/>
              </a:rPr>
              <a:t>, Assets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ko-KR" altLang="en-US" dirty="0" err="1" smtClean="0">
                <a:sym typeface="Wingdings" panose="05000000000000000000" pitchFamily="2" charset="2"/>
              </a:rPr>
              <a:t>빌드되지</a:t>
            </a:r>
            <a:r>
              <a:rPr lang="ko-KR" altLang="en-US" dirty="0" smtClean="0">
                <a:sym typeface="Wingdings" panose="05000000000000000000" pitchFamily="2" charset="2"/>
              </a:rPr>
              <a:t> 않습니다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리소스는 </a:t>
            </a:r>
            <a:r>
              <a:rPr lang="en-US" altLang="ko-KR" dirty="0" smtClean="0">
                <a:sym typeface="Wingdings" panose="05000000000000000000" pitchFamily="2" charset="2"/>
              </a:rPr>
              <a:t>/app/res </a:t>
            </a:r>
            <a:r>
              <a:rPr lang="ko-KR" altLang="en-US" dirty="0" smtClean="0">
                <a:sym typeface="Wingdings" panose="05000000000000000000" pitchFamily="2" charset="2"/>
              </a:rPr>
              <a:t>폴더 밑에 있는 여러 폴더에 나누어 저장되며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리소스 유형별로 서로 다른 폴더에 저장합니다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리소스가 갱신되면 그 때마다 리소스의 정보가 </a:t>
            </a:r>
            <a:r>
              <a:rPr lang="en-US" altLang="ko-KR" dirty="0" err="1" smtClean="0">
                <a:sym typeface="Wingdings" panose="05000000000000000000" pitchFamily="2" charset="2"/>
              </a:rPr>
              <a:t>R.Java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 자동으로 기록됩니다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리소스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유형마다</a:t>
            </a:r>
            <a:r>
              <a:rPr lang="ko-KR" altLang="en-US" b="1" dirty="0" smtClean="0">
                <a:sym typeface="Wingdings" panose="05000000000000000000" pitchFamily="2" charset="2"/>
              </a:rPr>
              <a:t> 다른 폴더에 넣어주어야 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 – </a:t>
            </a:r>
            <a:r>
              <a:rPr lang="ko-KR" altLang="en-US" b="1" dirty="0" smtClean="0">
                <a:sym typeface="Wingdings" panose="05000000000000000000" pitchFamily="2" charset="2"/>
              </a:rPr>
              <a:t>리소스가 유형별로 서로 다른 폴더에서 관리되면 리소스 별로 구별하기 쉽고 유지관리가 편하다는 장점이 있습니다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/app/res/values </a:t>
            </a:r>
            <a:r>
              <a:rPr lang="ko-KR" altLang="en-US" dirty="0" smtClean="0">
                <a:sym typeface="Wingdings" panose="05000000000000000000" pitchFamily="2" charset="2"/>
              </a:rPr>
              <a:t>폴더에는 문자열이나 기타 기본 데이터 타입에 해당하는 정보들이 저장됩니다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폴더에는 이미지를 저장합니다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폴더는 단말의 해상도에 따라 다른 이미지를 보여줄 수 있도록 </a:t>
            </a:r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drawable-xhdpi</a:t>
            </a:r>
            <a:r>
              <a:rPr lang="en-US" altLang="ko-KR" dirty="0" smtClean="0">
                <a:sym typeface="Wingdings" panose="05000000000000000000" pitchFamily="2" charset="2"/>
              </a:rPr>
              <a:t>, 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drawable-hdpi</a:t>
            </a:r>
            <a:r>
              <a:rPr lang="en-US" altLang="ko-KR" dirty="0" smtClean="0">
                <a:sym typeface="Wingdings" panose="05000000000000000000" pitchFamily="2" charset="2"/>
              </a:rPr>
              <a:t>, 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drawable-mdpi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등으로 나누어 저장할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리소스 정보를 코드에서 사용할 때에는 </a:t>
            </a:r>
            <a:r>
              <a:rPr lang="en-US" altLang="ko-KR" dirty="0" smtClean="0">
                <a:sym typeface="Wingdings" panose="05000000000000000000" pitchFamily="2" charset="2"/>
              </a:rPr>
              <a:t>Resources </a:t>
            </a:r>
            <a:r>
              <a:rPr lang="ko-KR" altLang="en-US" dirty="0" smtClean="0">
                <a:sym typeface="Wingdings" panose="05000000000000000000" pitchFamily="2" charset="2"/>
              </a:rPr>
              <a:t>객체를 참조하여 리소스를 읽어 들여야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Resources </a:t>
            </a:r>
            <a:r>
              <a:rPr lang="ko-KR" altLang="en-US" dirty="0" smtClean="0">
                <a:sym typeface="Wingdings" panose="05000000000000000000" pitchFamily="2" charset="2"/>
              </a:rPr>
              <a:t>객체는 </a:t>
            </a:r>
            <a:r>
              <a:rPr lang="en-US" altLang="ko-KR" dirty="0" err="1" smtClean="0">
                <a:sym typeface="Wingdings" panose="05000000000000000000" pitchFamily="2" charset="2"/>
              </a:rPr>
              <a:t>Context.getResources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이용해 액티비티 안에서 참조할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511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서비스와 수신자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Content Provider:  </a:t>
            </a:r>
            <a:r>
              <a:rPr lang="ko-KR" altLang="en-US" b="1" dirty="0" smtClean="0">
                <a:sym typeface="Wingdings" panose="05000000000000000000" pitchFamily="2" charset="2"/>
              </a:rPr>
              <a:t>콘텐트 제공자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/>
              <a:t>콘텐트 제공자</a:t>
            </a:r>
            <a:r>
              <a:rPr lang="en-US" altLang="ko-KR" dirty="0"/>
              <a:t>(Content Provider)</a:t>
            </a:r>
            <a:r>
              <a:rPr lang="ko-KR" altLang="en-US" dirty="0"/>
              <a:t>는 데이터를 관리하고 다른 애플리케이션의 데이터를 제공하는 데 사용되는 컴포넌트입니다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특정한 애플리케이션이 사용하고 있는 데이터베이스</a:t>
            </a:r>
            <a:r>
              <a:rPr lang="en-US" altLang="ko-KR" dirty="0"/>
              <a:t>(DB)</a:t>
            </a:r>
            <a:r>
              <a:rPr lang="ko-KR" altLang="en-US" dirty="0"/>
              <a:t>를 공유하기 위해 사용하며 애플리케이션 간의 데이터 공유를 위해 표준화된 인터페이스를 제공합니다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SQLite DB / Web / </a:t>
            </a:r>
            <a:r>
              <a:rPr lang="ko-KR" altLang="en-US" dirty="0"/>
              <a:t>파일 입출력 등을 통해서 데이터를 관리합니다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외부 </a:t>
            </a:r>
            <a:r>
              <a:rPr lang="ko-KR" altLang="en-US" dirty="0"/>
              <a:t>애플리케이션이 현재 실행 중인 애플리케이션 내에 있는 데이터베이스</a:t>
            </a:r>
            <a:r>
              <a:rPr lang="en-US" altLang="ko-KR" dirty="0"/>
              <a:t>(DB)</a:t>
            </a:r>
            <a:r>
              <a:rPr lang="ko-KR" altLang="en-US" dirty="0"/>
              <a:t>에 함부로 접근하지 못하게 할 수 있으면서 나 자신이 공개하고 공유하고 싶은 데이터만 공유할 수 있도록 도와줍니다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작은 </a:t>
            </a:r>
            <a:r>
              <a:rPr lang="ko-KR" altLang="en-US" dirty="0"/>
              <a:t>데이터들은 인텐트</a:t>
            </a:r>
            <a:r>
              <a:rPr lang="en-US" altLang="ko-KR" dirty="0"/>
              <a:t>(Intent)</a:t>
            </a:r>
            <a:r>
              <a:rPr lang="ko-KR" altLang="en-US" dirty="0"/>
              <a:t>로 애플리케이션끼리 데이터를 서로 공유가 가능하지만 </a:t>
            </a:r>
            <a:r>
              <a:rPr lang="ko-KR" altLang="en-US" dirty="0" err="1"/>
              <a:t>콘텐</a:t>
            </a:r>
            <a:r>
              <a:rPr lang="ko-KR" altLang="en-US" dirty="0"/>
              <a:t> </a:t>
            </a:r>
            <a:r>
              <a:rPr lang="ko-KR" altLang="en-US" dirty="0" err="1"/>
              <a:t>프로바이더는</a:t>
            </a:r>
            <a:r>
              <a:rPr lang="ko-KR" altLang="en-US" dirty="0"/>
              <a:t> 음악 또는 사진 파일 등과 같이 용량이 큰 데이터들을 공유하는데 적합합니다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 smtClean="0"/>
              <a:t>프로바이더는</a:t>
            </a:r>
            <a:r>
              <a:rPr lang="ko-KR" altLang="en-US" dirty="0" smtClean="0"/>
              <a:t> </a:t>
            </a:r>
            <a:r>
              <a:rPr lang="ko-KR" altLang="en-US" dirty="0"/>
              <a:t>데이터의 </a:t>
            </a:r>
            <a:r>
              <a:rPr lang="en-US" altLang="ko-KR" dirty="0"/>
              <a:t>Read(</a:t>
            </a:r>
            <a:r>
              <a:rPr lang="ko-KR" altLang="en-US" dirty="0"/>
              <a:t>읽기</a:t>
            </a:r>
            <a:r>
              <a:rPr lang="en-US" altLang="ko-KR" dirty="0"/>
              <a:t>), Write(</a:t>
            </a:r>
            <a:r>
              <a:rPr lang="ko-KR" altLang="en-US" dirty="0"/>
              <a:t>쓰기</a:t>
            </a:r>
            <a:r>
              <a:rPr lang="en-US" altLang="ko-KR" dirty="0"/>
              <a:t>)</a:t>
            </a:r>
            <a:r>
              <a:rPr lang="ko-KR" altLang="en-US" dirty="0"/>
              <a:t>에 대한 </a:t>
            </a:r>
            <a:r>
              <a:rPr lang="ko-KR" altLang="en-US" dirty="0" smtClean="0"/>
              <a:t>허락이 </a:t>
            </a:r>
            <a:r>
              <a:rPr lang="ko-KR" altLang="en-US" dirty="0"/>
              <a:t>있어야 애플리케이션에 접근이 가능합니다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데이터베이스에서 </a:t>
            </a:r>
            <a:r>
              <a:rPr lang="ko-KR" altLang="en-US" dirty="0"/>
              <a:t>흔히 사용되는 </a:t>
            </a:r>
            <a:r>
              <a:rPr lang="en-US" altLang="ko-KR" dirty="0"/>
              <a:t>CURD(Create, Read, Update, Delete) </a:t>
            </a:r>
            <a:r>
              <a:rPr lang="ko-KR" altLang="en-US" dirty="0"/>
              <a:t>원칙을 준수합니다</a:t>
            </a:r>
            <a:r>
              <a:rPr lang="en-US" altLang="ko-KR" dirty="0"/>
              <a:t>.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1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리소스와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Manifest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스타일과 테마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스타일과 테마는 여러 가지 속성을 한꺼번에 모아서 정의한 것으로 가장 대표적인 예로 대화상자를 들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ko-KR" altLang="en-US" dirty="0" err="1" smtClean="0">
                <a:sym typeface="Wingdings" panose="05000000000000000000" pitchFamily="2" charset="2"/>
              </a:rPr>
              <a:t>대화상자의</a:t>
            </a:r>
            <a:r>
              <a:rPr lang="ko-KR" altLang="en-US" dirty="0" smtClean="0">
                <a:sym typeface="Wingdings" panose="05000000000000000000" pitchFamily="2" charset="2"/>
              </a:rPr>
              <a:t> 경우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액티비티와</a:t>
            </a:r>
            <a:r>
              <a:rPr lang="ko-KR" altLang="en-US" dirty="0" smtClean="0">
                <a:sym typeface="Wingdings" panose="05000000000000000000" pitchFamily="2" charset="2"/>
              </a:rPr>
              <a:t> 달리 타이틀 부분이나 모서리 부분의 형태가 약간 다르게 보이는데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이런 속성들을 </a:t>
            </a:r>
            <a:r>
              <a:rPr lang="en-US" altLang="ko-KR" dirty="0" smtClean="0">
                <a:sym typeface="Wingdings" panose="05000000000000000000" pitchFamily="2" charset="2"/>
              </a:rPr>
              <a:t>Dialog </a:t>
            </a:r>
            <a:r>
              <a:rPr lang="ko-KR" altLang="en-US" dirty="0" smtClean="0">
                <a:sym typeface="Wingdings" panose="05000000000000000000" pitchFamily="2" charset="2"/>
              </a:rPr>
              <a:t>테마로 정의하여 액티비티에 적용하면 대화상자 모양으로 보이게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만약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스타일을 직접 정의하여 사용하고 싶다면</a:t>
            </a:r>
            <a:r>
              <a:rPr lang="en-US" altLang="ko-KR" dirty="0" smtClean="0">
                <a:sym typeface="Wingdings" panose="05000000000000000000" pitchFamily="2" charset="2"/>
              </a:rPr>
              <a:t>, /app/res/values/styles.xml </a:t>
            </a:r>
            <a:r>
              <a:rPr lang="ko-KR" altLang="en-US" dirty="0" smtClean="0">
                <a:sym typeface="Wingdings" panose="05000000000000000000" pitchFamily="2" charset="2"/>
              </a:rPr>
              <a:t>파일을 만들어야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다음은 </a:t>
            </a:r>
            <a:r>
              <a:rPr lang="en-US" altLang="ko-KR" dirty="0" smtClean="0">
                <a:sym typeface="Wingdings" panose="05000000000000000000" pitchFamily="2" charset="2"/>
              </a:rPr>
              <a:t>styles.xml </a:t>
            </a:r>
            <a:r>
              <a:rPr lang="ko-KR" altLang="en-US" dirty="0" smtClean="0">
                <a:sym typeface="Wingdings" panose="05000000000000000000" pitchFamily="2" charset="2"/>
              </a:rPr>
              <a:t>파일 안에 정의한 </a:t>
            </a:r>
            <a:r>
              <a:rPr lang="en-US" altLang="ko-KR" dirty="0" smtClean="0">
                <a:sym typeface="Wingdings" panose="05000000000000000000" pitchFamily="2" charset="2"/>
              </a:rPr>
              <a:t>&lt;style&gt; </a:t>
            </a:r>
            <a:r>
              <a:rPr lang="ko-KR" altLang="en-US" dirty="0" smtClean="0">
                <a:sym typeface="Wingdings" panose="05000000000000000000" pitchFamily="2" charset="2"/>
              </a:rPr>
              <a:t>태그를 보여 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이렇게 각각의 요소별로 정의한 </a:t>
            </a:r>
            <a:r>
              <a:rPr lang="en-US" altLang="ko-KR" dirty="0" smtClean="0">
                <a:sym typeface="Wingdings" panose="05000000000000000000" pitchFamily="2" charset="2"/>
              </a:rPr>
              <a:t>UI </a:t>
            </a:r>
            <a:r>
              <a:rPr lang="ko-KR" altLang="en-US" dirty="0" smtClean="0">
                <a:sym typeface="Wingdings" panose="05000000000000000000" pitchFamily="2" charset="2"/>
              </a:rPr>
              <a:t>속성들은 </a:t>
            </a:r>
            <a:r>
              <a:rPr lang="en-US" altLang="ko-KR" dirty="0" err="1" smtClean="0">
                <a:sym typeface="Wingdings" panose="05000000000000000000" pitchFamily="2" charset="2"/>
              </a:rPr>
              <a:t>android:style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속성을 이용하면 레이아웃에 바로 적용될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078" y="3695800"/>
            <a:ext cx="10858804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&lt;style name="Alert" parent="</a:t>
            </a:r>
            <a:r>
              <a:rPr lang="en-US" altLang="ko-KR" dirty="0" err="1" smtClean="0">
                <a:latin typeface="Consolas" panose="020B0609020204030204" pitchFamily="49" charset="0"/>
              </a:rPr>
              <a:t>adroid:Theme.Dialog</a:t>
            </a:r>
            <a:r>
              <a:rPr lang="en-US" altLang="ko-KR" dirty="0" smtClean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&lt;item name="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android:windowBackground</a:t>
            </a:r>
            <a:r>
              <a:rPr lang="en-US" altLang="ko-KR" dirty="0" smtClean="0">
                <a:latin typeface="Consolas" panose="020B0609020204030204" pitchFamily="49" charset="0"/>
              </a:rPr>
              <a:t>"&gt;@</a:t>
            </a:r>
            <a:r>
              <a:rPr lang="en-US" altLang="ko-KR" dirty="0" err="1" smtClean="0">
                <a:latin typeface="Consolas" panose="020B0609020204030204" pitchFamily="49" charset="0"/>
              </a:rPr>
              <a:t>drawable</a:t>
            </a:r>
            <a:r>
              <a:rPr lang="en-US" altLang="ko-KR" dirty="0" smtClean="0">
                <a:latin typeface="Consolas" panose="020B0609020204030204" pitchFamily="49" charset="0"/>
              </a:rPr>
              <a:t>/</a:t>
            </a:r>
            <a:r>
              <a:rPr lang="en-US" altLang="ko-KR" dirty="0" err="1" smtClean="0">
                <a:latin typeface="Consolas" panose="020B0609020204030204" pitchFamily="49" charset="0"/>
              </a:rPr>
              <a:t>alertBackground</a:t>
            </a:r>
            <a:r>
              <a:rPr lang="en-US" altLang="ko-KR" dirty="0" smtClean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134760213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06-5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그래들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Gradle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>
                <a:sym typeface="Wingdings" panose="05000000000000000000" pitchFamily="2" charset="2"/>
              </a:rPr>
              <a:t>그래들은</a:t>
            </a:r>
            <a:r>
              <a:rPr lang="ko-KR" altLang="en-US" dirty="0" smtClean="0">
                <a:sym typeface="Wingdings" panose="05000000000000000000" pitchFamily="2" charset="2"/>
              </a:rPr>
              <a:t> 앱을 실행하거나 앱 스토어에 올리기 위해 소스 파일과 리소스 파일을 빌드하고 및 배포하는 도구입니다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한 앱의 빌드 설정은 </a:t>
            </a:r>
            <a:r>
              <a:rPr lang="en-US" altLang="ko-KR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 넣어 관리합니다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그래들</a:t>
            </a:r>
            <a:r>
              <a:rPr lang="ko-KR" altLang="en-US" dirty="0" smtClean="0">
                <a:sym typeface="Wingdings" panose="05000000000000000000" pitchFamily="2" charset="2"/>
              </a:rPr>
              <a:t> 파일은 프로젝트 수준과 모듈 수준으로 나눠 관리하기 때문에 새로운 프로젝트를 </a:t>
            </a:r>
            <a:r>
              <a:rPr lang="ko-KR" altLang="en-US" dirty="0" err="1" smtClean="0">
                <a:sym typeface="Wingdings" panose="05000000000000000000" pitchFamily="2" charset="2"/>
              </a:rPr>
              <a:t>만드면</a:t>
            </a:r>
            <a:r>
              <a:rPr lang="ko-KR" altLang="en-US" dirty="0" smtClean="0">
                <a:sym typeface="Wingdings" panose="05000000000000000000" pitchFamily="2" charset="2"/>
              </a:rPr>
              <a:t> 두 개의 </a:t>
            </a:r>
            <a:r>
              <a:rPr lang="en-US" altLang="ko-KR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파일이 생깁니다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SamplePermission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프로젝트의 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build.grandle</a:t>
            </a:r>
            <a:r>
              <a:rPr lang="en-US" altLang="ko-KR" b="1" dirty="0" smtClean="0">
                <a:sym typeface="Wingdings" panose="05000000000000000000" pitchFamily="2" charset="2"/>
              </a:rPr>
              <a:t> (</a:t>
            </a:r>
            <a:r>
              <a:rPr lang="en-US" altLang="ko-KR" b="1" dirty="0" err="1" smtClean="0">
                <a:sym typeface="Wingdings" panose="05000000000000000000" pitchFamily="2" charset="2"/>
              </a:rPr>
              <a:t>Project:SamplePermission</a:t>
            </a:r>
            <a:r>
              <a:rPr lang="en-US" altLang="ko-KR" b="1" dirty="0" smtClean="0">
                <a:sym typeface="Wingdings" panose="05000000000000000000" pitchFamily="2" charset="2"/>
              </a:rPr>
              <a:t>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파일은 프로젝트 안에 들어 있는 모든 모듈에 적용되는 설정을 담고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파일을 수정하는 경우는 거의 없습니다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build.grandle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Module:app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파일은 각각의 모듈에 대한 설정을 담고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프로젝트가 만들어지면 기본으로 만들어 지는데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파일이 </a:t>
            </a:r>
            <a:r>
              <a:rPr lang="en-US" altLang="ko-KR" dirty="0" smtClean="0">
                <a:sym typeface="Wingdings" panose="05000000000000000000" pitchFamily="2" charset="2"/>
              </a:rPr>
              <a:t>app </a:t>
            </a:r>
            <a:r>
              <a:rPr lang="ko-KR" altLang="en-US" dirty="0" smtClean="0">
                <a:sym typeface="Wingdings" panose="05000000000000000000" pitchFamily="2" charset="2"/>
              </a:rPr>
              <a:t>모듈의 설정 정보를 담고 있는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ko-KR" altLang="en-US" dirty="0" err="1" smtClean="0">
                <a:sym typeface="Wingdings" panose="05000000000000000000" pitchFamily="2" charset="2"/>
              </a:rPr>
              <a:t>모율을</a:t>
            </a:r>
            <a:r>
              <a:rPr lang="ko-KR" altLang="en-US" dirty="0" smtClean="0">
                <a:sym typeface="Wingdings" panose="05000000000000000000" pitchFamily="2" charset="2"/>
              </a:rPr>
              <a:t> 추가한다면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</a:t>
            </a:r>
            <a:r>
              <a:rPr lang="ko-KR" altLang="en-US" dirty="0" err="1" smtClean="0">
                <a:sym typeface="Wingdings" panose="05000000000000000000" pitchFamily="2" charset="2"/>
              </a:rPr>
              <a:t>모율에</a:t>
            </a:r>
            <a:r>
              <a:rPr lang="ko-KR" altLang="en-US" dirty="0" smtClean="0">
                <a:sym typeface="Wingdings" panose="05000000000000000000" pitchFamily="2" charset="2"/>
              </a:rPr>
              <a:t> 대한 </a:t>
            </a:r>
            <a:r>
              <a:rPr lang="en-US" altLang="ko-KR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파일도 계속 추가됩니다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파일에는 빌드에 필요한 중요한 정보들이 들어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꼭 한번은 살펴볼 필요가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20231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82</a:t>
            </a:fld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505B4B2-2AEB-4AA6-B6FA-F775CF41E87C}"/>
              </a:ext>
            </a:extLst>
          </p:cNvPr>
          <p:cNvSpPr txBox="1">
            <a:spLocks/>
          </p:cNvSpPr>
          <p:nvPr/>
        </p:nvSpPr>
        <p:spPr>
          <a:xfrm>
            <a:off x="2099640" y="3284984"/>
            <a:ext cx="4998981" cy="936104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4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Service &amp; Receiver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AAC739-984E-4671-8E8D-A38DC0A18EDF}"/>
              </a:ext>
            </a:extLst>
          </p:cNvPr>
          <p:cNvSpPr txBox="1">
            <a:spLocks/>
          </p:cNvSpPr>
          <p:nvPr/>
        </p:nvSpPr>
        <p:spPr>
          <a:xfrm>
            <a:off x="119336" y="2708920"/>
            <a:ext cx="936104" cy="3600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06</a:t>
            </a:r>
            <a:endParaRPr lang="en-US" altLang="ko-KR" sz="1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263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서비스와 수신자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Intent:  </a:t>
            </a:r>
          </a:p>
          <a:p>
            <a:pPr indent="-285750"/>
            <a:r>
              <a:rPr lang="ko-KR" altLang="en-US" dirty="0" err="1"/>
              <a:t>인텐트란</a:t>
            </a:r>
            <a:r>
              <a:rPr lang="ko-KR" altLang="en-US" dirty="0"/>
              <a:t> 애플리케이션 컴포넌트</a:t>
            </a:r>
            <a:r>
              <a:rPr lang="en-US" altLang="ko-KR" dirty="0"/>
              <a:t>(</a:t>
            </a:r>
            <a:r>
              <a:rPr lang="ko-KR" altLang="en-US" dirty="0"/>
              <a:t>구성요소</a:t>
            </a:r>
            <a:r>
              <a:rPr lang="en-US" altLang="ko-KR" dirty="0"/>
              <a:t>) </a:t>
            </a:r>
            <a:r>
              <a:rPr lang="ko-KR" altLang="en-US" dirty="0"/>
              <a:t>간에 작업 수행을 위한 정보를 전달하는 역할을 하며 </a:t>
            </a:r>
            <a:r>
              <a:rPr lang="ko-KR" altLang="en-US" dirty="0" err="1"/>
              <a:t>통신수단이라고</a:t>
            </a:r>
            <a:r>
              <a:rPr lang="ko-KR" altLang="en-US" dirty="0"/>
              <a:t> </a:t>
            </a:r>
            <a:r>
              <a:rPr lang="ko-KR" altLang="en-US" dirty="0" smtClean="0"/>
              <a:t>볼 수 있습니다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인텐트를 </a:t>
            </a:r>
            <a:r>
              <a:rPr lang="ko-KR" altLang="en-US" dirty="0"/>
              <a:t>가장 많이 사용하는 예로는 액티비티 간의 화면 전환</a:t>
            </a:r>
            <a:r>
              <a:rPr lang="en-US" altLang="ko-KR" dirty="0"/>
              <a:t>(</a:t>
            </a:r>
            <a:r>
              <a:rPr lang="ko-KR" altLang="en-US" dirty="0"/>
              <a:t>이동</a:t>
            </a:r>
            <a:r>
              <a:rPr lang="en-US" altLang="ko-KR" dirty="0"/>
              <a:t>)</a:t>
            </a:r>
            <a:r>
              <a:rPr lang="ko-KR" altLang="en-US" dirty="0"/>
              <a:t>이 있습니다</a:t>
            </a:r>
            <a:r>
              <a:rPr lang="en-US" altLang="ko-KR" dirty="0"/>
              <a:t>.</a:t>
            </a:r>
          </a:p>
          <a:p>
            <a:pPr indent="-285750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 err="1"/>
              <a:t>인텐트는</a:t>
            </a:r>
            <a:r>
              <a:rPr lang="ko-KR" altLang="en-US" dirty="0"/>
              <a:t> 컴포넌트 </a:t>
            </a:r>
            <a:r>
              <a:rPr lang="en-US" altLang="ko-KR" dirty="0"/>
              <a:t>A</a:t>
            </a:r>
            <a:r>
              <a:rPr lang="ko-KR" altLang="en-US" dirty="0"/>
              <a:t>가 컴포넌트 </a:t>
            </a:r>
            <a:r>
              <a:rPr lang="en-US" altLang="ko-KR" dirty="0"/>
              <a:t>B</a:t>
            </a:r>
            <a:r>
              <a:rPr lang="ko-KR" altLang="en-US" dirty="0"/>
              <a:t>를 호출할 때 필요한 정보를 가지고 있으며</a:t>
            </a:r>
            <a:r>
              <a:rPr lang="en-US" altLang="ko-KR" dirty="0"/>
              <a:t>, </a:t>
            </a:r>
            <a:r>
              <a:rPr lang="ko-KR" altLang="en-US" dirty="0"/>
              <a:t>이 정보에는 호출 대상이 되는 컴포넌트 </a:t>
            </a:r>
            <a:r>
              <a:rPr lang="en-US" altLang="ko-KR" dirty="0"/>
              <a:t>B</a:t>
            </a:r>
            <a:r>
              <a:rPr lang="ko-KR" altLang="en-US" dirty="0"/>
              <a:t>의 이름이 명시적으로 표시가 됨과 동시에 속성</a:t>
            </a:r>
            <a:r>
              <a:rPr lang="en-US" altLang="ko-KR" dirty="0"/>
              <a:t>(Attribute)</a:t>
            </a:r>
            <a:r>
              <a:rPr lang="ko-KR" altLang="en-US" dirty="0"/>
              <a:t>들이 암시적으로 표시되기도 합니다</a:t>
            </a:r>
            <a:r>
              <a:rPr lang="en-US" altLang="ko-KR" dirty="0" smtClean="0"/>
              <a:t>.</a:t>
            </a:r>
          </a:p>
          <a:p>
            <a:pPr indent="-285750"/>
            <a:r>
              <a:rPr lang="ko-KR" altLang="en-US" dirty="0" smtClean="0"/>
              <a:t>그리고 </a:t>
            </a:r>
            <a:r>
              <a:rPr lang="ko-KR" altLang="en-US" dirty="0"/>
              <a:t>호출된 컴포넌트 </a:t>
            </a:r>
            <a:r>
              <a:rPr lang="en-US" altLang="ko-KR" dirty="0"/>
              <a:t>B</a:t>
            </a:r>
            <a:r>
              <a:rPr lang="ko-KR" altLang="en-US" dirty="0"/>
              <a:t>가 호출한 컴포넌트 </a:t>
            </a:r>
            <a:r>
              <a:rPr lang="en-US" altLang="ko-KR" dirty="0"/>
              <a:t>A</a:t>
            </a:r>
            <a:r>
              <a:rPr lang="ko-KR" altLang="en-US" dirty="0"/>
              <a:t>로 어떠한 결과를 전달할 때도 </a:t>
            </a:r>
            <a:r>
              <a:rPr lang="ko-KR" altLang="en-US" dirty="0" err="1"/>
              <a:t>인텐트가</a:t>
            </a:r>
            <a:r>
              <a:rPr lang="ko-KR" altLang="en-US" dirty="0"/>
              <a:t> 사용이 됩니다</a:t>
            </a:r>
            <a:r>
              <a:rPr lang="en-US" altLang="ko-KR" dirty="0" smtClean="0"/>
              <a:t>.</a:t>
            </a:r>
          </a:p>
          <a:p>
            <a:pPr indent="-285750"/>
            <a:endParaRPr lang="en-US" altLang="ko-KR" dirty="0"/>
          </a:p>
          <a:p>
            <a:pPr lvl="1"/>
            <a:r>
              <a:rPr lang="ko-KR" altLang="en-US" dirty="0"/>
              <a:t> 서로 독립적으로 동작하는 </a:t>
            </a:r>
            <a:r>
              <a:rPr lang="en-US" altLang="ko-KR" dirty="0"/>
              <a:t>4</a:t>
            </a:r>
            <a:r>
              <a:rPr lang="ko-KR" altLang="en-US" dirty="0"/>
              <a:t>가지 컴포넌트들 간의 상호 통신을 위한 장치입니다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컴포넌트에 </a:t>
            </a:r>
            <a:r>
              <a:rPr lang="ko-KR" altLang="en-US" dirty="0"/>
              <a:t>액션</a:t>
            </a:r>
            <a:r>
              <a:rPr lang="en-US" altLang="ko-KR" dirty="0"/>
              <a:t>(Action), </a:t>
            </a:r>
            <a:r>
              <a:rPr lang="ko-KR" altLang="en-US" dirty="0"/>
              <a:t>데이터</a:t>
            </a:r>
            <a:r>
              <a:rPr lang="en-US" altLang="ko-KR" dirty="0"/>
              <a:t>(Data) </a:t>
            </a:r>
            <a:r>
              <a:rPr lang="ko-KR" altLang="en-US" dirty="0"/>
              <a:t>등을 전달합니다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인텐트를 </a:t>
            </a:r>
            <a:r>
              <a:rPr lang="ko-KR" altLang="en-US" dirty="0"/>
              <a:t>통하여 다른 애플리케이션의 컴포넌트를 활성화시킬 수 있습니다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53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">
      <a:majorFont>
        <a:latin typeface="Arial Rounded MT Bold"/>
        <a:ea typeface="나눔고딕 ExtraBold"/>
        <a:cs typeface=""/>
      </a:majorFont>
      <a:minorFont>
        <a:latin typeface="Century Gothic"/>
        <a:ea typeface="나눔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23225</TotalTime>
  <Words>8984</Words>
  <Application>Microsoft Office PowerPoint</Application>
  <PresentationFormat>와이드스크린</PresentationFormat>
  <Paragraphs>1475</Paragraphs>
  <Slides>82</Slides>
  <Notes>2</Notes>
  <HiddenSlides>1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82</vt:i4>
      </vt:variant>
    </vt:vector>
  </HeadingPairs>
  <TitlesOfParts>
    <vt:vector size="94" baseType="lpstr">
      <vt:lpstr>나눔고딕</vt:lpstr>
      <vt:lpstr>나눔고딕 ExtraBold</vt:lpstr>
      <vt:lpstr>맑은 고딕</vt:lpstr>
      <vt:lpstr>Arial</vt:lpstr>
      <vt:lpstr>Arial Rounded MT Bold</vt:lpstr>
      <vt:lpstr>Candara</vt:lpstr>
      <vt:lpstr>Century Gothic</vt:lpstr>
      <vt:lpstr>Consolas</vt:lpstr>
      <vt:lpstr>Helvetica</vt:lpstr>
      <vt:lpstr>Wingdings</vt:lpstr>
      <vt:lpstr>Wingdings 2</vt:lpstr>
      <vt:lpstr>고려청자</vt:lpstr>
      <vt:lpstr>PowerPoint 프레젠테이션</vt:lpstr>
      <vt:lpstr>How to rename or copy Android Studio project</vt:lpstr>
      <vt:lpstr>06 서비스와 수신자 이해하기</vt:lpstr>
      <vt:lpstr>06 서비스와 수신자 이해하기</vt:lpstr>
      <vt:lpstr>06 서비스와 수신자 이해하기</vt:lpstr>
      <vt:lpstr>06 서비스와 수신자 이해하기</vt:lpstr>
      <vt:lpstr>06 서비스와 수신자 이해하기</vt:lpstr>
      <vt:lpstr>06 서비스와 수신자 이해하기</vt:lpstr>
      <vt:lpstr>06 서비스와 수신자 이해하기</vt:lpstr>
      <vt:lpstr>06-1 서비스</vt:lpstr>
      <vt:lpstr>06-1 서비스</vt:lpstr>
      <vt:lpstr>06-1 서비스</vt:lpstr>
      <vt:lpstr>06-1 서비스: 서비스의 실행 원리와 역할 실습 계속: MainActivity.java</vt:lpstr>
      <vt:lpstr>06-1 서비스</vt:lpstr>
      <vt:lpstr>06-1 서비스</vt:lpstr>
      <vt:lpstr>06-1 서비스</vt:lpstr>
      <vt:lpstr>06-1 서비스</vt:lpstr>
      <vt:lpstr>06-1 서비스</vt:lpstr>
      <vt:lpstr>06-1 서비스</vt:lpstr>
      <vt:lpstr>06-1 서비스</vt:lpstr>
      <vt:lpstr>06-1 서비스</vt:lpstr>
      <vt:lpstr>06-1 서비스</vt:lpstr>
      <vt:lpstr>06-1 서비스</vt:lpstr>
      <vt:lpstr>06-1 서비스; Service Challenge Solution 1:</vt:lpstr>
      <vt:lpstr>06-1 서비스; Service Challenge Solution 2:</vt:lpstr>
      <vt:lpstr>Hu061PhoneDialing: 전화하기 </vt:lpstr>
      <vt:lpstr>Hu061PhoneDialing: 전화하기 </vt:lpstr>
      <vt:lpstr>Hu061PhoneDialing: 전화하기 </vt:lpstr>
      <vt:lpstr>Hu061PhoneDialing: 전화하기 </vt:lpstr>
      <vt:lpstr>Hu061PhoneDialing: 전화하기 </vt:lpstr>
      <vt:lpstr>Hu061PhoneDialing: 전화하기 </vt:lpstr>
      <vt:lpstr>Hu061PhoneDialing: 전화하기 </vt:lpstr>
      <vt:lpstr>Hu061PhoneCalling: 전화하기 </vt:lpstr>
      <vt:lpstr>Hu061PhoneCalling: 전화하기 </vt:lpstr>
      <vt:lpstr>Hu061PhoneCalling: 전화하기 </vt:lpstr>
      <vt:lpstr>Hu061PhoneCalling: 전화하기 </vt:lpstr>
      <vt:lpstr>Hu061PhoneCalling: 전화하기 </vt:lpstr>
      <vt:lpstr>Hu061PhoneCalling: 전화하기 </vt:lpstr>
      <vt:lpstr>Hu061PhoneCalling: 전화하기 </vt:lpstr>
      <vt:lpstr>Hu061PhoneCalling: 전화하기 </vt:lpstr>
      <vt:lpstr>Hu061PhoneMessaging: 메시지 보내기 </vt:lpstr>
      <vt:lpstr>Hu061PhoneMessaging: 메시지 보내기 </vt:lpstr>
      <vt:lpstr>Hu061PhoneMessaging: 메시지 보내기 </vt:lpstr>
      <vt:lpstr>Hu061PhoneMessaging: 메시지 보내기 </vt:lpstr>
      <vt:lpstr>Hu061PhoneMessaging: 메시지 보내기 </vt:lpstr>
      <vt:lpstr>Hu061PhoneMessaging: 메시지 보내기 </vt:lpstr>
      <vt:lpstr>Hu061PhoneMessaging: 메시지 보내기 </vt:lpstr>
      <vt:lpstr>Hu061PhoneMessaging: 메시지 보내기 </vt:lpstr>
      <vt:lpstr>Hu061PhoneMessaging: 메시지 보내기</vt:lpstr>
      <vt:lpstr>Hu061PhoneMessaging: 메시지 보내기  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 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 - activity_sms.xml</vt:lpstr>
      <vt:lpstr>06-2 브로드캐스트 수신자 이해하기 – SmsActivity.java </vt:lpstr>
      <vt:lpstr>06-2 브로드캐스트 수신자 이해하기 – SmsActivity.java </vt:lpstr>
      <vt:lpstr>06-2 브로드캐스트 수신자 이해하기 – SmsActivity.java </vt:lpstr>
      <vt:lpstr>06-2 브로드캐스트 수신자 이해하기 – SmsReceiver.java </vt:lpstr>
      <vt:lpstr>06-2 브로드캐스트 수신자 이해하기 – SmsReceiver.java </vt:lpstr>
      <vt:lpstr>06-2 브로드캐스트 수신자 이해하기 – SmsReceiver.java </vt:lpstr>
      <vt:lpstr>06-2 브로드캐스트 수신자 이해하기 </vt:lpstr>
      <vt:lpstr>06-2 브로드캐스트 수신자 동작 방식 정리</vt:lpstr>
      <vt:lpstr>06-2 브로드캐스트 수신자 동작 방식 정리</vt:lpstr>
      <vt:lpstr>06-3 위험 권한 부여하기</vt:lpstr>
      <vt:lpstr>06-4 리소스와 Manifest 이해하기</vt:lpstr>
      <vt:lpstr>06-4 리소스와 Manifest 이해하기</vt:lpstr>
      <vt:lpstr>06-4 리소스와 Manifest 이해하기</vt:lpstr>
      <vt:lpstr>06-4 리소스와 Manifest 이해하기</vt:lpstr>
      <vt:lpstr>06-4 리소스와 Manifest 이해하기</vt:lpstr>
      <vt:lpstr>06-4 리소스와 Manifest 이해하기</vt:lpstr>
      <vt:lpstr>06-5 그래들(Gradle) 이해하기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김 영섭</cp:lastModifiedBy>
  <cp:revision>1264</cp:revision>
  <dcterms:created xsi:type="dcterms:W3CDTF">2014-02-12T09:15:05Z</dcterms:created>
  <dcterms:modified xsi:type="dcterms:W3CDTF">2020-07-30T01:37:22Z</dcterms:modified>
</cp:coreProperties>
</file>