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4"/>
  </p:notesMasterIdLst>
  <p:sldIdLst>
    <p:sldId id="339" r:id="rId2"/>
    <p:sldId id="1194" r:id="rId3"/>
    <p:sldId id="1195" r:id="rId4"/>
    <p:sldId id="895" r:id="rId5"/>
    <p:sldId id="1196" r:id="rId6"/>
    <p:sldId id="1197" r:id="rId7"/>
    <p:sldId id="1198" r:id="rId8"/>
    <p:sldId id="1199" r:id="rId9"/>
    <p:sldId id="1200" r:id="rId10"/>
    <p:sldId id="1002" r:id="rId11"/>
    <p:sldId id="1075" r:id="rId12"/>
    <p:sldId id="1076" r:id="rId13"/>
    <p:sldId id="1008" r:id="rId14"/>
    <p:sldId id="1078" r:id="rId15"/>
    <p:sldId id="1079" r:id="rId16"/>
    <p:sldId id="1080" r:id="rId17"/>
    <p:sldId id="1201" r:id="rId18"/>
    <p:sldId id="1081" r:id="rId19"/>
    <p:sldId id="1082" r:id="rId20"/>
    <p:sldId id="1083" r:id="rId21"/>
    <p:sldId id="1129" r:id="rId22"/>
    <p:sldId id="1086" r:id="rId23"/>
    <p:sldId id="1130" r:id="rId24"/>
    <p:sldId id="1120" r:id="rId25"/>
    <p:sldId id="1121" r:id="rId26"/>
    <p:sldId id="1202" r:id="rId27"/>
    <p:sldId id="1203" r:id="rId28"/>
    <p:sldId id="1204" r:id="rId29"/>
    <p:sldId id="1205" r:id="rId30"/>
    <p:sldId id="1206" r:id="rId31"/>
    <p:sldId id="1207" r:id="rId32"/>
    <p:sldId id="1208" r:id="rId33"/>
    <p:sldId id="1236" r:id="rId34"/>
    <p:sldId id="1210" r:id="rId35"/>
    <p:sldId id="1211" r:id="rId36"/>
    <p:sldId id="1212" r:id="rId37"/>
    <p:sldId id="1213" r:id="rId38"/>
    <p:sldId id="1214" r:id="rId39"/>
    <p:sldId id="1215" r:id="rId40"/>
    <p:sldId id="1235" r:id="rId41"/>
    <p:sldId id="1225" r:id="rId42"/>
    <p:sldId id="1226" r:id="rId43"/>
    <p:sldId id="1227" r:id="rId44"/>
    <p:sldId id="1228" r:id="rId45"/>
    <p:sldId id="1229" r:id="rId46"/>
    <p:sldId id="1230" r:id="rId47"/>
    <p:sldId id="1231" r:id="rId48"/>
    <p:sldId id="1232" r:id="rId49"/>
    <p:sldId id="1233" r:id="rId50"/>
    <p:sldId id="1234" r:id="rId51"/>
    <p:sldId id="1087" r:id="rId52"/>
    <p:sldId id="1088" r:id="rId53"/>
    <p:sldId id="1132" r:id="rId54"/>
    <p:sldId id="1089" r:id="rId55"/>
    <p:sldId id="1090" r:id="rId56"/>
    <p:sldId id="1091" r:id="rId57"/>
    <p:sldId id="1093" r:id="rId58"/>
    <p:sldId id="1094" r:id="rId59"/>
    <p:sldId id="1095" r:id="rId60"/>
    <p:sldId id="1098" r:id="rId61"/>
    <p:sldId id="1096" r:id="rId62"/>
    <p:sldId id="1097" r:id="rId63"/>
    <p:sldId id="1099" r:id="rId64"/>
    <p:sldId id="1100" r:id="rId65"/>
    <p:sldId id="1101" r:id="rId66"/>
    <p:sldId id="1123" r:id="rId67"/>
    <p:sldId id="1102" r:id="rId68"/>
    <p:sldId id="1125" r:id="rId69"/>
    <p:sldId id="1126" r:id="rId70"/>
    <p:sldId id="1122" r:id="rId71"/>
    <p:sldId id="1107" r:id="rId72"/>
    <p:sldId id="1109" r:id="rId73"/>
    <p:sldId id="1110" r:id="rId74"/>
    <p:sldId id="1111" r:id="rId75"/>
    <p:sldId id="1112" r:id="rId76"/>
    <p:sldId id="1113" r:id="rId77"/>
    <p:sldId id="1114" r:id="rId78"/>
    <p:sldId id="1115" r:id="rId79"/>
    <p:sldId id="1116" r:id="rId80"/>
    <p:sldId id="1117" r:id="rId81"/>
    <p:sldId id="1118" r:id="rId82"/>
    <p:sldId id="1173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3780" autoAdjust="0"/>
  </p:normalViewPr>
  <p:slideViewPr>
    <p:cSldViewPr>
      <p:cViewPr varScale="1">
        <p:scale>
          <a:sx n="82" d="100"/>
          <a:sy n="82" d="100"/>
        </p:scale>
        <p:origin x="31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0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우클릭하여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세 개의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모두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하나를 가운데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표시하고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서비스에 전달하도록 만들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특성을 </a:t>
            </a:r>
            <a:r>
              <a:rPr lang="en-US" altLang="ko-KR" dirty="0" smtClean="0">
                <a:sym typeface="Wingdings" panose="05000000000000000000" pitchFamily="2" charset="2"/>
              </a:rPr>
              <a:t>'Service: Enter a name' 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52936"/>
            <a:ext cx="5616624" cy="3780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919" y="2687285"/>
            <a:ext cx="2220659" cy="38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3: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- 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정보를 서비스에 전달하는 코드를 작성하는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Intent</a:t>
            </a:r>
            <a:r>
              <a:rPr lang="ko-KR" altLang="en-US" dirty="0" smtClean="0">
                <a:sym typeface="Wingdings" panose="05000000000000000000" pitchFamily="2" charset="2"/>
              </a:rPr>
              <a:t>안에 부가 데이터를 담아서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통해 내보냅니다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0397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("command",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("Content", content);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startService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28920" y="5513351"/>
            <a:ext cx="123783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시작하기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760296" y="4418486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 만들고 부가 데이터 넣기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032104" y="5270671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입력상자에서 가져온 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13485" y="5031349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쪽에 전달하는 요청 메시지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20851" y="6089925"/>
            <a:ext cx="360066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</a:t>
            </a:r>
            <a:r>
              <a:rPr lang="en-US" altLang="ko-KR" sz="1400" dirty="0" smtClean="0"/>
              <a:t>intent</a:t>
            </a:r>
            <a:r>
              <a:rPr lang="ko-KR" altLang="en-US" sz="1400" dirty="0" smtClean="0"/>
              <a:t>객체는 </a:t>
            </a:r>
            <a:r>
              <a:rPr lang="en-US" altLang="ko-KR" sz="1400" dirty="0" err="1" smtClean="0"/>
              <a:t>MyService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클래스의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onStartCommand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전달 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 flipV="1">
            <a:off x="4151784" y="5790350"/>
            <a:ext cx="669067" cy="56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394" y="1503106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static final String TAG 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"onCreate() </a:t>
            </a:r>
            <a:r>
              <a:rPr lang="en-US" altLang="ko-KR" sz="1600" dirty="0" smtClean="0">
                <a:latin typeface="Consolas" panose="020B0609020204030204" pitchFamily="49" charset="0"/>
              </a:rPr>
              <a:t>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== null)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Service.START_STICKY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processCommand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다음 쪽에서 계속됩니다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3432" y="5229200"/>
            <a:ext cx="6607618" cy="50405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12224" y="2204864"/>
            <a:ext cx="188224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MyService.java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55556" y="5229200"/>
            <a:ext cx="2595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intent</a:t>
            </a:r>
            <a:r>
              <a:rPr lang="ko-KR" altLang="en-US" sz="1600" dirty="0" smtClean="0"/>
              <a:t>객체가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아니면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메소드 호출하기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456040" y="3275954"/>
            <a:ext cx="48965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만약 인텐트 객체가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onStartCommand</a:t>
            </a:r>
            <a:r>
              <a:rPr lang="en-US" altLang="ko-KR" sz="1400" dirty="0">
                <a:sym typeface="Wingdings" panose="05000000000000000000" pitchFamily="2" charset="2"/>
              </a:rPr>
              <a:t>() </a:t>
            </a:r>
            <a:r>
              <a:rPr lang="ko-KR" altLang="en-US" sz="1400" dirty="0" err="1">
                <a:sym typeface="Wingdings" panose="05000000000000000000" pitchFamily="2" charset="2"/>
              </a:rPr>
              <a:t>메소드는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ym typeface="Wingdings" panose="05000000000000000000" pitchFamily="2" charset="2"/>
              </a:rPr>
              <a:t>Service.START_STICKY</a:t>
            </a:r>
            <a:r>
              <a:rPr lang="ko-KR" altLang="en-US" sz="1400" dirty="0">
                <a:sym typeface="Wingdings" panose="05000000000000000000" pitchFamily="2" charset="2"/>
              </a:rPr>
              <a:t>을 반환합니다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sz="1400" dirty="0" err="1">
                <a:sym typeface="Wingdings" panose="05000000000000000000" pitchFamily="2" charset="2"/>
              </a:rPr>
              <a:t>재시작합니다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 err="1">
                <a:sym typeface="Wingdings" panose="05000000000000000000" pitchFamily="2" charset="2"/>
              </a:rPr>
              <a:t>재시작을</a:t>
            </a:r>
            <a:r>
              <a:rPr lang="ko-KR" altLang="en-US" sz="1400" dirty="0">
                <a:sym typeface="Wingdings" panose="05000000000000000000" pitchFamily="2" charset="2"/>
              </a:rPr>
              <a:t> 원하지 않으면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080009" y="4221088"/>
            <a:ext cx="664063" cy="1008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715506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IBinder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onBind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4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4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private void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processCommand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(Intent intent)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content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</a:t>
            </a:r>
            <a:r>
              <a:rPr lang="en-US" altLang="ko-KR" sz="1400" dirty="0">
                <a:latin typeface="Consolas" panose="020B0609020204030204" pitchFamily="49" charset="0"/>
              </a:rPr>
              <a:t>: " + command + 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>
                <a:latin typeface="Consolas" panose="020B0609020204030204" pitchFamily="49" charset="0"/>
              </a:rPr>
              <a:t>: " + content);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3;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39416" y="3666621"/>
            <a:ext cx="6552728" cy="271470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2064" y="395820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여기까지 코딩하고 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서비스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클릭해도 아무 일도 일어나지 않는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721659"/>
            <a:ext cx="8611346" cy="1889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전달받는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역할이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시스템에 의해 자동으로 시작될 수 있기 때문에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sym typeface="Wingdings" panose="05000000000000000000" pitchFamily="2" charset="2"/>
              </a:rPr>
              <a:t>일 때도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만약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Service.START_STICKY</a:t>
            </a:r>
            <a:r>
              <a:rPr lang="ko-KR" altLang="en-US" dirty="0" smtClean="0">
                <a:sym typeface="Wingdings" panose="05000000000000000000" pitchFamily="2" charset="2"/>
              </a:rPr>
              <a:t>을 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재시작을</a:t>
            </a:r>
            <a:r>
              <a:rPr lang="ko-KR" altLang="en-US" dirty="0" smtClean="0">
                <a:sym typeface="Wingdings" panose="05000000000000000000" pitchFamily="2" charset="2"/>
              </a:rPr>
              <a:t> 원하지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서비스가 서버 역할을 하면서 </a:t>
            </a:r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연결될 수 있도록 만드는 것을 바인딩</a:t>
            </a:r>
            <a:r>
              <a:rPr lang="en-US" altLang="ko-KR" dirty="0">
                <a:sym typeface="Wingdings" panose="05000000000000000000" pitchFamily="2" charset="2"/>
              </a:rPr>
              <a:t>(Binding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이라고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>
                <a:sym typeface="Wingdings" panose="05000000000000000000" pitchFamily="2" charset="2"/>
              </a:rPr>
              <a:t>사용하려면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onBind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재정의하는데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실습에선 다루지 </a:t>
            </a:r>
            <a:r>
              <a:rPr lang="ko-KR" altLang="en-US" dirty="0">
                <a:sym typeface="Wingdings" panose="05000000000000000000" pitchFamily="2" charset="2"/>
              </a:rPr>
              <a:t>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액티비티로 데이터를 전달하고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호출하면서 인텐트 객체를 전달하면서 부가 데이트를 넣어 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마지막 부분에서 액티비티 </a:t>
            </a:r>
            <a:r>
              <a:rPr lang="ko-KR" altLang="en-US" dirty="0">
                <a:sym typeface="Wingdings" panose="05000000000000000000" pitchFamily="2" charset="2"/>
              </a:rPr>
              <a:t>쪽</a:t>
            </a:r>
            <a:r>
              <a:rPr lang="ko-KR" altLang="en-US" dirty="0" smtClean="0">
                <a:sym typeface="Wingdings" panose="05000000000000000000" pitchFamily="2" charset="2"/>
              </a:rPr>
              <a:t>으로 인텐트를 전달하도록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액티비티에서는 이 인텐트를 전달 받아 화면 보여줄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다시 살펴 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객체를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연산자로 생성할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MainActivity.class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 메인 액티비티 쪽으로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객체에는 두 개의 부가 데이터를 추가했으며</a:t>
            </a:r>
            <a:r>
              <a:rPr lang="en-US" altLang="ko-KR" dirty="0" smtClean="0">
                <a:sym typeface="Wingdings" panose="05000000000000000000" pitchFamily="2" charset="2"/>
              </a:rPr>
              <a:t>,  command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content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dirty="0" smtClean="0">
                <a:sym typeface="Wingdings" panose="05000000000000000000" pitchFamily="2" charset="2"/>
              </a:rPr>
              <a:t>(Task)</a:t>
            </a:r>
            <a:r>
              <a:rPr lang="ko-KR" altLang="en-US" dirty="0" smtClean="0">
                <a:sym typeface="Wingdings" panose="05000000000000000000" pitchFamily="2" charset="2"/>
              </a:rPr>
              <a:t>를 생성하도록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플래그를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err="1" smtClean="0">
                <a:sym typeface="Wingdings" panose="05000000000000000000" pitchFamily="2" charset="2"/>
              </a:rPr>
              <a:t>서버스는</a:t>
            </a:r>
            <a:r>
              <a:rPr lang="ko-KR" altLang="en-US" b="1" dirty="0" smtClean="0">
                <a:sym typeface="Wingdings" panose="05000000000000000000" pitchFamily="2" charset="2"/>
              </a:rPr>
              <a:t> 화면이 없기 때문에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없는 서비스에서 화면이 있는 액티비티를 띄우려면 새로운 </a:t>
            </a:r>
            <a:r>
              <a:rPr lang="ko-KR" altLang="en-US" b="1" dirty="0">
                <a:sym typeface="Wingdings" panose="05000000000000000000" pitchFamily="2" charset="2"/>
              </a:rPr>
              <a:t>태</a:t>
            </a:r>
            <a:r>
              <a:rPr lang="ko-KR" altLang="en-US" b="1" dirty="0" smtClean="0">
                <a:sym typeface="Wingdings" panose="05000000000000000000" pitchFamily="2" charset="2"/>
              </a:rPr>
              <a:t>스크를 만들어야 하기 때문입니다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객체가 이미 메모리에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재사용하도록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FLAG_ACTIVITY_CLEAR_TOP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플래</a:t>
            </a:r>
            <a:r>
              <a:rPr lang="ko-KR" altLang="en-US" dirty="0">
                <a:sym typeface="Wingdings" panose="05000000000000000000" pitchFamily="2" charset="2"/>
              </a:rPr>
              <a:t>그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액티비티에서 받아서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", c</a:t>
            </a:r>
            <a:r>
              <a:rPr lang="en-US" altLang="ko-KR" sz="1400" dirty="0" smtClean="0">
                <a:latin typeface="Consolas" panose="020B0609020204030204" pitchFamily="49" charset="0"/>
              </a:rPr>
              <a:t>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400" dirty="0" smtClean="0">
                <a:latin typeface="Consolas" panose="020B0609020204030204" pitchFamily="49" charset="0"/>
              </a:rPr>
              <a:t>3; </a:t>
            </a:r>
            <a:r>
              <a:rPr lang="en-US" altLang="ko-KR" sz="1400" dirty="0">
                <a:latin typeface="Consolas" panose="020B0609020204030204" pitchFamily="49" charset="0"/>
              </a:rPr>
              <a:t>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newIntent.addFlags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(Intent.FLAG_ACTIVITY_NEW_TASK </a:t>
            </a:r>
            <a:r>
              <a:rPr lang="en-US" altLang="ko-KR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Intent.FLAG_ACTIVITY_SINGLE_TOP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Intent.FLAG_ACTIVITY_CLEAR_TOP);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command);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content.toUpperCase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013104"/>
            <a:ext cx="8136904" cy="193617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7863" y="3528121"/>
            <a:ext cx="341467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액티비티에 시작하기 위한 인텐트 객체 만들기</a:t>
            </a:r>
            <a:endParaRPr lang="ko-KR" altLang="en-US" sz="1200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8904312" y="3805120"/>
            <a:ext cx="450888" cy="415968"/>
          </a:xfrm>
          <a:prstGeom prst="bentConnector3">
            <a:avLst>
              <a:gd name="adj1" fmla="val -2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47863" y="4416594"/>
            <a:ext cx="265288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플래그 추가하기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2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ko-KR" sz="1200" dirty="0" smtClean="0">
                <a:sym typeface="Wingdings" panose="05000000000000000000" pitchFamily="2" charset="2"/>
              </a:rPr>
              <a:t>, 3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rd</a:t>
            </a:r>
            <a:r>
              <a:rPr lang="ko-KR" altLang="en-US" sz="1200" dirty="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가 존재할 경우 재사용을 위한 플래그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647863" y="5218797"/>
            <a:ext cx="26528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결과를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저장하고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보내기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43294" y="4489198"/>
            <a:ext cx="432048" cy="523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42485" y="2728610"/>
            <a:ext cx="2658262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초를 기다리는 과정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42485" y="1493782"/>
            <a:ext cx="406853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서비스에서 </a:t>
            </a:r>
            <a:r>
              <a:rPr lang="en-US" altLang="ko-KR" sz="1200" dirty="0" err="1">
                <a:sym typeface="Wingdings" panose="05000000000000000000" pitchFamily="2" charset="2"/>
              </a:rPr>
              <a:t>startActivity</a:t>
            </a:r>
            <a:r>
              <a:rPr lang="en-US" altLang="ko-KR" sz="1200" dirty="0">
                <a:sym typeface="Wingdings" panose="05000000000000000000" pitchFamily="2" charset="2"/>
              </a:rPr>
              <a:t>() </a:t>
            </a:r>
            <a:r>
              <a:rPr lang="ko-KR" altLang="en-US" sz="1200" dirty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sz="1200" dirty="0">
                <a:sym typeface="Wingdings" panose="05000000000000000000" pitchFamily="2" charset="2"/>
              </a:rPr>
              <a:t>(Task)</a:t>
            </a:r>
            <a:r>
              <a:rPr lang="ko-KR" altLang="en-US" sz="1200" dirty="0">
                <a:sym typeface="Wingdings" panose="05000000000000000000" pitchFamily="2" charset="2"/>
              </a:rPr>
              <a:t>를 생성하도록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플래그를 </a:t>
            </a:r>
            <a:r>
              <a:rPr lang="ko-KR" altLang="en-US" sz="1200" dirty="0" err="1">
                <a:sym typeface="Wingdings" panose="05000000000000000000" pitchFamily="2" charset="2"/>
              </a:rPr>
              <a:t>인텐트에</a:t>
            </a:r>
            <a:r>
              <a:rPr lang="ko-KR" altLang="en-US" sz="1200" dirty="0">
                <a:sym typeface="Wingdings" panose="05000000000000000000" pitchFamily="2" charset="2"/>
              </a:rPr>
              <a:t> 추가해야 합니다</a:t>
            </a:r>
            <a:r>
              <a:rPr lang="en-US" altLang="ko-KR" sz="1200" dirty="0">
                <a:sym typeface="Wingdings" panose="05000000000000000000" pitchFamily="2" charset="2"/>
              </a:rPr>
              <a:t>.  </a:t>
            </a:r>
            <a:r>
              <a:rPr lang="ko-KR" altLang="en-US" sz="1200" b="1" dirty="0" err="1">
                <a:sym typeface="Wingdings" panose="05000000000000000000" pitchFamily="2" charset="2"/>
              </a:rPr>
              <a:t>서버스는</a:t>
            </a:r>
            <a:r>
              <a:rPr lang="ko-KR" altLang="en-US" sz="1200" b="1" dirty="0">
                <a:sym typeface="Wingdings" panose="05000000000000000000" pitchFamily="2" charset="2"/>
              </a:rPr>
              <a:t> 화면이 없기 때문에</a:t>
            </a:r>
            <a:r>
              <a:rPr lang="en-US" altLang="ko-KR" sz="1200" b="1" dirty="0"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ym typeface="Wingdings" panose="05000000000000000000" pitchFamily="2" charset="2"/>
              </a:rPr>
              <a:t>화면이 없는 서비스에서 화면이 있는 액티비티를 띄우려면 새로운 태스크를 만들어야 하기 때문입니다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663952" y="2001613"/>
            <a:ext cx="1978533" cy="241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663952" y="4739759"/>
            <a:ext cx="1978533" cy="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0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</a:t>
            </a:r>
            <a:r>
              <a:rPr lang="ko-KR" altLang="en-US" b="1" dirty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...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onCreate(...)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if </a:t>
            </a:r>
            <a:r>
              <a:rPr lang="en-US" altLang="ko-KR" sz="14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" +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"content: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4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59896" y="1844824"/>
            <a:ext cx="6276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4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4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71508" y="5578950"/>
            <a:ext cx="410289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err="1" smtClean="0"/>
              <a:t>MyService</a:t>
            </a:r>
            <a:r>
              <a:rPr lang="ko-KR" altLang="en-US" sz="1200" dirty="0" smtClean="0"/>
              <a:t>로부터 전달 받은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에서 데이터를 찾은 후</a:t>
            </a:r>
            <a:r>
              <a:rPr lang="en-US" altLang="ko-KR" sz="1200" dirty="0" smtClean="0"/>
              <a:t>, </a:t>
            </a:r>
          </a:p>
          <a:p>
            <a:pPr latinLnBrk="0"/>
            <a:r>
              <a:rPr lang="ko-KR" altLang="en-US" sz="1200" dirty="0" smtClean="0"/>
              <a:t>토스트 메시지로 보이도록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971508" y="419817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ym typeface="Wingdings" panose="05000000000000000000" pitchFamily="2" charset="2"/>
              </a:rPr>
              <a:t>결과 화면입니다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" y="2132856"/>
            <a:ext cx="2214625" cy="390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132856"/>
            <a:ext cx="2232248" cy="39451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2132856"/>
            <a:ext cx="2204635" cy="39451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10358" y="493964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초 후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79976" y="53732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코딩한 것을 바탕으로 무의미한 서비스보다는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의미 있고 멋진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서비스를 제공하고자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command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"name"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첫 문자를 대문자로 변환해주고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앞뒤에 있는 공백</a:t>
            </a:r>
            <a:r>
              <a:rPr lang="en-US" altLang="ko-KR" dirty="0" smtClean="0">
                <a:sym typeface="Wingdings" panose="05000000000000000000" pitchFamily="2" charset="2"/>
              </a:rPr>
              <a:t>(whitespaces)</a:t>
            </a:r>
            <a:r>
              <a:rPr lang="ko-KR" altLang="en-US" dirty="0" smtClean="0">
                <a:sym typeface="Wingdings" panose="05000000000000000000" pitchFamily="2" charset="2"/>
              </a:rPr>
              <a:t>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삭제해주는 서비스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혹시 반복적으로 서비스를 요청했을 때 반환되는 메시지가 중복되지 않는 것도 확인 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이름이 한 단어 인 경우를 먼저 시도하고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이름이 여러 단어로 구성되어 있는 경우도 도전해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클릭하면</a:t>
            </a:r>
            <a:r>
              <a:rPr lang="en-US" altLang="ko-KR" dirty="0" smtClean="0"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sym typeface="Wingdings" panose="05000000000000000000" pitchFamily="2" charset="2"/>
              </a:rPr>
              <a:t>가 사라지도록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84" y="3212976"/>
            <a:ext cx="1714208" cy="3485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034" y="3212975"/>
            <a:ext cx="1738581" cy="3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Hu61Service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en-US" altLang="ko-KR" b="1" dirty="0" smtClean="0">
                <a:sym typeface="Wingdings" panose="05000000000000000000" pitchFamily="2" charset="2"/>
              </a:rPr>
              <a:t>Joy061Service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이름으로 복제합니다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Copy/Rename </a:t>
            </a:r>
            <a:r>
              <a:rPr lang="ko-KR" altLang="en-US" dirty="0" smtClean="0">
                <a:sym typeface="Wingdings" panose="05000000000000000000" pitchFamily="2" charset="2"/>
              </a:rPr>
              <a:t>절차를 따르지만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경우는 </a:t>
            </a: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이름이 같으므로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Hints: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>
                <a:sym typeface="Wingdings" panose="05000000000000000000" pitchFamily="2" charset="2"/>
              </a:rPr>
              <a:t>첫 </a:t>
            </a:r>
            <a:r>
              <a:rPr lang="ko-KR" altLang="en-US" dirty="0" smtClean="0">
                <a:sym typeface="Wingdings" panose="05000000000000000000" pitchFamily="2" charset="2"/>
              </a:rPr>
              <a:t>글</a:t>
            </a:r>
            <a:r>
              <a:rPr lang="ko-KR" altLang="en-US" dirty="0">
                <a:sym typeface="Wingdings" panose="05000000000000000000" pitchFamily="2" charset="2"/>
              </a:rPr>
              <a:t>자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en-US" altLang="ko-KR" dirty="0" smtClean="0">
                <a:sym typeface="Wingdings" panose="05000000000000000000" pitchFamily="2" charset="2"/>
              </a:rPr>
              <a:t>capitalize</a:t>
            </a:r>
            <a:r>
              <a:rPr lang="ko-KR" altLang="en-US" dirty="0" smtClean="0">
                <a:sym typeface="Wingdings" panose="05000000000000000000" pitchFamily="2" charset="2"/>
              </a:rPr>
              <a:t>하는 함수가 </a:t>
            </a:r>
            <a:r>
              <a:rPr lang="ko-KR" altLang="en-US" dirty="0">
                <a:sym typeface="Wingdings" panose="05000000000000000000" pitchFamily="2" charset="2"/>
              </a:rPr>
              <a:t>없습니다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다음은 코드는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ko-KR" altLang="en-US" dirty="0">
                <a:sym typeface="Wingdings" panose="05000000000000000000" pitchFamily="2" charset="2"/>
              </a:rPr>
              <a:t>를 첫 글자를 대문자로 만드는 방법들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 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s.charAt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(0))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(1);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soft keyboard</a:t>
            </a:r>
            <a:r>
              <a:rPr lang="ko-KR" altLang="en-US" dirty="0" smtClean="0">
                <a:sym typeface="Wingdings" panose="05000000000000000000" pitchFamily="2" charset="2"/>
              </a:rPr>
              <a:t>를 삭제하는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71464" y="4293096"/>
            <a:ext cx="1042974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(view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1: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capitalizeName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s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().split("\\s+");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"";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for (String i : s){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if(</a:t>
            </a:r>
            <a:r>
              <a:rPr lang="en-US" altLang="ko-KR" dirty="0" err="1">
                <a:latin typeface="Consolas" panose="020B0609020204030204" pitchFamily="49" charset="0"/>
              </a:rPr>
              <a:t>i.equals</a:t>
            </a:r>
            <a:r>
              <a:rPr lang="en-US" altLang="ko-KR" dirty="0">
                <a:latin typeface="Consolas" panose="020B0609020204030204" pitchFamily="49" charset="0"/>
              </a:rPr>
              <a:t>("")) return name;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name +=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(1) + " 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2: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processName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words = </a:t>
            </a:r>
            <a:r>
              <a:rPr lang="en-US" altLang="ko-KR" dirty="0" err="1">
                <a:latin typeface="Consolas" panose="020B0609020204030204" pitchFamily="49" charset="0"/>
              </a:rPr>
              <a:t>name.split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sb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(words[0].length() &gt; 0)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(words[0].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words[0].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words[0].length()).toString().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for (int i = 1; i &lt; </a:t>
            </a:r>
            <a:r>
              <a:rPr lang="en-US" altLang="ko-KR" dirty="0" err="1">
                <a:latin typeface="Consolas" panose="020B0609020204030204" pitchFamily="49" charset="0"/>
              </a:rPr>
              <a:t>words.length</a:t>
            </a:r>
            <a:r>
              <a:rPr lang="en-US" altLang="ko-KR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(words[i].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words[i].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words[i].length()).toString().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sb.toString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Hu061PhoneDialing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전화번호를 </a:t>
            </a:r>
            <a:r>
              <a:rPr lang="en-US" altLang="ko-KR" dirty="0" smtClean="0">
                <a:sym typeface="Wingdings" panose="05000000000000000000" pitchFamily="2" charset="2"/>
              </a:rPr>
              <a:t>Dialing</a:t>
            </a:r>
            <a:r>
              <a:rPr lang="ko-KR" altLang="en-US" dirty="0" smtClean="0">
                <a:sym typeface="Wingdings" panose="05000000000000000000" pitchFamily="2" charset="2"/>
              </a:rPr>
              <a:t>하는 기본적인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Hu061PhoneDialing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레이아웃을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contact_name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ImageButton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phone_icon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527184"/>
            <a:ext cx="2301680" cy="39629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3658672"/>
            <a:ext cx="4836246" cy="28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같이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drawable/folder </a:t>
            </a:r>
            <a:r>
              <a:rPr lang="ko-KR" altLang="en-US" sz="2000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New  Vector Asset 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Android icon </a:t>
            </a:r>
            <a:r>
              <a:rPr lang="ko-KR" altLang="en-US" sz="2000" dirty="0" smtClean="0">
                <a:sym typeface="Wingdings" panose="05000000000000000000" pitchFamily="2" charset="2"/>
              </a:rPr>
              <a:t>혹은 작은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그림을 클릭하여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필요한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지금같은 경우는 </a:t>
            </a:r>
            <a:r>
              <a:rPr lang="en-US" altLang="ko-KR" sz="2000" dirty="0" smtClean="0">
                <a:sym typeface="Wingdings" panose="05000000000000000000" pitchFamily="2" charset="2"/>
              </a:rPr>
              <a:t>Communication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선택하면 다양한 관련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이 보입니다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선택하고 </a:t>
            </a:r>
            <a:r>
              <a:rPr lang="en-US" altLang="ko-KR" sz="2000" dirty="0" smtClean="0">
                <a:sym typeface="Wingdings" panose="05000000000000000000" pitchFamily="2" charset="2"/>
              </a:rPr>
              <a:t>OK</a:t>
            </a:r>
            <a:r>
              <a:rPr lang="ko-KR" altLang="en-US" sz="2000" dirty="0" smtClean="0">
                <a:sym typeface="Wingdings" panose="05000000000000000000" pitchFamily="2" charset="2"/>
              </a:rPr>
              <a:t>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이름도 사용하기 쉽도록 수정해도 좋습니다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버튼을 추가하고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src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지정</a:t>
            </a:r>
            <a:r>
              <a:rPr lang="en-US" altLang="ko-KR" sz="2000" dirty="0" smtClean="0"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 </a:t>
            </a:r>
            <a:r>
              <a:rPr lang="en-US" altLang="ko-KR" sz="2000" dirty="0" smtClean="0">
                <a:sym typeface="Wingdings" panose="05000000000000000000" pitchFamily="2" charset="2"/>
              </a:rPr>
              <a:t>onClick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ko-KR" altLang="en-US" sz="2000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빨간 오류가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&lt;alt&gt;&lt;enter&gt;</a:t>
            </a:r>
            <a:r>
              <a:rPr lang="ko-KR" altLang="en-US" sz="2000" dirty="0" smtClean="0">
                <a:sym typeface="Wingdings" panose="05000000000000000000" pitchFamily="2" charset="2"/>
              </a:rPr>
              <a:t>하여 메소드를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sz="2000" dirty="0" smtClean="0">
                <a:sym typeface="Wingdings" panose="05000000000000000000" pitchFamily="2" charset="2"/>
              </a:rPr>
              <a:t>에 추가하도록 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public 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}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2000" dirty="0" smtClean="0">
                <a:sym typeface="Wingdings" panose="05000000000000000000" pitchFamily="2" charset="2"/>
              </a:rPr>
              <a:t>, Hard-coded </a:t>
            </a:r>
            <a:r>
              <a:rPr lang="ko-KR" altLang="en-US" sz="2000" dirty="0" smtClean="0">
                <a:sym typeface="Wingdings" panose="05000000000000000000" pitchFamily="2" charset="2"/>
              </a:rPr>
              <a:t>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</a:t>
            </a:r>
            <a:r>
              <a:rPr lang="ko-KR" altLang="en-US" sz="2000" dirty="0" smtClean="0">
                <a:sym typeface="Wingdings" panose="05000000000000000000" pitchFamily="2" charset="2"/>
              </a:rPr>
              <a:t>들을 입력하면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경고가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이를 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"Extract the strings"</a:t>
            </a:r>
            <a:r>
              <a:rPr lang="ko-KR" altLang="en-US" sz="2000" dirty="0" smtClean="0">
                <a:sym typeface="Wingdings" panose="05000000000000000000" pitchFamily="2" charset="2"/>
              </a:rPr>
              <a:t>해서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strings.xml </a:t>
            </a:r>
            <a:r>
              <a:rPr lang="ko-KR" altLang="en-US" sz="2000" dirty="0" smtClean="0">
                <a:sym typeface="Wingdings" panose="05000000000000000000" pitchFamily="2" charset="2"/>
              </a:rPr>
              <a:t>파일을 추가할 수 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primary_text_light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9666" y="613323"/>
            <a:ext cx="3288080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Using ConstraintLayout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82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="12dp"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make_a_call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dialNumber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app:layout_constraintLeft_toRightOf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리소스와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log tag</a:t>
            </a:r>
            <a:r>
              <a:rPr lang="ko-KR" altLang="en-US" sz="2000" dirty="0" smtClean="0">
                <a:sym typeface="Wingdings" panose="05000000000000000000" pitchFamily="2" charset="2"/>
              </a:rPr>
              <a:t>를 위한 상수를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2000" dirty="0" smtClean="0">
                <a:sym typeface="Wingdings" panose="05000000000000000000" pitchFamily="2" charset="2"/>
              </a:rPr>
              <a:t> 클래스에 정의합니다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static final String TAG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= "HuStar"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en-US" altLang="ko-KR" sz="2000" dirty="0" smtClean="0">
                <a:sym typeface="Wingdings" panose="05000000000000000000" pitchFamily="2" charset="2"/>
              </a:rPr>
              <a:t>() </a:t>
            </a:r>
            <a:r>
              <a:rPr lang="ko-KR" altLang="en-US" sz="2000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텍스트뷰 참조를 구하고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전화번호 </a:t>
            </a:r>
            <a:r>
              <a:rPr lang="en-US" altLang="ko-KR" sz="2000" dirty="0" smtClean="0">
                <a:sym typeface="Wingdings" panose="05000000000000000000" pitchFamily="2" charset="2"/>
              </a:rPr>
              <a:t>URI </a:t>
            </a:r>
            <a:r>
              <a:rPr lang="ko-KR" altLang="en-US" sz="2000" dirty="0" smtClean="0">
                <a:sym typeface="Wingdings" panose="05000000000000000000" pitchFamily="2" charset="2"/>
              </a:rPr>
              <a:t>문자열을 만들어 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TextView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(TextView) findViewById(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다이얼링을 할 인텐트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dialIntent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sym typeface="Wingdings" panose="05000000000000000000" pitchFamily="2" charset="2"/>
              </a:rPr>
              <a:t>을 생성하여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ACTION_DIAL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태그와 전화번호를 설정합니다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...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Create the intent.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Intent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Intent.ACTION_DIAL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Set the data for the intent as the phone number.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dialIntent.setData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보내서 실행하도록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log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출력합니다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 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16832"/>
            <a:ext cx="2503407" cy="4400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91" y="1916832"/>
            <a:ext cx="2520817" cy="4459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60" y="1916832"/>
            <a:ext cx="2575952" cy="44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Hu061PhoneCaling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직접 전화하기 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키패드</a:t>
            </a:r>
            <a:r>
              <a:rPr lang="en-US" altLang="ko-KR" b="1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다이얼링을 사용하지 않음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전화번호로 직접 전화를 거는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Hu061Dialing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복제하여 폴더 이름을 </a:t>
            </a:r>
            <a:r>
              <a:rPr lang="en-US" altLang="ko-KR" dirty="0" smtClean="0">
                <a:sym typeface="Wingdings" panose="05000000000000000000" pitchFamily="2" charset="2"/>
              </a:rPr>
              <a:t>Hu061PhoneCalling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변경되지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안스를 실행하여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이름을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기능을 이용하기 위해서는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AndroidManfest.xml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권한을 명시해야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android.permission.CALL_PHONE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그렇다고 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전화기능을 무조건 사용할 수 있는 것은 아니고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사용자에게 사용가능 문의를 할 수 있는 기회가 주어집니다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 분이 코드로 사용자에게 권한을 부여할 것인지 말 것인지 문의할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1" y="3799053"/>
            <a:ext cx="5420012" cy="12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29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레이아웃 역시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으로 구성할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여기선 </a:t>
            </a:r>
            <a:r>
              <a:rPr lang="en-US" altLang="ko-KR" dirty="0" smtClean="0">
                <a:sym typeface="Wingdings" panose="05000000000000000000" pitchFamily="2" charset="2"/>
              </a:rPr>
              <a:t>Relative</a:t>
            </a:r>
            <a:r>
              <a:rPr lang="ko-KR" altLang="en-US" dirty="0" smtClean="0">
                <a:sym typeface="Wingdings" panose="05000000000000000000" pitchFamily="2" charset="2"/>
              </a:rPr>
              <a:t>사용함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contact_name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위젯으로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649134"/>
            <a:ext cx="5700254" cy="24919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35" y="1600913"/>
            <a:ext cx="2816657" cy="48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번호를 입력하기 위한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481" y="1700808"/>
            <a:ext cx="106571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 smtClean="0">
                <a:latin typeface="Consolas" panose="020B0609020204030204" pitchFamily="49" charset="0"/>
              </a:rPr>
              <a:t>="enter a phone 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android:importantForAutofill</a:t>
            </a:r>
            <a:r>
              <a:rPr lang="en-US" altLang="ko-KR" sz="1600" dirty="0">
                <a:latin typeface="Consolas" panose="020B0609020204030204" pitchFamily="49" charset="0"/>
              </a:rPr>
              <a:t>="no"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519936" y="530120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6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315502"/>
            <a:ext cx="1124811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android:layout_alignParentEnd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600" dirty="0">
                <a:latin typeface="Consolas" panose="020B0609020204030204" pitchFamily="49" charset="0"/>
              </a:rPr>
              <a:t>="164dp"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="make a call"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>
            <a:stCxn id="11" idx="3"/>
          </p:cNvCxnSpPr>
          <p:nvPr/>
        </p:nvCxnSpPr>
        <p:spPr>
          <a:xfrm flipH="1">
            <a:off x="5087888" y="3977486"/>
            <a:ext cx="1690860" cy="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778748" y="3685098"/>
            <a:ext cx="40930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입력한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빨간 오류 표시가 나면 선택하여 </a:t>
            </a:r>
            <a:r>
              <a:rPr lang="en-US" altLang="ko-KR" sz="1600" dirty="0" err="1" smtClean="0"/>
              <a:t>MainActivty</a:t>
            </a:r>
            <a:r>
              <a:rPr lang="ko-KR" altLang="en-US" sz="1600" dirty="0" smtClean="0"/>
              <a:t>에 메소드를 생성하도록 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6778748" y="4433842"/>
            <a:ext cx="4093044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여러 분이 만든 아이콘 파일을 선택하십시오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4" idx="3"/>
            <a:endCxn id="6" idx="2"/>
          </p:cNvCxnSpPr>
          <p:nvPr/>
        </p:nvCxnSpPr>
        <p:spPr>
          <a:xfrm flipH="1" flipV="1">
            <a:off x="6077156" y="4362490"/>
            <a:ext cx="701592" cy="2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메소드애서</a:t>
            </a:r>
            <a:r>
              <a:rPr lang="en-US" altLang="ko-KR" dirty="0" smtClean="0">
                <a:sym typeface="Wingdings" panose="05000000000000000000" pitchFamily="2" charset="2"/>
              </a:rPr>
              <a:t>  EditText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객체에 있는 번호를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Log/Toast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메시지를 보여줍니다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"Phone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Toast.makeText(this, "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       Toast.LENGTH_LONG).show();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096000" y="4005064"/>
            <a:ext cx="864096" cy="8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5375920" y="3666621"/>
            <a:ext cx="1192829" cy="12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이전 프로젝트 코드의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Refactor  Rename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ACTION_DIAL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ACTION_CALL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수정되어야 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250" y="2204864"/>
            <a:ext cx="110058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>
                <a:latin typeface="Consolas" panose="020B0609020204030204" pitchFamily="49" charset="0"/>
              </a:rPr>
              <a:t>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Intent.ACTION_CALL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callIntent.setData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Uri.parse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phoneNumber</a:t>
            </a:r>
            <a:r>
              <a:rPr lang="en-US" altLang="ko-KR" sz="1600" dirty="0">
                <a:latin typeface="Consolas" panose="020B0609020204030204" pitchFamily="49" charset="0"/>
              </a:rPr>
              <a:t>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</a:t>
            </a:r>
            <a:r>
              <a:rPr lang="en-US" altLang="ko-KR" sz="1600" dirty="0" smtClean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phoneNumber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어떤 종류의 </a:t>
            </a:r>
            <a:r>
              <a:rPr lang="en-US" altLang="ko-KR" dirty="0" smtClean="0">
                <a:sym typeface="Wingdings" panose="05000000000000000000" pitchFamily="2" charset="2"/>
              </a:rPr>
              <a:t>device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(emulator)</a:t>
            </a:r>
            <a:r>
              <a:rPr lang="ko-KR" altLang="en-US" dirty="0" smtClean="0">
                <a:sym typeface="Wingdings" panose="05000000000000000000" pitchFamily="2" charset="2"/>
              </a:rPr>
              <a:t>는 경우에는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기능이 꺼져 있어서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바로 꺼질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이런 경우 </a:t>
            </a:r>
            <a:r>
              <a:rPr lang="en-US" altLang="ko-KR" dirty="0" smtClean="0">
                <a:sym typeface="Wingdings" panose="05000000000000000000" pitchFamily="2" charset="2"/>
              </a:rPr>
              <a:t>Settings  Apps  [Hu061PhoneCalling]  Permissions 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권한을 허용합니다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앱을 </a:t>
            </a:r>
            <a:r>
              <a:rPr lang="ko-KR" altLang="en-US" dirty="0" smtClean="0">
                <a:sym typeface="Wingdings" panose="05000000000000000000" pitchFamily="2" charset="2"/>
              </a:rPr>
              <a:t>처음 실행하면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전화걸기</a:t>
            </a:r>
            <a:r>
              <a:rPr lang="ko-KR" altLang="en-US" dirty="0">
                <a:sym typeface="Wingdings" panose="05000000000000000000" pitchFamily="2" charset="2"/>
              </a:rPr>
              <a:t> 권한을 묻습니다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Allow</a:t>
            </a:r>
            <a:r>
              <a:rPr lang="ko-KR" altLang="en-US" dirty="0">
                <a:sym typeface="Wingdings" panose="05000000000000000000" pitchFamily="2" charset="2"/>
              </a:rPr>
              <a:t>로 답을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무작위 번호로 전화 걸기를 시도해 보길 바랍니다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다음과 같은 과정을 거치며 </a:t>
            </a:r>
            <a:r>
              <a:rPr lang="ko-KR" altLang="en-US" dirty="0" err="1">
                <a:sym typeface="Wingdings" panose="05000000000000000000" pitchFamily="2" charset="2"/>
              </a:rPr>
              <a:t>전화걸기가</a:t>
            </a:r>
            <a:r>
              <a:rPr lang="ko-KR" altLang="en-US" dirty="0">
                <a:sym typeface="Wingdings" panose="05000000000000000000" pitchFamily="2" charset="2"/>
              </a:rPr>
              <a:t> 실행이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상대방이 전화를 </a:t>
            </a:r>
            <a:r>
              <a:rPr lang="ko-KR" altLang="en-US" dirty="0">
                <a:sym typeface="Wingdings" panose="05000000000000000000" pitchFamily="2" charset="2"/>
              </a:rPr>
              <a:t>끄면 초기 상태로 되돌아 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52923"/>
            <a:ext cx="1996613" cy="35436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13" y="2979831"/>
            <a:ext cx="2027096" cy="3528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8" y="3025226"/>
            <a:ext cx="4235164" cy="350082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645630" y="4941168"/>
            <a:ext cx="1440160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calling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앱의 </a:t>
            </a: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개 구성요소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95600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Activity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08168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08168" y="45091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Provider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4496524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Broadcast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Receiver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십각형 6"/>
          <p:cNvSpPr/>
          <p:nvPr/>
        </p:nvSpPr>
        <p:spPr>
          <a:xfrm>
            <a:off x="5494784" y="3056364"/>
            <a:ext cx="1440160" cy="1440160"/>
          </a:xfrm>
          <a:prstGeom prst="dec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Intent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>
            <a:stCxn id="6" idx="3"/>
            <a:endCxn id="7" idx="8"/>
          </p:cNvCxnSpPr>
          <p:nvPr/>
        </p:nvCxnSpPr>
        <p:spPr>
          <a:xfrm>
            <a:off x="4799856" y="2406480"/>
            <a:ext cx="1192491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1"/>
            <a:endCxn id="7" idx="9"/>
          </p:cNvCxnSpPr>
          <p:nvPr/>
        </p:nvCxnSpPr>
        <p:spPr>
          <a:xfrm rot="10800000" flipV="1">
            <a:off x="6437382" y="2406480"/>
            <a:ext cx="1170787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3"/>
            <a:endCxn id="7" idx="4"/>
          </p:cNvCxnSpPr>
          <p:nvPr/>
        </p:nvCxnSpPr>
        <p:spPr>
          <a:xfrm flipV="1">
            <a:off x="4799856" y="4496522"/>
            <a:ext cx="1192491" cy="540062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3"/>
            <a:endCxn id="10" idx="1"/>
          </p:cNvCxnSpPr>
          <p:nvPr/>
        </p:nvCxnSpPr>
        <p:spPr>
          <a:xfrm rot="16200000" flipH="1">
            <a:off x="6746445" y="4187457"/>
            <a:ext cx="552658" cy="1170787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ym typeface="Wingdings" panose="05000000000000000000" pitchFamily="2" charset="2"/>
              </a:rPr>
              <a:t>다른 </a:t>
            </a:r>
            <a:r>
              <a:rPr lang="en-US" altLang="ko-KR" b="1" dirty="0" smtClean="0">
                <a:sym typeface="Wingdings" panose="05000000000000000000" pitchFamily="2" charset="2"/>
              </a:rPr>
              <a:t>device emulator</a:t>
            </a:r>
            <a:r>
              <a:rPr lang="ko-KR" altLang="en-US" b="1" dirty="0" smtClean="0">
                <a:sym typeface="Wingdings" panose="05000000000000000000" pitchFamily="2" charset="2"/>
              </a:rPr>
              <a:t>에게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단말기를 전화하기 위해서는 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AVD Manager</a:t>
            </a:r>
            <a:r>
              <a:rPr lang="ko-KR" altLang="en-US" dirty="0" smtClean="0">
                <a:sym typeface="Wingdings" panose="05000000000000000000" pitchFamily="2" charset="2"/>
              </a:rPr>
              <a:t>로 가서 기기를 하나 더 설치하여 단말기가 추가로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</a:t>
            </a:r>
            <a:r>
              <a:rPr lang="en-US" altLang="ko-KR" dirty="0" smtClean="0">
                <a:sym typeface="Wingdings" panose="05000000000000000000" pitchFamily="2" charset="2"/>
              </a:rPr>
              <a:t>(emulator) </a:t>
            </a:r>
            <a:r>
              <a:rPr lang="ko-KR" altLang="en-US" dirty="0" smtClean="0">
                <a:sym typeface="Wingdings" panose="05000000000000000000" pitchFamily="2" charset="2"/>
              </a:rPr>
              <a:t>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단말기의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설정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에 가면</a:t>
            </a:r>
            <a:r>
              <a:rPr lang="en-US" altLang="ko-KR" dirty="0" smtClean="0">
                <a:sym typeface="Wingdings" panose="05000000000000000000" pitchFamily="2" charset="2"/>
              </a:rPr>
              <a:t>, "About emulated device</a:t>
            </a:r>
            <a:r>
              <a:rPr lang="ko-KR" altLang="en-US" dirty="0" smtClean="0">
                <a:sym typeface="Wingdings" panose="05000000000000000000" pitchFamily="2" charset="2"/>
              </a:rPr>
              <a:t>에서도 번호를 찾을 </a:t>
            </a:r>
            <a:r>
              <a:rPr lang="ko-KR" altLang="en-US" dirty="0">
                <a:sym typeface="Wingdings" panose="05000000000000000000" pitchFamily="2" charset="2"/>
              </a:rPr>
              <a:t>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대부분 </a:t>
            </a:r>
            <a:r>
              <a:rPr lang="en-US" altLang="ko-KR" dirty="0" smtClean="0">
                <a:sym typeface="Wingdings" panose="05000000000000000000" pitchFamily="2" charset="2"/>
              </a:rPr>
              <a:t>1-555-521-xxxx </a:t>
            </a:r>
            <a:r>
              <a:rPr lang="ko-KR" altLang="en-US" dirty="0" smtClean="0">
                <a:sym typeface="Wingdings" panose="05000000000000000000" pitchFamily="2" charset="2"/>
              </a:rPr>
              <a:t>와 비슷한 번호입니다</a:t>
            </a:r>
            <a:r>
              <a:rPr lang="en-US" altLang="ko-KR" dirty="0" smtClean="0">
                <a:sym typeface="Wingdings" panose="05000000000000000000" pitchFamily="2" charset="2"/>
              </a:rPr>
              <a:t>). Android SDK Platform-Tools</a:t>
            </a:r>
            <a:r>
              <a:rPr lang="ko-KR" altLang="en-US" dirty="0" smtClean="0">
                <a:sym typeface="Wingdings" panose="05000000000000000000" pitchFamily="2" charset="2"/>
              </a:rPr>
              <a:t>를 설치하면 </a:t>
            </a:r>
            <a:r>
              <a:rPr lang="en-US" altLang="ko-KR" dirty="0" smtClean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</a:t>
            </a:r>
            <a:r>
              <a:rPr lang="ko-KR" altLang="en-US" dirty="0" smtClean="0">
                <a:sym typeface="Wingdings" panose="05000000000000000000" pitchFamily="2" charset="2"/>
              </a:rPr>
              <a:t>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5554</a:t>
            </a:r>
            <a:r>
              <a:rPr lang="ko-KR" altLang="en-US" dirty="0" smtClean="0">
                <a:sym typeface="Wingdings" panose="05000000000000000000" pitchFamily="2" charset="2"/>
              </a:rPr>
              <a:t>에서 앱이 실행되고 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번호에 </a:t>
            </a:r>
            <a:r>
              <a:rPr lang="en-US" altLang="ko-KR" dirty="0" smtClean="0">
                <a:sym typeface="Wingdings" panose="05000000000000000000" pitchFamily="2" charset="2"/>
              </a:rPr>
              <a:t>5556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전화 </a:t>
            </a:r>
            <a:r>
              <a:rPr lang="ko-KR" altLang="en-US" dirty="0" err="1" smtClean="0">
                <a:sym typeface="Wingdings" panose="05000000000000000000" pitchFamily="2" charset="2"/>
              </a:rPr>
              <a:t>벨소리도</a:t>
            </a:r>
            <a:r>
              <a:rPr lang="ko-KR" altLang="en-US" dirty="0" smtClean="0">
                <a:sym typeface="Wingdings" panose="05000000000000000000" pitchFamily="2" charset="2"/>
              </a:rPr>
              <a:t> 들을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전화를 받는 것도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끊는 것도 시도해보십시오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관찰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단말기가 있을 때 앱을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최근에 생성된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단말기로 앱이 </a:t>
            </a:r>
            <a:r>
              <a:rPr lang="en-US" altLang="ko-KR" dirty="0" smtClean="0">
                <a:sym typeface="Wingdings" panose="05000000000000000000" pitchFamily="2" charset="2"/>
              </a:rPr>
              <a:t>Load</a:t>
            </a:r>
            <a:r>
              <a:rPr lang="ko-KR" altLang="en-US" dirty="0" smtClean="0">
                <a:sym typeface="Wingdings" panose="05000000000000000000" pitchFamily="2" charset="2"/>
              </a:rPr>
              <a:t>되고 실행되는 것을 관찰할 수 있었습니다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56" y="2969591"/>
            <a:ext cx="3847861" cy="32122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04" y="3034106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32" y="2969591"/>
            <a:ext cx="2160240" cy="18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57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Hu061PhoneMessaging: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Hu061PhoneDialing</a:t>
            </a:r>
            <a:r>
              <a:rPr lang="ko-KR" altLang="en-US" dirty="0" smtClean="0">
                <a:sym typeface="Wingdings" panose="05000000000000000000" pitchFamily="2" charset="2"/>
              </a:rPr>
              <a:t>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Hu061PhoneMessaging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유지함으로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파일에만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41678"/>
            <a:ext cx="7277731" cy="36350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343" y="2204864"/>
            <a:ext cx="2417573" cy="42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도 사용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TextView, 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EditText, id=</a:t>
            </a:r>
            <a:r>
              <a:rPr lang="en-US" altLang="ko-KR" dirty="0" err="1" smtClean="0">
                <a:sym typeface="Wingdings" panose="05000000000000000000" pitchFamily="2" charset="2"/>
              </a:rPr>
              <a:t>sms_message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, id=</a:t>
            </a:r>
            <a:r>
              <a:rPr lang="en-US" altLang="ko-KR" dirty="0" err="1" smtClean="0">
                <a:sym typeface="Wingdings" panose="05000000000000000000" pitchFamily="2" charset="2"/>
              </a:rPr>
              <a:t>message_icon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enter_a_phone_number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600" dirty="0">
                <a:latin typeface="Consolas" panose="020B0609020204030204" pitchFamily="49" charset="0"/>
              </a:rPr>
              <a:t>="" /&gt;</a:t>
            </a:r>
          </a:p>
        </p:txBody>
      </p:sp>
    </p:spTree>
    <p:extLst>
      <p:ext uri="{BB962C8B-B14F-4D97-AF65-F5344CB8AC3E}">
        <p14:creationId xmlns:p14="http://schemas.microsoft.com/office/powerpoint/2010/main" val="5515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</a:t>
            </a:r>
            <a:r>
              <a:rPr lang="en-US" altLang="ko-KR" sz="1400" dirty="0" err="1">
                <a:latin typeface="Consolas" panose="020B0609020204030204" pitchFamily="49" charset="0"/>
              </a:rPr>
              <a:t>ImageButton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message_icon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send_a_message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smtClean="0">
                <a:latin typeface="Consolas" panose="020B0609020204030204" pitchFamily="49" charset="0"/>
              </a:rPr>
              <a:t>android:src="@</a:t>
            </a:r>
            <a:r>
              <a:rPr lang="en-US" altLang="ko-KR" sz="1400" dirty="0">
                <a:latin typeface="Consolas" panose="020B0609020204030204" pitchFamily="49" charset="0"/>
              </a:rPr>
              <a:t>drawable/ic_message_24"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enter_message_here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textMultiLine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viewEnd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400" dirty="0">
                <a:latin typeface="Consolas" panose="020B0609020204030204" pitchFamily="49" charset="0"/>
              </a:rPr>
              <a:t>="God is good all the time"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&lt;/RelativeLayout&gt;</a:t>
            </a:r>
          </a:p>
        </p:txBody>
      </p:sp>
    </p:spTree>
    <p:extLst>
      <p:ext uri="{BB962C8B-B14F-4D97-AF65-F5344CB8AC3E}">
        <p14:creationId xmlns:p14="http://schemas.microsoft.com/office/powerpoint/2010/main" val="2191782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부여합니다</a:t>
            </a:r>
            <a:r>
              <a:rPr lang="en-US" altLang="ko-KR" dirty="0" smtClean="0">
                <a:sym typeface="Wingdings" panose="05000000000000000000" pitchFamily="2" charset="2"/>
              </a:rPr>
              <a:t>. CALL_PHONE </a:t>
            </a:r>
            <a:r>
              <a:rPr lang="ko-KR" altLang="en-US" dirty="0" smtClean="0">
                <a:sym typeface="Wingdings" panose="05000000000000000000" pitchFamily="2" charset="2"/>
              </a:rPr>
              <a:t>권한이 있다면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android.permission.SEND_SMS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MainActivity.xml &amp; onClick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err="1" smtClean="0">
                <a:sym typeface="Wingdings" panose="05000000000000000000" pitchFamily="2" charset="2"/>
              </a:rPr>
              <a:t>smsSendMessage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코딩 합니다</a:t>
            </a:r>
            <a:r>
              <a:rPr lang="en-US" altLang="ko-KR" dirty="0" smtClean="0">
                <a:sym typeface="Wingdings" panose="05000000000000000000" pitchFamily="2" charset="2"/>
              </a:rPr>
              <a:t>. i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이전 프로젝트와 다르게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사용자가 입력한 전화번호를 읽어오는 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"&gt;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R.id.number_to_call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Use format with "</a:t>
            </a:r>
            <a:r>
              <a:rPr lang="en-US" altLang="ko-KR" sz="1400" dirty="0" err="1">
                <a:latin typeface="Consolas" panose="020B0609020204030204" pitchFamily="49" charset="0"/>
              </a:rPr>
              <a:t>smsto</a:t>
            </a:r>
            <a:r>
              <a:rPr lang="en-US" altLang="ko-KR" sz="1400" dirty="0">
                <a:latin typeface="Consolas" panose="020B0609020204030204" pitchFamily="49" charset="0"/>
              </a:rPr>
              <a:t>:" and phone number to create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smsto</a:t>
            </a:r>
            <a:r>
              <a:rPr lang="en-US" altLang="ko-KR" sz="1400" dirty="0" smtClean="0">
                <a:latin typeface="Consolas" panose="020B0609020204030204" pitchFamily="49" charset="0"/>
              </a:rPr>
              <a:t>:" +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Find the 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 view and get the text of the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message.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R.id.sms_message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Intent.ACTION_SENDTO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smsIntent.setData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Uri.parse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Add the message (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 with the key 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smsIntent.putExtra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"&lt;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76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체크하기 위한 코드를 다음과 같이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MY_PERMISSIONS_REQUEST_SEND_SMS </a:t>
            </a:r>
            <a:r>
              <a:rPr lang="ko-KR" altLang="en-US" dirty="0" smtClean="0">
                <a:latin typeface="Consolas" panose="020B0609020204030204" pitchFamily="49" charset="0"/>
              </a:rPr>
              <a:t>상수는 다른 권한 요청과 구별하기 위해 임의의 수로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onCreate()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권한 설정을 체크합니다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"&gt;onCreate");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dirty="0" smtClean="0">
                <a:sym typeface="Wingdings" panose="05000000000000000000" pitchFamily="2" charset="2"/>
              </a:rPr>
              <a:t>권한 설정을 체크하는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SEND_SMS</a:t>
            </a:r>
            <a:r>
              <a:rPr lang="ko-KR" altLang="en-US" dirty="0" smtClean="0">
                <a:sym typeface="Wingdings" panose="05000000000000000000" pitchFamily="2" charset="2"/>
              </a:rPr>
              <a:t> 권한 설정이 되어 있는지 체크하고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설정이 되어 있지 않다면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권한을 요청합니다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94" y="2020016"/>
            <a:ext cx="1125381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ActivityCompat.checkSelfPermission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 !=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ActivityCompat.requestPermissions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new String[]{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}, MY_PERMISSIONS_REQUEST_SEND_SMS);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already granted.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already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20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권한 부여 요청이 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이에 대해 답을 사용자로부터 허락을 받고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아니면 이미 저장되어 있다면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답을 </a:t>
            </a:r>
            <a:r>
              <a:rPr lang="en-US" altLang="ko-KR" dirty="0">
                <a:sym typeface="Wingdings" panose="05000000000000000000" pitchFamily="2" charset="2"/>
              </a:rPr>
              <a:t>onRequestPermissionsResult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알려주므로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메소드를 재정의합니다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3352" y="1723195"/>
            <a:ext cx="116652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onRequestPermissionsResult(int requestCode, String permissions[], int[] grantResults)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Check if permission is granted or not for the request.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(requestCode)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MY_PERMISSIONS_REQUEST_SEND_SMS: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(permissions[0].</a:t>
            </a:r>
            <a:r>
              <a:rPr lang="en-US" altLang="ko-KR" sz="1600" dirty="0" err="1">
                <a:latin typeface="Consolas" panose="020B0609020204030204" pitchFamily="49" charset="0"/>
              </a:rPr>
              <a:t>equalsIgnoreCase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&amp;&amp; grantResults[0] ==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Toast.makeText(this, "Permission denied",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default: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"Pass - not my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23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실행 결과</a:t>
            </a:r>
            <a:r>
              <a:rPr lang="en-US" altLang="ko-KR" dirty="0" smtClean="0">
                <a:sym typeface="Wingdings" panose="05000000000000000000" pitchFamily="2" charset="2"/>
              </a:rPr>
              <a:t>: emulator</a:t>
            </a:r>
            <a:r>
              <a:rPr lang="ko-KR" altLang="en-US" dirty="0" smtClean="0">
                <a:sym typeface="Wingdings" panose="05000000000000000000" pitchFamily="2" charset="2"/>
              </a:rPr>
              <a:t>로 단말기 두 대로 테스트를 시도해 보십시오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단말기의 설정에서도 찾을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두 번호가 자주 사용됩니다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끝에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자리만 사용해도 번호를 서로 인식합니다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709232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096648"/>
            <a:ext cx="2448272" cy="2129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1877" y="2062901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1-555-521-5554</a:t>
            </a:r>
          </a:p>
          <a:p>
            <a:r>
              <a:rPr lang="en-US" altLang="ko-KR" dirty="0" smtClean="0"/>
              <a:t>1-555-521-5556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50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Activity: </a:t>
            </a:r>
          </a:p>
          <a:p>
            <a:r>
              <a:rPr lang="ko-KR" altLang="en-US" dirty="0"/>
              <a:t>액티비티는 사용자가 애플리케이션과 상호작용하는 </a:t>
            </a:r>
            <a:r>
              <a:rPr lang="ko-KR" altLang="en-US" dirty="0" smtClean="0"/>
              <a:t>단일 화면을 </a:t>
            </a:r>
            <a:r>
              <a:rPr lang="ko-KR" altLang="en-US" dirty="0"/>
              <a:t>의미하며 모든 안드로이드 애플리케이션은 액티비티로 구성되어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안드로이드 애플리케이션은 반드시 하나 이상의 액티비티를 포함하고 </a:t>
            </a:r>
            <a:r>
              <a:rPr lang="ko-KR" altLang="en-US" dirty="0" smtClean="0"/>
              <a:t>있으며 액티비티는 </a:t>
            </a:r>
            <a:r>
              <a:rPr lang="ko-KR" altLang="en-US" dirty="0"/>
              <a:t>생명주기</a:t>
            </a:r>
            <a:r>
              <a:rPr lang="en-US" altLang="ko-KR" dirty="0"/>
              <a:t>(Life Cycle) </a:t>
            </a:r>
            <a:r>
              <a:rPr lang="ko-KR" altLang="en-US" dirty="0"/>
              <a:t>관련 메서드들을 재정의하여 원하는 기능들을 구현할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인텐트</a:t>
            </a:r>
            <a:r>
              <a:rPr lang="en-US" altLang="ko-KR" dirty="0"/>
              <a:t>(Intent)</a:t>
            </a:r>
            <a:r>
              <a:rPr lang="ko-KR" altLang="en-US" dirty="0"/>
              <a:t>를 통해 다른 애플리케이션의 액티비티를 호출할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액티비티를 동시에 </a:t>
            </a:r>
            <a:r>
              <a:rPr lang="en-US" altLang="ko-KR" dirty="0"/>
              <a:t>Display </a:t>
            </a:r>
            <a:r>
              <a:rPr lang="ko-KR" altLang="en-US" dirty="0"/>
              <a:t>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View </a:t>
            </a:r>
            <a:r>
              <a:rPr lang="ko-KR" altLang="en-US" dirty="0"/>
              <a:t>또는 </a:t>
            </a:r>
            <a:r>
              <a:rPr lang="en-US" altLang="ko-KR" dirty="0"/>
              <a:t>ViewGroup</a:t>
            </a:r>
            <a:r>
              <a:rPr lang="ko-KR" altLang="en-US" dirty="0"/>
              <a:t>을 포함합니다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애플리케이션에는 하나 이상의 액티비티가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액티비티 </a:t>
            </a:r>
            <a:r>
              <a:rPr lang="ko-KR" altLang="en-US" dirty="0"/>
              <a:t>내에 </a:t>
            </a:r>
            <a:r>
              <a:rPr lang="ko-KR" altLang="en-US" dirty="0" err="1"/>
              <a:t>프래그먼트</a:t>
            </a:r>
            <a:r>
              <a:rPr lang="en-US" altLang="ko-KR" dirty="0"/>
              <a:t>(Fragment)</a:t>
            </a:r>
            <a:r>
              <a:rPr lang="ko-KR" altLang="en-US" dirty="0"/>
              <a:t>를 추가하여 화면을 분할시킬 수 있습니다</a:t>
            </a:r>
          </a:p>
          <a:p>
            <a:pPr marL="5715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1316579"/>
            <a:ext cx="2276931" cy="39846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92" y="1959730"/>
            <a:ext cx="2328764" cy="4026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113" y="3749612"/>
            <a:ext cx="2903472" cy="22480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640" y="4071696"/>
            <a:ext cx="2382496" cy="24200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763" y="2948105"/>
            <a:ext cx="4112449" cy="354360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819749" y="5812013"/>
            <a:ext cx="194421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97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Hu062Receiver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org.joy.receiver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자동으로 추가 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Step 2: AndroidManifest.xml </a:t>
            </a:r>
            <a:r>
              <a:rPr lang="ko-KR" altLang="en-US" dirty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를 직접 추가 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&lt;receiver&gt;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ym typeface="Wingdings" panose="05000000000000000000" pitchFamily="2" charset="2"/>
              </a:rPr>
              <a:t>태그로 어떤 인텐트를 받을 것인지 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넣습니다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즉 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=".SmsReceiver"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android:name="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882722"/>
            <a:ext cx="288031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540" y="4077072"/>
            <a:ext cx="604867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앱에서 </a:t>
            </a:r>
            <a:r>
              <a:rPr lang="en-US" altLang="ko-KR" b="1" dirty="0">
                <a:sym typeface="Wingdings" panose="05000000000000000000" pitchFamily="2" charset="2"/>
              </a:rPr>
              <a:t>SMS</a:t>
            </a:r>
            <a:r>
              <a:rPr lang="ko-KR" altLang="en-US" b="1" dirty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>
                <a:sym typeface="Wingdings" panose="05000000000000000000" pitchFamily="2" charset="2"/>
              </a:rPr>
              <a:t>, RECEIVE_SMS </a:t>
            </a:r>
            <a:r>
              <a:rPr lang="ko-KR" altLang="en-US" b="1" dirty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다음과 </a:t>
            </a:r>
            <a:r>
              <a:rPr lang="ko-KR" altLang="en-US" dirty="0">
                <a:sym typeface="Wingdings" panose="05000000000000000000" pitchFamily="2" charset="2"/>
              </a:rPr>
              <a:t>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&lt;uses-permission&gt;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추가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uses-permission&gt;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수신과 관련된 권한을 가질 수 있도록 해줍니다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마시멜로우</a:t>
            </a:r>
            <a:r>
              <a:rPr lang="ko-KR" altLang="en-US" dirty="0">
                <a:sym typeface="Wingdings" panose="05000000000000000000" pitchFamily="2" charset="2"/>
              </a:rPr>
              <a:t> 버전 이후부터는 해당 권한이 위험권한으로 바뀌어 앱 </a:t>
            </a:r>
            <a:r>
              <a:rPr lang="ko-KR" altLang="en-US" dirty="0" smtClean="0">
                <a:sym typeface="Wingdings" panose="05000000000000000000" pitchFamily="2" charset="2"/>
              </a:rPr>
              <a:t>실행할 때 다시 한번 </a:t>
            </a:r>
            <a:r>
              <a:rPr lang="ko-KR" altLang="en-US" dirty="0">
                <a:sym typeface="Wingdings" panose="05000000000000000000" pitchFamily="2" charset="2"/>
              </a:rPr>
              <a:t>사용자에게 </a:t>
            </a:r>
            <a:r>
              <a:rPr lang="ko-KR" altLang="en-US" dirty="0" smtClean="0">
                <a:sym typeface="Wingdings" panose="05000000000000000000" pitchFamily="2" charset="2"/>
              </a:rPr>
              <a:t>권한 요청을 받아야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b="1" dirty="0">
                <a:latin typeface="Consolas" panose="020B0609020204030204" pitchFamily="49" charset="0"/>
              </a:rPr>
              <a:t>"/&gt;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60296" y="4312378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smtClean="0">
                <a:sym typeface="Wingdings" panose="05000000000000000000" pitchFamily="2" charset="2"/>
              </a:rPr>
              <a:t>SmsReceiver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71628" y="4436062"/>
            <a:ext cx="67573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5740514"/>
            <a:ext cx="1122023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와  </a:t>
            </a:r>
            <a:r>
              <a:rPr lang="en-US" altLang="ko-KR" sz="1500" dirty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500" dirty="0">
                <a:sym typeface="Wingdings" panose="05000000000000000000" pitchFamily="2" charset="2"/>
              </a:rPr>
              <a:t>? </a:t>
            </a:r>
            <a:r>
              <a:rPr lang="ko-KR" altLang="en-US" sz="1500" dirty="0" smtClean="0">
                <a:sym typeface="Wingdings" panose="05000000000000000000" pitchFamily="2" charset="2"/>
              </a:rPr>
              <a:t>두 </a:t>
            </a:r>
            <a:r>
              <a:rPr lang="ko-KR" altLang="en-US" sz="15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500" dirty="0">
                <a:sym typeface="Wingdings" panose="05000000000000000000" pitchFamily="2" charset="2"/>
              </a:rPr>
              <a:t>import </a:t>
            </a:r>
            <a:r>
              <a:rPr lang="ko-KR" altLang="en-US" sz="15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br>
              <a:rPr lang="en-US" altLang="ko-KR" sz="1500" dirty="0">
                <a:sym typeface="Wingdings" panose="05000000000000000000" pitchFamily="2" charset="2"/>
              </a:rPr>
            </a:br>
            <a:r>
              <a:rPr lang="ko-KR" altLang="en-US" sz="15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500" dirty="0">
                <a:sym typeface="Wingdings" panose="05000000000000000000" pitchFamily="2" charset="2"/>
              </a:rPr>
              <a:t>alt + Enter </a:t>
            </a:r>
            <a:r>
              <a:rPr lang="ko-KR" altLang="en-US" sz="15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500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java.util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패키지 </a:t>
            </a:r>
            <a:r>
              <a:rPr lang="ko-KR" altLang="en-US" sz="15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36635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SmsReceiver.java </a:t>
            </a:r>
            <a:r>
              <a:rPr lang="ko-KR" altLang="en-US" sz="1600" dirty="0"/>
              <a:t>코딩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040216" y="1778045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1140" y="170864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필요 없는 코드일 수도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59496" y="2648809"/>
            <a:ext cx="8208912" cy="420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040479" y="2077974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61140" y="1708641"/>
            <a:ext cx="37955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아래 두 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새로운 형식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코딩하면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M(</a:t>
            </a:r>
            <a:r>
              <a:rPr lang="en-US" altLang="ko-KR" sz="1200" dirty="0" err="1" smtClean="0"/>
              <a:t>Mashmellow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버전을 위한 위와 아래 있는 </a:t>
            </a:r>
            <a:r>
              <a:rPr lang="en-US" altLang="ko-KR" sz="1200" dirty="0" smtClean="0"/>
              <a:t>if {} </a:t>
            </a:r>
            <a:r>
              <a:rPr lang="ko-KR" altLang="en-US" sz="1200" dirty="0" smtClean="0"/>
              <a:t>구문은 </a:t>
            </a:r>
            <a:r>
              <a:rPr lang="en-US" altLang="ko-KR" sz="1200" dirty="0" err="1" smtClean="0"/>
              <a:t>alt+Enter</a:t>
            </a:r>
            <a:r>
              <a:rPr lang="ko-KR" altLang="en-US" sz="1200" dirty="0" smtClean="0"/>
              <a:t>로 사용하여 절로 채울 수 있습니다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사용하기도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 없을 수도 있는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이러함 메소드를 위해서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권한을 이미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b="1" dirty="0" err="1">
                <a:latin typeface="Consolas" panose="020B0609020204030204" pitchFamily="49" charset="0"/>
              </a:rPr>
              <a:t>url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b="1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implementation </a:t>
            </a:r>
            <a:r>
              <a:rPr lang="en-US" altLang="ko-KR" sz="1600" b="1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8128" y="1293297"/>
            <a:ext cx="4200189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Hu061PhoneMessaging</a:t>
            </a:r>
            <a:r>
              <a:rPr lang="ko-KR" altLang="en-US" sz="1400" dirty="0" smtClean="0"/>
              <a:t> 프로젝트에서는 우리는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직접 </a:t>
            </a:r>
            <a:r>
              <a:rPr lang="en-US" altLang="ko-KR" sz="1400" dirty="0" smtClean="0"/>
              <a:t>Permission Checking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하는 코딩을 하였는데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여기서는 외부 </a:t>
            </a:r>
            <a:r>
              <a:rPr lang="en-US" altLang="ko-KR" sz="1400" dirty="0" smtClean="0"/>
              <a:t>Library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하여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Service: </a:t>
            </a:r>
          </a:p>
          <a:p>
            <a:r>
              <a:rPr lang="ko-KR" altLang="en-US" dirty="0"/>
              <a:t>서비스는 사용자와 직접적으로 상호작용하는 요소는 </a:t>
            </a:r>
            <a:r>
              <a:rPr lang="ko-KR" altLang="en-US" dirty="0" smtClean="0"/>
              <a:t>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</a:t>
            </a:r>
            <a:r>
              <a:rPr lang="ko-KR" altLang="en-US" dirty="0"/>
              <a:t>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어떠한 작업을 처리하기 위해 서비스를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애플리케이션을 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다운로드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유튜브 또는 </a:t>
            </a:r>
            <a:r>
              <a:rPr lang="ko-KR" altLang="en-US" dirty="0" smtClean="0"/>
              <a:t>멜론 음원 </a:t>
            </a:r>
            <a:r>
              <a:rPr lang="ko-KR" altLang="en-US" dirty="0"/>
              <a:t>스트리밍 앱을 </a:t>
            </a:r>
            <a:r>
              <a:rPr lang="ko-KR" altLang="en-US" dirty="0" smtClean="0"/>
              <a:t>사용한다든지 등 다른 작업을 할 때 </a:t>
            </a:r>
            <a:r>
              <a:rPr lang="ko-KR" altLang="en-US" dirty="0"/>
              <a:t>서비스를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같은 경우 사용자의 인터페이스</a:t>
            </a:r>
            <a:r>
              <a:rPr lang="en-US" altLang="ko-KR" dirty="0"/>
              <a:t>(UI,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를 방해하지 않고 눈에 보이지 않는 곳에서 작업을 처리하기 때문에 별도의 스레드</a:t>
            </a:r>
            <a:r>
              <a:rPr lang="en-US" altLang="ko-KR" dirty="0"/>
              <a:t>(Thread)</a:t>
            </a:r>
            <a:r>
              <a:rPr lang="ko-KR" altLang="en-US" dirty="0"/>
              <a:t>에서 동작한다고 오해하는 경우가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/>
              <a:t>.... </a:t>
            </a:r>
            <a:r>
              <a:rPr lang="ko-KR" altLang="en-US" dirty="0"/>
              <a:t>서비스는 엄연히 메인 스레드에서 동작하기 때문에 서비스 내에서 별도의 스레드를 생성하여 작업을 처리해야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와 연동이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/>
              <a:t>UI</a:t>
            </a:r>
            <a:r>
              <a:rPr lang="ko-KR" altLang="en-US" dirty="0"/>
              <a:t>를 가지지 않으며 백그라운드에서 수행됩니다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/>
              <a:t>서비스는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스레드라고</a:t>
            </a:r>
            <a:r>
              <a:rPr lang="ko-KR" altLang="en-US" dirty="0" smtClean="0"/>
              <a:t> </a:t>
            </a:r>
            <a:r>
              <a:rPr lang="ko-KR" altLang="en-US" dirty="0"/>
              <a:t>불리는 동일한 애플리케이션 스레드로 실행됩니다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애플리케이션이 </a:t>
            </a:r>
            <a:r>
              <a:rPr lang="ko-KR" altLang="en-US" dirty="0"/>
              <a:t>종료되어도 이미 시작이 된 서비스</a:t>
            </a:r>
            <a:r>
              <a:rPr lang="en-US" altLang="ko-KR" dirty="0"/>
              <a:t>(Service)</a:t>
            </a:r>
            <a:r>
              <a:rPr lang="ko-KR" altLang="en-US" dirty="0"/>
              <a:t>는 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계속 동작합니다</a:t>
            </a:r>
            <a:r>
              <a:rPr lang="en-US" altLang="ko-KR" dirty="0"/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1232168"/>
            <a:ext cx="118093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1372" y="1916832"/>
            <a:ext cx="3898824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인터페이스 구현을 선언하는 것을 잊지 마십시오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아래는 인터페이스가 요구하는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메소드들을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재정의합니다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5" idx="1"/>
          </p:cNvCxnSpPr>
          <p:nvPr/>
        </p:nvCxnSpPr>
        <p:spPr>
          <a:xfrm rot="10800000">
            <a:off x="7464152" y="1628802"/>
            <a:ext cx="307220" cy="65736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결과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700808"/>
            <a:ext cx="2828731" cy="49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아래 쪽에 있는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221088"/>
            <a:ext cx="9579170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501008"/>
            <a:ext cx="4324954" cy="26102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104112" y="3969060"/>
            <a:ext cx="1368152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6: 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b="1" dirty="0" smtClean="0">
                <a:sym typeface="Wingdings" panose="05000000000000000000" pitchFamily="2" charset="2"/>
              </a:rPr>
              <a:t>Logcat</a:t>
            </a:r>
            <a:r>
              <a:rPr lang="ko-KR" altLang="en-US" b="1" dirty="0" smtClean="0">
                <a:sym typeface="Wingdings" panose="05000000000000000000" pitchFamily="2" charset="2"/>
              </a:rPr>
              <a:t>이 아니라 사용자가 보는 화면</a:t>
            </a:r>
            <a:r>
              <a:rPr lang="ko-KR" altLang="en-US" dirty="0" smtClean="0">
                <a:sym typeface="Wingdings" panose="05000000000000000000" pitchFamily="2" charset="2"/>
              </a:rPr>
              <a:t>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사용해 액티비티 쪽으로 인텐트 객체를 전달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액티비티를 만듭니다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b="1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6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세 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크기를 늘려서 크게 만들고 버튼은 세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아래쪽에 가운데에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 설명 글을 보여주므로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입력상자에는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두번째는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세 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수신 시각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값으로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버튼의 텍스트는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보이는 글자가 좌측 위쪽에 보이도록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left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00174"/>
            <a:ext cx="7571975" cy="38099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839" y="2953061"/>
            <a:ext cx="2156647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7: 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재정의하여</a:t>
            </a:r>
            <a:r>
              <a:rPr lang="ko-KR" altLang="en-US" dirty="0" smtClean="0">
                <a:sym typeface="Wingdings" panose="05000000000000000000" pitchFamily="2" charset="2"/>
              </a:rPr>
              <a:t>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객체 안에 들어 있는 부가 데이터를 꺼내서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b="1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b="1" dirty="0">
                <a:latin typeface="Consolas" panose="020B0609020204030204" pitchFamily="49" charset="0"/>
              </a:rPr>
              <a:t>SmsActivity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, editText2, editText3;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sz="1600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</a:t>
            </a:r>
            <a:r>
              <a:rPr lang="en-US" altLang="ko-KR" sz="1600" dirty="0">
                <a:latin typeface="Consolas" panose="020B0609020204030204" pitchFamily="49" charset="0"/>
              </a:rPr>
              <a:t>finish</a:t>
            </a:r>
            <a:r>
              <a:rPr lang="en-US" altLang="ko-KR" sz="1600" dirty="0" smtClean="0">
                <a:latin typeface="Consolas" panose="020B0609020204030204" pitchFamily="49" charset="0"/>
              </a:rPr>
              <a:t>();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53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</a:t>
            </a:r>
            <a:r>
              <a:rPr lang="en-US" altLang="ko-KR" b="1" dirty="0" err="1">
                <a:latin typeface="Consolas" panose="020B0609020204030204" pitchFamily="49" charset="0"/>
              </a:rPr>
              <a:t>onNewIntent</a:t>
            </a:r>
            <a:r>
              <a:rPr lang="en-US" altLang="ko-KR" dirty="0">
                <a:latin typeface="Consolas" panose="020B0609020204030204" pitchFamily="49" charset="0"/>
              </a:rPr>
              <a:t>(Intent intent)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dirty="0" smtClean="0">
                <a:latin typeface="Consolas" panose="020B0609020204030204" pitchFamily="49" charset="0"/>
              </a:rPr>
              <a:t>(intent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(intent </a:t>
            </a:r>
            <a:r>
              <a:rPr lang="en-US" altLang="ko-KR" dirty="0" smtClean="0">
                <a:latin typeface="Consolas" panose="020B0609020204030204" pitchFamily="49" charset="0"/>
              </a:rPr>
              <a:t>== </a:t>
            </a:r>
            <a:r>
              <a:rPr lang="en-US" altLang="ko-KR" dirty="0">
                <a:latin typeface="Consolas" panose="020B0609020204030204" pitchFamily="49" charset="0"/>
              </a:rPr>
              <a:t>null) </a:t>
            </a:r>
            <a:r>
              <a:rPr lang="en-US" altLang="ko-KR" dirty="0" smtClean="0">
                <a:latin typeface="Consolas" panose="020B0609020204030204" pitchFamily="49" charset="0"/>
              </a:rPr>
              <a:t>return;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dirty="0">
                <a:latin typeface="Consolas" panose="020B0609020204030204" pitchFamily="49" charset="0"/>
              </a:rPr>
              <a:t>sender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contents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receivedDate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("receivedDate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editText.setText</a:t>
            </a:r>
            <a:r>
              <a:rPr lang="en-US" altLang="ko-KR" dirty="0" smtClean="0">
                <a:latin typeface="Consolas" panose="020B0609020204030204" pitchFamily="49" charset="0"/>
              </a:rPr>
              <a:t>(sender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editText2.setText(contents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editText3.setText(receivedDate);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SmsActivity.java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016" y="2697871"/>
            <a:ext cx="396044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null </a:t>
            </a:r>
            <a:r>
              <a:rPr lang="ko-KR" altLang="en-US" sz="1600" dirty="0">
                <a:sym typeface="Wingdings" panose="05000000000000000000" pitchFamily="2" charset="2"/>
              </a:rPr>
              <a:t>이 아니면 </a:t>
            </a:r>
            <a:r>
              <a:rPr lang="ko-KR" altLang="en-US" sz="16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39616" y="1484784"/>
            <a:ext cx="3600400" cy="432048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99" y="1268760"/>
            <a:ext cx="11475549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dirty="0" err="1">
                <a:latin typeface="Consolas" panose="020B0609020204030204" pitchFamily="49" charset="0"/>
              </a:rPr>
              <a:t>yyyy</a:t>
            </a:r>
            <a:r>
              <a:rPr lang="en-US" altLang="ko-KR" dirty="0">
                <a:latin typeface="Consolas" panose="020B0609020204030204" pitchFamily="49" charset="0"/>
              </a:rPr>
              <a:t>-MM-</a:t>
            </a:r>
            <a:r>
              <a:rPr lang="en-US" altLang="ko-KR" dirty="0" err="1">
                <a:latin typeface="Consolas" panose="020B0609020204030204" pitchFamily="49" charset="0"/>
              </a:rPr>
              <a:t>dd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HH:mm:ss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dirty="0">
                <a:latin typeface="Consolas" panose="020B0609020204030204" pitchFamily="49" charset="0"/>
              </a:rPr>
              <a:t>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da-DK" altLang="ko-KR" dirty="0" smtClean="0">
                <a:latin typeface="Consolas" panose="020B0609020204030204" pitchFamily="49" charset="0"/>
              </a:rPr>
              <a:t>Bundle </a:t>
            </a:r>
            <a:r>
              <a:rPr lang="da-DK" altLang="ko-KR" dirty="0">
                <a:latin typeface="Consolas" panose="020B0609020204030204" pitchFamily="49" charset="0"/>
              </a:rPr>
              <a:t>bundle = intent.getExtras();</a:t>
            </a:r>
          </a:p>
          <a:p>
            <a:r>
              <a:rPr lang="da-DK" altLang="ko-KR" dirty="0">
                <a:latin typeface="Consolas" panose="020B0609020204030204" pitchFamily="49" charset="0"/>
              </a:rPr>
              <a:t>        SmsMessage[] messages = parseSmsMessage(bundle</a:t>
            </a:r>
            <a:r>
              <a:rPr lang="da-DK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 (messages != null &amp;&amp; </a:t>
            </a:r>
            <a:r>
              <a:rPr lang="en-US" altLang="ko-KR" dirty="0" err="1">
                <a:latin typeface="Consolas" panose="020B0609020204030204" pitchFamily="49" charset="0"/>
              </a:rPr>
              <a:t>messages.length</a:t>
            </a:r>
            <a:r>
              <a:rPr lang="en-US" altLang="ko-KR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dirty="0" err="1">
                <a:latin typeface="Consolas" panose="020B0609020204030204" pitchFamily="49" charset="0"/>
              </a:rPr>
              <a:t>getMessageBody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Log.i(TAG, "SMS</a:t>
            </a:r>
            <a:r>
              <a:rPr lang="en-US" altLang="ko-KR" dirty="0" smtClean="0">
                <a:latin typeface="Consolas" panose="020B0609020204030204" pitchFamily="49" charset="0"/>
              </a:rPr>
              <a:t>:"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en-US" altLang="ko-KR" dirty="0" smtClean="0">
                <a:latin typeface="Consolas" panose="020B0609020204030204" pitchFamily="49" charset="0"/>
              </a:rPr>
              <a:t>sender + </a:t>
            </a:r>
            <a:r>
              <a:rPr lang="en-US" altLang="ko-KR" dirty="0">
                <a:latin typeface="Consolas" panose="020B0609020204030204" pitchFamily="49" charset="0"/>
              </a:rPr>
              <a:t>":" + contents + ":" + </a:t>
            </a:r>
            <a:r>
              <a:rPr lang="en-US" altLang="ko-KR" dirty="0" smtClean="0">
                <a:latin typeface="Consolas" panose="020B0609020204030204" pitchFamily="49" charset="0"/>
              </a:rPr>
              <a:t>receivedDate.toString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10660002" cy="44613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5321539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216546"/>
            <a:ext cx="36004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6458" y="2564904"/>
            <a:ext cx="1296144" cy="402196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53082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//// send data to activity, but don't create activity, but just use it.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Intent 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myIntent.addFlags(Intent.FLAG_ACTIVITY_NEW_TASK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Intent.FLAG_ACTIVITY_SINGLE_TOP|Intent.FLAG_ACTIVITY_CLEAR_TOP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myIntent.putExtra("receivedDate", format.format(receivedDate));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context.startActivity(myIntent);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79651" y="3777139"/>
            <a:ext cx="576064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6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6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에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15880" y="1556792"/>
            <a:ext cx="3384376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Broadcast </a:t>
            </a:r>
            <a:r>
              <a:rPr lang="en-US" altLang="ko-KR" b="1" dirty="0">
                <a:sym typeface="Wingdings" panose="05000000000000000000" pitchFamily="2" charset="2"/>
              </a:rPr>
              <a:t>Receiver: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방송 수신자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방송 수신자</a:t>
            </a:r>
            <a:r>
              <a:rPr lang="en-US" altLang="ko-KR" dirty="0"/>
              <a:t>(</a:t>
            </a:r>
            <a:r>
              <a:rPr lang="en-US" altLang="ko-KR" dirty="0" smtClean="0"/>
              <a:t>Broadcast </a:t>
            </a:r>
            <a:r>
              <a:rPr lang="en-US" altLang="ko-KR" dirty="0"/>
              <a:t>Receiver)</a:t>
            </a:r>
            <a:r>
              <a:rPr lang="ko-KR" altLang="en-US" dirty="0"/>
              <a:t>는 안드로이드 </a:t>
            </a:r>
            <a:r>
              <a:rPr lang="en-US" altLang="ko-KR" dirty="0"/>
              <a:t>OS</a:t>
            </a:r>
            <a:r>
              <a:rPr lang="ko-KR" altLang="en-US" dirty="0"/>
              <a:t>로부터 발생하는 각종 이벤트와 정보를 받아와 </a:t>
            </a:r>
            <a:r>
              <a:rPr lang="ko-KR" altLang="en-US" dirty="0" err="1"/>
              <a:t>핸들링하는</a:t>
            </a:r>
            <a:r>
              <a:rPr lang="ko-KR" altLang="en-US" dirty="0"/>
              <a:t> 컴포넌트입니다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ko-KR" altLang="en-US" dirty="0"/>
              <a:t>안드로이드 디바이스의 시스템 </a:t>
            </a:r>
            <a:r>
              <a:rPr lang="ko-KR" altLang="en-US" dirty="0" smtClean="0"/>
              <a:t>부팅 시 </a:t>
            </a:r>
            <a:r>
              <a:rPr lang="ko-KR" altLang="en-US" dirty="0"/>
              <a:t>앱 초기화</a:t>
            </a:r>
            <a:r>
              <a:rPr lang="en-US" altLang="ko-KR" dirty="0"/>
              <a:t>, </a:t>
            </a:r>
            <a:r>
              <a:rPr lang="ko-KR" altLang="en-US" dirty="0"/>
              <a:t>네트워크 끊김 등등 특수한 이벤트에 대한 처리나 배터리 부족 알림 </a:t>
            </a:r>
            <a:r>
              <a:rPr lang="en-US" altLang="ko-KR" dirty="0"/>
              <a:t>,</a:t>
            </a:r>
            <a:r>
              <a:rPr lang="ko-KR" altLang="en-US" dirty="0"/>
              <a:t>문자 수신과 같은 정보를 받아 처리를 해야 할 필요가 있을 때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안드로이드에서 메신저 앱 </a:t>
            </a:r>
            <a:r>
              <a:rPr lang="ko-KR" altLang="en-US" dirty="0"/>
              <a:t>또는 문자 메시지가 오면 모든 앱에 </a:t>
            </a:r>
            <a:r>
              <a:rPr lang="en-US" altLang="ko-KR" dirty="0"/>
              <a:t>"</a:t>
            </a:r>
            <a:r>
              <a:rPr lang="ko-KR" altLang="en-US" dirty="0"/>
              <a:t>메시지가 왔다</a:t>
            </a:r>
            <a:r>
              <a:rPr lang="en-US" altLang="ko-KR" dirty="0"/>
              <a:t>"</a:t>
            </a:r>
            <a:r>
              <a:rPr lang="ko-KR" altLang="en-US" dirty="0"/>
              <a:t>라는 하나의 정보를 방송</a:t>
            </a:r>
            <a:r>
              <a:rPr lang="en-US" altLang="ko-KR" dirty="0"/>
              <a:t>(</a:t>
            </a:r>
            <a:r>
              <a:rPr lang="en-US" altLang="ko-KR" dirty="0" smtClean="0"/>
              <a:t>Broadcast</a:t>
            </a:r>
            <a:r>
              <a:rPr lang="en-US" altLang="ko-KR" dirty="0"/>
              <a:t>)</a:t>
            </a:r>
            <a:r>
              <a:rPr lang="ko-KR" altLang="en-US" dirty="0"/>
              <a:t>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메시지를 받기 위해 브로드캐스트 리시버를 구현하면 되며 해당 정보가 오면 특정 이벤트를 처리할 수가 있습니다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거의 대부분 </a:t>
            </a:r>
            <a:r>
              <a:rPr lang="en-US" altLang="ko-KR" dirty="0"/>
              <a:t>UI</a:t>
            </a:r>
            <a:r>
              <a:rPr lang="ko-KR" altLang="en-US" dirty="0"/>
              <a:t>를 가지지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디바이스의 특수한 상황에 대응하기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상황을 제외하고는 </a:t>
            </a:r>
            <a:r>
              <a:rPr lang="ko-KR" altLang="en-US" dirty="0" err="1"/>
              <a:t>브로드캐스트는</a:t>
            </a:r>
            <a:r>
              <a:rPr lang="ko-KR" altLang="en-US" dirty="0"/>
              <a:t> 시스템에서 시작합니다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84784"/>
            <a:ext cx="11530823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SmsReceiver </a:t>
            </a:r>
          </a:p>
        </p:txBody>
      </p:sp>
    </p:spTree>
    <p:extLst>
      <p:ext uri="{BB962C8B-B14F-4D97-AF65-F5344CB8AC3E}">
        <p14:creationId xmlns:p14="http://schemas.microsoft.com/office/powerpoint/2010/main" val="268705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초기화면으로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31" y="2200827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518256" y="5897445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181940"/>
            <a:ext cx="2119958" cy="3715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00" y="2181940"/>
            <a:ext cx="2086311" cy="3718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0805" y="2181940"/>
            <a:ext cx="4363086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SMS</a:t>
            </a:r>
            <a:r>
              <a:rPr lang="ko-KR" altLang="en-US" sz="1400" dirty="0" smtClean="0"/>
              <a:t>를 수신하면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단말기의 기본 메시지 앱이 먼저 받아 처리하고 다른 앱으로 넘겨줍니다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단말기의 기본 메시지 앱에 수신이 되었는지도 확인하십시오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단말기에 우리가 개발한 메시지 앱을 수신자로 지정하고 다른 앱들은 메시지를 받지 못하도록 설정 가능합니다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그런데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에뮬레이터에서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기능을 찾지 못하겠네요</a:t>
            </a:r>
            <a:r>
              <a:rPr lang="en-US" altLang="ko-KR" sz="1400" dirty="0" smtClean="0"/>
              <a:t>...)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b="1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가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의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3472" y="1292914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com.example:service.MyService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Content Provider:  </a:t>
            </a:r>
            <a:r>
              <a:rPr lang="ko-KR" altLang="en-US" b="1" dirty="0" smtClean="0">
                <a:sym typeface="Wingdings" panose="05000000000000000000" pitchFamily="2" charset="2"/>
              </a:rPr>
              <a:t>콘텐트 제공자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콘텐트 제공자</a:t>
            </a:r>
            <a:r>
              <a:rPr lang="en-US" altLang="ko-KR" dirty="0"/>
              <a:t>(Content Provider)</a:t>
            </a:r>
            <a:r>
              <a:rPr lang="ko-KR" altLang="en-US" dirty="0"/>
              <a:t>는 데이터를 관리하고 다른 애플리케이션의 데이터를 제공하는 데 사용되는 컴포넌트입니다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애플리케이션이 사용하고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를 공유하기 위해 사용하며 애플리케이션 간의 데이터 공유를 위해 표준화된 인터페이스를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SQLite DB / Web / </a:t>
            </a:r>
            <a:r>
              <a:rPr lang="ko-KR" altLang="en-US" dirty="0"/>
              <a:t>파일 입출력 등을 통해서 데이터를 관리합니다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애플리케이션이 현재 실행 중인 애플리케이션 내에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에 함부로 접근하지 못하게 할 수 있으면서 나 자신이 공개하고 공유하고 싶은 데이터만 공유할 수 있도록 도와줍니다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데이터들은 인텐트</a:t>
            </a:r>
            <a:r>
              <a:rPr lang="en-US" altLang="ko-KR" dirty="0"/>
              <a:t>(Intent)</a:t>
            </a:r>
            <a:r>
              <a:rPr lang="ko-KR" altLang="en-US" dirty="0"/>
              <a:t>로 애플리케이션끼리 데이터를 서로 공유가 가능하지만 </a:t>
            </a:r>
            <a:r>
              <a:rPr lang="ko-KR" altLang="en-US" dirty="0" err="1"/>
              <a:t>콘텐</a:t>
            </a:r>
            <a:r>
              <a:rPr lang="ko-KR" altLang="en-US" dirty="0"/>
              <a:t> </a:t>
            </a:r>
            <a:r>
              <a:rPr lang="ko-KR" altLang="en-US" dirty="0" err="1"/>
              <a:t>프로바이더는</a:t>
            </a:r>
            <a:r>
              <a:rPr lang="ko-KR" altLang="en-US" dirty="0"/>
              <a:t> 음악 또는 사진 파일 등과 같이 용량이 큰 데이터들을 공유하는데 적합합니다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프로바이더는</a:t>
            </a:r>
            <a:r>
              <a:rPr lang="ko-KR" altLang="en-US" dirty="0" smtClean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), Write(</a:t>
            </a:r>
            <a:r>
              <a:rPr lang="ko-KR" altLang="en-US" dirty="0"/>
              <a:t>쓰기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smtClean="0"/>
              <a:t>허락이 </a:t>
            </a:r>
            <a:r>
              <a:rPr lang="ko-KR" altLang="en-US" dirty="0"/>
              <a:t>있어야 애플리케이션에 접근이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데이터베이스에서 </a:t>
            </a:r>
            <a:r>
              <a:rPr lang="ko-KR" altLang="en-US" dirty="0"/>
              <a:t>흔히 사용되는 </a:t>
            </a:r>
            <a:r>
              <a:rPr lang="en-US" altLang="ko-KR" dirty="0"/>
              <a:t>CURD(Create, Read, Update, Delete) </a:t>
            </a:r>
            <a:r>
              <a:rPr lang="ko-KR" altLang="en-US" dirty="0"/>
              <a:t>원칙을 준수합니다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스타일과 테마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스타일과 테마는 여러 가지 속성을 한꺼번에 모아서 정의한 것으로 가장 대표적인 예로 대화상자를 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대화상자의</a:t>
            </a:r>
            <a:r>
              <a:rPr lang="ko-KR" altLang="en-US" dirty="0" smtClean="0">
                <a:sym typeface="Wingdings" panose="05000000000000000000" pitchFamily="2" charset="2"/>
              </a:rPr>
              <a:t>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달리 타이틀 부분이나 모서리 부분의 형태가 약간 다르게 보이는데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속성들을 </a:t>
            </a:r>
            <a:r>
              <a:rPr lang="en-US" altLang="ko-KR" dirty="0" smtClean="0">
                <a:sym typeface="Wingdings" panose="05000000000000000000" pitchFamily="2" charset="2"/>
              </a:rPr>
              <a:t>Dialog </a:t>
            </a:r>
            <a:r>
              <a:rPr lang="ko-KR" altLang="en-US" dirty="0" smtClean="0">
                <a:sym typeface="Wingdings" panose="05000000000000000000" pitchFamily="2" charset="2"/>
              </a:rPr>
              <a:t>테마로 정의하여 액티비티에 적용하면 대화상자 모양으로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스타일을 직접 정의하여 사용하고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/app/res/values/styles.xml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정의한 </a:t>
            </a:r>
            <a:r>
              <a:rPr lang="en-US" altLang="ko-KR" dirty="0" smtClean="0">
                <a:sym typeface="Wingdings" panose="05000000000000000000" pitchFamily="2" charset="2"/>
              </a:rPr>
              <a:t>&lt;style&gt; </a:t>
            </a:r>
            <a:r>
              <a:rPr lang="ko-KR" altLang="en-US" dirty="0" smtClean="0">
                <a:sym typeface="Wingdings" panose="05000000000000000000" pitchFamily="2" charset="2"/>
              </a:rPr>
              <a:t>태그를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각각의 요소별로 정의한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속성들은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android:style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이용하면 레이아웃에 바로 적용될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78" y="3695800"/>
            <a:ext cx="108588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&lt;style name="Alert" parent="</a:t>
            </a:r>
            <a:r>
              <a:rPr lang="en-US" altLang="ko-KR" dirty="0" err="1" smtClean="0">
                <a:latin typeface="Consolas" panose="020B0609020204030204" pitchFamily="49" charset="0"/>
              </a:rPr>
              <a:t>adroid:Theme.Dialog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&lt;item 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android:windowBackground</a:t>
            </a:r>
            <a:r>
              <a:rPr lang="en-US" altLang="ko-KR" dirty="0" smtClean="0">
                <a:latin typeface="Consolas" panose="020B0609020204030204" pitchFamily="49" charset="0"/>
              </a:rPr>
              <a:t>"&gt;@</a:t>
            </a:r>
            <a:r>
              <a:rPr lang="en-US" altLang="ko-KR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alertBackground</a:t>
            </a:r>
            <a:r>
              <a:rPr lang="en-US" altLang="ko-KR" dirty="0" smtClean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476021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Intent:  </a:t>
            </a:r>
          </a:p>
          <a:p>
            <a:pPr indent="-285750"/>
            <a:r>
              <a:rPr lang="ko-KR" altLang="en-US" dirty="0" err="1"/>
              <a:t>인텐트란</a:t>
            </a:r>
            <a:r>
              <a:rPr lang="ko-KR" altLang="en-US" dirty="0"/>
              <a:t> 애플리케이션 컴포넌트</a:t>
            </a:r>
            <a:r>
              <a:rPr lang="en-US" altLang="ko-KR" dirty="0"/>
              <a:t>(</a:t>
            </a:r>
            <a:r>
              <a:rPr lang="ko-KR" altLang="en-US" dirty="0"/>
              <a:t>구성요소</a:t>
            </a:r>
            <a:r>
              <a:rPr lang="en-US" altLang="ko-KR" dirty="0"/>
              <a:t>) </a:t>
            </a:r>
            <a:r>
              <a:rPr lang="ko-KR" altLang="en-US" dirty="0"/>
              <a:t>간에 작업 수행을 위한 정보를 전달하는 역할을 하며 </a:t>
            </a:r>
            <a:r>
              <a:rPr lang="ko-KR" altLang="en-US" dirty="0" err="1"/>
              <a:t>통신수단이라고</a:t>
            </a:r>
            <a:r>
              <a:rPr lang="ko-KR" altLang="en-US" dirty="0"/>
              <a:t>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인텐트를 </a:t>
            </a:r>
            <a:r>
              <a:rPr lang="ko-KR" altLang="en-US" dirty="0"/>
              <a:t>가장 많이 사용하는 예로는 액티비티 간의 화면 전환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pPr indent="-28575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인텐트는</a:t>
            </a:r>
            <a:r>
              <a:rPr lang="ko-KR" altLang="en-US" dirty="0"/>
              <a:t> 컴포넌트 </a:t>
            </a:r>
            <a:r>
              <a:rPr lang="en-US" altLang="ko-KR" dirty="0"/>
              <a:t>A</a:t>
            </a:r>
            <a:r>
              <a:rPr lang="ko-KR" altLang="en-US" dirty="0"/>
              <a:t>가 컴포넌트 </a:t>
            </a:r>
            <a:r>
              <a:rPr lang="en-US" altLang="ko-KR" dirty="0"/>
              <a:t>B</a:t>
            </a:r>
            <a:r>
              <a:rPr lang="ko-KR" altLang="en-US" dirty="0"/>
              <a:t>를 호출할 때 필요한 정보를 가지고 있으며</a:t>
            </a:r>
            <a:r>
              <a:rPr lang="en-US" altLang="ko-KR" dirty="0"/>
              <a:t>, </a:t>
            </a:r>
            <a:r>
              <a:rPr lang="ko-KR" altLang="en-US" dirty="0"/>
              <a:t>이 정보에는 호출 대상이 되는 컴포넌트 </a:t>
            </a:r>
            <a:r>
              <a:rPr lang="en-US" altLang="ko-KR" dirty="0"/>
              <a:t>B</a:t>
            </a:r>
            <a:r>
              <a:rPr lang="ko-KR" altLang="en-US" dirty="0"/>
              <a:t>의 이름이 명시적으로 표시가 됨과 동시에 속성</a:t>
            </a:r>
            <a:r>
              <a:rPr lang="en-US" altLang="ko-KR" dirty="0"/>
              <a:t>(Attribute)</a:t>
            </a:r>
            <a:r>
              <a:rPr lang="ko-KR" altLang="en-US" dirty="0"/>
              <a:t>들이 암시적으로 표시되기도 합니다</a:t>
            </a:r>
            <a:r>
              <a:rPr lang="en-US" altLang="ko-KR" dirty="0" smtClean="0"/>
              <a:t>.</a:t>
            </a:r>
          </a:p>
          <a:p>
            <a:pPr indent="-285750"/>
            <a:r>
              <a:rPr lang="ko-KR" altLang="en-US" dirty="0" smtClean="0"/>
              <a:t>그리고 </a:t>
            </a:r>
            <a:r>
              <a:rPr lang="ko-KR" altLang="en-US" dirty="0"/>
              <a:t>호출된 컴포넌트 </a:t>
            </a:r>
            <a:r>
              <a:rPr lang="en-US" altLang="ko-KR" dirty="0"/>
              <a:t>B</a:t>
            </a:r>
            <a:r>
              <a:rPr lang="ko-KR" altLang="en-US" dirty="0"/>
              <a:t>가 호출한 컴포넌트 </a:t>
            </a:r>
            <a:r>
              <a:rPr lang="en-US" altLang="ko-KR" dirty="0"/>
              <a:t>A</a:t>
            </a:r>
            <a:r>
              <a:rPr lang="ko-KR" altLang="en-US" dirty="0"/>
              <a:t>로 어떠한 결과를 전달할 때도 </a:t>
            </a:r>
            <a:r>
              <a:rPr lang="ko-KR" altLang="en-US" dirty="0" err="1"/>
              <a:t>인텐트가</a:t>
            </a:r>
            <a:r>
              <a:rPr lang="ko-KR" altLang="en-US" dirty="0"/>
              <a:t> 사용이 됩니다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/>
          </a:p>
          <a:p>
            <a:pPr lvl="1"/>
            <a:r>
              <a:rPr lang="ko-KR" altLang="en-US" dirty="0"/>
              <a:t> 서로 독립적으로 동작하는 </a:t>
            </a:r>
            <a:r>
              <a:rPr lang="en-US" altLang="ko-KR" dirty="0"/>
              <a:t>4</a:t>
            </a:r>
            <a:r>
              <a:rPr lang="ko-KR" altLang="en-US" dirty="0"/>
              <a:t>가지 컴포넌트들 간의 상호 통신을 위한 장치입니다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컴포넌트에 </a:t>
            </a:r>
            <a:r>
              <a:rPr lang="ko-KR" altLang="en-US" dirty="0"/>
              <a:t>액션</a:t>
            </a:r>
            <a:r>
              <a:rPr lang="en-US" altLang="ko-KR" dirty="0"/>
              <a:t>(Action), </a:t>
            </a:r>
            <a:r>
              <a:rPr lang="ko-KR" altLang="en-US" dirty="0"/>
              <a:t>데이터</a:t>
            </a:r>
            <a:r>
              <a:rPr lang="en-US" altLang="ko-KR" dirty="0"/>
              <a:t>(Data) </a:t>
            </a:r>
            <a:r>
              <a:rPr lang="ko-KR" altLang="en-US" dirty="0"/>
              <a:t>등을 전달합니다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인텐트를 </a:t>
            </a:r>
            <a:r>
              <a:rPr lang="ko-KR" altLang="en-US" dirty="0"/>
              <a:t>통하여 다른 애플리케이션의 컴포넌트를 활성화시킬 수 있습니다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23225</TotalTime>
  <Words>9012</Words>
  <Application>Microsoft Office PowerPoint</Application>
  <PresentationFormat>와이드스크린</PresentationFormat>
  <Paragraphs>1479</Paragraphs>
  <Slides>82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4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서비스; Service Challenge Solution 1:</vt:lpstr>
      <vt:lpstr>06-1 서비스; Service Challenge Solution 2: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</vt:lpstr>
      <vt:lpstr>Hu061PhoneMessaging: 메시지 보내기 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SmsReceiver.java </vt:lpstr>
      <vt:lpstr>06-2 브로드캐스트 수신자 이해하기 – SmsReceiver.java </vt:lpstr>
      <vt:lpstr>06-2 브로드캐스트 수신자 이해하기 – SmsReceiver.java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06-5 그래들(Gradle)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1267</cp:revision>
  <dcterms:created xsi:type="dcterms:W3CDTF">2014-02-12T09:15:05Z</dcterms:created>
  <dcterms:modified xsi:type="dcterms:W3CDTF">2020-07-30T04:43:56Z</dcterms:modified>
</cp:coreProperties>
</file>