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5"/>
  </p:notesMasterIdLst>
  <p:sldIdLst>
    <p:sldId id="339" r:id="rId2"/>
    <p:sldId id="1195" r:id="rId3"/>
    <p:sldId id="1194" r:id="rId4"/>
    <p:sldId id="1196" r:id="rId5"/>
    <p:sldId id="1197" r:id="rId6"/>
    <p:sldId id="1198" r:id="rId7"/>
    <p:sldId id="1199" r:id="rId8"/>
    <p:sldId id="1200" r:id="rId9"/>
    <p:sldId id="1201" r:id="rId10"/>
    <p:sldId id="1202" r:id="rId11"/>
    <p:sldId id="1203" r:id="rId12"/>
    <p:sldId id="1204" r:id="rId13"/>
    <p:sldId id="1206" r:id="rId14"/>
    <p:sldId id="1208" r:id="rId15"/>
    <p:sldId id="1209" r:id="rId16"/>
    <p:sldId id="1225" r:id="rId17"/>
    <p:sldId id="1220" r:id="rId18"/>
    <p:sldId id="1221" r:id="rId19"/>
    <p:sldId id="1222" r:id="rId20"/>
    <p:sldId id="1223" r:id="rId21"/>
    <p:sldId id="1224" r:id="rId22"/>
    <p:sldId id="1212" r:id="rId23"/>
    <p:sldId id="1226" r:id="rId24"/>
    <p:sldId id="1213" r:id="rId25"/>
    <p:sldId id="1228" r:id="rId26"/>
    <p:sldId id="1229" r:id="rId27"/>
    <p:sldId id="1230" r:id="rId28"/>
    <p:sldId id="1231" r:id="rId29"/>
    <p:sldId id="1227" r:id="rId30"/>
    <p:sldId id="1218" r:id="rId31"/>
    <p:sldId id="1211" r:id="rId32"/>
    <p:sldId id="1219" r:id="rId33"/>
    <p:sldId id="1215" r:id="rId34"/>
    <p:sldId id="1216" r:id="rId35"/>
    <p:sldId id="1217" r:id="rId36"/>
    <p:sldId id="1232" r:id="rId37"/>
    <p:sldId id="1214" r:id="rId38"/>
    <p:sldId id="1233" r:id="rId39"/>
    <p:sldId id="1234" r:id="rId40"/>
    <p:sldId id="1235" r:id="rId41"/>
    <p:sldId id="1238" r:id="rId42"/>
    <p:sldId id="1239" r:id="rId43"/>
    <p:sldId id="1240" r:id="rId44"/>
    <p:sldId id="1241" r:id="rId45"/>
    <p:sldId id="1242" r:id="rId46"/>
    <p:sldId id="1260" r:id="rId47"/>
    <p:sldId id="1243" r:id="rId48"/>
    <p:sldId id="1244" r:id="rId49"/>
    <p:sldId id="1245" r:id="rId50"/>
    <p:sldId id="1248" r:id="rId51"/>
    <p:sldId id="1246" r:id="rId52"/>
    <p:sldId id="1247" r:id="rId53"/>
    <p:sldId id="1249" r:id="rId54"/>
    <p:sldId id="1250" r:id="rId55"/>
    <p:sldId id="1251" r:id="rId56"/>
    <p:sldId id="1252" r:id="rId57"/>
    <p:sldId id="1253" r:id="rId58"/>
    <p:sldId id="1255" r:id="rId59"/>
    <p:sldId id="1254" r:id="rId60"/>
    <p:sldId id="1256" r:id="rId61"/>
    <p:sldId id="1257" r:id="rId62"/>
    <p:sldId id="1259" r:id="rId63"/>
    <p:sldId id="125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75" d="100"/>
          <a:sy n="75" d="100"/>
        </p:scale>
        <p:origin x="67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67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 똑같은 특성을 같도록 초기화할 수 있는 메소드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함수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하나를 만들어 사용하려고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부르고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똑같은 특성을 같도록 초기화하기 위해 공통으로 사용할 수 있는 함수를 정의하기로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다음과 같이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이 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함수는 단순히 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color=CYAN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ko-KR" altLang="en-US" dirty="0" smtClean="0">
                <a:sym typeface="Wingdings" panose="05000000000000000000" pitchFamily="2" charset="2"/>
              </a:rPr>
              <a:t>만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이 버튼은 클릭 될 때마다 </a:t>
            </a:r>
            <a:r>
              <a:rPr lang="en-US" altLang="ko-KR" dirty="0" smtClean="0">
                <a:sym typeface="Wingdings" panose="05000000000000000000" pitchFamily="2" charset="2"/>
              </a:rPr>
              <a:t>YELLOW</a:t>
            </a:r>
            <a:r>
              <a:rPr lang="ko-KR" altLang="en-US" dirty="0" smtClean="0">
                <a:sym typeface="Wingdings" panose="05000000000000000000" pitchFamily="2" charset="2"/>
              </a:rPr>
              <a:t>로 색을 바꾸었다가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복귀하는 특성을 가집니다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0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inti()</a:t>
            </a:r>
            <a:r>
              <a:rPr lang="ko-KR" altLang="en-US" dirty="0" smtClean="0">
                <a:sym typeface="Wingdings" panose="05000000000000000000" pitchFamily="2" charset="2"/>
              </a:rPr>
              <a:t>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7408" y="1644671"/>
            <a:ext cx="88569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69" y="5164536"/>
            <a:ext cx="815411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 안에서 우클릭하여 </a:t>
            </a:r>
            <a:r>
              <a:rPr lang="ko-KR" altLang="en-US" dirty="0" err="1" smtClean="0">
                <a:sym typeface="Wingdings" panose="05000000000000000000" pitchFamily="2" charset="2"/>
              </a:rPr>
              <a:t>팝업메뉴가</a:t>
            </a:r>
            <a:r>
              <a:rPr lang="ko-KR" altLang="en-US" dirty="0" smtClean="0">
                <a:sym typeface="Wingdings" panose="05000000000000000000" pitchFamily="2" charset="2"/>
              </a:rPr>
              <a:t> 나오면</a:t>
            </a:r>
            <a:r>
              <a:rPr lang="en-US" altLang="ko-KR" dirty="0" smtClean="0">
                <a:sym typeface="Wingdings" panose="05000000000000000000" pitchFamily="2" charset="2"/>
              </a:rPr>
              <a:t>, [Generate.. Override Methods...]</a:t>
            </a:r>
            <a:r>
              <a:rPr lang="ko-KR" altLang="en-US" dirty="0" smtClean="0">
                <a:sym typeface="Wingdings" panose="05000000000000000000" pitchFamily="2" charset="2"/>
              </a:rPr>
              <a:t>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부모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상위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클래스에서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하위클래스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에서 재정의할 수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나열됩니다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스켈리톤</a:t>
            </a:r>
            <a:r>
              <a:rPr lang="en-US" altLang="ko-KR" dirty="0" smtClean="0">
                <a:sym typeface="Wingdings" panose="05000000000000000000" pitchFamily="2" charset="2"/>
              </a:rPr>
              <a:t>(skeleton)</a:t>
            </a:r>
            <a:r>
              <a:rPr lang="ko-KR" altLang="en-US" dirty="0" smtClean="0">
                <a:sym typeface="Wingdings" panose="05000000000000000000" pitchFamily="2" charset="2"/>
              </a:rPr>
              <a:t>코드가 작성되고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가 언제 호출되는지 확인하기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416" y="3140968"/>
            <a:ext cx="885698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onDraw</a:t>
            </a:r>
            <a:r>
              <a:rPr lang="en-US" altLang="ko-KR" sz="1600" dirty="0">
                <a:latin typeface="Consolas" panose="020B0609020204030204" pitchFamily="49" charset="0"/>
              </a:rPr>
              <a:t>(Canvas canvas)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super.onDraw</a:t>
            </a:r>
            <a:r>
              <a:rPr lang="en-US" altLang="ko-KR" sz="1600" dirty="0">
                <a:latin typeface="Consolas" panose="020B0609020204030204" pitchFamily="49" charset="0"/>
              </a:rPr>
              <a:t>(canvas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onDraw</a:t>
            </a:r>
            <a:r>
              <a:rPr lang="en-US" altLang="ko-KR" sz="1600" dirty="0" smtClean="0">
                <a:latin typeface="Consolas" panose="020B0609020204030204" pitchFamily="49" charset="0"/>
              </a:rPr>
              <a:t>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super.onTouchEvent</a:t>
            </a:r>
            <a:r>
              <a:rPr lang="en-US" altLang="ko-KR" sz="1600" dirty="0">
                <a:latin typeface="Consolas" panose="020B0609020204030204" pitchFamily="49" charset="0"/>
              </a:rPr>
              <a:t>(event);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4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사용자가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touch event</a:t>
            </a:r>
            <a:r>
              <a:rPr lang="ko-KR" altLang="en-US" dirty="0" smtClean="0">
                <a:sym typeface="Wingdings" panose="05000000000000000000" pitchFamily="2" charset="2"/>
              </a:rPr>
              <a:t>가 일어나며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이 메소드를 재정의하므로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 전달되는 </a:t>
            </a:r>
            <a:r>
              <a:rPr lang="en-US" altLang="ko-KR" dirty="0" err="1" smtClean="0">
                <a:sym typeface="Wingdings" panose="05000000000000000000" pitchFamily="2" charset="2"/>
              </a:rPr>
              <a:t>MouseEvent</a:t>
            </a:r>
            <a:r>
              <a:rPr lang="ko-KR" altLang="en-US" dirty="0" smtClean="0">
                <a:sym typeface="Wingdings" panose="05000000000000000000" pitchFamily="2" charset="2"/>
              </a:rPr>
              <a:t>개체에는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getAction</a:t>
            </a:r>
            <a:r>
              <a:rPr lang="ko-KR" altLang="en-US" dirty="0" smtClean="0">
                <a:sym typeface="Wingdings" panose="05000000000000000000" pitchFamily="2" charset="2"/>
              </a:rPr>
              <a:t>메소드가 있어서 손가락이 눌렸는지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눌린 상태로 드래그 되는지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손가락이 떼어진 상태인지 알 수 있도록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상황에 대한 값에 따라 색을 바꾸었다면</a:t>
            </a:r>
            <a:r>
              <a:rPr lang="en-US" altLang="ko-KR" dirty="0" smtClean="0">
                <a:sym typeface="Wingdings" panose="05000000000000000000" pitchFamily="2" charset="2"/>
              </a:rPr>
              <a:t>, 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뷰를 다시 그립니다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다시 그려진다면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동작하면서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그려집니다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우리가 입력해 둔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메소드가 호출된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바탕색은 처음에 밝은 파랑</a:t>
            </a:r>
            <a:r>
              <a:rPr lang="en-US" altLang="ko-KR" dirty="0" smtClean="0">
                <a:sym typeface="Wingdings" panose="05000000000000000000" pitchFamily="2" charset="2"/>
              </a:rPr>
              <a:t>(cyan)</a:t>
            </a:r>
            <a:r>
              <a:rPr lang="ko-KR" altLang="en-US" dirty="0" smtClean="0">
                <a:sym typeface="Wingdings" panose="05000000000000000000" pitchFamily="2" charset="2"/>
              </a:rPr>
              <a:t>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바탕색을 노란색으로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변경되도록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외의 경우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회복하도록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정의한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하거나 또는 소스코드에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 smtClean="0">
                <a:sym typeface="Wingdings" panose="05000000000000000000" pitchFamily="2" charset="2"/>
              </a:rPr>
              <a:t>연산자를 사용해서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addView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통해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00056" y="2503992"/>
            <a:ext cx="510115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MyButton</a:t>
            </a:r>
            <a:r>
              <a:rPr lang="en-US" altLang="ko-KR" sz="1400" dirty="0">
                <a:latin typeface="Consolas" panose="020B0609020204030204" pitchFamily="49" charset="0"/>
              </a:rPr>
              <a:t>",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called");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switch (action)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default: break;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invalidate();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0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을 화면에 </a:t>
            </a:r>
            <a:r>
              <a:rPr lang="ko-KR" altLang="en-US" dirty="0" smtClean="0">
                <a:sym typeface="Wingdings" panose="05000000000000000000" pitchFamily="2" charset="2"/>
              </a:rPr>
              <a:t>띄어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어떻게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가장 쉬운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main_activity.xml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사용해서 이를 단말기에서 볼 수 있도록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의 최상위 레이아웃을 </a:t>
            </a:r>
            <a:r>
              <a:rPr lang="en-US" altLang="ko-KR" dirty="0" err="1" smtClean="0">
                <a:sym typeface="Wingdings" panose="05000000000000000000" pitchFamily="2" charset="2"/>
              </a:rPr>
              <a:t>RelativeLaytout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예시는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의 경우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03992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button_joy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android:layout_centerInParent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3140" y="3293500"/>
            <a:ext cx="3449983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required to add a view by other apps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55940" y="3451267"/>
            <a:ext cx="612068" cy="22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959" y="3563770"/>
            <a:ext cx="1664884" cy="2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실행 화면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어떤 코딩을 했는지 기억이 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아무런 코딩을 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org.joy.widget.HuButton</a:t>
            </a:r>
            <a:r>
              <a:rPr lang="ko-KR" altLang="en-US" dirty="0" smtClean="0">
                <a:sym typeface="Wingdings" panose="05000000000000000000" pitchFamily="2" charset="2"/>
              </a:rPr>
              <a:t>을 사용한 것 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클릭에 반응하는 특성을 가진 새로운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위젯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사용자가 자기 나름대로의 특별한</a:t>
            </a:r>
            <a:r>
              <a:rPr lang="en-US" altLang="ko-KR" dirty="0" smtClean="0">
                <a:sym typeface="Wingdings" panose="05000000000000000000" pitchFamily="2" charset="2"/>
              </a:rPr>
              <a:t>(customized) </a:t>
            </a:r>
            <a:r>
              <a:rPr lang="ko-KR" altLang="en-US" dirty="0" smtClean="0">
                <a:sym typeface="Wingdings" panose="05000000000000000000" pitchFamily="2" charset="2"/>
              </a:rPr>
              <a:t>버튼을 창조한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3325020" y="1922445"/>
            <a:ext cx="675312" cy="249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7409" y="2258645"/>
            <a:ext cx="9105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button</a:t>
            </a:r>
            <a:br>
              <a:rPr lang="en-US" altLang="ko-KR" sz="1400" dirty="0" smtClean="0"/>
            </a:br>
            <a:r>
              <a:rPr lang="en-US" altLang="ko-KR" sz="1400" dirty="0" smtClean="0"/>
              <a:t>down</a:t>
            </a:r>
          </a:p>
          <a:p>
            <a:pPr algn="ctr"/>
            <a:r>
              <a:rPr lang="en-US" altLang="ko-KR" sz="1400" dirty="0" smtClean="0"/>
              <a:t>up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92914"/>
            <a:ext cx="1806160" cy="30797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68" y="1292914"/>
            <a:ext cx="1761830" cy="30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좀 더 개선해보려고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자체의 디폴트로 글자의 크기를 좀 더 크게 즉</a:t>
            </a:r>
            <a:r>
              <a:rPr lang="en-US" altLang="ko-KR" dirty="0" smtClean="0">
                <a:sym typeface="Wingdings" panose="05000000000000000000" pitchFamily="2" charset="2"/>
              </a:rPr>
              <a:t> 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</a:t>
            </a:r>
            <a:r>
              <a:rPr lang="en-US" altLang="ko-KR" dirty="0" smtClean="0">
                <a:sym typeface="Wingdings" panose="05000000000000000000" pitchFamily="2" charset="2"/>
              </a:rPr>
              <a:t>, Text</a:t>
            </a:r>
            <a:r>
              <a:rPr lang="ko-KR" altLang="en-US" dirty="0" smtClean="0">
                <a:sym typeface="Wingdings" panose="05000000000000000000" pitchFamily="2" charset="2"/>
              </a:rPr>
              <a:t>의 영문자가 항상 대문자로 보이는 것이 아니라 사용자가 입력하는 그대로 표시하고자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어디에서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setTextSize</a:t>
            </a:r>
            <a:r>
              <a:rPr lang="en-US" altLang="ko-KR" dirty="0" smtClean="0"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sym typeface="Wingdings" panose="05000000000000000000" pitchFamily="2" charset="2"/>
              </a:rPr>
              <a:t>setAllCaps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호출하면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즉 클래스 파일에서 객체를 생성할 때부터 해당 사항들을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665368"/>
            <a:ext cx="2260532" cy="3854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670840"/>
            <a:ext cx="2597048" cy="3886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7408" y="3737125"/>
            <a:ext cx="496855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(false);</a:t>
            </a:r>
            <a:br>
              <a:rPr lang="en-US" altLang="ko-KR" sz="1400" b="1" dirty="0" smtClean="0">
                <a:latin typeface="Consolas" panose="020B0609020204030204" pitchFamily="49" charset="0"/>
              </a:rPr>
            </a:br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b="1" dirty="0">
                <a:latin typeface="Consolas" panose="020B0609020204030204" pitchFamily="49" charset="0"/>
              </a:rPr>
              <a:t>((float) 24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b="1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8951864" y="4614288"/>
            <a:ext cx="34493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4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tag_rounded_corners.xml  </a:t>
            </a:r>
            <a:r>
              <a:rPr lang="ko-KR" altLang="en-US" dirty="0" smtClean="0">
                <a:sym typeface="Wingdings" panose="05000000000000000000" pitchFamily="2" charset="2"/>
              </a:rPr>
              <a:t>파일을 작성하고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버튼을 그릴 때마다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4034317"/>
            <a:ext cx="72728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="16dp" /&gt;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latin typeface="Consolas" panose="020B0609020204030204" pitchFamily="49" charset="0"/>
              </a:rPr>
              <a:t>shape&gt;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3567869"/>
            <a:ext cx="303320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tag_rounded_corners.xml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96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아래와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setBackgroundColor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tag_rounded_corners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버튼을 그릴 때마다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코너를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4034317"/>
            <a:ext cx="727280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>
                <a:latin typeface="Consolas" panose="020B0609020204030204" pitchFamily="49" charset="0"/>
              </a:rPr>
              <a:t>to make corners round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0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ImageView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추가하여 화면에 보여줄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이미지가 나타나는 영역보다 원본 이미지가 작으면 시스템이 이미지 크기를 자동으로 늘려줍니다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단말기 사이즈가 다르고 또한 해상도 다를 때도 크기가 조정되므로 유용한 가능입니다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과정에서 왜곡이 생길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다음의 두 개의 아이콘으로 각각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버튼들입니다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버튼과 아래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비교하면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약간의 차이가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차이가 어디 있습니까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한 방향으로만 확장할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모서리 부분이 다른 비율로 늘어나는 문제를 어떻게 해결하면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3" y="4954653"/>
            <a:ext cx="233554" cy="22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3" y="3336501"/>
            <a:ext cx="234128" cy="2200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140968"/>
            <a:ext cx="424470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3100" y="1649106"/>
            <a:ext cx="784887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called");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 drawable;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(action)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default: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invalidate();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화면 중앙에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는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파일만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 </a:t>
            </a:r>
            <a:r>
              <a:rPr lang="ko-KR" altLang="en-US" dirty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파일에서 프로젝트 이름만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수정하면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592" y="2204865"/>
            <a:ext cx="2481619" cy="42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2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2: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ko-KR" altLang="en-US" dirty="0">
                <a:sym typeface="Wingdings" panose="05000000000000000000" pitchFamily="2" charset="2"/>
              </a:rPr>
              <a:t>최상위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gravity</a:t>
            </a:r>
            <a:r>
              <a:rPr lang="ko-KR" altLang="en-US" dirty="0" smtClean="0">
                <a:sym typeface="Wingdings" panose="05000000000000000000" pitchFamily="2" charset="2"/>
              </a:rPr>
              <a:t>도 활용하면 도움이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에는 해당하지 않는 </a:t>
            </a:r>
            <a:r>
              <a:rPr lang="en-US" altLang="ko-KR" dirty="0" err="1">
                <a:sym typeface="Wingdings" panose="05000000000000000000" pitchFamily="2" charset="2"/>
              </a:rPr>
              <a:t>android:layout_centerInParent</a:t>
            </a:r>
            <a:r>
              <a:rPr lang="en-US" altLang="ko-KR" dirty="0">
                <a:sym typeface="Wingdings" panose="05000000000000000000" pitchFamily="2" charset="2"/>
              </a:rPr>
              <a:t>="true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같은 속성은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sym typeface="Wingdings" panose="05000000000000000000" pitchFamily="2" charset="2"/>
              </a:rPr>
              <a:t>linearlayout_simple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버튼을 위한 태그는 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org.joy.widget.HuButton</a:t>
            </a:r>
            <a:r>
              <a:rPr lang="ko-KR" altLang="en-US" dirty="0" smtClean="0">
                <a:latin typeface="Consolas" panose="020B0609020204030204" pitchFamily="49" charset="0"/>
              </a:rPr>
              <a:t>으로 시작합니다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버튼의 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button_faith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button_sight</a:t>
            </a:r>
            <a:r>
              <a:rPr lang="ko-KR" altLang="en-US" dirty="0" smtClean="0">
                <a:latin typeface="Consolas" panose="020B0609020204030204" pitchFamily="49" charset="0"/>
              </a:rPr>
              <a:t>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적절한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layout_margin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padding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을 사용하십시오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802824"/>
            <a:ext cx="112481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button_faith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button_joy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android:text="Not by sight"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LinearLayout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2" y="1877372"/>
            <a:ext cx="2645455" cy="4619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1881567"/>
            <a:ext cx="2663015" cy="46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0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1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R.id.linearlayout_simple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layout.setGravity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Gravity.CENTER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</a:t>
            </a:r>
            <a:r>
              <a:rPr lang="en-US" altLang="ko-KR" dirty="0" smtClean="0">
                <a:sym typeface="Wingdings" panose="05000000000000000000" pitchFamily="2" charset="2"/>
              </a:rPr>
              <a:t>second </a:t>
            </a:r>
            <a:r>
              <a:rPr lang="en-US" altLang="ko-KR" dirty="0">
                <a:sym typeface="Wingdings" panose="05000000000000000000" pitchFamily="2" charset="2"/>
              </a:rPr>
              <a:t>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45" y="1902846"/>
            <a:ext cx="2612422" cy="45819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49" y="1877372"/>
            <a:ext cx="2656363" cy="46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아이콘이 같은 것 같지만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확대해보면 다음과 같이 아이콘의 둘레가 약간 다른 것을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개발자들은 아이콘의 늘어날 수 있는 부분은 검은색으로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늘어날 수 없는 부분은 흰색으로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ym typeface="Wingdings" panose="05000000000000000000" pitchFamily="2" charset="2"/>
              </a:rPr>
              <a:t>픽셀 너비로 표시해 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그러한 이미지의 파일 이름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앞에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.9</a:t>
            </a:r>
            <a:r>
              <a:rPr lang="ko-KR" altLang="en-US" dirty="0" smtClean="0">
                <a:sym typeface="Wingdings" panose="05000000000000000000" pitchFamily="2" charset="2"/>
              </a:rPr>
              <a:t>을 넣어두기로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nine patch</a:t>
            </a:r>
            <a:r>
              <a:rPr lang="ko-KR" altLang="en-US" dirty="0" smtClean="0">
                <a:sym typeface="Wingdings" panose="05000000000000000000" pitchFamily="2" charset="2"/>
              </a:rPr>
              <a:t>라는 이름이 생겨났습니다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3100" y="3789040"/>
            <a:ext cx="5328592" cy="2448272"/>
            <a:chOff x="911424" y="3429000"/>
            <a:chExt cx="5328592" cy="2448272"/>
          </a:xfrm>
        </p:grpSpPr>
        <p:sp>
          <p:nvSpPr>
            <p:cNvPr id="7" name="직사각형 6"/>
            <p:cNvSpPr/>
            <p:nvPr/>
          </p:nvSpPr>
          <p:spPr>
            <a:xfrm>
              <a:off x="911424" y="3429000"/>
              <a:ext cx="5328592" cy="2448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717032"/>
              <a:ext cx="2108140" cy="19865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7" y="3717032"/>
              <a:ext cx="2113316" cy="198651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00136" y="508518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image1.png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6763" y="507033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image2.9.png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6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8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View.generateViewId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RelativeLayout.CENTER_IN_PARENT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RelativeLayout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R.id.relativelayout_simple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5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Joy072Button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first 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RelativeLayout.BELOW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(32</a:t>
            </a:r>
            <a:r>
              <a:rPr lang="en-US" altLang="ko-KR" sz="1400" dirty="0">
                <a:latin typeface="Consolas" panose="020B0609020204030204" pitchFamily="49" charset="0"/>
              </a:rPr>
              <a:t>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단말기에서 가장 많이 사용하는 뷰 중의 하나는 리스트입니다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손가락 터치 방식으로 여러 선택 기능을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들을 특별히 선택 위젯 </a:t>
            </a:r>
            <a:r>
              <a:rPr lang="en-US" altLang="ko-KR" dirty="0" smtClean="0">
                <a:sym typeface="Wingdings" panose="05000000000000000000" pitchFamily="2" charset="2"/>
              </a:rPr>
              <a:t>Selection Widget</a:t>
            </a:r>
            <a:r>
              <a:rPr lang="ko-KR" altLang="en-US" dirty="0" smtClean="0">
                <a:sym typeface="Wingdings" panose="05000000000000000000" pitchFamily="2" charset="2"/>
              </a:rPr>
              <a:t>이라고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위젯은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Adapter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어댑터를 사용하여 리스트 중에 일부를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화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면에 빠르게 보여주고 숨기는 기능</a:t>
            </a:r>
            <a:r>
              <a:rPr lang="ko-KR" altLang="en-US" dirty="0" smtClean="0">
                <a:sym typeface="Wingdings" panose="05000000000000000000" pitchFamily="2" charset="2"/>
              </a:rPr>
              <a:t>을 가능하도록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선택 위젯에 보이는 데이터는 보여지기 전에 어댑터의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메소드가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어댑처에서</a:t>
            </a:r>
            <a:r>
              <a:rPr lang="ko-KR" altLang="en-US" dirty="0" smtClean="0">
                <a:sym typeface="Wingdings" panose="05000000000000000000" pitchFamily="2" charset="2"/>
              </a:rPr>
              <a:t> 가장 중요한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반환하는 뷰가 하나의 아이템으로 보여지게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반환하는 객체가 텍스트뷰 객체라면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선택위젯의</a:t>
            </a:r>
            <a:r>
              <a:rPr lang="ko-KR" altLang="en-US" dirty="0" smtClean="0">
                <a:sym typeface="Wingdings" panose="05000000000000000000" pitchFamily="2" charset="2"/>
              </a:rPr>
              <a:t> 각 아이템은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텍스트뷰로</a:t>
            </a:r>
            <a:r>
              <a:rPr lang="ko-KR" altLang="en-US" dirty="0" smtClean="0">
                <a:sym typeface="Wingdings" panose="05000000000000000000" pitchFamily="2" charset="2"/>
              </a:rPr>
              <a:t>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어댑터에서 만들어 반환하는 객체가 단순한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아니라 레이아웃이나 여러 개를 담고 있는 컨테이너</a:t>
            </a:r>
            <a:r>
              <a:rPr lang="en-US" altLang="ko-KR" dirty="0" smtClean="0">
                <a:sym typeface="Wingdings" panose="05000000000000000000" pitchFamily="2" charset="2"/>
              </a:rPr>
              <a:t>(Container)</a:t>
            </a:r>
            <a:r>
              <a:rPr lang="ko-KR" altLang="en-US" dirty="0" smtClean="0">
                <a:sym typeface="Wingdings" panose="05000000000000000000" pitchFamily="2" charset="2"/>
              </a:rPr>
              <a:t>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하나의 아이템이 여러 정보를 보여줄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2" y="2708920"/>
            <a:ext cx="809429" cy="86409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188452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8505" y="2351647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23491" y="4170322"/>
            <a:ext cx="11272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Adapter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67059" y="3117756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각 아이템의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뷰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56003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36056" y="235164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41540" y="3640304"/>
            <a:ext cx="47320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. . .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37028" y="277125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36056" y="3205781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구부러진 연결선 45"/>
          <p:cNvCxnSpPr>
            <a:endCxn id="35" idx="1"/>
          </p:cNvCxnSpPr>
          <p:nvPr/>
        </p:nvCxnSpPr>
        <p:spPr>
          <a:xfrm flipV="1">
            <a:off x="4001339" y="2533631"/>
            <a:ext cx="1434717" cy="463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왼쪽/오른쪽 화살표 50"/>
          <p:cNvSpPr/>
          <p:nvPr/>
        </p:nvSpPr>
        <p:spPr>
          <a:xfrm>
            <a:off x="1420134" y="2929558"/>
            <a:ext cx="755631" cy="3226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671247" y="3927681"/>
            <a:ext cx="121379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Selection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Widget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5" name="구부러진 연결선 54"/>
          <p:cNvCxnSpPr/>
          <p:nvPr/>
        </p:nvCxnSpPr>
        <p:spPr>
          <a:xfrm flipV="1">
            <a:off x="4035994" y="2876939"/>
            <a:ext cx="1400062" cy="1200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endCxn id="39" idx="1"/>
          </p:cNvCxnSpPr>
          <p:nvPr/>
        </p:nvCxnSpPr>
        <p:spPr>
          <a:xfrm>
            <a:off x="4012323" y="2996952"/>
            <a:ext cx="1423733" cy="3908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10100" y="3922076"/>
            <a:ext cx="1047082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Original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Data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17" y="2013499"/>
            <a:ext cx="1472578" cy="25549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36256" y="2351647"/>
            <a:ext cx="792088" cy="18819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13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는 리스트 모양으로 보여줄 수 있는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기본적으로 상하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스크롤이며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좌우도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메모리를 효율적으로 사용하는 </a:t>
            </a:r>
            <a:r>
              <a:rPr lang="en-US" altLang="ko-KR" dirty="0" smtClean="0">
                <a:sym typeface="Wingdings" panose="05000000000000000000" pitchFamily="2" charset="2"/>
              </a:rPr>
              <a:t>Cache </a:t>
            </a:r>
            <a:r>
              <a:rPr lang="ko-KR" altLang="en-US" dirty="0" smtClean="0">
                <a:sym typeface="Wingdings" panose="05000000000000000000" pitchFamily="2" charset="2"/>
              </a:rPr>
              <a:t>메커니즘도 구현되어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RecyclerView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 프로젝트를 </a:t>
            </a:r>
            <a:r>
              <a:rPr lang="en-US" altLang="ko-KR" b="1" dirty="0" smtClean="0">
                <a:sym typeface="Wingdings" panose="05000000000000000000" pitchFamily="2" charset="2"/>
              </a:rPr>
              <a:t>Hu074Recycler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패키지를 </a:t>
            </a:r>
            <a:r>
              <a:rPr lang="en-US" altLang="ko-KR" b="1" dirty="0" smtClean="0">
                <a:sym typeface="Wingdings" panose="05000000000000000000" pitchFamily="2" charset="2"/>
              </a:rPr>
              <a:t>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Palette  Common  </a:t>
            </a: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를 확인하고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옆에 따라온 </a:t>
            </a:r>
            <a:r>
              <a:rPr lang="en-US" altLang="ko-KR" dirty="0" smtClean="0">
                <a:sym typeface="Wingdings" panose="05000000000000000000" pitchFamily="2" charset="2"/>
              </a:rPr>
              <a:t>Download 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클릭하여 해당 외부 라이브러리를 설치합니다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RecylerView</a:t>
            </a:r>
            <a:r>
              <a:rPr lang="ko-KR" altLang="en-US" dirty="0" smtClean="0">
                <a:sym typeface="Wingdings" panose="05000000000000000000" pitchFamily="2" charset="2"/>
              </a:rPr>
              <a:t>를 화면에 끌어다 놓습니다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match_parent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RecylcerView</a:t>
            </a:r>
            <a:r>
              <a:rPr lang="ko-KR" altLang="en-US" dirty="0" smtClean="0">
                <a:sym typeface="Wingdings" panose="05000000000000000000" pitchFamily="2" charset="2"/>
              </a:rPr>
              <a:t>가 전체 화면을 차지한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@+id/</a:t>
            </a: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09120"/>
            <a:ext cx="2751058" cy="15698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2613340" y="5733256"/>
            <a:ext cx="513905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19" y="4509120"/>
            <a:ext cx="5190909" cy="18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1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RecyclerView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RecycleView</a:t>
            </a:r>
            <a:r>
              <a:rPr lang="ko-KR" altLang="en-US" dirty="0" smtClean="0">
                <a:sym typeface="Wingdings" panose="05000000000000000000" pitchFamily="2" charset="2"/>
              </a:rPr>
              <a:t>는 선택 위젯이므로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어댑터가 데이터 관리와 뷰 객체 관리를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어뎁터를</a:t>
            </a:r>
            <a:r>
              <a:rPr lang="ko-KR" altLang="en-US" dirty="0" smtClean="0">
                <a:sym typeface="Wingdings" panose="05000000000000000000" pitchFamily="2" charset="2"/>
              </a:rPr>
              <a:t> 만들기 전에 그 안에 들어갈 각 아이템의 데이터를 담아 둘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전화부처럼</a:t>
            </a:r>
            <a:r>
              <a:rPr lang="ko-KR" altLang="en-US" dirty="0" smtClean="0">
                <a:sym typeface="Wingdings" panose="05000000000000000000" pitchFamily="2" charset="2"/>
              </a:rPr>
              <a:t> 사람 목록을 보여줄 예정이므로 </a:t>
            </a:r>
            <a:r>
              <a:rPr lang="en-US" altLang="ko-KR" b="1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택하여 </a:t>
            </a:r>
            <a:r>
              <a:rPr lang="en-US" altLang="ko-KR" b="1" dirty="0" smtClean="0">
                <a:sym typeface="Wingdings" panose="05000000000000000000" pitchFamily="2" charset="2"/>
              </a:rPr>
              <a:t>Person.java</a:t>
            </a:r>
            <a:r>
              <a:rPr lang="ko-KR" altLang="en-US" dirty="0" smtClean="0">
                <a:sym typeface="Wingdings" panose="05000000000000000000" pitchFamily="2" charset="2"/>
              </a:rPr>
              <a:t>가 만들어지면 다음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getter, setter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Person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[Generate  Constructor]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Control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모두 선택한 후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constructor </a:t>
            </a:r>
            <a:r>
              <a:rPr lang="ko-KR" altLang="en-US" dirty="0" smtClean="0">
                <a:sym typeface="Wingdings" panose="05000000000000000000" pitchFamily="2" charset="2"/>
              </a:rPr>
              <a:t>의 매개 인자로 </a:t>
            </a:r>
            <a:r>
              <a:rPr lang="en-US" altLang="ko-KR" dirty="0" smtClean="0">
                <a:sym typeface="Wingdings" panose="05000000000000000000" pitchFamily="2" charset="2"/>
              </a:rPr>
              <a:t>name, mobile</a:t>
            </a:r>
            <a:r>
              <a:rPr lang="ko-KR" altLang="en-US" dirty="0" smtClean="0">
                <a:sym typeface="Wingdings" panose="05000000000000000000" pitchFamily="2" charset="2"/>
              </a:rPr>
              <a:t>이 모두 포함된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get, set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메소드들도</a:t>
            </a:r>
            <a:r>
              <a:rPr lang="en-US" altLang="ko-KR" dirty="0" smtClean="0">
                <a:sym typeface="Wingdings" panose="05000000000000000000" pitchFamily="2" charset="2"/>
              </a:rPr>
              <a:t>, [Generate...  Getter and Setter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&lt;</a:t>
            </a:r>
            <a:r>
              <a:rPr lang="en-US" altLang="ko-KR" dirty="0" err="1" smtClean="0">
                <a:sym typeface="Wingdings" panose="05000000000000000000" pitchFamily="2" charset="2"/>
              </a:rPr>
              <a:t>cntl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을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get/set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29249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mobile;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83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831355"/>
            <a:ext cx="1124811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</a:t>
            </a:r>
            <a:r>
              <a:rPr lang="en-US" altLang="ko-KR" sz="14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mobile;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Person(String name, 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getName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setName</a:t>
            </a:r>
            <a:r>
              <a:rPr lang="en-US" altLang="ko-KR" sz="1400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getMobile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setMobile</a:t>
            </a:r>
            <a:r>
              <a:rPr lang="en-US" altLang="ko-KR" sz="1400" dirty="0">
                <a:latin typeface="Consolas" panose="020B0609020204030204" pitchFamily="49" charset="0"/>
              </a:rPr>
              <a:t>(String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5760" y="663713"/>
            <a:ext cx="16081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Person.java: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77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PersonAdapter.java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리스트 데이터에 있는 각각의 아이템은 뷰로 만들어지고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각 아이템을 위한 뷰는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저장해 둡니다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역할을 하는 클래스를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PersonAadpter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 안에 넣어둔다고 생각하면 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상속하여 정의된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생성자에는</a:t>
            </a:r>
            <a:r>
              <a:rPr lang="ko-KR" altLang="en-US" sz="1600" dirty="0" smtClean="0">
                <a:latin typeface="Consolas" panose="020B0609020204030204" pitchFamily="49" charset="0"/>
              </a:rPr>
              <a:t> 뷰 객체가 전달됩니다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이 객체를 부모 클래스의 변수에 저장해 두게 되는데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이는 생성자 안에서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super()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처리하는 것입니다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뷰 객체를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findViewById()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찾아 변수에 할당하면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참조할 수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은 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들어 있는 뷰 객체의 데이터를 다른 것으로 보이도록 하는 역할을 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242656"/>
            <a:ext cx="8696606" cy="3447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88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495231"/>
            <a:ext cx="8696606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latin typeface="Consolas" panose="020B0609020204030204" pitchFamily="49" charset="0"/>
              </a:rPr>
              <a:t> 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0726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위와 같이 수정된 곳에 빨간 줄이 그어지면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우클릭하고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Generate </a:t>
            </a:r>
            <a:r>
              <a:rPr lang="en-US" altLang="ko-KR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Implement Methods </a:t>
            </a:r>
            <a:r>
              <a:rPr lang="ko-KR" alt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메뉴를 선택합니다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혹은 빨간 전구 표시를 클릭해서</a:t>
            </a:r>
            <a:r>
              <a:rPr lang="en-US" altLang="ko-KR" sz="1600" dirty="0" smtClean="0">
                <a:latin typeface="Consolas" panose="020B0609020204030204" pitchFamily="49" charset="0"/>
              </a:rPr>
              <a:t>, "implements methods"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선택하면 다음과 같이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메소드들이</a:t>
            </a:r>
            <a:r>
              <a:rPr lang="ko-KR" altLang="en-US" sz="1600" dirty="0" smtClean="0">
                <a:latin typeface="Consolas" panose="020B0609020204030204" pitchFamily="49" charset="0"/>
              </a:rPr>
              <a:t> 나타납니다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위의 오른쪽 대화상자에 나타난 세 개의 메소드를 모두 선택하고 </a:t>
            </a:r>
            <a:r>
              <a:rPr lang="en-US" altLang="ko-KR" sz="1600" dirty="0" smtClean="0">
                <a:latin typeface="Consolas" panose="020B0609020204030204" pitchFamily="49" charset="0"/>
              </a:rPr>
              <a:t>OK</a:t>
            </a:r>
            <a:r>
              <a:rPr lang="ko-KR" altLang="en-US" sz="1600" dirty="0" smtClean="0">
                <a:latin typeface="Consolas" panose="020B0609020204030204" pitchFamily="49" charset="0"/>
              </a:rPr>
              <a:t>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이것이 바로 </a:t>
            </a:r>
            <a:r>
              <a:rPr lang="en-US" altLang="ko-KR" sz="1600" dirty="0" smtClean="0">
                <a:latin typeface="Consolas" panose="020B0609020204030204" pitchFamily="49" charset="0"/>
              </a:rPr>
              <a:t>Adapter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클래스에서 구현해야 할 중요한 메소드 </a:t>
            </a:r>
            <a:r>
              <a:rPr lang="en-US" altLang="ko-KR" sz="1600" dirty="0" smtClean="0">
                <a:latin typeface="Consolas" panose="020B0609020204030204" pitchFamily="49" charset="0"/>
              </a:rPr>
              <a:t>3</a:t>
            </a:r>
            <a:r>
              <a:rPr lang="ko-KR" altLang="en-US" sz="1600" dirty="0" smtClean="0">
                <a:latin typeface="Consolas" panose="020B0609020204030204" pitchFamily="49" charset="0"/>
              </a:rPr>
              <a:t>개입니다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getItemCount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어탭터에서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관리하는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개수를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만들어질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화면에 보여주는 것만큼만 뷰를 만들어 보관하고 있다가 재사용합니다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재사용될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뷰 객체는 그대로 사용하고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데이터만 바꿔 줍니다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RecyclerView</a:t>
            </a:r>
            <a:r>
              <a:rPr lang="ko-KR" altLang="en-US" sz="1600" dirty="0" smtClean="0">
                <a:latin typeface="Consolas" panose="020B0609020204030204" pitchFamily="49" charset="0"/>
              </a:rPr>
              <a:t>에는 내부에 있는 많은 아이템들 중에 일부분만 보여주는 캐시 기능이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6684" y="1283914"/>
            <a:ext cx="869660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49823"/>
            <a:ext cx="4861060" cy="1288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73" y="2817658"/>
            <a:ext cx="2842540" cy="14034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392" y="178990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639616" y="162362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0430" y="1794302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AS defined class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61043" y="166574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595839" y="154058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0056" y="1789901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class, but subclass of AS </a:t>
            </a:r>
            <a:r>
              <a:rPr lang="en-US" altLang="ko-KR" sz="1600" dirty="0" err="1" smtClean="0"/>
              <a:t>ViewHolder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33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Hu071NinePatch:  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Hu071NinePatch,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images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두 파일</a:t>
            </a:r>
            <a:r>
              <a:rPr lang="en-US" altLang="ko-KR" dirty="0" smtClean="0">
                <a:sym typeface="Wingdings" panose="05000000000000000000" pitchFamily="2" charset="2"/>
              </a:rPr>
              <a:t>( button_image_01.png, button_image_02.9.png)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res/drawable </a:t>
            </a:r>
            <a:r>
              <a:rPr lang="ko-KR" altLang="en-US" dirty="0" smtClean="0">
                <a:sym typeface="Wingdings" panose="05000000000000000000" pitchFamily="2" charset="2"/>
              </a:rPr>
              <a:t>폴더에 복사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</a:t>
            </a:r>
            <a:r>
              <a:rPr lang="ko-KR" altLang="en-US" dirty="0" smtClean="0">
                <a:sym typeface="Wingdings" panose="05000000000000000000" pitchFamily="2" charset="2"/>
              </a:rPr>
              <a:t> 뷰를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LinearLayout,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 세개의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bacground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button_image_01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세 개의 버튼은 </a:t>
            </a:r>
            <a:r>
              <a:rPr lang="en-US" altLang="ko-KR" dirty="0" smtClean="0">
                <a:sym typeface="Wingdings" panose="05000000000000000000" pitchFamily="2" charset="2"/>
              </a:rPr>
              <a:t>button_image_02.9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499907"/>
            <a:ext cx="1745367" cy="30416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320066"/>
            <a:ext cx="3333308" cy="32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8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201390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&gt;{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public static final String TAG = "HuStar";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&lt;Person</a:t>
            </a:r>
            <a:r>
              <a:rPr lang="en-US" altLang="ko-KR" sz="1400" b="1" dirty="0">
                <a:latin typeface="Consolas" panose="020B0609020204030204" pitchFamily="49" charset="0"/>
              </a:rPr>
              <a:t>&gt; items =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b="1" dirty="0">
                <a:latin typeface="Consolas" panose="020B0609020204030204" pitchFamily="49" charset="0"/>
              </a:rPr>
              <a:t>&lt;&gt;();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(ViewGroup </a:t>
            </a:r>
            <a:r>
              <a:rPr lang="en-US" altLang="ko-KR" sz="1400" dirty="0" err="1">
                <a:latin typeface="Consolas" panose="020B0609020204030204" pitchFamily="49" charset="0"/>
              </a:rPr>
              <a:t>viewGroup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viewType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LayoutInflater.from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viewGroup.getContext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person_item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viewGroup</a:t>
            </a:r>
            <a:r>
              <a:rPr lang="en-US" altLang="ko-KR" sz="1400" dirty="0">
                <a:latin typeface="Consolas" panose="020B0609020204030204" pitchFamily="49" charset="0"/>
              </a:rPr>
              <a:t>, false);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latin typeface="Consolas" panose="020B0609020204030204" pitchFamily="49" charset="0"/>
              </a:rPr>
              <a:t>return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smtClean="0">
                <a:latin typeface="Consolas" panose="020B0609020204030204" pitchFamily="49" charset="0"/>
              </a:rPr>
              <a:t>0;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1060565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0324" y="2761183"/>
            <a:ext cx="2906387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인플레이션을 통해 뷰 객체 만들기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79976" y="3193231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뷰횰더</a:t>
            </a:r>
            <a:r>
              <a:rPr lang="ko-KR" altLang="en-US" sz="1400" dirty="0" smtClean="0"/>
              <a:t> 객체를 생성하면서 뷰 객체를 전달하고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</a:t>
            </a:r>
            <a:r>
              <a:rPr lang="ko-KR" altLang="en-US" sz="1400" dirty="0" err="1" smtClean="0"/>
              <a:t>뷰홀더</a:t>
            </a:r>
            <a:r>
              <a:rPr lang="ko-KR" altLang="en-US" sz="1400" dirty="0" smtClean="0"/>
              <a:t> 객체를 반환하기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12" idx="1"/>
          </p:cNvCxnSpPr>
          <p:nvPr/>
        </p:nvCxnSpPr>
        <p:spPr>
          <a:xfrm flipH="1">
            <a:off x="6237613" y="1941651"/>
            <a:ext cx="1730595" cy="81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8208" y="1787762"/>
            <a:ext cx="35885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person_item.xml </a:t>
            </a:r>
            <a:r>
              <a:rPr lang="ko-KR" altLang="en-US" sz="1400" dirty="0" smtClean="0"/>
              <a:t>파일을 만들어야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5338960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</a:t>
            </a:r>
            <a:r>
              <a:rPr lang="ko-KR" altLang="en-US" sz="1400" dirty="0" smtClean="0"/>
              <a:t>의 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 items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size</a:t>
            </a:r>
            <a:r>
              <a:rPr lang="ko-KR" altLang="en-US" sz="1400" dirty="0" smtClean="0"/>
              <a:t>를 반환하도록 수정합니다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44271" y="3958318"/>
            <a:ext cx="302017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뷰 홀더가 유지할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들을 저장하기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0904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4: person_item.xml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r>
              <a:rPr lang="en-US" altLang="ko-KR" dirty="0" err="1" smtClean="0"/>
              <a:t>CardView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Containers</a:t>
            </a:r>
            <a:r>
              <a:rPr lang="ko-KR" altLang="en-US" dirty="0" smtClean="0">
                <a:sym typeface="Wingdings" panose="05000000000000000000" pitchFamily="2" charset="2"/>
              </a:rPr>
              <a:t>에 있는데 외부 라이브러</a:t>
            </a:r>
            <a:r>
              <a:rPr lang="ko-KR" altLang="en-US" dirty="0"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다운로드한 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smtClean="0"/>
              <a:t>이는 왼쪽에는 이미지 한 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오른쪽에는 </a:t>
            </a:r>
            <a:r>
              <a:rPr lang="en-US" altLang="ko-KR" dirty="0" smtClean="0"/>
              <a:t>TextView </a:t>
            </a:r>
            <a:r>
              <a:rPr lang="ko-KR" altLang="en-US" dirty="0" smtClean="0"/>
              <a:t>두 개를 보여주는 레이아웃입니다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TextView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각각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, textView2</a:t>
            </a:r>
            <a:r>
              <a:rPr lang="ko-KR" altLang="en-US" dirty="0" smtClean="0"/>
              <a:t>로 설정되어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안에서 사용해야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레이아웃은 </a:t>
            </a:r>
            <a:r>
              <a:rPr lang="en-US" altLang="ko-KR" dirty="0" smtClean="0"/>
              <a:t>ViewGroup </a:t>
            </a:r>
            <a:r>
              <a:rPr lang="ko-KR" altLang="en-US" dirty="0" smtClean="0"/>
              <a:t>객체에 인플레이션 한 후에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객체에 넣어두고 사용합니다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6" y="3717032"/>
            <a:ext cx="6915676" cy="27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9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app:cardBackgroundColor</a:t>
            </a:r>
            <a:r>
              <a:rPr lang="en-US" altLang="ko-KR" sz="1400" dirty="0">
                <a:latin typeface="Consolas" panose="020B0609020204030204" pitchFamily="49" charset="0"/>
              </a:rPr>
              <a:t>="#FFFFFFFF"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app:cardCornerRadius</a:t>
            </a:r>
            <a:r>
              <a:rPr lang="en-US" altLang="ko-KR" sz="1400" dirty="0">
                <a:latin typeface="Consolas" panose="020B0609020204030204" pitchFamily="49" charset="0"/>
              </a:rPr>
              <a:t>="10dp"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app:cardElevation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app:cardUseCompatPadding</a:t>
            </a:r>
            <a:r>
              <a:rPr lang="en-US" altLang="ko-KR" sz="1400" dirty="0">
                <a:latin typeface="Consolas" panose="020B0609020204030204" pitchFamily="49" charset="0"/>
              </a:rPr>
              <a:t>="true" 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android:orientation="horizontal"&gt;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&lt;ImageView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android:id="@+id/imageView"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400" dirty="0">
                <a:latin typeface="Consolas" panose="020B0609020204030204" pitchFamily="49" charset="0"/>
              </a:rPr>
              <a:t>="@</a:t>
            </a:r>
            <a:r>
              <a:rPr lang="en-US" altLang="ko-KR" sz="1400" dirty="0" err="1">
                <a:latin typeface="Consolas" panose="020B0609020204030204" pitchFamily="49" charset="0"/>
              </a:rPr>
              <a:t>mipmap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156" y="3018480"/>
            <a:ext cx="5811511" cy="13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3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   &lt;</a:t>
            </a:r>
            <a:r>
              <a:rPr lang="en-US" altLang="ko-KR" sz="1400" dirty="0">
                <a:latin typeface="Consolas" panose="020B0609020204030204" pitchFamily="49" charset="0"/>
              </a:rPr>
              <a:t>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android:orientation="vertical"&gt;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이름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android:textSize="30sp"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전화번호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android:textColor="#FF0000FF"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android:textSize="25sp"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502713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5: PersonAdapter.java </a:t>
            </a:r>
            <a:r>
              <a:rPr lang="ko-KR" altLang="en-US" dirty="0" smtClean="0"/>
              <a:t>코딩 추가하기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8948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items.size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items.add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dirty="0">
                <a:latin typeface="Consolas" panose="020B0609020204030204" pitchFamily="49" charset="0"/>
              </a:rPr>
              <a:t>&lt;Person&gt; items)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this.items</a:t>
            </a:r>
            <a:r>
              <a:rPr lang="en-US" altLang="ko-KR" sz="1400" dirty="0">
                <a:latin typeface="Consolas" panose="020B0609020204030204" pitchFamily="49" charset="0"/>
              </a:rPr>
              <a:t> = items;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 </a:t>
            </a:r>
            <a:r>
              <a:rPr lang="en-US" altLang="ko-KR" sz="1400" dirty="0" err="1">
                <a:latin typeface="Consolas" panose="020B0609020204030204" pitchFamily="49" charset="0"/>
              </a:rPr>
              <a:t>getItem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position, 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items.set</a:t>
            </a:r>
            <a:r>
              <a:rPr lang="en-US" altLang="ko-KR" sz="1400" dirty="0">
                <a:latin typeface="Consolas" panose="020B0609020204030204" pitchFamily="49" charset="0"/>
              </a:rPr>
              <a:t>(position, 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3832" y="1292914"/>
            <a:ext cx="7117379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/>
              <a:t>어댑터가 각각의 </a:t>
            </a:r>
            <a:r>
              <a:rPr lang="ko-KR" altLang="en-US" sz="1600" dirty="0" smtClean="0"/>
              <a:t>아이템 즉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안에 넣어 관리하기 때문에 이 어댑터를 사용하는 소스코드에서 어댑터에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넣거나 가져갈 수 있도록 </a:t>
            </a:r>
            <a:r>
              <a:rPr lang="en-US" altLang="ko-KR" sz="1600" dirty="0" err="1"/>
              <a:t>addItem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 smtClean="0"/>
              <a:t>()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같은 메소드를 구현합니다</a:t>
            </a:r>
            <a:r>
              <a:rPr lang="en-US" altLang="ko-KR" sz="1600" dirty="0"/>
              <a:t>.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48128" y="6201676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0243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</a:t>
            </a:r>
            <a:r>
              <a:rPr lang="en-US" altLang="ko-KR" dirty="0"/>
              <a:t>6</a:t>
            </a:r>
            <a:r>
              <a:rPr lang="en-US" altLang="ko-KR" dirty="0" smtClean="0"/>
              <a:t>: MainActivity.java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와 어댑터를 사용하는 코드 작성하기 </a:t>
            </a:r>
            <a:endParaRPr lang="en-US" altLang="ko-KR" dirty="0"/>
          </a:p>
          <a:p>
            <a:r>
              <a:rPr lang="en-US" altLang="ko-KR" dirty="0" err="1" smtClean="0"/>
              <a:t>RecyclerView</a:t>
            </a:r>
            <a:r>
              <a:rPr lang="ko-KR" altLang="en-US" dirty="0"/>
              <a:t>을 위한 </a:t>
            </a:r>
            <a:r>
              <a:rPr lang="ko-KR" altLang="en-US" dirty="0" smtClean="0"/>
              <a:t>어댑터가 완성되었습니다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이제 </a:t>
            </a:r>
            <a:r>
              <a:rPr lang="ko-KR" altLang="en-US" dirty="0"/>
              <a:t>이 어댑터는 </a:t>
            </a:r>
            <a:r>
              <a:rPr lang="en-US" altLang="ko-KR" dirty="0" err="1"/>
              <a:t>RecylerView</a:t>
            </a:r>
            <a:r>
              <a:rPr lang="en-US" altLang="ko-KR" dirty="0"/>
              <a:t> </a:t>
            </a:r>
            <a:r>
              <a:rPr lang="ko-KR" altLang="en-US" dirty="0"/>
              <a:t>객체에 설정되어야 하고</a:t>
            </a:r>
            <a:r>
              <a:rPr lang="en-US" altLang="ko-KR" dirty="0"/>
              <a:t>, </a:t>
            </a:r>
            <a:r>
              <a:rPr lang="ko-KR" altLang="en-US" dirty="0"/>
              <a:t>어댑터 안에 </a:t>
            </a:r>
            <a:r>
              <a:rPr lang="en-US" altLang="ko-KR" dirty="0"/>
              <a:t>Person</a:t>
            </a:r>
            <a:r>
              <a:rPr lang="ko-KR" altLang="en-US" dirty="0"/>
              <a:t>객체들을 만들어 넣어야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48" y="1980704"/>
            <a:ext cx="1121226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R.id.recyclerView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LinearLayoutManager.VERTICAL</a:t>
            </a:r>
            <a:r>
              <a:rPr lang="en-US" altLang="ko-KR" sz="1400" dirty="0">
                <a:latin typeface="Consolas" panose="020B0609020204030204" pitchFamily="49" charset="0"/>
              </a:rPr>
              <a:t>, false);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recyclerView.setLayoutManager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final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PersonAdapter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김민수</a:t>
            </a:r>
            <a:r>
              <a:rPr lang="en-US" altLang="ko-KR" sz="1400" dirty="0">
                <a:latin typeface="Consolas" panose="020B0609020204030204" pitchFamily="49" charset="0"/>
              </a:rPr>
              <a:t>", "010-1000-1000"));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김하늘</a:t>
            </a:r>
            <a:r>
              <a:rPr lang="en-US" altLang="ko-KR" sz="1400" dirty="0">
                <a:latin typeface="Consolas" panose="020B0609020204030204" pitchFamily="49" charset="0"/>
              </a:rPr>
              <a:t>", "010-2000-2000"));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</a:rPr>
              <a:t>", "010-3000-3000"));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4910" y="1980704"/>
            <a:ext cx="213071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36160" y="3405011"/>
            <a:ext cx="325602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LinearLayoutManager.HORIZONTAL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GridLayoutManager</a:t>
            </a:r>
            <a:r>
              <a:rPr lang="ko-KR" altLang="en-US" sz="1400" dirty="0" smtClean="0"/>
              <a:t>사용 가능</a:t>
            </a:r>
            <a:endParaRPr lang="en-US" altLang="ko-KR" sz="1400" dirty="0" smtClean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6960096" y="3666621"/>
            <a:ext cx="576064" cy="2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47587" y="4361659"/>
            <a:ext cx="380905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PersonAdapter</a:t>
            </a:r>
            <a:r>
              <a:rPr lang="ko-KR" altLang="en-US" sz="1400" dirty="0" smtClean="0"/>
              <a:t>객체 생성하고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RecyclerView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이 객체를 사용하도록 설정함</a:t>
            </a:r>
            <a:endParaRPr lang="en-US" altLang="ko-KR" sz="1400" dirty="0" smtClean="0"/>
          </a:p>
        </p:txBody>
      </p:sp>
      <p:cxnSp>
        <p:nvCxnSpPr>
          <p:cNvPr id="19" name="직선 화살표 연결선 18"/>
          <p:cNvCxnSpPr>
            <a:stCxn id="17" idx="1"/>
          </p:cNvCxnSpPr>
          <p:nvPr/>
        </p:nvCxnSpPr>
        <p:spPr>
          <a:xfrm flipH="1">
            <a:off x="6240016" y="4623269"/>
            <a:ext cx="130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943872" y="4623269"/>
            <a:ext cx="2592288" cy="132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52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</a:t>
            </a:r>
            <a:r>
              <a:rPr lang="en-US" altLang="ko-KR" b="1" dirty="0" smtClean="0"/>
              <a:t>6 </a:t>
            </a:r>
            <a:r>
              <a:rPr lang="ko-KR" altLang="en-US" b="1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와 어댑터를 사용하는 코드 작성하기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48" y="1484784"/>
            <a:ext cx="1121226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>
                <a:latin typeface="Consolas" panose="020B0609020204030204" pitchFamily="49" charset="0"/>
              </a:rPr>
              <a:t>김하늘</a:t>
            </a:r>
            <a:r>
              <a:rPr lang="en-US" altLang="ko-KR" sz="1400" dirty="0">
                <a:latin typeface="Consolas" panose="020B0609020204030204" pitchFamily="49" charset="0"/>
              </a:rPr>
              <a:t>", "010-2000-2000"));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</a:rPr>
              <a:t>", "010-3000-3000"));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 count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adapter.getItemCount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setting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not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onClickLinstener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"Main - anonymous class");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"Main - listener:" + 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MainAcitivity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4910" y="1484784"/>
            <a:ext cx="1901483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MainActivity.java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3527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충분히 많아지면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스크롤이 생길 것입니다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adapter.addItem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여러 개 추가하여 결과 화면을 직접 확인하십시오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878" y="2204864"/>
            <a:ext cx="2457334" cy="43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6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0742</a:t>
            </a:r>
            <a:r>
              <a:rPr lang="en-US" altLang="ko-KR" b="1" dirty="0" smtClean="0"/>
              <a:t>RecylerView: 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가 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 대신 격자</a:t>
            </a:r>
            <a:r>
              <a:rPr lang="en-US" altLang="ko-KR" dirty="0" smtClean="0"/>
              <a:t>(Grid)</a:t>
            </a:r>
            <a:r>
              <a:rPr lang="ko-KR" altLang="en-US" dirty="0" smtClean="0"/>
              <a:t>모양으로 보이도록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err="1" smtClean="0"/>
              <a:t>RecyclerView</a:t>
            </a:r>
            <a:r>
              <a:rPr lang="ko-KR" altLang="en-US" dirty="0"/>
              <a:t>에서 표시된 </a:t>
            </a:r>
            <a:r>
              <a:rPr lang="en-US" altLang="ko-KR" dirty="0"/>
              <a:t>item</a:t>
            </a:r>
            <a:r>
              <a:rPr lang="ko-KR" altLang="en-US" dirty="0"/>
              <a:t>에 </a:t>
            </a:r>
            <a:r>
              <a:rPr lang="en-US" altLang="ko-KR" dirty="0"/>
              <a:t>Click</a:t>
            </a:r>
            <a:r>
              <a:rPr lang="ko-KR" altLang="en-US" dirty="0"/>
              <a:t>이벤트가 일어나면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(MainActivity)</a:t>
            </a:r>
            <a:r>
              <a:rPr lang="ko-KR" altLang="en-US" dirty="0"/>
              <a:t>가 이를 알 수 있도록 </a:t>
            </a:r>
            <a:r>
              <a:rPr lang="en-US" altLang="ko-KR" dirty="0"/>
              <a:t>Interface</a:t>
            </a:r>
            <a:r>
              <a:rPr lang="ko-KR" altLang="en-US" dirty="0"/>
              <a:t>를 제공하는 코드를 추가합니다</a:t>
            </a:r>
            <a:r>
              <a:rPr lang="en-US" altLang="ko-KR" dirty="0"/>
              <a:t>. </a:t>
            </a:r>
            <a:r>
              <a:rPr lang="ko-KR" altLang="en-US" dirty="0"/>
              <a:t>다른 말로</a:t>
            </a:r>
            <a:r>
              <a:rPr lang="en-US" altLang="ko-KR" dirty="0"/>
              <a:t>, </a:t>
            </a:r>
            <a:r>
              <a:rPr lang="ko-KR" altLang="en-US" dirty="0"/>
              <a:t>개발자가 </a:t>
            </a:r>
            <a:r>
              <a:rPr lang="en-US" altLang="ko-KR" dirty="0"/>
              <a:t>MainActivity.java</a:t>
            </a:r>
            <a:r>
              <a:rPr lang="ko-KR" altLang="en-US" dirty="0"/>
              <a:t>에서 다음과 같이 코딩이 가능하도록 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Step 1: Hu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RecyclerView</a:t>
            </a:r>
            <a:r>
              <a:rPr lang="ko-KR" altLang="en-US" b="1" dirty="0"/>
              <a:t> </a:t>
            </a:r>
            <a:r>
              <a:rPr lang="ko-KR" altLang="en-US" dirty="0" smtClean="0"/>
              <a:t>폴더를 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RecylerView</a:t>
            </a:r>
            <a:r>
              <a:rPr lang="ko-KR" altLang="en-US" dirty="0" smtClean="0"/>
              <a:t>폴더를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패키지 이름이 동일하게 유지하므로</a:t>
            </a:r>
            <a:r>
              <a:rPr lang="en-US" altLang="ko-KR" dirty="0" smtClean="0"/>
              <a:t>, strings.xml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settings.gradle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있는 프로젝트 이름만 수정하면 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8" y="3501008"/>
            <a:ext cx="1719198" cy="3018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90" y="3501007"/>
            <a:ext cx="1720832" cy="2995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32" y="3488431"/>
            <a:ext cx="1720850" cy="300809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583832" y="458112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4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</a:p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의 화면 모양은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가 다루므로</a:t>
            </a:r>
            <a:r>
              <a:rPr lang="en-US" altLang="ko-KR" dirty="0" smtClean="0"/>
              <a:t>, MainActivity.java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GridLayoutManager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   </a:t>
            </a:r>
          </a:p>
          <a:p>
            <a:r>
              <a:rPr lang="ko-KR" altLang="en-US" dirty="0" smtClean="0"/>
              <a:t>테스트를 위해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수를 늘려보면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결과 화면을 관찰할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글자 크기가 너무 커서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많이 보이지 않으므로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person_iterm.xml</a:t>
            </a:r>
            <a:r>
              <a:rPr lang="ko-KR" altLang="en-US" dirty="0" smtClean="0"/>
              <a:t>파일에서 글자 크기를 줄여서 더 많은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item</a:t>
            </a:r>
            <a:r>
              <a:rPr lang="ko-KR" altLang="en-US" dirty="0" smtClean="0"/>
              <a:t>을 볼 수 있도록 조정해보십시오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276872"/>
            <a:ext cx="6843353" cy="149364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960096" y="2441749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82797" y="2818828"/>
            <a:ext cx="33717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2881" y="2416387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격자모양에서 컬럼의 수 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213859"/>
            <a:ext cx="1902029" cy="33109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111" y="3213859"/>
            <a:ext cx="1877925" cy="32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2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ko-KR" altLang="en-US" b="1" dirty="0" smtClean="0">
                <a:sym typeface="Wingdings" panose="05000000000000000000" pitchFamily="2" charset="2"/>
              </a:rPr>
              <a:t> 두 개 </a:t>
            </a:r>
            <a:r>
              <a:rPr lang="ko-KR" altLang="en-US" dirty="0" smtClean="0">
                <a:sym typeface="Wingdings" panose="05000000000000000000" pitchFamily="2" charset="2"/>
              </a:rPr>
              <a:t>버튼의 레이아웃의 예를 보면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080" y="1296479"/>
            <a:ext cx="1046150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android:text="OK, Cancel, Help or Exit......."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="@drawable/button_image_01"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="@drawable/button_image_02"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104112" y="2924944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017157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75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에서 표시된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개발자</a:t>
            </a:r>
            <a:r>
              <a:rPr lang="en-US" altLang="ko-KR" b="1" dirty="0" smtClean="0"/>
              <a:t>(MainActivity)</a:t>
            </a:r>
            <a:r>
              <a:rPr lang="ko-KR" altLang="en-US" b="1" dirty="0" smtClean="0"/>
              <a:t>가 이를 알 수 있도록 </a:t>
            </a:r>
            <a:r>
              <a:rPr lang="en-US" altLang="ko-KR" b="1" dirty="0" smtClean="0"/>
              <a:t>Interface</a:t>
            </a:r>
            <a:r>
              <a:rPr lang="ko-KR" altLang="en-US" b="1" dirty="0" smtClean="0"/>
              <a:t>를 제공하는 코드를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다음과 같이 코딩이 가능하도록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10430"/>
            <a:ext cx="1125381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453100" y="3717032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01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RecyclerView</a:t>
            </a:r>
            <a:r>
              <a:rPr lang="ko-KR" altLang="en-US" dirty="0" smtClean="0"/>
              <a:t>에서 표시된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이를 알 수 있도록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제공하는 코드를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다음과 같이 코딩이 가능하도록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10430"/>
            <a:ext cx="1125381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b="1" dirty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453100" y="3717032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744072" y="3212976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12" y="2911786"/>
            <a:ext cx="48131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이름 즉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메소드가 정의되어 있음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91944" y="5136861"/>
            <a:ext cx="3240360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안에 정의된 메소드 이름</a:t>
            </a:r>
            <a:endParaRPr lang="en-US" altLang="ko-KR" sz="1400" dirty="0" smtClean="0"/>
          </a:p>
          <a:p>
            <a:r>
              <a:rPr lang="ko-KR" altLang="en-US" sz="1400" dirty="0" smtClean="0"/>
              <a:t>즉 이 </a:t>
            </a:r>
            <a:r>
              <a:rPr lang="en-US" altLang="ko-KR" sz="1400" dirty="0" smtClean="0"/>
              <a:t>interface</a:t>
            </a:r>
            <a:r>
              <a:rPr lang="ko-KR" altLang="en-US" sz="1400" dirty="0" smtClean="0"/>
              <a:t>를 구현하는 클래스는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구현해야 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863752" y="4365104"/>
            <a:ext cx="172819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1" idx="1"/>
          </p:cNvCxnSpPr>
          <p:nvPr/>
        </p:nvCxnSpPr>
        <p:spPr>
          <a:xfrm flipH="1">
            <a:off x="2351584" y="2217389"/>
            <a:ext cx="576064" cy="149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27648" y="1848057"/>
            <a:ext cx="898958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구현해야 할 메소드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이렇게 호출할 때는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반드시 구현한 한 객체를 매개변수로 보내줍니다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 클래스는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객체를 저장해두었다가 이벤트가 일어나면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객체로 </a:t>
            </a:r>
            <a:r>
              <a:rPr lang="en-US" altLang="ko-KR" sz="1400" dirty="0" err="1" smtClean="0"/>
              <a:t>onItemClick</a:t>
            </a:r>
            <a:r>
              <a:rPr lang="ko-KR" altLang="en-US" sz="1400" dirty="0" smtClean="0"/>
              <a:t>메소드를 호출해줍니다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472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1: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Hu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RecyclerView</a:t>
            </a:r>
            <a:r>
              <a:rPr lang="ko-KR" altLang="en-US" b="1" dirty="0" smtClean="0"/>
              <a:t> </a:t>
            </a:r>
            <a:r>
              <a:rPr lang="ko-KR" altLang="en-US" dirty="0"/>
              <a:t>폴더를 복사하여 </a:t>
            </a: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err="1"/>
              <a:t>OnPersonItemClickListner</a:t>
            </a:r>
            <a:r>
              <a:rPr lang="en-US" altLang="ko-KR" dirty="0"/>
              <a:t>()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제공해야 한다는 것을 알았으므로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정의합니다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/app/java/</a:t>
            </a:r>
            <a:r>
              <a:rPr lang="en-US" altLang="ko-KR" dirty="0" err="1" smtClean="0"/>
              <a:t>org.joy.view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 위에 우클릭하여 </a:t>
            </a:r>
            <a:r>
              <a:rPr lang="en-US" altLang="ko-KR" dirty="0" smtClean="0"/>
              <a:t>New </a:t>
            </a:r>
            <a:r>
              <a:rPr lang="en-US" altLang="ko-KR" dirty="0" smtClean="0">
                <a:sym typeface="Wingdings" panose="05000000000000000000" pitchFamily="2" charset="2"/>
              </a:rPr>
              <a:t>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Name: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/>
              <a:t>OnPersonItemClickListner</a:t>
            </a:r>
            <a:r>
              <a:rPr lang="ko-KR" altLang="en-US" dirty="0" smtClean="0"/>
              <a:t>를 입력하고</a:t>
            </a:r>
            <a:r>
              <a:rPr lang="en-US" altLang="ko-KR" dirty="0" smtClean="0"/>
              <a:t>, Kind: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OK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파일이 생성됩니다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객체와 뷰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뷰의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정보가 전달되도록 합니다</a:t>
            </a:r>
            <a:r>
              <a:rPr lang="en-US" altLang="ko-KR" dirty="0" smtClean="0"/>
              <a:t>.  position</a:t>
            </a:r>
            <a:r>
              <a:rPr lang="ko-KR" altLang="en-US" dirty="0" smtClean="0"/>
              <a:t>은 몇 번째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인지 구별할 수 있는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4606677"/>
            <a:ext cx="11247427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 </a:t>
            </a:r>
            <a:r>
              <a:rPr lang="en-US" altLang="ko-KR" sz="16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android.view.View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OnPersonItemClickListner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399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3:  </a:t>
            </a:r>
            <a:r>
              <a:rPr lang="en-US" altLang="ko-KR" dirty="0" err="1" smtClean="0"/>
              <a:t>ViewHolder</a:t>
            </a:r>
            <a:r>
              <a:rPr lang="ko-KR" altLang="en-US" dirty="0" smtClean="0"/>
              <a:t>클래스가 </a:t>
            </a:r>
            <a:r>
              <a:rPr lang="en-US" altLang="ko-KR" b="1" dirty="0" err="1" smtClean="0"/>
              <a:t>OnPersonItemClickListener</a:t>
            </a:r>
            <a:r>
              <a:rPr lang="en-US" altLang="ko-KR" b="1" dirty="0" smtClean="0"/>
              <a:t>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사용하도록 코딩을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우선적으로 아이템 뷰 자신이 먼저 </a:t>
            </a:r>
            <a:r>
              <a:rPr lang="en-US" altLang="ko-KR" b="1" dirty="0" smtClean="0"/>
              <a:t>OnClickListener</a:t>
            </a:r>
            <a:r>
              <a:rPr lang="ko-KR" altLang="en-US" dirty="0" smtClean="0"/>
              <a:t>를 설정하고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뷰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정의한 다른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즉 </a:t>
            </a:r>
            <a:r>
              <a:rPr lang="en-US" altLang="ko-KR" dirty="0" err="1" smtClean="0"/>
              <a:t>OnPersonItemClickListener</a:t>
            </a:r>
            <a:r>
              <a:rPr lang="ko-KR" altLang="en-US" dirty="0" smtClean="0"/>
              <a:t>의 메소드를 호출하도록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844824"/>
            <a:ext cx="11247427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static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OnPersonItemClickListner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listener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itemView.setOnClickListener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@Override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public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600" b="1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int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 </a:t>
            </a:r>
            <a:r>
              <a:rPr lang="en-US" altLang="ko-KR" sz="1600" b="1" dirty="0">
                <a:latin typeface="Consolas" panose="020B0609020204030204" pitchFamily="49" charset="0"/>
              </a:rPr>
              <a:t>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getAdapterPosition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if 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listener </a:t>
            </a:r>
            <a:r>
              <a:rPr lang="en-US" altLang="ko-KR" sz="1600" b="1" dirty="0">
                <a:latin typeface="Consolas" panose="020B0609020204030204" pitchFamily="49" charset="0"/>
              </a:rPr>
              <a:t>!= null)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listener.onItemClick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ViewHolder.this</a:t>
            </a:r>
            <a:r>
              <a:rPr lang="en-US" altLang="ko-KR" sz="1600" b="1" dirty="0">
                <a:latin typeface="Consolas" panose="020B0609020204030204" pitchFamily="49" charset="0"/>
              </a:rPr>
              <a:t>, view,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2224" y="1643081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12224" y="3785955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OnClickListener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12224" y="5357863"/>
            <a:ext cx="302433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미리 정의한 다른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메소드 호출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2224" y="2301025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생성자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추가 수정됨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80176" y="2429035"/>
            <a:ext cx="432048" cy="24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18615" y="2933090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객체가 전달되는 것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9336360" y="2817341"/>
            <a:ext cx="432048" cy="12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05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556792"/>
            <a:ext cx="1124742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OnPersonItemClickListner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&lt;Person&gt; items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OnPersonItemClickListner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listener;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viewType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LayoutInflater.from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viewGroup.getContext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R.layout.person_item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false);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2424" y="1465039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83" y="2126432"/>
            <a:ext cx="5151682" cy="792087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9" idx="1"/>
          </p:cNvCxnSpPr>
          <p:nvPr/>
        </p:nvCxnSpPr>
        <p:spPr>
          <a:xfrm flipH="1" flipV="1">
            <a:off x="5879976" y="4397621"/>
            <a:ext cx="405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5576" y="4243733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가 수정되어서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추가함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7688" y="2746374"/>
            <a:ext cx="619268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변수를 추가함</a:t>
            </a:r>
            <a:r>
              <a:rPr lang="en-US" altLang="ko-KR" sz="1400" dirty="0" smtClean="0"/>
              <a:t>. Listener</a:t>
            </a:r>
            <a:r>
              <a:rPr lang="ko-KR" altLang="en-US" sz="1400" dirty="0" smtClean="0"/>
              <a:t>를 등록해서 </a:t>
            </a:r>
            <a:r>
              <a:rPr lang="ko-KR" altLang="en-US" sz="1400" dirty="0" err="1" smtClean="0"/>
              <a:t>저장해두기</a:t>
            </a:r>
            <a:r>
              <a:rPr lang="ko-KR" altLang="en-US" sz="1400" dirty="0" smtClean="0"/>
              <a:t> 위한 것임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setOnItemClickListener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호출하는 </a:t>
            </a:r>
            <a:r>
              <a:rPr lang="ko-KR" altLang="en-US" sz="1400" dirty="0" err="1" smtClean="0"/>
              <a:t>객체로부터</a:t>
            </a:r>
            <a:r>
              <a:rPr lang="ko-KR" altLang="en-US" sz="1400" dirty="0" smtClean="0"/>
              <a:t> 받는 </a:t>
            </a:r>
            <a:r>
              <a:rPr lang="en-US" altLang="ko-KR" sz="1400" dirty="0" smtClean="0"/>
              <a:t>listener</a:t>
            </a:r>
            <a:r>
              <a:rPr lang="ko-KR" altLang="en-US" sz="1400" dirty="0" smtClean="0"/>
              <a:t>를 저장함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 flipV="1">
            <a:off x="3043150" y="2590417"/>
            <a:ext cx="244538" cy="4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623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4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556792"/>
            <a:ext cx="1124742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setOnItemClickListener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OnPersonItemClickListner</a:t>
            </a:r>
            <a:r>
              <a:rPr lang="en-US" altLang="ko-KR" dirty="0">
                <a:latin typeface="Consolas" panose="020B0609020204030204" pitchFamily="49" charset="0"/>
              </a:rPr>
              <a:t> listener)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this.listener</a:t>
            </a:r>
            <a:r>
              <a:rPr lang="en-US" altLang="ko-KR" dirty="0">
                <a:latin typeface="Consolas" panose="020B0609020204030204" pitchFamily="49" charset="0"/>
              </a:rPr>
              <a:t> = listener;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onItemClick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ViewHolder</a:t>
            </a:r>
            <a:r>
              <a:rPr lang="en-US" altLang="ko-KR" dirty="0">
                <a:latin typeface="Consolas" panose="020B0609020204030204" pitchFamily="49" charset="0"/>
              </a:rPr>
              <a:t> holder, 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dirty="0">
                <a:latin typeface="Consolas" panose="020B0609020204030204" pitchFamily="49" charset="0"/>
              </a:rPr>
              <a:t>(holder, view, position);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...   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2287" y="2852937"/>
            <a:ext cx="488463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어댑터 클래스가 새로 정의한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인터페이스를 구현한 것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32617" y="2179021"/>
            <a:ext cx="675201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설정하기 위하여 매개 변수로 받은 </a:t>
            </a:r>
            <a:r>
              <a:rPr lang="en-US" altLang="ko-KR" sz="1400" dirty="0" smtClean="0"/>
              <a:t>listener </a:t>
            </a:r>
            <a:r>
              <a:rPr lang="ko-KR" altLang="en-US" sz="1400" dirty="0" smtClean="0"/>
              <a:t>객체 저장해 둔다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해당 </a:t>
            </a:r>
            <a:r>
              <a:rPr lang="en-US" altLang="ko-KR" sz="1400" dirty="0" smtClean="0"/>
              <a:t>Click Event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발생시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listener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객체로 인터페이스에 정의된 메소드 호출함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12424" y="1465039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28321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5: </a:t>
            </a:r>
            <a:r>
              <a:rPr lang="ko-KR" altLang="en-US" dirty="0" smtClean="0"/>
              <a:t>드디어 이제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설정할 수 있고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에 클릭</a:t>
            </a:r>
            <a:r>
              <a:rPr lang="en-US" altLang="ko-KR" dirty="0"/>
              <a:t> 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interface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설정해 놓은 메소드가 호출이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Toast </a:t>
            </a:r>
            <a:r>
              <a:rPr lang="ko-KR" altLang="en-US" dirty="0" smtClean="0"/>
              <a:t>메시지를 표시합니다</a:t>
            </a:r>
            <a:r>
              <a:rPr lang="en-US" altLang="ko-KR" dirty="0" smtClean="0"/>
              <a:t>.   </a:t>
            </a:r>
          </a:p>
          <a:p>
            <a:r>
              <a:rPr lang="en-US" altLang="ko-KR" dirty="0" smtClean="0"/>
              <a:t>adapter</a:t>
            </a:r>
            <a:r>
              <a:rPr lang="ko-KR" altLang="en-US" dirty="0" smtClean="0"/>
              <a:t>를 이미 </a:t>
            </a:r>
            <a:r>
              <a:rPr lang="en-US" altLang="ko-KR" dirty="0" smtClean="0"/>
              <a:t>onCreate</a:t>
            </a:r>
            <a:r>
              <a:rPr lang="ko-KR" altLang="en-US" dirty="0" smtClean="0"/>
              <a:t>에서 생성했지만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 of scope</a:t>
            </a:r>
            <a:r>
              <a:rPr lang="ko-KR" altLang="en-US" dirty="0" smtClean="0"/>
              <a:t>이므로 빨간색으로 표시가 됩니다</a:t>
            </a:r>
            <a:r>
              <a:rPr lang="en-US" altLang="ko-KR" dirty="0" smtClean="0"/>
              <a:t>.  onCreate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adapter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로 선언하거나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변수로 설정하면 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 adapter = new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7394" y="2698462"/>
            <a:ext cx="112538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</a:t>
            </a:r>
            <a:r>
              <a:rPr lang="en-US" altLang="ko-KR" sz="1400" b="1" dirty="0" err="1">
                <a:latin typeface="Consolas" panose="020B0609020204030204" pitchFamily="49" charset="0"/>
              </a:rPr>
              <a:t>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911424" y="4581128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51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ko-KR" altLang="en-US" dirty="0" smtClean="0"/>
              <a:t>결과 화면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383082"/>
            <a:ext cx="2857748" cy="508298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639616" y="5661248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95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/>
              <a:t>탭</a:t>
            </a:r>
            <a:r>
              <a:rPr lang="ko-KR" altLang="en-US" dirty="0" err="1" smtClean="0"/>
              <a:t>할</a:t>
            </a:r>
            <a:r>
              <a:rPr lang="ko-KR" altLang="en-US" dirty="0" smtClean="0"/>
              <a:t> 때마다 항목의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을 저장하고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탭하는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items </a:t>
            </a:r>
            <a:r>
              <a:rPr lang="ko-KR" altLang="en-US" dirty="0" smtClean="0"/>
              <a:t>리스트를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로 지속적으로 보여줍니다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이미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것을 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리스트에서 삭제합니다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1618405"/>
            <a:ext cx="2941503" cy="510323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536160" y="6019868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9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Hu</a:t>
            </a:r>
            <a:r>
              <a:rPr lang="en-US" altLang="ko-KR" b="1" dirty="0" smtClean="0">
                <a:solidFill>
                  <a:srgbClr val="C00000"/>
                </a:solidFill>
              </a:rPr>
              <a:t>0742</a:t>
            </a:r>
            <a:r>
              <a:rPr lang="en-US" altLang="ko-KR" b="1" dirty="0" smtClean="0"/>
              <a:t>RecyclerView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폴더를 </a:t>
            </a:r>
            <a:r>
              <a:rPr lang="ko-KR" altLang="en-US" dirty="0"/>
              <a:t>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/>
              <a:t>이러한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들의 탭 리스트를 </a:t>
            </a:r>
            <a:r>
              <a:rPr lang="ko-KR" altLang="en-US" dirty="0"/>
              <a:t>관리할 수도 있지만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/>
              <a:t>PersonAdapter</a:t>
            </a:r>
            <a:r>
              <a:rPr lang="ko-KR" altLang="en-US" dirty="0"/>
              <a:t> 클래스에서 기본적으로 제공하는 기능이 되는 것이 적절합니다</a:t>
            </a:r>
            <a:r>
              <a:rPr lang="en-US" altLang="ko-KR" dirty="0"/>
              <a:t>. </a:t>
            </a:r>
            <a:r>
              <a:rPr lang="ko-KR" altLang="en-US" dirty="0"/>
              <a:t>이러한 기능이 </a:t>
            </a:r>
            <a:r>
              <a:rPr lang="en-US" altLang="ko-KR" dirty="0"/>
              <a:t>Adapter</a:t>
            </a:r>
            <a:r>
              <a:rPr lang="ko-KR" altLang="en-US" dirty="0"/>
              <a:t>의 기본적인 일에 해당합니다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위해 </a:t>
            </a:r>
            <a:r>
              <a:rPr lang="en-US" altLang="ko-KR" dirty="0" err="1"/>
              <a:t>PersonAdapter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instance variable</a:t>
            </a:r>
            <a:r>
              <a:rPr lang="ko-KR" altLang="en-US" dirty="0"/>
              <a:t>로 </a:t>
            </a:r>
            <a:r>
              <a:rPr lang="en-US" altLang="ko-KR" dirty="0"/>
              <a:t> </a:t>
            </a:r>
            <a:r>
              <a:rPr lang="en-US" altLang="ko-KR" dirty="0" err="1"/>
              <a:t>itemsSelected</a:t>
            </a:r>
            <a:r>
              <a:rPr lang="en-US" altLang="ko-KR" dirty="0"/>
              <a:t> </a:t>
            </a:r>
            <a:r>
              <a:rPr lang="ko-KR" altLang="en-US" dirty="0"/>
              <a:t>를 정의합니다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     private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&lt;Integer&gt; </a:t>
            </a:r>
            <a:r>
              <a:rPr lang="en-US" altLang="ko-KR" b="1" dirty="0" err="1">
                <a:latin typeface="Consolas" panose="020B0609020204030204" pitchFamily="49" charset="0"/>
              </a:rPr>
              <a:t>itemsSelected</a:t>
            </a:r>
            <a:r>
              <a:rPr lang="en-US" altLang="ko-KR" b="1" dirty="0">
                <a:latin typeface="Consolas" panose="020B0609020204030204" pitchFamily="49" charset="0"/>
              </a:rPr>
              <a:t> = new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&lt;&gt;();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이에 대한 </a:t>
            </a:r>
            <a:r>
              <a:rPr lang="en-US" altLang="ko-KR" dirty="0" smtClean="0"/>
              <a:t>getter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addItemsSelected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코딩합니다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smtClean="0"/>
              <a:t>필요하면</a:t>
            </a:r>
            <a:r>
              <a:rPr lang="en-US" altLang="ko-KR" dirty="0" smtClean="0"/>
              <a:t>, (Generate ... </a:t>
            </a:r>
            <a:r>
              <a:rPr lang="en-US" altLang="ko-KR" dirty="0" smtClean="0">
                <a:sym typeface="Wingdings" panose="05000000000000000000" pitchFamily="2" charset="2"/>
              </a:rPr>
              <a:t> getter and setter )</a:t>
            </a:r>
            <a:r>
              <a:rPr lang="ko-KR" altLang="en-US" dirty="0" smtClean="0">
                <a:sym typeface="Wingdings" panose="05000000000000000000" pitchFamily="2" charset="2"/>
              </a:rPr>
              <a:t>를 사용해도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6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안스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 대부분의 화면을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하지만 사용자가 원하는 기능을 가진 새로운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만들 필요가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새로운 뷰를 정의해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뷰를 만들려면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뷰를 상속받아 만들어야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그려지는 방법을 이해할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뷰의 영역과 크기는 그 뷰를 포함하는 레이아웃의 영향을 받아 정해집니다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개발자가 필요할 경우 메소드를 재정의해서 자기의 코드를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크기를 정할 때 호출되는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onMeasure</a:t>
            </a:r>
            <a:r>
              <a:rPr lang="en-US" altLang="ko-KR" b="1" dirty="0" smtClean="0"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setMeasuredDimension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맞게 그릴 때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이런 메소드 이름을 기억해 두십시오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11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2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그러면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어디에서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ItemsSelected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삽입하거나 삭제하면 좋을까요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ko-KR" altLang="en-US" dirty="0" smtClean="0"/>
              <a:t>다양한 방법이 있어서 이 문제는 여러 명이 토론할 정도입니다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방법마다 장단점이 있을 것 같습니다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MainActivity.java - </a:t>
            </a:r>
            <a:r>
              <a:rPr lang="en-US" altLang="ko-KR" dirty="0" err="1" smtClean="0"/>
              <a:t>adapter.setOnItemClickListener</a:t>
            </a:r>
            <a:r>
              <a:rPr lang="en-US" altLang="ko-KR" dirty="0" smtClean="0"/>
              <a:t>(new </a:t>
            </a:r>
            <a:r>
              <a:rPr lang="en-US" altLang="ko-KR" dirty="0" err="1"/>
              <a:t>OnPersonItemClickListener</a:t>
            </a:r>
            <a:r>
              <a:rPr lang="en-US" altLang="ko-KR" dirty="0"/>
              <a:t>() {</a:t>
            </a:r>
          </a:p>
          <a:p>
            <a:pPr lvl="1"/>
            <a:r>
              <a:rPr lang="en-US" altLang="ko-KR" dirty="0" smtClean="0"/>
              <a:t>PersonAdapter.java – 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onItemClick</a:t>
            </a:r>
            <a:r>
              <a:rPr lang="en-US" altLang="ko-KR" dirty="0"/>
              <a:t>(</a:t>
            </a:r>
            <a:r>
              <a:rPr lang="en-US" altLang="ko-KR" dirty="0" err="1"/>
              <a:t>ViewHolder</a:t>
            </a:r>
            <a:r>
              <a:rPr lang="en-US" altLang="ko-KR" dirty="0"/>
              <a:t> holder, View </a:t>
            </a:r>
            <a:r>
              <a:rPr lang="en-US" altLang="ko-KR" dirty="0" err="1"/>
              <a:t>view</a:t>
            </a:r>
            <a:r>
              <a:rPr lang="en-US" altLang="ko-KR" dirty="0"/>
              <a:t>, int position) </a:t>
            </a:r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onBindViewHolder</a:t>
            </a:r>
            <a:r>
              <a:rPr lang="en-US" altLang="ko-KR" dirty="0"/>
              <a:t>(@</a:t>
            </a:r>
            <a:r>
              <a:rPr lang="en-US" altLang="ko-KR" dirty="0" err="1"/>
              <a:t>NonNull</a:t>
            </a:r>
            <a:r>
              <a:rPr lang="en-US" altLang="ko-KR" dirty="0"/>
              <a:t> </a:t>
            </a:r>
            <a:r>
              <a:rPr lang="en-US" altLang="ko-KR" dirty="0" err="1"/>
              <a:t>ViewHolder</a:t>
            </a:r>
            <a:r>
              <a:rPr lang="en-US" altLang="ko-KR" dirty="0"/>
              <a:t> </a:t>
            </a:r>
            <a:r>
              <a:rPr lang="en-US" altLang="ko-KR" dirty="0" err="1"/>
              <a:t>viewHolder</a:t>
            </a:r>
            <a:r>
              <a:rPr lang="en-US" altLang="ko-KR" dirty="0"/>
              <a:t>, int position) {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addItemsSelected</a:t>
            </a:r>
            <a:r>
              <a:rPr lang="en-US" altLang="ko-KR" dirty="0"/>
              <a:t>(int position) </a:t>
            </a:r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 smtClean="0"/>
              <a:t>...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19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3: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탭</a:t>
            </a:r>
            <a:r>
              <a:rPr lang="en-US" altLang="ko-KR" dirty="0" smtClean="0"/>
              <a:t>/Click </a:t>
            </a:r>
            <a:r>
              <a:rPr lang="ko-KR" altLang="en-US" dirty="0" smtClean="0"/>
              <a:t>이벤트가 있을 때마다</a:t>
            </a:r>
            <a:r>
              <a:rPr lang="en-US" altLang="ko-KR" dirty="0" smtClean="0"/>
              <a:t>, adapter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한 리스트를 받아서 출력합니다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746381"/>
            <a:ext cx="1124811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"Position: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here: use adapter's method to get the list of items selected currently.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141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항목들은 바탕을 노란색을 강조해서 나타냅니다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강조한 노란색을 지웁니다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누가 </a:t>
            </a:r>
            <a:r>
              <a:rPr lang="ko-KR" altLang="en-US" dirty="0">
                <a:sym typeface="Wingdings" panose="05000000000000000000" pitchFamily="2" charset="2"/>
              </a:rPr>
              <a:t>언제 </a:t>
            </a:r>
            <a:r>
              <a:rPr lang="en-US" altLang="ko-KR" dirty="0" err="1">
                <a:sym typeface="Wingdings" panose="05000000000000000000" pitchFamily="2" charset="2"/>
              </a:rPr>
              <a:t>itemsSelected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ym typeface="Wingdings" panose="05000000000000000000" pitchFamily="2" charset="2"/>
              </a:rPr>
              <a:t>items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display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updated</a:t>
            </a:r>
            <a:r>
              <a:rPr lang="ko-KR" altLang="en-US" dirty="0" smtClean="0">
                <a:sym typeface="Wingdings" panose="05000000000000000000" pitchFamily="2" charset="2"/>
              </a:rPr>
              <a:t>하는 것이 쉽지 않은 </a:t>
            </a:r>
            <a:r>
              <a:rPr lang="ko-KR" altLang="en-US" dirty="0">
                <a:sym typeface="Wingdings" panose="05000000000000000000" pitchFamily="2" charset="2"/>
              </a:rPr>
              <a:t>문제 같아요</a:t>
            </a:r>
            <a:r>
              <a:rPr lang="en-US" altLang="ko-KR" dirty="0">
                <a:sym typeface="Wingdings" panose="05000000000000000000" pitchFamily="2" charset="2"/>
              </a:rPr>
              <a:t>,   </a:t>
            </a:r>
            <a:r>
              <a:rPr lang="ko-KR" altLang="en-US" dirty="0">
                <a:sym typeface="Wingdings" panose="05000000000000000000" pitchFamily="2" charset="2"/>
              </a:rPr>
              <a:t>내게도 아직 </a:t>
            </a:r>
            <a:r>
              <a:rPr lang="ko-KR" altLang="en-US" dirty="0" smtClean="0">
                <a:sym typeface="Wingdings" panose="05000000000000000000" pitchFamily="2" charset="2"/>
              </a:rPr>
              <a:t>디버깅해야 할 숙제입니다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577047"/>
            <a:ext cx="2774697" cy="486839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033612" y="22048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032104" y="573325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472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664580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MyView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새로 정의된 뷰가 화면에 보이기 전에 호출되므로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안에서 원하는 모양의 그래픽을 화면에 그릴 것을 코딩하면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그려질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손가락으로 뷰를 이동시키면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이동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부분을 다시 그려야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다시 호출되어 이동한 좌표에 있는 뷰의 그래픽을 다시 그리게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83300" y="913473"/>
            <a:ext cx="4090964" cy="5026550"/>
            <a:chOff x="7183300" y="913473"/>
            <a:chExt cx="4090964" cy="502655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183300" y="913473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568472" y="946574"/>
              <a:ext cx="1640096" cy="4420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View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구부러진 연결선 10"/>
            <p:cNvCxnSpPr>
              <a:stCxn id="23" idx="2"/>
              <a:endCxn id="5" idx="2"/>
            </p:cNvCxnSpPr>
            <p:nvPr/>
          </p:nvCxnSpPr>
          <p:spPr>
            <a:xfrm rot="5400000">
              <a:off x="8750462" y="1574917"/>
              <a:ext cx="970997" cy="2305120"/>
            </a:xfrm>
            <a:prstGeom prst="curvedConnector3">
              <a:avLst>
                <a:gd name="adj1" fmla="val 123543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9067892" y="2413574"/>
              <a:ext cx="1236237" cy="683235"/>
              <a:chOff x="9067892" y="2413574"/>
              <a:chExt cx="1236237" cy="68323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198533" y="2413574"/>
                <a:ext cx="45717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(1)</a:t>
                </a:r>
                <a:endParaRPr lang="ko-KR" altLang="en-US" sz="1600" b="1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67892" y="2727477"/>
                <a:ext cx="12362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7629590" y="1002570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568472" y="1799932"/>
              <a:ext cx="1640096" cy="44204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23"/>
            <p:cNvSpPr/>
            <p:nvPr/>
          </p:nvSpPr>
          <p:spPr>
            <a:xfrm flipH="1">
              <a:off x="10221992" y="1398747"/>
              <a:ext cx="361103" cy="401185"/>
            </a:xfrm>
            <a:prstGeom prst="upArrow">
              <a:avLst>
                <a:gd name="adj1" fmla="val 2851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72146" y="1436395"/>
              <a:ext cx="5212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C00000"/>
                  </a:solidFill>
                </a:rPr>
                <a:t>상속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896199" y="2355171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183300" y="3640520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29590" y="3729617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896199" y="5082218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4134" y="5262439"/>
              <a:ext cx="677584" cy="677584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7593055" y="5500499"/>
              <a:ext cx="457177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/>
                <a:t>(2)</a:t>
              </a:r>
              <a:endParaRPr lang="ko-KR" altLang="en-US" sz="1600" b="1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9808798" y="4903464"/>
              <a:ext cx="1465466" cy="683235"/>
              <a:chOff x="8953278" y="2413574"/>
              <a:chExt cx="1465466" cy="68323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9097544" y="2413574"/>
                <a:ext cx="65915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(2-1)</a:t>
                </a:r>
                <a:endParaRPr lang="ko-KR" altLang="en-US" sz="16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953278" y="2727477"/>
                <a:ext cx="14654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</a:rPr>
                  <a:t>invalidate()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7" name="구부러진 연결선 46"/>
            <p:cNvCxnSpPr>
              <a:stCxn id="34" idx="2"/>
              <a:endCxn id="23" idx="3"/>
            </p:cNvCxnSpPr>
            <p:nvPr/>
          </p:nvCxnSpPr>
          <p:spPr>
            <a:xfrm rot="5400000" flipH="1" flipV="1">
              <a:off x="7801213" y="2532669"/>
              <a:ext cx="3919067" cy="2895642"/>
            </a:xfrm>
            <a:prstGeom prst="curvedConnector4">
              <a:avLst>
                <a:gd name="adj1" fmla="val -5833"/>
                <a:gd name="adj2" fmla="val 107895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구부러진 연결선 53"/>
            <p:cNvCxnSpPr>
              <a:stCxn id="23" idx="2"/>
              <a:endCxn id="31" idx="3"/>
            </p:cNvCxnSpPr>
            <p:nvPr/>
          </p:nvCxnSpPr>
          <p:spPr>
            <a:xfrm rot="5400000">
              <a:off x="8411864" y="2813615"/>
              <a:ext cx="2548293" cy="1405020"/>
            </a:xfrm>
            <a:prstGeom prst="curvedConnector2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9460731" y="3819821"/>
              <a:ext cx="1236236" cy="683235"/>
              <a:chOff x="9067892" y="2413574"/>
              <a:chExt cx="1236236" cy="68323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097544" y="2413574"/>
                <a:ext cx="65915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(2-2)</a:t>
                </a:r>
                <a:endParaRPr lang="ko-KR" altLang="en-US" sz="1600" b="1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067892" y="2727477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54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Hu072Button: </a:t>
            </a:r>
            <a:r>
              <a:rPr lang="ko-KR" altLang="en-US" dirty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dirty="0">
                <a:sym typeface="Wingdings" panose="05000000000000000000" pitchFamily="2" charset="2"/>
              </a:rPr>
              <a:t>새로운 프로젝트를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프로젝트가 만들어 지면</a:t>
            </a:r>
            <a:r>
              <a:rPr lang="en-US" altLang="ko-KR" dirty="0" smtClean="0">
                <a:sym typeface="Wingdings" panose="05000000000000000000" pitchFamily="2" charset="2"/>
              </a:rPr>
              <a:t>, 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 만들 클래스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AppCompatButton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기존의 버튼을 상속받도록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주어지지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나중에 코딩으로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더불어 </a:t>
            </a:r>
            <a:r>
              <a:rPr lang="en-US" altLang="ko-KR" dirty="0" smtClean="0">
                <a:sym typeface="Wingdings" panose="05000000000000000000" pitchFamily="2" charset="2"/>
              </a:rPr>
              <a:t>HuButton.java</a:t>
            </a:r>
            <a:r>
              <a:rPr lang="ko-KR" altLang="en-US" dirty="0" smtClean="0">
                <a:sym typeface="Wingdings" panose="05000000000000000000" pitchFamily="2" charset="2"/>
              </a:rPr>
              <a:t>파일을 폴더에 있는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View</a:t>
            </a:r>
            <a:r>
              <a:rPr lang="ko-KR" altLang="en-US" b="1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sym typeface="Wingdings" panose="05000000000000000000" pitchFamily="2" charset="2"/>
              </a:rPr>
              <a:t>의 차이는 무엇인가요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View: </a:t>
            </a:r>
            <a:r>
              <a:rPr lang="en-US" altLang="ko-KR" dirty="0">
                <a:sym typeface="Wingdings" panose="05000000000000000000" pitchFamily="2" charset="2"/>
              </a:rPr>
              <a:t>A View is a base class for all UI elements. It therefore covers many different classes and concepts, including Widgets, </a:t>
            </a:r>
            <a:r>
              <a:rPr lang="en-US" altLang="ko-KR" dirty="0" err="1">
                <a:sym typeface="Wingdings" panose="05000000000000000000" pitchFamily="2" charset="2"/>
              </a:rPr>
              <a:t>ViewGroups</a:t>
            </a:r>
            <a:r>
              <a:rPr lang="en-US" altLang="ko-KR" dirty="0">
                <a:sym typeface="Wingdings" panose="05000000000000000000" pitchFamily="2" charset="2"/>
              </a:rPr>
              <a:t> and Layouts.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Widget:  </a:t>
            </a:r>
            <a:r>
              <a:rPr lang="en-US" altLang="ko-KR" dirty="0">
                <a:sym typeface="Wingdings" panose="05000000000000000000" pitchFamily="2" charset="2"/>
              </a:rPr>
              <a:t>Subcla</a:t>
            </a:r>
            <a:r>
              <a:rPr lang="en-US" altLang="ko-KR" dirty="0" smtClean="0">
                <a:sym typeface="Wingdings" panose="05000000000000000000" pitchFamily="2" charset="2"/>
              </a:rPr>
              <a:t>sses </a:t>
            </a:r>
            <a:r>
              <a:rPr lang="en-US" altLang="ko-KR" dirty="0">
                <a:sym typeface="Wingdings" panose="05000000000000000000" pitchFamily="2" charset="2"/>
              </a:rPr>
              <a:t>of View that have a visual representation to the user by default things like TextView, Button, </a:t>
            </a:r>
            <a:r>
              <a:rPr lang="en-US" altLang="ko-KR" dirty="0" err="1">
                <a:sym typeface="Wingdings" panose="05000000000000000000" pitchFamily="2" charset="2"/>
              </a:rPr>
              <a:t>ListView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etc. 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5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파일이 만들어지면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아래에 빨간색으로 오류가 나옵니다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정의하지 않았기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우선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기존이 상속받을 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(superclass,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명시되어 있는지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extends </a:t>
            </a:r>
            <a:r>
              <a:rPr lang="ko-KR" altLang="en-US" dirty="0" smtClean="0">
                <a:sym typeface="Wingdings" panose="05000000000000000000" pitchFamily="2" charset="2"/>
              </a:rPr>
              <a:t>부분이 상속받는다는 의미이고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다음에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ko-KR" altLang="en-US" dirty="0" smtClean="0">
                <a:sym typeface="Wingdings" panose="05000000000000000000" pitchFamily="2" charset="2"/>
              </a:rPr>
              <a:t> 이름이 따라옵니다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(superclass)</a:t>
            </a:r>
            <a:r>
              <a:rPr lang="ko-KR" altLang="en-US" dirty="0" smtClean="0">
                <a:sym typeface="Wingdings" panose="05000000000000000000" pitchFamily="2" charset="2"/>
              </a:rPr>
              <a:t>이름을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필요한 라이브러리가 자동으로 입력됩니다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 밑줄의 오류를 클릭하여 나타나는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</a:t>
            </a:r>
            <a:r>
              <a:rPr lang="ko-KR" altLang="en-US" dirty="0" smtClean="0">
                <a:sym typeface="Wingdings" panose="05000000000000000000" pitchFamily="2" charset="2"/>
              </a:rPr>
              <a:t> 중에서 위에 있는 두 개를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5" y="4830951"/>
            <a:ext cx="3439013" cy="18384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0" y="2420888"/>
            <a:ext cx="464965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1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25373</TotalTime>
  <Words>6650</Words>
  <Application>Microsoft Office PowerPoint</Application>
  <PresentationFormat>와이드스크린</PresentationFormat>
  <Paragraphs>1207</Paragraphs>
  <Slides>63</Slides>
  <Notes>2</Notes>
  <HiddenSlides>4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07-1 NinePatch Image</vt:lpstr>
      <vt:lpstr>07-1 NinePatch Image</vt:lpstr>
      <vt:lpstr>07-1 NinePatch Image</vt:lpstr>
      <vt:lpstr>07-1 NinePatch Image</vt:lpstr>
      <vt:lpstr>07-2 새로운 뷰 만들기 </vt:lpstr>
      <vt:lpstr>07-2 새로운 뷰 만들기 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연습 문제: Hu072Buttonx</vt:lpstr>
      <vt:lpstr>07-2 새로운 뷰 만들기 연습 문제: Hu072Buttonx</vt:lpstr>
      <vt:lpstr>07-2 새로운 뷰 만들기 연습 문제: Hu072Buttonx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07-4 Recycler View 만들기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연습 문제 - interface</vt:lpstr>
      <vt:lpstr>07-4 Recycler View 연습 문제 - interface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Saving all items selected </vt:lpstr>
      <vt:lpstr>07-4 Recycler View 연습 문제 – Saving all items selected </vt:lpstr>
      <vt:lpstr>07-4 Recycler View 연습 문제 – Saving all items selected </vt:lpstr>
      <vt:lpstr>07-4 Recycler View 연습 문제 – Saving all items selected </vt:lpstr>
      <vt:lpstr>07-4 Recycler View 연습 문제 – Selected items highlighted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1428</cp:revision>
  <dcterms:created xsi:type="dcterms:W3CDTF">2014-02-12T09:15:05Z</dcterms:created>
  <dcterms:modified xsi:type="dcterms:W3CDTF">2020-07-30T12:40:08Z</dcterms:modified>
</cp:coreProperties>
</file>