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5"/>
  </p:notesMasterIdLst>
  <p:sldIdLst>
    <p:sldId id="339" r:id="rId2"/>
    <p:sldId id="895" r:id="rId3"/>
    <p:sldId id="1002" r:id="rId4"/>
    <p:sldId id="1151" r:id="rId5"/>
    <p:sldId id="1152" r:id="rId6"/>
    <p:sldId id="1191" r:id="rId7"/>
    <p:sldId id="1193" r:id="rId8"/>
    <p:sldId id="1195" r:id="rId9"/>
    <p:sldId id="1121" r:id="rId10"/>
    <p:sldId id="1194" r:id="rId11"/>
    <p:sldId id="1126" r:id="rId12"/>
    <p:sldId id="1153" r:id="rId13"/>
    <p:sldId id="1154" r:id="rId14"/>
    <p:sldId id="1155" r:id="rId15"/>
    <p:sldId id="1196" r:id="rId16"/>
    <p:sldId id="1156" r:id="rId17"/>
    <p:sldId id="1157" r:id="rId18"/>
    <p:sldId id="1158" r:id="rId19"/>
    <p:sldId id="1159" r:id="rId20"/>
    <p:sldId id="1160" r:id="rId21"/>
    <p:sldId id="1161" r:id="rId22"/>
    <p:sldId id="1162" r:id="rId23"/>
    <p:sldId id="1163" r:id="rId24"/>
    <p:sldId id="1174" r:id="rId25"/>
    <p:sldId id="1197" r:id="rId26"/>
    <p:sldId id="1164" r:id="rId27"/>
    <p:sldId id="1175" r:id="rId28"/>
    <p:sldId id="1165" r:id="rId29"/>
    <p:sldId id="1176" r:id="rId30"/>
    <p:sldId id="1166" r:id="rId31"/>
    <p:sldId id="1167" r:id="rId32"/>
    <p:sldId id="1168" r:id="rId33"/>
    <p:sldId id="1169" r:id="rId34"/>
    <p:sldId id="1170" r:id="rId35"/>
    <p:sldId id="1171" r:id="rId36"/>
    <p:sldId id="1172" r:id="rId37"/>
    <p:sldId id="1199" r:id="rId38"/>
    <p:sldId id="1198" r:id="rId39"/>
    <p:sldId id="1200" r:id="rId40"/>
    <p:sldId id="1173" r:id="rId41"/>
    <p:sldId id="1178" r:id="rId42"/>
    <p:sldId id="1179" r:id="rId43"/>
    <p:sldId id="1180" r:id="rId44"/>
    <p:sldId id="1181" r:id="rId45"/>
    <p:sldId id="1189" r:id="rId46"/>
    <p:sldId id="1201" r:id="rId47"/>
    <p:sldId id="1202" r:id="rId48"/>
    <p:sldId id="1203" r:id="rId49"/>
    <p:sldId id="1206" r:id="rId50"/>
    <p:sldId id="1205" r:id="rId51"/>
    <p:sldId id="1207" r:id="rId52"/>
    <p:sldId id="1208" r:id="rId53"/>
    <p:sldId id="120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4" autoAdjust="0"/>
    <p:restoredTop sz="93780" autoAdjust="0"/>
  </p:normalViewPr>
  <p:slideViewPr>
    <p:cSldViewPr>
      <p:cViewPr varScale="1">
        <p:scale>
          <a:sx n="80" d="100"/>
          <a:sy n="80" d="100"/>
        </p:scale>
        <p:origin x="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" TargetMode="External"/><Relationship Id="rId2" Type="http://schemas.openxmlformats.org/officeDocument/2006/relationships/hyperlink" Target="https://abhiandroid.com/programming/googlemaps#Steps_For_Getting_The_Google_Maps_Api_Key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s://abhiandroid.com/ui/butt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ilmail.tistory.com/19" TargetMode="Externa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ilmail.tistory.com/19" TargetMode="Externa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Location based services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첫 실행에서는 권한 요청이 있을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2614901"/>
            <a:ext cx="2230619" cy="3881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614901"/>
            <a:ext cx="2217243" cy="38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5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>
                <a:sym typeface="Wingdings" panose="05000000000000000000" pitchFamily="2" charset="2"/>
              </a:rPr>
              <a:t>위치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en-US" altLang="ko-KR" b="1" dirty="0" smtClean="0">
                <a:sym typeface="Wingdings" panose="05000000000000000000" pitchFamily="2" charset="2"/>
              </a:rPr>
              <a:t>(LocationListener)</a:t>
            </a:r>
            <a:r>
              <a:rPr lang="ko-KR" altLang="en-US" b="1" dirty="0" smtClean="0">
                <a:sym typeface="Wingdings" panose="05000000000000000000" pitchFamily="2" charset="2"/>
              </a:rPr>
              <a:t> 구현하기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위치 관리자에서 전달하는 위치 정보를 받기 위해 정의된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즉 위 관리자가 위치 정보를 전달할 때 호출되므로 위치 정보를 받아 처리하려면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onLocationChanged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구현해야만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Location 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구현하기하기 위해 여러 방법이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</a:t>
            </a:r>
            <a:r>
              <a:rPr lang="ko-KR" altLang="en-US" dirty="0" smtClean="0">
                <a:sym typeface="Wingdings" panose="05000000000000000000" pitchFamily="2" charset="2"/>
              </a:rPr>
              <a:t>로 정의하여 사용하는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왜냐하면 </a:t>
            </a:r>
            <a:r>
              <a:rPr lang="en-US" altLang="ko-KR" dirty="0" err="1" smtClean="0">
                <a:sym typeface="Wingdings" panose="05000000000000000000" pitchFamily="2" charset="2"/>
              </a:rPr>
              <a:t>onLocationChanged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뿐 만 아니라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메소드들도</a:t>
            </a:r>
            <a:r>
              <a:rPr lang="ko-KR" altLang="en-US" dirty="0" smtClean="0">
                <a:sym typeface="Wingdings" panose="05000000000000000000" pitchFamily="2" charset="2"/>
              </a:rPr>
              <a:t> 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위치 </a:t>
            </a:r>
            <a:r>
              <a:rPr lang="ko-KR" altLang="en-US" dirty="0" err="1" smtClean="0"/>
              <a:t>리스너에는</a:t>
            </a:r>
            <a:r>
              <a:rPr lang="ko-KR" altLang="en-US" dirty="0" smtClean="0"/>
              <a:t> 위치 제공자의 상태를 확인하는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함께 위치 정보를 전달할 때 호출되는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함께 정의되어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대부분의 경우에는 이 </a:t>
            </a:r>
            <a:r>
              <a:rPr lang="ko-KR" altLang="en-US" dirty="0" err="1" smtClean="0"/>
              <a:t>메소드만을</a:t>
            </a:r>
            <a:r>
              <a:rPr lang="ko-KR" altLang="en-US" dirty="0" smtClean="0"/>
              <a:t> 구현하는 것으로 충분하지만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코드에서는 위치 좌표를 확인한 후 화면에 있는 텍스트 뷰에 표시하고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403540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class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implements LocationListener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onLocationChanged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(Location location)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@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onProviderDisabled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@Override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onProviderEnabled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// end of class MainActivity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0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>
                <a:sym typeface="Wingdings" panose="05000000000000000000" pitchFamily="2" charset="2"/>
              </a:rPr>
              <a:t>위치 </a:t>
            </a:r>
            <a:r>
              <a:rPr lang="ko-KR" altLang="en-US" b="1" dirty="0" smtClean="0">
                <a:sym typeface="Wingdings" panose="05000000000000000000" pitchFamily="2" charset="2"/>
              </a:rPr>
              <a:t>정보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엡데이트</a:t>
            </a:r>
            <a:r>
              <a:rPr lang="ko-KR" altLang="en-US" b="1" dirty="0" smtClean="0">
                <a:sym typeface="Wingdings" panose="05000000000000000000" pitchFamily="2" charset="2"/>
              </a:rPr>
              <a:t> 요청하기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ko-KR" altLang="en-US" dirty="0" smtClean="0">
                <a:sym typeface="Wingdings" panose="05000000000000000000" pitchFamily="2" charset="2"/>
              </a:rPr>
              <a:t>관리자는 일정한 시간 간격으로 위치 정보를 확인하거나 일정 거리 이상을 이동했을 때 위치 정보를 전달하는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관리자에게 현재 위치를 알려달라고 요청하기 위해서는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requestLcationUpdates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파라미터로는 최소 시간과 최소 거리 그리고 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객체가 전달되어야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단계에서 작성한 </a:t>
            </a:r>
            <a:r>
              <a:rPr lang="en-US" altLang="ko-KR" dirty="0" smtClean="0">
                <a:sym typeface="Wingdings" panose="05000000000000000000" pitchFamily="2" charset="2"/>
              </a:rPr>
              <a:t>startLocationService()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startLocationService() </a:t>
            </a:r>
            <a:r>
              <a:rPr lang="ko-KR" altLang="en-US" dirty="0" err="1" smtClean="0"/>
              <a:t>메소는</a:t>
            </a:r>
            <a:r>
              <a:rPr lang="ko-KR" altLang="en-US" dirty="0" smtClean="0"/>
              <a:t> 위치 정보 수신을 시작하기 위해 만든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안에서 </a:t>
            </a:r>
            <a:r>
              <a:rPr lang="en-US" altLang="ko-KR" dirty="0" err="1" smtClean="0"/>
              <a:t>requestLocationUpates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호출되는 것을 볼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최소 시간으로는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거리는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초마다 위치 정보를 전달 받게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403540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public 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GPSListener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GPSListener();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long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10000;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float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manager.requestLocationUpdates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("HuStar,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내 위치확인 요청함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");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99456" y="2360804"/>
            <a:ext cx="530332" cy="1644259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4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92344" y="5373216"/>
            <a:ext cx="288032" cy="432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3100" y="1265283"/>
            <a:ext cx="1079814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앱의 결과가 아래 화면과 같이 나타난다면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두 장의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에서 진행하는 코드는 사용하지 않겠습니다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670950"/>
            <a:ext cx="9655377" cy="1836579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0800000">
            <a:off x="5663952" y="6049272"/>
            <a:ext cx="360040" cy="332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5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b="1" dirty="0" smtClean="0">
                <a:sym typeface="Wingdings" panose="05000000000000000000" pitchFamily="2" charset="2"/>
              </a:rPr>
              <a:t>위험 권한을 위한 코드 추가하기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이용해 위치 정보를 받기 위한 권한은 </a:t>
            </a:r>
            <a:r>
              <a:rPr lang="en-US" altLang="ko-KR" dirty="0" smtClean="0">
                <a:sym typeface="Wingdings" panose="05000000000000000000" pitchFamily="2" charset="2"/>
              </a:rPr>
              <a:t>ACCESS_FINE_LOCATION</a:t>
            </a:r>
            <a:r>
              <a:rPr lang="ko-KR" altLang="en-US" dirty="0" smtClean="0">
                <a:sym typeface="Wingdings" panose="05000000000000000000" pitchFamily="2" charset="2"/>
              </a:rPr>
              <a:t>으로 정의되어 있으므로 앞서 진행한 실습 과정에서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이 권한을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 권한은 위험 권한으로 분류되므로 위험 권한을 부여하는 설정과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app/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Scripts/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AutoPermissions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사용하기 위한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2748370"/>
            <a:ext cx="11403540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91344" y="3068960"/>
            <a:ext cx="576064" cy="14401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191344" y="5877271"/>
            <a:ext cx="576064" cy="360041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3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7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위험 권한을 위한 코드 추가하기 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7389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startLocationService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@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453100" y="2492896"/>
            <a:ext cx="458324" cy="35461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40016" y="1245426"/>
            <a:ext cx="5625876" cy="38337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3100" y="3279558"/>
            <a:ext cx="458324" cy="338980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권한을 부여하라는 대화상자가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[ALLOW]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 화면의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로 위치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52" y="2341733"/>
            <a:ext cx="2363855" cy="4150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29" y="2341733"/>
            <a:ext cx="2300621" cy="41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0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에뮬레이터 가상 위치 정보 전송하기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에뮬레이터에서는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모</a:t>
            </a:r>
            <a:r>
              <a:rPr lang="ko-KR" altLang="en-US" dirty="0">
                <a:sym typeface="Wingdings" panose="05000000000000000000" pitchFamily="2" charset="2"/>
              </a:rPr>
              <a:t>듈</a:t>
            </a:r>
            <a:r>
              <a:rPr lang="ko-KR" altLang="en-US" dirty="0" smtClean="0">
                <a:sym typeface="Wingdings" panose="05000000000000000000" pitchFamily="2" charset="2"/>
              </a:rPr>
              <a:t>을 사용할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오른쪽의 아이콘의 마지막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나오는 탭 중에서 </a:t>
            </a:r>
            <a:r>
              <a:rPr lang="en-US" altLang="ko-KR" b="1" dirty="0" smtClean="0">
                <a:sym typeface="Wingdings" panose="05000000000000000000" pitchFamily="2" charset="2"/>
              </a:rPr>
              <a:t>[Location]</a:t>
            </a:r>
            <a:r>
              <a:rPr lang="ko-KR" altLang="en-US" dirty="0" smtClean="0">
                <a:sym typeface="Wingdings" panose="05000000000000000000" pitchFamily="2" charset="2"/>
              </a:rPr>
              <a:t>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지도에서 위치를 찾아 저장할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혹은</a:t>
            </a:r>
            <a:r>
              <a:rPr lang="en-US" altLang="ko-KR" dirty="0" smtClean="0">
                <a:sym typeface="Wingdings" panose="05000000000000000000" pitchFamily="2" charset="2"/>
              </a:rPr>
              <a:t> 'Longitude' (</a:t>
            </a:r>
            <a:r>
              <a:rPr lang="ko-KR" altLang="en-US" dirty="0" smtClean="0">
                <a:sym typeface="Wingdings" panose="05000000000000000000" pitchFamily="2" charset="2"/>
              </a:rPr>
              <a:t>경도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'Latitude' (</a:t>
            </a:r>
            <a:r>
              <a:rPr lang="ko-KR" altLang="en-US" dirty="0" smtClean="0">
                <a:sym typeface="Wingdings" panose="05000000000000000000" pitchFamily="2" charset="2"/>
              </a:rPr>
              <a:t>위도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[Set Location]</a:t>
            </a:r>
            <a:r>
              <a:rPr lang="ko-KR" altLang="en-US" dirty="0" smtClean="0">
                <a:sym typeface="Wingdings" panose="05000000000000000000" pitchFamily="2" charset="2"/>
              </a:rPr>
              <a:t>로 리스트에 저장과 동시에 단말기에 전송할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3" y="2133737"/>
            <a:ext cx="5616624" cy="43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 Location based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내가 있는 위치를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로 확인하려면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이용해 나의 위치 확인하기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그래픽 그리기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내 위치를 지도에 보여주고 아이콘으로 표시하고 싶어요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현재 위치의 지도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지도에 아이콘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현재 위치를 좌표 값만으로 확인하는 앱은 누구도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그렇다면 위치와 함께 지도는 어떻게 보여주는 것일까요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안드로이드에서는 앱 화면 안에서 지도를 넣을 수 있도록 맵프래그먼트</a:t>
            </a:r>
            <a:r>
              <a:rPr lang="en-US" altLang="ko-KR" dirty="0" smtClean="0">
                <a:sym typeface="Wingdings" panose="05000000000000000000" pitchFamily="2" charset="2"/>
              </a:rPr>
              <a:t>(MapFragment)</a:t>
            </a:r>
            <a:r>
              <a:rPr lang="ko-KR" altLang="en-US" dirty="0" smtClean="0">
                <a:sym typeface="Wingdings" panose="05000000000000000000" pitchFamily="2" charset="2"/>
              </a:rPr>
              <a:t>가 제공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맵프래그먼트는 구글맵 서비스 기능을 사용할 수 있도록 추가된 </a:t>
            </a:r>
            <a:r>
              <a:rPr lang="en-US" altLang="ko-KR" dirty="0" smtClean="0">
                <a:sym typeface="Wingdings" panose="05000000000000000000" pitchFamily="2" charset="2"/>
              </a:rPr>
              <a:t>Google Play Service </a:t>
            </a:r>
            <a:r>
              <a:rPr lang="ko-KR" altLang="en-US" dirty="0" smtClean="0">
                <a:sym typeface="Wingdings" panose="05000000000000000000" pitchFamily="2" charset="2"/>
              </a:rPr>
              <a:t>모듈을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맵프래그먼트를 추가해서 지도를 보여줄 때 필요한 과정입니다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꼭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Google Play Service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 사용 설정하기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구글맵 서비스는 </a:t>
            </a:r>
            <a:r>
              <a:rPr lang="en-US" altLang="ko-KR" dirty="0" smtClean="0">
                <a:sym typeface="Wingdings" panose="05000000000000000000" pitchFamily="2" charset="2"/>
              </a:rPr>
              <a:t>v2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en-US" altLang="ko-KR" dirty="0" smtClean="0">
                <a:sym typeface="Wingdings" panose="05000000000000000000" pitchFamily="2" charset="2"/>
              </a:rPr>
              <a:t>Play Service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사용하기 때문에 미리 추가 설치해야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맵프래그먼트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추가하기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앱 화면에 지도를 넣으려면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맵프래그먼트를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소스 코드에서 내 위치로 지도 이동시키기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지도를 띄울 내 위치가 보여야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지도를 내 위치로 이동시키는 기능</a:t>
            </a:r>
            <a:r>
              <a:rPr lang="ko-KR" altLang="en-US" dirty="0" smtClean="0">
                <a:sym typeface="Wingdings" panose="05000000000000000000" pitchFamily="2" charset="2"/>
              </a:rPr>
              <a:t>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설정 추가하기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지도를 사용하려면 권한</a:t>
            </a:r>
            <a:r>
              <a:rPr lang="ko-KR" altLang="en-US" dirty="0" smtClean="0">
                <a:sym typeface="Wingdings" panose="05000000000000000000" pitchFamily="2" charset="2"/>
              </a:rPr>
              <a:t>과 다른 여러 설정 정보가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 지도 </a:t>
            </a:r>
            <a:r>
              <a:rPr lang="en-US" altLang="ko-KR" dirty="0" smtClean="0">
                <a:sym typeface="Wingdings" panose="05000000000000000000" pitchFamily="2" charset="2"/>
              </a:rPr>
              <a:t>API </a:t>
            </a:r>
            <a:r>
              <a:rPr lang="ko-KR" altLang="en-US" dirty="0" smtClean="0">
                <a:sym typeface="Wingdings" panose="05000000000000000000" pitchFamily="2" charset="2"/>
              </a:rPr>
              <a:t>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구글맵 서비스를 사용하려면 구글 콘솔에서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API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키를 발급 </a:t>
            </a:r>
            <a:r>
              <a:rPr lang="ko-KR" altLang="en-US" dirty="0" smtClean="0">
                <a:sym typeface="Wingdings" panose="05000000000000000000" pitchFamily="2" charset="2"/>
              </a:rPr>
              <a:t>받아 앱의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넣어 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4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Google Play Services </a:t>
            </a:r>
            <a:r>
              <a:rPr lang="ko-KR" altLang="en-US" b="1" dirty="0" smtClean="0">
                <a:sym typeface="Wingdings" panose="05000000000000000000" pitchFamily="2" charset="2"/>
              </a:rPr>
              <a:t>라이브러리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 화면의 상단 오른쪽에 있는 아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콘 중에 </a:t>
            </a:r>
            <a:r>
              <a:rPr lang="en-US" altLang="ko-KR" dirty="0" smtClean="0">
                <a:sym typeface="Wingdings" panose="05000000000000000000" pitchFamily="2" charset="2"/>
              </a:rPr>
              <a:t>[SDK Manager] </a:t>
            </a:r>
            <a:r>
              <a:rPr lang="ko-KR" altLang="en-US" dirty="0" smtClean="0">
                <a:sym typeface="Wingdings" panose="05000000000000000000" pitchFamily="2" charset="2"/>
              </a:rPr>
              <a:t>아이콘으로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메뉴에서 </a:t>
            </a:r>
            <a:r>
              <a:rPr lang="en-US" altLang="ko-KR" dirty="0" smtClean="0">
                <a:sym typeface="Wingdings" panose="05000000000000000000" pitchFamily="2" charset="2"/>
              </a:rPr>
              <a:t>[Appearance &amp; </a:t>
            </a:r>
            <a:r>
              <a:rPr lang="en-US" altLang="ko-KR" dirty="0">
                <a:sym typeface="Wingdings" panose="05000000000000000000" pitchFamily="2" charset="2"/>
              </a:rPr>
              <a:t>Behavior</a:t>
            </a:r>
            <a:r>
              <a:rPr lang="en-US" altLang="ko-KR" dirty="0" smtClean="0">
                <a:sym typeface="Wingdings" panose="05000000000000000000" pitchFamily="2" charset="2"/>
              </a:rPr>
              <a:t>] System Settings  Android SDK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창에서 </a:t>
            </a:r>
            <a:r>
              <a:rPr lang="en-US" altLang="ko-KR" dirty="0" smtClean="0">
                <a:sym typeface="Wingdings" panose="05000000000000000000" pitchFamily="2" charset="2"/>
              </a:rPr>
              <a:t>[SDK Tools]</a:t>
            </a:r>
            <a:r>
              <a:rPr lang="ko-KR" altLang="en-US" dirty="0" smtClean="0">
                <a:sym typeface="Wingdings" panose="05000000000000000000" pitchFamily="2" charset="2"/>
              </a:rPr>
              <a:t>탭을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'Google Play services' </a:t>
            </a:r>
            <a:r>
              <a:rPr lang="ko-KR" altLang="en-US" dirty="0" smtClean="0">
                <a:sym typeface="Wingdings" panose="05000000000000000000" pitchFamily="2" charset="2"/>
              </a:rPr>
              <a:t>모듈이 설치 되어 있는지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그렇지 않으면 모듈을 선택하고 </a:t>
            </a:r>
            <a:r>
              <a:rPr lang="en-US" altLang="ko-KR" dirty="0" smtClean="0">
                <a:sym typeface="Wingdings" panose="05000000000000000000" pitchFamily="2" charset="2"/>
              </a:rPr>
              <a:t>[Apply] </a:t>
            </a:r>
            <a:r>
              <a:rPr lang="ko-KR" altLang="en-US" dirty="0" smtClean="0">
                <a:sym typeface="Wingdings" panose="05000000000000000000" pitchFamily="2" charset="2"/>
              </a:rPr>
              <a:t>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설치 과정이 끝나면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2348880"/>
            <a:ext cx="6552728" cy="185112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431704" y="2708920"/>
            <a:ext cx="288032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Hu141Location</a:t>
            </a:r>
            <a:r>
              <a:rPr lang="ko-KR" altLang="en-US" dirty="0" smtClean="0">
                <a:sym typeface="Wingdings" panose="05000000000000000000" pitchFamily="2" charset="2"/>
              </a:rPr>
              <a:t> 프로젝트 폴더를 복사하여  </a:t>
            </a:r>
            <a:r>
              <a:rPr lang="en-US" altLang="ko-KR" b="1" dirty="0" smtClean="0">
                <a:sym typeface="Wingdings" panose="05000000000000000000" pitchFamily="2" charset="2"/>
              </a:rPr>
              <a:t>Hu142Map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이름을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org.joy.map</a:t>
            </a:r>
            <a:r>
              <a:rPr lang="ko-KR" altLang="en-US" dirty="0" smtClean="0">
                <a:sym typeface="Wingdings" panose="05000000000000000000" pitchFamily="2" charset="2"/>
              </a:rPr>
              <a:t>으로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안스에서 </a:t>
            </a:r>
            <a:r>
              <a:rPr lang="en-US" altLang="ko-KR" dirty="0" smtClean="0">
                <a:sym typeface="Wingdings" panose="05000000000000000000" pitchFamily="2" charset="2"/>
              </a:rPr>
              <a:t>Hu142Map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변경하면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만든 프로젝트에 </a:t>
            </a:r>
            <a:r>
              <a:rPr lang="en-US" altLang="ko-KR" dirty="0" smtClean="0">
                <a:sym typeface="Wingdings" panose="05000000000000000000" pitchFamily="2" charset="2"/>
              </a:rPr>
              <a:t>'Google Play services'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상단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Structure]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대화 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항목에서 </a:t>
            </a:r>
            <a:r>
              <a:rPr lang="en-US" altLang="ko-KR" dirty="0" smtClean="0">
                <a:sym typeface="Wingdings" panose="05000000000000000000" pitchFamily="2" charset="2"/>
              </a:rPr>
              <a:t>[Dependencies] 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각각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항목들에 대한 내용이 오른쪽 창에 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창의 윗부분에 </a:t>
            </a:r>
            <a:r>
              <a:rPr lang="en-US" altLang="ko-KR" dirty="0" smtClean="0">
                <a:sym typeface="Wingdings" panose="05000000000000000000" pitchFamily="2" charset="2"/>
              </a:rPr>
              <a:t>[+]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팝업 메뉴가 나오고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중에서 </a:t>
            </a:r>
            <a:r>
              <a:rPr lang="en-US" altLang="ko-KR" dirty="0" smtClean="0">
                <a:sym typeface="Wingdings" panose="05000000000000000000" pitchFamily="2" charset="2"/>
              </a:rPr>
              <a:t>'Library dependency'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팝업 상자에서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검색창을</a:t>
            </a:r>
            <a:r>
              <a:rPr lang="ko-KR" altLang="en-US" b="1" dirty="0" smtClean="0">
                <a:sym typeface="Wingdings" panose="05000000000000000000" pitchFamily="2" charset="2"/>
              </a:rPr>
              <a:t> 이용하여 </a:t>
            </a:r>
            <a:r>
              <a:rPr lang="ko-KR" altLang="en-US" dirty="0" smtClean="0">
                <a:sym typeface="Wingdings" panose="05000000000000000000" pitchFamily="2" charset="2"/>
              </a:rPr>
              <a:t>다음을 검색합니다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sz="1800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play-services-maps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sz="18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sz="18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위 항목을 찾으면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Google Play Services </a:t>
            </a:r>
            <a:r>
              <a:rPr lang="ko-KR" altLang="en-US" dirty="0" smtClean="0">
                <a:sym typeface="Wingdings" panose="05000000000000000000" pitchFamily="2" charset="2"/>
              </a:rPr>
              <a:t>라이브러</a:t>
            </a:r>
            <a:r>
              <a:rPr lang="ko-KR" altLang="en-US" dirty="0"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005064"/>
            <a:ext cx="5678526" cy="20314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27" y="4856695"/>
            <a:ext cx="5281118" cy="1409822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904312" y="4293096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056440" y="5460439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2: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 차례는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레이아웃을 만드는 </a:t>
            </a:r>
            <a:r>
              <a:rPr lang="ko-KR" altLang="en-US" dirty="0" smtClean="0">
                <a:sym typeface="Wingdings" panose="05000000000000000000" pitchFamily="2" charset="2"/>
              </a:rPr>
              <a:t>것이며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지도를 보여주기 위한 프래그먼트를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자세한 것은 다음 페이지를 참고하십시오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988840"/>
            <a:ext cx="9968716" cy="3960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652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Step 2: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버튼 텍스트를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 위치 지도 보기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layout_width=match_parent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Constraint</a:t>
            </a:r>
            <a:r>
              <a:rPr lang="ko-KR" altLang="en-US" dirty="0" smtClean="0">
                <a:sym typeface="Wingdings" panose="05000000000000000000" pitchFamily="2" charset="2"/>
              </a:rPr>
              <a:t>관련 것들은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지도를 </a:t>
            </a:r>
            <a:r>
              <a:rPr lang="ko-KR" altLang="en-US" dirty="0">
                <a:sym typeface="Wingdings" panose="05000000000000000000" pitchFamily="2" charset="2"/>
              </a:rPr>
              <a:t>보여주기 위한 프래그먼트를 </a:t>
            </a:r>
            <a:r>
              <a:rPr lang="ko-KR" altLang="en-US" dirty="0" smtClean="0">
                <a:sym typeface="Wingdings" panose="05000000000000000000" pitchFamily="2" charset="2"/>
              </a:rPr>
              <a:t>추가하는데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탭에서 아래와 같이 직접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할당받은</a:t>
            </a:r>
            <a:r>
              <a:rPr lang="ko-KR" altLang="en-US" dirty="0" smtClean="0">
                <a:sym typeface="Wingdings" panose="05000000000000000000" pitchFamily="2" charset="2"/>
              </a:rPr>
              <a:t> 화면 영역에 보이는 것은 </a:t>
            </a:r>
            <a:r>
              <a:rPr lang="en-US" altLang="ko-KR" dirty="0" smtClean="0">
                <a:sym typeface="Wingdings" panose="05000000000000000000" pitchFamily="2" charset="2"/>
              </a:rPr>
              <a:t>class </a:t>
            </a:r>
            <a:r>
              <a:rPr lang="ko-KR" altLang="en-US" dirty="0" smtClean="0">
                <a:sym typeface="Wingdings" panose="05000000000000000000" pitchFamily="2" charset="2"/>
              </a:rPr>
              <a:t>속성으로 지정된 클래스인데 여기서는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클래스를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appcompat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사용할 때는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예전 버전의 안드로이드를 지원할 필요가 없다면</a:t>
            </a:r>
            <a:r>
              <a:rPr lang="en-US" altLang="ko-KR" dirty="0" smtClean="0">
                <a:sym typeface="Wingdings" panose="05000000000000000000" pitchFamily="2" charset="2"/>
              </a:rPr>
              <a:t>, MapFragment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map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화면을 다 채우도록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속성 값은 </a:t>
            </a:r>
            <a:r>
              <a:rPr lang="en-US" altLang="ko-KR" dirty="0" err="1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9416" y="2564904"/>
            <a:ext cx="9298881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fragment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android:id="@+id/map"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android:layout_height="match_parent"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class="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com.google.android.gms.maps.SupportMapFragment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79692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Step 2: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9416" y="1292914"/>
            <a:ext cx="9298881" cy="522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&lt;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/res-auto"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="http://schemas.android.com/tools"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android:layout_height="match_parent"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android:orientation="vertical"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=".MainActivity"&gt;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&lt;Button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android:id="@+id/button"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android:layout_height="wrap_content"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내 위치 지도 </a:t>
            </a:r>
            <a:r>
              <a:rPr lang="ko-KR" altLang="en-US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보기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&lt;fragment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android:id="@+id/map"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android:layout_height="match_parent"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class="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com.google.android.gms.maps.SupportMapFragment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&lt;/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LinearLayout&gt;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0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코드에서 내 위치로 지도 이동시키기</a:t>
            </a:r>
            <a:endParaRPr lang="en-US" altLang="ko-KR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지도를 보여주기 위해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추가한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class </a:t>
            </a:r>
            <a:r>
              <a:rPr lang="ko-KR" altLang="en-US" dirty="0" smtClean="0">
                <a:sym typeface="Wingdings" panose="05000000000000000000" pitchFamily="2" charset="2"/>
              </a:rPr>
              <a:t>속성으로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클래스가 할당되어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객체는 소스 코드에서 참조할 수 있으며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들어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위에 지도가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초기화된 후에 참조할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정환 </a:t>
            </a:r>
            <a:r>
              <a:rPr lang="en-US" altLang="ko-KR" dirty="0" smtClean="0">
                <a:sym typeface="Wingdings" panose="05000000000000000000" pitchFamily="2" charset="2"/>
              </a:rPr>
              <a:t>MapFragment </a:t>
            </a:r>
            <a:r>
              <a:rPr lang="ko-KR" altLang="en-US" dirty="0" smtClean="0">
                <a:sym typeface="Wingdings" panose="05000000000000000000" pitchFamily="2" charset="2"/>
              </a:rPr>
              <a:t>객체를 소스코드에서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getMapAsync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getMapAsync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내부적으로 지도를 다루는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초기화하는데 비동기 방식으로 처리됩니다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초기화가 완료될 때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객체 안의 함수가 자동으로 호출되도록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 다음 추가로 몇 가지 코드를 입력하면 지도가 나타나게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16832"/>
            <a:ext cx="7178662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는 사용하지 않으므로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관련된 코드 세 줄</a:t>
            </a:r>
            <a:r>
              <a:rPr lang="en-US" altLang="ko-KR" dirty="0" smtClean="0"/>
              <a:t>(three lines)</a:t>
            </a:r>
            <a:r>
              <a:rPr lang="ko-KR" altLang="en-US" dirty="0" smtClean="0"/>
              <a:t>을 삭제합니다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textView</a:t>
            </a:r>
            <a:r>
              <a:rPr lang="ko-KR" altLang="en-US" dirty="0" smtClean="0"/>
              <a:t>가 있는 세 곳</a:t>
            </a:r>
            <a:r>
              <a:rPr lang="en-US" altLang="ko-KR" dirty="0" smtClean="0"/>
              <a:t>, MainActivity </a:t>
            </a:r>
            <a:r>
              <a:rPr lang="ko-KR" altLang="en-US" dirty="0" smtClean="0"/>
              <a:t>클래스의 인스턴스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구하는 부분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showCurrentLocation</a:t>
            </a:r>
            <a:r>
              <a:rPr lang="en-US" altLang="ko-KR" dirty="0" smtClean="0"/>
              <a:t>()</a:t>
            </a:r>
            <a:endParaRPr lang="en-US" altLang="ko-KR" dirty="0" smtClean="0"/>
          </a:p>
          <a:p>
            <a:r>
              <a:rPr lang="en-US" altLang="ko-KR" dirty="0" smtClean="0"/>
              <a:t>onCreate()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다음 코드를 추가합니다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3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832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static final String TAG = "HuStar";</a:t>
            </a:r>
            <a:endParaRPr lang="en-US" altLang="ko-KR" sz="14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map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4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= (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getSupportFragmentManager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findFragmentById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mapFragment.getMapAsync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OnMapReadyCallback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("Map", "</a:t>
            </a:r>
            <a:r>
              <a:rPr lang="ko-KR" altLang="en-US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지도 준비됨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map =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4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4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MapsInitializer.initialize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}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// end of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onCreate()</a:t>
            </a:r>
            <a:endParaRPr lang="ko-KR" altLang="ko-KR" sz="2000" dirty="0">
              <a:latin typeface="Consolas" panose="020B0609020204030204" pitchFamily="49" charset="0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943872" y="1340768"/>
            <a:ext cx="360040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>
            <a:off x="10344472" y="2910536"/>
            <a:ext cx="432048" cy="28947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3100" y="865526"/>
            <a:ext cx="11253818" cy="5731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LocationManager manager = (LocationManager) getSystemService(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Context.LOCATION_SERVICE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Location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manager.getLastKnownLocation(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if (location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   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GPSListener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GPSListener();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long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10000;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float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0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manager.requestLocationUpdates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(), 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내 위치확인 요청함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", 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6390" y="3546773"/>
            <a:ext cx="30380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프로젝트와 동일합니다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2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 기반의 스마트폰 위치는 위치 관리자</a:t>
            </a:r>
            <a:r>
              <a:rPr lang="en-US" altLang="ko-KR" dirty="0" smtClean="0">
                <a:sym typeface="Wingdings" panose="05000000000000000000" pitchFamily="2" charset="2"/>
              </a:rPr>
              <a:t>(LocationManager)</a:t>
            </a:r>
            <a:r>
              <a:rPr lang="ko-KR" altLang="en-US" dirty="0" smtClean="0">
                <a:sym typeface="Wingdings" panose="05000000000000000000" pitchFamily="2" charset="2"/>
              </a:rPr>
              <a:t>라는 시스템 서비스가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실제로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android.location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패키지에는 이 클래스를 포함하여 위치 정보를 확인하거나 확인된 위치 정보를 사용하는 데 필요한 클래스들이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나의 현재 위치를 확인하는 가장 기본적인 방법은 위치 관리자에게 요청하는 것으로 다음과 과정을 거칩니다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관리자 객체 참조하기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관리자는 시스템 서비스이므로 </a:t>
            </a:r>
            <a:r>
              <a:rPr lang="en-US" altLang="ko-KR" dirty="0" smtClean="0">
                <a:sym typeface="Wingdings" panose="05000000000000000000" pitchFamily="2" charset="2"/>
              </a:rPr>
              <a:t>getSystemService()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위치 관리자 객체를 구할 수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2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구현하기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관리자가 알려주는 현재 위치는 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en-US" altLang="ko-KR" dirty="0" smtClean="0">
                <a:sym typeface="Wingdings" panose="05000000000000000000" pitchFamily="2" charset="2"/>
              </a:rPr>
              <a:t>(LocationListener)</a:t>
            </a:r>
            <a:r>
              <a:rPr lang="ko-KR" altLang="en-US" dirty="0" smtClean="0">
                <a:sym typeface="Wingdings" panose="05000000000000000000" pitchFamily="2" charset="2"/>
              </a:rPr>
              <a:t>를 통해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정보 업데이트 요청하기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관리자에게 위치 정보가 변경될 때마다 알려 달라고 요청하는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requestLocationUpdates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권한 추가하기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있도록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</a:t>
            </a:r>
            <a:r>
              <a:rPr lang="en-US" altLang="ko-KR" dirty="0" smtClean="0">
                <a:sym typeface="Wingdings" panose="05000000000000000000" pitchFamily="2" charset="2"/>
              </a:rPr>
              <a:t>ACCESS_FINE_LOCATION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위험 권한을 설정 및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/>
              <a:t>SupportMapFragment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err="1"/>
              <a:t>셍성한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en-US" altLang="ko-KR" dirty="0" err="1"/>
              <a:t>getMapAsync</a:t>
            </a:r>
            <a:r>
              <a:rPr lang="en-US" altLang="ko-KR" dirty="0"/>
              <a:t>() </a:t>
            </a:r>
            <a:r>
              <a:rPr lang="ko-KR" altLang="en-US" dirty="0"/>
              <a:t>메소드를 호출했습니다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비동기 방식으로 동작하기 때문에</a:t>
            </a:r>
            <a:r>
              <a:rPr lang="en-US" altLang="ko-KR" dirty="0"/>
              <a:t>, </a:t>
            </a:r>
            <a:r>
              <a:rPr lang="ko-KR" altLang="en-US" dirty="0"/>
              <a:t>지도가 사용 가능하게 된 후에 </a:t>
            </a:r>
            <a:r>
              <a:rPr lang="en-US" altLang="ko-KR" dirty="0" err="1"/>
              <a:t>onMapReady</a:t>
            </a:r>
            <a:r>
              <a:rPr lang="en-US" altLang="ko-KR" dirty="0"/>
              <a:t>()</a:t>
            </a:r>
            <a:r>
              <a:rPr lang="ko-KR" altLang="en-US" dirty="0"/>
              <a:t>가 자동으로 호출됩니다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지도가 준비되었지만</a:t>
            </a:r>
            <a:r>
              <a:rPr lang="en-US" altLang="ko-KR" dirty="0"/>
              <a:t>, [</a:t>
            </a:r>
            <a:r>
              <a:rPr lang="ko-KR" altLang="en-US" dirty="0"/>
              <a:t>내 지도 요청하기</a:t>
            </a:r>
            <a:r>
              <a:rPr lang="en-US" altLang="ko-KR" dirty="0"/>
              <a:t>] </a:t>
            </a:r>
            <a:r>
              <a:rPr lang="ko-KR" altLang="en-US" dirty="0"/>
              <a:t>버튼을 눌렀을 때</a:t>
            </a:r>
            <a:r>
              <a:rPr lang="en-US" altLang="ko-KR" dirty="0"/>
              <a:t>, startLocationService() </a:t>
            </a:r>
            <a:r>
              <a:rPr lang="ko-KR" altLang="en-US" dirty="0"/>
              <a:t>메소드를 호출해야 합니다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이전 </a:t>
            </a:r>
            <a:r>
              <a:rPr lang="en-US" altLang="ko-KR" dirty="0"/>
              <a:t>Hu141Location </a:t>
            </a:r>
            <a:r>
              <a:rPr lang="ko-KR" altLang="en-US" dirty="0"/>
              <a:t>예제와 동일하게 위치 관리자로부터 현재 위치를 전달받도록 구현합니다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프로젝트와 동일하게 내부 클래스인 </a:t>
            </a:r>
            <a:r>
              <a:rPr lang="en-US" altLang="ko-KR" dirty="0" smtClean="0"/>
              <a:t>GPSListener </a:t>
            </a:r>
            <a:r>
              <a:rPr lang="ko-KR" altLang="en-US" dirty="0" smtClean="0"/>
              <a:t>도 유지합니다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</a:t>
            </a:r>
            <a:r>
              <a:rPr lang="en-US" altLang="ko-KR" dirty="0" err="1" smtClean="0"/>
              <a:t>GPSLinstener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다음과 같은 코드를 추가해야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 smtClean="0"/>
              <a:t>GPSLinstener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추가한 다음 코드가 현재 위치를 지도에 보여 줍니다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475548" cy="5227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class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GPSListener implements LocationListener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onLocationChanged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(Location location)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onProviderDisabled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@Override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onProviderEnabled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private void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(double latitude, double longitude)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DecimalFormat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df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DecimalFormat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("###.####");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"Latitude: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df.format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(latitude) + "  " + "Longitude: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df.format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Snackbar.make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(findViewById(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R.id.map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),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msg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Snackbar.LENGTH_INDEFINITE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snackbar.setBackgroundTint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ContextCompat.getColor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(this,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R.color.colorAccent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snackbar.show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map.animateCamera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CameraUpdateFactory.newLatLngZoom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, 15));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(TAG, "&lt;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: " +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curPoint.toString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  <a:endParaRPr lang="en-US" altLang="ko-KR" sz="1600" b="1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b="1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}//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end of class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76320" y="5517232"/>
            <a:ext cx="3015735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지정한 위치의 지도 영역 보여주기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976320" y="5196169"/>
            <a:ext cx="302201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위리의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좌료로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LatLng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생성하기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075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 smtClean="0"/>
              <a:t>showCurrenLocation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전달된 위도와 경도 값은 </a:t>
            </a:r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만들면 지도에 표시할 수 있습니다</a:t>
            </a:r>
            <a:endParaRPr lang="en-US" altLang="ko-KR" dirty="0"/>
          </a:p>
          <a:p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경위도 좌표로 구성된 위치를 지도에 표시할 수 있도록 정의된 객체입니다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이렇게 만든 </a:t>
            </a:r>
            <a:r>
              <a:rPr lang="en-US" altLang="ko-KR" dirty="0" err="1" smtClean="0"/>
              <a:t>LatLag</a:t>
            </a:r>
            <a:r>
              <a:rPr lang="ko-KR" altLang="en-US" dirty="0" smtClean="0"/>
              <a:t>객체로 지구상의 특정 위치를 표현할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구글맵 객체의 </a:t>
            </a:r>
            <a:r>
              <a:rPr lang="en-US" altLang="ko-KR" dirty="0" err="1" smtClean="0"/>
              <a:t>animateCamera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이용하 그 위치를 중심으로 지도를 보여줄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animateCamera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지도의 축척</a:t>
            </a:r>
            <a:r>
              <a:rPr lang="en-US" altLang="ko-KR" dirty="0" smtClean="0"/>
              <a:t>(Scale)</a:t>
            </a:r>
            <a:r>
              <a:rPr lang="ko-KR" altLang="en-US" dirty="0" smtClean="0"/>
              <a:t>을 지정할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살펴본 코드에서는 일반적으로 지도를 볼 때 사용하는 축척을 지정하였습니다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추척의</a:t>
            </a:r>
            <a:r>
              <a:rPr lang="ko-KR" altLang="en-US" dirty="0" smtClean="0"/>
              <a:t> 값이 클수록 가까이서 본 것처럼 확대되는 그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설정되년</a:t>
            </a:r>
            <a:r>
              <a:rPr lang="ko-KR" altLang="en-US" dirty="0" smtClean="0"/>
              <a:t> 가장 멀리서 보는 모습으로 보이며 값이 커질수록 확대됩니다</a:t>
            </a:r>
            <a:r>
              <a:rPr lang="en-US" altLang="ko-KR" dirty="0" smtClean="0"/>
              <a:t>. 17, 18 </a:t>
            </a:r>
            <a:r>
              <a:rPr lang="ko-KR" altLang="en-US" dirty="0" smtClean="0"/>
              <a:t>정도의 값은 도시 지역의 경우 건물 몇 개를 한 눈에 볼 수 있는 정도로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최대로 설정할 수 있는 축적 값은 얼마일까요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err="1" smtClean="0"/>
              <a:t>getMaxZoomLevel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호출하면 최대값을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지역마다 다르겠지만 </a:t>
            </a:r>
            <a:r>
              <a:rPr lang="en-US" altLang="ko-KR" dirty="0" smtClean="0"/>
              <a:t>19~21</a:t>
            </a:r>
            <a:r>
              <a:rPr lang="ko-KR" altLang="en-US" dirty="0" smtClean="0"/>
              <a:t>이 최대인 것으로 보입니다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이제 거의 마지막 단계로 </a:t>
            </a:r>
            <a:r>
              <a:rPr lang="ko-KR" altLang="en-US" dirty="0" err="1" smtClean="0"/>
              <a:t>매니페스트에</a:t>
            </a:r>
            <a:r>
              <a:rPr lang="ko-KR" altLang="en-US" dirty="0" smtClean="0"/>
              <a:t> 위험 권한 접근 관련 정보를 등록해야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3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매니페스</a:t>
            </a:r>
            <a:r>
              <a:rPr lang="ko-KR" altLang="en-US" dirty="0" err="1"/>
              <a:t>트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구글맵 라이브러리를 사용한다는 정보와 함께 </a:t>
            </a:r>
            <a:r>
              <a:rPr lang="en-US" altLang="ko-KR" dirty="0" smtClean="0"/>
              <a:t>GPS, </a:t>
            </a:r>
            <a:r>
              <a:rPr lang="ko-KR" altLang="en-US" dirty="0" smtClean="0"/>
              <a:t>인터넷 사용에 대한 권한과 기타 설정 정보를 등록해야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그 정보를 보여 줍니다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AndroidManifest.xml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556792"/>
            <a:ext cx="11253818" cy="4963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/res/android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 package="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org.joy.map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&lt;permission android:name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org.joy.map.permission.MAPS_RECEIVE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android:protectionLevel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="signature"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org.joy.map.permission.MAPS_RECEIVE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android.permission.INTERNET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com.google.android.providers.gsf.permission.READ_GSERVICES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android.permission.ACCESS_FINE_LOCATION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android.permission.ACCESS_COARSE_LOCATION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&lt;uses-feature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android:glEsVersion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="0x00020000"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"/&gt;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</a:b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165068" y="2276872"/>
            <a:ext cx="576063" cy="314547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46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AndroidManifest.xml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AppTheme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android:usesCleartextTraffic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&lt;uses-library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com.google.android.maps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&lt;uses-library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org.apache.http.legacy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="false"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android:name="com.google.android.maps.v2.API_KEY"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android:value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="AIzaSyAMMxTYNGOpesLG6tq1E55_DSnAFYTw8bo"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com.google.android.gms.version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android:value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="@integer/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google_play_services_version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&lt;activity android:name=".MainActivity"&gt;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&lt;intent-filter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7407" y="1556792"/>
            <a:ext cx="504055" cy="295232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44272" y="3409764"/>
            <a:ext cx="271613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API Key </a:t>
            </a:r>
            <a:r>
              <a:rPr lang="ko-KR" altLang="en-US" sz="1600" dirty="0" smtClean="0"/>
              <a:t>설정하는 부분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0993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위험 권한을 부여할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파일도 수정하는 것을 잊지 마십시오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지도 서비스와 같은 외부 라이브러리를 추가할 때 기본적으로 사용하는 </a:t>
            </a:r>
            <a:r>
              <a:rPr lang="en-US" altLang="ko-KR" dirty="0" err="1" smtClean="0"/>
              <a:t>appcompat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버전과 맞지 않아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파일에 빨간 줄이 표시되는 경우가 있습니다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 때는 몇 가지 라이브러리를 </a:t>
            </a:r>
            <a:r>
              <a:rPr lang="en-US" altLang="ko-KR" dirty="0" smtClean="0"/>
              <a:t>dependencies </a:t>
            </a:r>
            <a:r>
              <a:rPr lang="ko-KR" altLang="en-US" dirty="0" smtClean="0"/>
              <a:t>안에 추가해야 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다음에 나오는 경우에는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 최신 버전 </a:t>
            </a:r>
            <a:r>
              <a:rPr lang="en-US" altLang="ko-KR" dirty="0" smtClean="0"/>
              <a:t>4.1 </a:t>
            </a:r>
            <a:r>
              <a:rPr lang="ko-KR" altLang="en-US" dirty="0" smtClean="0"/>
              <a:t>으로 빌드한 경우입니다</a:t>
            </a:r>
            <a:r>
              <a:rPr lang="en-US" altLang="ko-KR" dirty="0" smtClean="0"/>
              <a:t>. 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build.gradle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Module:app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58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위험 권한을 부여할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파일도 수정하는 것을 잊지 마십시오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build.gradle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Module:app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253818" cy="5251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'androidx.appcompat:appcompat:1.1.0'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'androidx.constraintlayout:constraintlayout:1.1.3'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'junit:junit:4.12'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'com.google.android.gms:play-services-maps:17.0.0'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'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com.android.support:multidex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:+'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191345" y="3501008"/>
            <a:ext cx="261755" cy="22322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191345" y="1552152"/>
            <a:ext cx="261756" cy="151680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60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권한을 부여하라는 대화상자가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[ALLOW]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 화면의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로 위치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8" y="2345552"/>
            <a:ext cx="2311344" cy="4035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85" y="2345552"/>
            <a:ext cx="2304416" cy="40357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260" y="2345551"/>
            <a:ext cx="2305285" cy="40357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389" y="2355214"/>
            <a:ext cx="2309272" cy="402611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140727" y="2924944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032104" y="4653136"/>
            <a:ext cx="1224136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073614" y="5687960"/>
            <a:ext cx="347082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마지막으로 저장된 위치로 찾아 감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256298" y="4443447"/>
            <a:ext cx="1147970" cy="209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70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Location</a:t>
            </a:r>
            <a:r>
              <a:rPr lang="ko-KR" altLang="en-US" dirty="0" smtClean="0">
                <a:sym typeface="Wingdings" panose="05000000000000000000" pitchFamily="2" charset="2"/>
              </a:rPr>
              <a:t>을 새로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smtClean="0"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ym typeface="Wingdings" panose="05000000000000000000" pitchFamily="2" charset="2"/>
              </a:rPr>
              <a:t>초마다 새 위치를 확인하고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6" y="1916832"/>
            <a:ext cx="5488274" cy="43693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916832"/>
            <a:ext cx="2520280" cy="4430386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5375920" y="5589240"/>
            <a:ext cx="216024" cy="2160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4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[Set Location]</a:t>
            </a:r>
            <a:r>
              <a:rPr lang="ko-KR" altLang="en-US" dirty="0" smtClean="0">
                <a:sym typeface="Wingdings" panose="05000000000000000000" pitchFamily="2" charset="2"/>
              </a:rPr>
              <a:t>으로 마지막 위치를 저장하고 단말기로 보낼 수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140727" y="2924944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79" y="2276872"/>
            <a:ext cx="5745313" cy="41500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035675" y="2708920"/>
            <a:ext cx="2636389" cy="15121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31026" y="5363924"/>
            <a:ext cx="347082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마지막으로 저장된 위치로 찾아 감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770591" y="5779622"/>
            <a:ext cx="530169" cy="554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35760" y="2708920"/>
            <a:ext cx="1991044" cy="25618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320136" y="4941168"/>
            <a:ext cx="936104" cy="422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76831" y="4559179"/>
            <a:ext cx="2265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10</a:t>
            </a:r>
            <a:r>
              <a:rPr lang="ko-KR" altLang="en-US" sz="1400" dirty="0" smtClean="0">
                <a:sym typeface="Wingdings" panose="05000000000000000000" pitchFamily="2" charset="2"/>
              </a:rPr>
              <a:t>초 마다 마지막 위치 표시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986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현재의 위치를 확인하는 기본적인 방법을 그림으로 표현 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278" y="2381959"/>
            <a:ext cx="1484242" cy="29581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3" y="2423208"/>
            <a:ext cx="1453264" cy="29755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48" y="2405820"/>
            <a:ext cx="1453264" cy="297556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850648" y="2712124"/>
            <a:ext cx="1453263" cy="2013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서비스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1865" y="3284984"/>
            <a:ext cx="108012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 관리자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Location</a:t>
            </a:r>
          </a:p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2191618" y="3477969"/>
            <a:ext cx="1659030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1865" y="4832062"/>
            <a:ext cx="1148032" cy="46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GPS Module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05469" y="3284984"/>
            <a:ext cx="1125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내 위치 요청</a:t>
            </a:r>
            <a:endParaRPr lang="en-US" altLang="ko-KR" sz="1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5393121" y="3477969"/>
            <a:ext cx="1395032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20176" y="3436617"/>
            <a:ext cx="1148032" cy="46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 </a:t>
            </a:r>
            <a:r>
              <a:rPr lang="ko-KR" altLang="en-US" sz="1400" dirty="0" err="1" smtClean="0"/>
              <a:t>리스너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8085343" y="3477969"/>
            <a:ext cx="1206935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27981" y="3952826"/>
            <a:ext cx="1592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LocationListener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378120" y="3282728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현재 위치 제공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04415" y="3297957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화면에 표시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21982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abhiandroid.com/programming/googlemaps#Steps_For_Getting_The_Google_Maps_Api_Key</a:t>
            </a:r>
            <a:endParaRPr lang="en-US" altLang="ko-KR" dirty="0" smtClean="0"/>
          </a:p>
          <a:p>
            <a:r>
              <a:rPr lang="en-US" altLang="ko-KR" dirty="0" smtClean="0"/>
              <a:t>This example shows </a:t>
            </a:r>
            <a:r>
              <a:rPr lang="en-US" altLang="ko-KR" dirty="0"/>
              <a:t>user current location in Map. We also example different map types, methods and lots more details required while implementing Map in Android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Step 1:</a:t>
            </a:r>
            <a:r>
              <a:rPr lang="en-US" altLang="ko-KR" dirty="0"/>
              <a:t> </a:t>
            </a:r>
            <a:r>
              <a:rPr lang="en-US" altLang="ko-KR" dirty="0" smtClean="0"/>
              <a:t>Open </a:t>
            </a:r>
            <a:r>
              <a:rPr lang="en-US" altLang="ko-KR" dirty="0"/>
              <a:t>Google developer console and </a:t>
            </a:r>
            <a:r>
              <a:rPr lang="en-US" altLang="ko-KR" dirty="0" smtClean="0"/>
              <a:t>sign-in </a:t>
            </a:r>
            <a:r>
              <a:rPr lang="en-US" altLang="ko-KR" dirty="0"/>
              <a:t>with your </a:t>
            </a:r>
            <a:r>
              <a:rPr lang="en-US" altLang="ko-KR" dirty="0" err="1"/>
              <a:t>gmail</a:t>
            </a:r>
            <a:r>
              <a:rPr lang="en-US" altLang="ko-KR" dirty="0"/>
              <a:t> account: 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console.developers.google.com/project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/>
              <a:t>Step 2: </a:t>
            </a:r>
            <a:r>
              <a:rPr lang="en-US" altLang="ko-KR" dirty="0"/>
              <a:t>Now create new project. You can create new project by clicking on the </a:t>
            </a:r>
            <a:r>
              <a:rPr lang="en-US" altLang="ko-KR" b="1" dirty="0"/>
              <a:t>Create Project</a:t>
            </a:r>
            <a:r>
              <a:rPr lang="en-US" altLang="ko-KR" dirty="0"/>
              <a:t> </a:t>
            </a:r>
            <a:r>
              <a:rPr lang="en-US" altLang="ko-KR" dirty="0">
                <a:hlinkClick r:id="rId4" tooltip="Button Tutorial"/>
              </a:rPr>
              <a:t>button</a:t>
            </a:r>
            <a:r>
              <a:rPr lang="en-US" altLang="ko-KR" dirty="0"/>
              <a:t> and give name to your project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6" y="4293096"/>
            <a:ext cx="7254869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59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en-US" altLang="ko-KR" dirty="0"/>
              <a:t>Now click on APIs &amp; Services and open Dashboard from it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Step 4:</a:t>
            </a:r>
            <a:r>
              <a:rPr lang="en-US" altLang="ko-KR" dirty="0"/>
              <a:t> In this open </a:t>
            </a:r>
            <a:r>
              <a:rPr lang="en-US" altLang="ko-KR" b="1" dirty="0"/>
              <a:t>Enable APIS AND SERICES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292915"/>
            <a:ext cx="3888432" cy="290548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95400" y="1292914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11424" y="1966146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431704" y="2058581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47" y="4871628"/>
            <a:ext cx="4595258" cy="177561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002608" y="5542405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2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5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en-US" altLang="ko-KR" dirty="0"/>
              <a:t>Now open Google Map Android API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Step 6:</a:t>
            </a:r>
            <a:r>
              <a:rPr lang="en-US" altLang="ko-KR" dirty="0"/>
              <a:t> Now go to</a:t>
            </a:r>
            <a:r>
              <a:rPr lang="en-US" altLang="ko-KR" b="1" dirty="0"/>
              <a:t> Credentials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292914"/>
            <a:ext cx="6340389" cy="255292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39416" y="1945029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75571" y="3538058"/>
            <a:ext cx="219002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Open Google Map API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58" y="836712"/>
            <a:ext cx="3517468" cy="3101767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7803714" y="2449985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1876227" y="2162059"/>
            <a:ext cx="759593" cy="1427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9022388" y="2327441"/>
            <a:ext cx="504056" cy="1538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136" y="3907873"/>
            <a:ext cx="2757587" cy="2815574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3978088" y="5960938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69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/>
              <a:t>Step 7: </a:t>
            </a:r>
            <a:r>
              <a:rPr lang="en-US" altLang="ko-KR" dirty="0"/>
              <a:t> Here click on Create credentials and choose API key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80338"/>
            <a:ext cx="7632848" cy="301720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2363752">
            <a:off x="7115033" y="2412353"/>
            <a:ext cx="597007" cy="47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54" y="3550240"/>
            <a:ext cx="5308007" cy="268650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2363752">
            <a:off x="5410788" y="4844988"/>
            <a:ext cx="597007" cy="47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011" y="4709507"/>
            <a:ext cx="1623201" cy="14860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오른쪽 화살표 22"/>
          <p:cNvSpPr/>
          <p:nvPr/>
        </p:nvSpPr>
        <p:spPr>
          <a:xfrm rot="2363752">
            <a:off x="9779507" y="5245940"/>
            <a:ext cx="597007" cy="47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83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8:</a:t>
            </a:r>
            <a:r>
              <a:rPr lang="en-US" altLang="ko-KR" b="1" dirty="0"/>
              <a:t> </a:t>
            </a:r>
            <a:r>
              <a:rPr lang="en-US" altLang="ko-KR" dirty="0"/>
              <a:t> OAuth </a:t>
            </a:r>
            <a:r>
              <a:rPr lang="ko-KR" altLang="en-US" dirty="0"/>
              <a:t>동의 </a:t>
            </a:r>
            <a:r>
              <a:rPr lang="ko-KR" altLang="en-US" dirty="0" smtClean="0"/>
              <a:t>화면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앱의 이름을 입력하면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버튼이 활성화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이멜주소는</a:t>
            </a:r>
            <a:r>
              <a:rPr lang="ko-KR" altLang="en-US" dirty="0" smtClean="0"/>
              <a:t> 자동으로 입력되어 있음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56792"/>
            <a:ext cx="4709568" cy="4778154"/>
          </a:xfrm>
          <a:prstGeom prst="rect">
            <a:avLst/>
          </a:prstGeom>
        </p:spPr>
      </p:pic>
      <p:sp>
        <p:nvSpPr>
          <p:cNvPr id="9" name="왼쪽 화살표 8"/>
          <p:cNvSpPr/>
          <p:nvPr/>
        </p:nvSpPr>
        <p:spPr>
          <a:xfrm>
            <a:off x="2351584" y="3666621"/>
            <a:ext cx="432048" cy="4524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2421045" y="5894114"/>
            <a:ext cx="432048" cy="4524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74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9:</a:t>
            </a:r>
            <a:r>
              <a:rPr lang="en-US" altLang="ko-KR" b="1" dirty="0"/>
              <a:t> </a:t>
            </a:r>
            <a:r>
              <a:rPr lang="en-US" altLang="ko-KR" dirty="0"/>
              <a:t> </a:t>
            </a:r>
            <a:r>
              <a:rPr lang="en-US" altLang="ko-KR" dirty="0" smtClean="0"/>
              <a:t>API key created.  +</a:t>
            </a:r>
            <a:r>
              <a:rPr lang="ko-KR" altLang="en-US" dirty="0" smtClean="0"/>
              <a:t>사용자 인증 정보 만들기를 클릭하면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키가 생성됨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84784"/>
            <a:ext cx="9089553" cy="23270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169052"/>
            <a:ext cx="8367485" cy="4656223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7968208" y="2348880"/>
            <a:ext cx="288032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구글맵은</a:t>
            </a:r>
            <a:r>
              <a:rPr lang="ko-KR" altLang="en-US" dirty="0" smtClean="0"/>
              <a:t> 지도의 가장 기본적인 정보들은 타일</a:t>
            </a:r>
            <a:r>
              <a:rPr lang="en-US" altLang="ko-KR" dirty="0" smtClean="0"/>
              <a:t>(Tile)</a:t>
            </a:r>
            <a:r>
              <a:rPr lang="ko-KR" altLang="en-US" dirty="0" smtClean="0"/>
              <a:t>모양의 이미지로 만들어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부가적인 위치정보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카페의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경로를 표현하는 선 등은 별도의 오버레이로 정의하여 추가할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smtClean="0"/>
              <a:t>Step </a:t>
            </a:r>
            <a:r>
              <a:rPr lang="en-US" altLang="ko-KR" b="1" dirty="0"/>
              <a:t>1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en-US" altLang="ko-KR" dirty="0"/>
              <a:t> </a:t>
            </a:r>
            <a:r>
              <a:rPr lang="en-US" altLang="ko-KR" dirty="0" smtClean="0"/>
              <a:t>Hu142Map </a:t>
            </a:r>
            <a:r>
              <a:rPr lang="ko-KR" altLang="en-US" dirty="0" smtClean="0"/>
              <a:t>프로젝트 폴더를 복사하여 </a:t>
            </a:r>
            <a:r>
              <a:rPr lang="en-US" altLang="ko-KR" dirty="0" smtClean="0"/>
              <a:t>Hu143MapOverlay </a:t>
            </a:r>
            <a:r>
              <a:rPr lang="ko-KR" altLang="en-US" dirty="0" smtClean="0"/>
              <a:t>폴더를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안스를 새로 시작하여 </a:t>
            </a:r>
            <a:r>
              <a:rPr lang="en-US" altLang="ko-KR" dirty="0" smtClean="0"/>
              <a:t>Hu143MapOverlay</a:t>
            </a:r>
            <a:r>
              <a:rPr lang="ko-KR" altLang="en-US" dirty="0" smtClean="0"/>
              <a:t>를 열고</a:t>
            </a:r>
            <a:r>
              <a:rPr lang="en-US" altLang="ko-KR" dirty="0" smtClean="0"/>
              <a:t>, strings.xml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settings.gradle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프로젝트 이름을 수정합니다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Step 2: MainAcitivity.java </a:t>
            </a:r>
            <a:r>
              <a:rPr lang="ko-KR" altLang="en-US" dirty="0" smtClean="0"/>
              <a:t>파일에서 다음을 코드를 추가합니다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2780928"/>
            <a:ext cx="11253818" cy="3738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static final String TAG = "HuStar";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map;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MarkerOptions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mapFragment.getMapAsync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OnMapReadyCallback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("Map", 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지도 준비됨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map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map.setMyLocationEnabled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(true);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592449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2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MainAcitivity.java </a:t>
            </a:r>
            <a:r>
              <a:rPr lang="ko-KR" altLang="en-US" dirty="0" smtClean="0"/>
              <a:t>파일에서 다음을 코드를 추가합니다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1412776"/>
            <a:ext cx="11253818" cy="5107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(this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 // end of onCreate()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if (map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map.setMyLocationEnabled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(true);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onPause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if (map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map.setMyLocationEnabled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(false);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3791744" y="2636912"/>
            <a:ext cx="2023959" cy="165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815703" y="3966320"/>
            <a:ext cx="4184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화면이 중지되거나 재개할 때도 </a:t>
            </a:r>
            <a:r>
              <a:rPr lang="ko-KR" altLang="en-US" dirty="0" err="1" smtClean="0"/>
              <a:t>구글맵이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내 위치를 알아서 지도에 표시해줍니다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871864" y="4289485"/>
            <a:ext cx="9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53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3: </a:t>
            </a:r>
            <a:r>
              <a:rPr lang="ko-KR" altLang="en-US" dirty="0" smtClean="0"/>
              <a:t>사용자가 정한 장소에 추가적인 표시를 해두는 것을 코딩합니다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1412776"/>
            <a:ext cx="11253818" cy="5107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(double latitude, double longitude)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map.animateCamera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CameraUpdateFactory.newLatLngZoom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15));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if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MarkerOptions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myLocationMarker.title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내 위치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\n");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myLocationMarker.snippet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("GPS</a:t>
            </a:r>
            <a:r>
              <a:rPr lang="ko-KR" altLang="en-US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로 확인한 위치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myLocationMarker.icon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BitmapDescriptorFactory.fromResource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R.drawable.mylocation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map.addMarker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84032" y="3666621"/>
            <a:ext cx="792088" cy="29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76120" y="3481955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780590" y="5229200"/>
            <a:ext cx="2332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지도에 </a:t>
            </a:r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추가하기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519936" y="5344233"/>
            <a:ext cx="1260141" cy="6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09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3: </a:t>
            </a:r>
            <a:r>
              <a:rPr lang="ko-KR" altLang="en-US" dirty="0" smtClean="0"/>
              <a:t>사용자가 정한 장소에 추가적인 표시를 해두는 것을 코딩합니다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1412776"/>
            <a:ext cx="11253818" cy="5107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(double latitude, double longitude)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map.animateCamera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CameraUpdateFactory.newLatLngZoom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15));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if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MarkerOptions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myLocationMarker.title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내 위치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").snippet("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B'Day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Party");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myLocationMarker.draggable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(true).alpha(0.5f);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myLocationMarker.icon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BitmapDescriptorFactory.fromResource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R.drawable.mylocation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map.addMarker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84032" y="3666621"/>
            <a:ext cx="792088" cy="29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76120" y="3481955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780590" y="5229200"/>
            <a:ext cx="2332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지도에 </a:t>
            </a:r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추가하기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519936" y="5013176"/>
            <a:ext cx="1260142" cy="40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나의 위치 확인하기 실습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Hu141Location</a:t>
            </a:r>
            <a:r>
              <a:rPr lang="ko-KR" altLang="en-US" dirty="0" smtClean="0">
                <a:sym typeface="Wingdings" panose="05000000000000000000" pitchFamily="2" charset="2"/>
              </a:rPr>
              <a:t> 를 시작하고 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org.joy.map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하나와 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위치는 여기에</a:t>
            </a:r>
            <a:r>
              <a:rPr lang="en-US" altLang="ko-KR" dirty="0" smtClean="0">
                <a:sym typeface="Wingdings" panose="05000000000000000000" pitchFamily="2" charset="2"/>
              </a:rPr>
              <a:t>...], 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가 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내 위치 확인을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결과를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2614901"/>
            <a:ext cx="2230619" cy="38816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602077"/>
            <a:ext cx="2224568" cy="38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5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 smtClean="0"/>
              <a:t>앱 실행 화면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.</a:t>
            </a:r>
            <a:r>
              <a:rPr lang="ko-KR" altLang="en-US" dirty="0" smtClean="0"/>
              <a:t>단말기에서 지도를 움직여도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간격으로 제자리 돌아오는 것을 관찰할 수 있습니다</a:t>
            </a:r>
            <a:r>
              <a:rPr lang="en-US" altLang="ko-KR" dirty="0" smtClean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</a:t>
            </a:r>
            <a:r>
              <a:rPr lang="ko-KR" altLang="en-US" dirty="0" smtClean="0"/>
              <a:t>조정되어야 합니다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6" y="3066484"/>
            <a:ext cx="1973360" cy="3453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4" y="3043150"/>
            <a:ext cx="4379162" cy="345338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223792" y="566124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55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/>
              <a:t>앱 실행 화면</a:t>
            </a:r>
            <a:r>
              <a:rPr lang="en-US" altLang="ko-KR" b="1" dirty="0"/>
              <a:t>:</a:t>
            </a:r>
            <a:r>
              <a:rPr lang="en-US" altLang="ko-KR" dirty="0"/>
              <a:t>.</a:t>
            </a:r>
            <a:r>
              <a:rPr lang="ko-KR" altLang="en-US" dirty="0"/>
              <a:t>단말기에서 지도를 움직여도 </a:t>
            </a:r>
            <a:r>
              <a:rPr lang="en-US" altLang="ko-KR" dirty="0"/>
              <a:t>10</a:t>
            </a:r>
            <a:r>
              <a:rPr lang="ko-KR" altLang="en-US" dirty="0"/>
              <a:t>초 간격으로 제자리 돌아오는 것을 관찰할 수 있습니다</a:t>
            </a:r>
            <a:r>
              <a:rPr lang="en-US" altLang="ko-KR" dirty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</a:t>
            </a:r>
            <a:r>
              <a:rPr lang="ko-KR" altLang="en-US" dirty="0" smtClean="0"/>
              <a:t>조정되어야 합니다 </a:t>
            </a:r>
            <a:endParaRPr lang="en-US" altLang="ko-KR" dirty="0"/>
          </a:p>
          <a:p>
            <a:r>
              <a:rPr lang="en-US" altLang="ko-KR" b="1" dirty="0" smtClean="0"/>
              <a:t>Challenge 1: </a:t>
            </a:r>
            <a:r>
              <a:rPr lang="ko-KR" altLang="en-US" b="1" dirty="0" smtClean="0"/>
              <a:t>코드에 버그가 있으니</a:t>
            </a:r>
            <a:r>
              <a:rPr lang="en-US" altLang="ko-KR" b="1" dirty="0" smtClean="0"/>
              <a:t>, </a:t>
            </a:r>
            <a:r>
              <a:rPr lang="ko-KR" altLang="en-US" dirty="0" smtClean="0"/>
              <a:t>테스트를 </a:t>
            </a:r>
            <a:r>
              <a:rPr lang="ko-KR" altLang="en-US" dirty="0"/>
              <a:t>하면서</a:t>
            </a:r>
            <a:r>
              <a:rPr lang="en-US" altLang="ko-KR" dirty="0"/>
              <a:t> </a:t>
            </a:r>
            <a:r>
              <a:rPr lang="ko-KR" altLang="en-US" dirty="0"/>
              <a:t>오류를 찾아보십시오</a:t>
            </a:r>
            <a:r>
              <a:rPr lang="en-US" altLang="ko-KR" dirty="0"/>
              <a:t>.  </a:t>
            </a:r>
            <a:r>
              <a:rPr lang="ko-KR" altLang="en-US" dirty="0"/>
              <a:t>코드에 </a:t>
            </a:r>
            <a:r>
              <a:rPr lang="en-US" altLang="ko-KR" dirty="0"/>
              <a:t>Logcat</a:t>
            </a:r>
            <a:r>
              <a:rPr lang="ko-KR" altLang="en-US" dirty="0"/>
              <a:t>을 추가하여 코드의 흐름을 이해하고</a:t>
            </a:r>
            <a:r>
              <a:rPr lang="en-US" altLang="ko-KR" dirty="0"/>
              <a:t>, </a:t>
            </a:r>
            <a:r>
              <a:rPr lang="ko-KR" altLang="en-US" dirty="0"/>
              <a:t>디버깅을 하는데 도움이 됩니다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버그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위치를 </a:t>
            </a:r>
            <a:r>
              <a:rPr lang="en-US" altLang="ko-KR" dirty="0" smtClean="0"/>
              <a:t>[Set Location]</a:t>
            </a:r>
            <a:r>
              <a:rPr lang="ko-KR" altLang="en-US" dirty="0" smtClean="0"/>
              <a:t>으로 지정해도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Marker</a:t>
            </a:r>
            <a:r>
              <a:rPr lang="ko-KR" altLang="en-US" dirty="0" smtClean="0"/>
              <a:t>가 나타나지 않습니다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6" y="3066484"/>
            <a:ext cx="1973360" cy="3453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4" y="3043150"/>
            <a:ext cx="4379162" cy="345338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223792" y="566124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/>
          <p:nvPr/>
        </p:nvCxnSpPr>
        <p:spPr>
          <a:xfrm rot="10800000" flipV="1">
            <a:off x="5124609" y="5013176"/>
            <a:ext cx="936104" cy="864096"/>
          </a:xfrm>
          <a:prstGeom prst="curvedConnector3">
            <a:avLst>
              <a:gd name="adj1" fmla="val -672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40" y="2400821"/>
            <a:ext cx="2355694" cy="41316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0806" y="2455250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https://mailmail.tistory.com/19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85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/>
              <a:t>앱 실행 화면</a:t>
            </a:r>
            <a:r>
              <a:rPr lang="en-US" altLang="ko-KR" b="1" dirty="0"/>
              <a:t>:</a:t>
            </a:r>
            <a:r>
              <a:rPr lang="en-US" altLang="ko-KR" dirty="0"/>
              <a:t>.</a:t>
            </a:r>
            <a:r>
              <a:rPr lang="ko-KR" altLang="en-US" dirty="0"/>
              <a:t>단말기에서 지도를 움직여도 </a:t>
            </a:r>
            <a:r>
              <a:rPr lang="en-US" altLang="ko-KR" dirty="0"/>
              <a:t>10</a:t>
            </a:r>
            <a:r>
              <a:rPr lang="ko-KR" altLang="en-US" dirty="0"/>
              <a:t>초 간격으로 제자리 돌아오는 것을 관찰할 수 있습니다</a:t>
            </a:r>
            <a:r>
              <a:rPr lang="en-US" altLang="ko-KR" dirty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조정되어야 합니다 </a:t>
            </a:r>
            <a:endParaRPr lang="en-US" altLang="ko-KR" dirty="0"/>
          </a:p>
          <a:p>
            <a:r>
              <a:rPr lang="en-US" altLang="ko-KR" b="1" dirty="0" smtClean="0"/>
              <a:t>Challenge 1: </a:t>
            </a:r>
            <a:r>
              <a:rPr lang="ko-KR" altLang="en-US" b="1" dirty="0"/>
              <a:t>코드에 버그가 있으니</a:t>
            </a:r>
            <a:r>
              <a:rPr lang="en-US" altLang="ko-KR" b="1" dirty="0"/>
              <a:t>, </a:t>
            </a:r>
            <a:r>
              <a:rPr lang="ko-KR" altLang="en-US" dirty="0"/>
              <a:t>테스트를 하면서</a:t>
            </a:r>
            <a:r>
              <a:rPr lang="en-US" altLang="ko-KR" dirty="0"/>
              <a:t> </a:t>
            </a:r>
            <a:r>
              <a:rPr lang="ko-KR" altLang="en-US" dirty="0"/>
              <a:t>오류를 찾아보십시오</a:t>
            </a:r>
            <a:r>
              <a:rPr lang="en-US" altLang="ko-KR" dirty="0"/>
              <a:t>.  </a:t>
            </a:r>
            <a:r>
              <a:rPr lang="ko-KR" altLang="en-US" dirty="0"/>
              <a:t>코드에 </a:t>
            </a:r>
            <a:r>
              <a:rPr lang="en-US" altLang="ko-KR" dirty="0"/>
              <a:t>Logcat</a:t>
            </a:r>
            <a:r>
              <a:rPr lang="ko-KR" altLang="en-US" dirty="0"/>
              <a:t>을 추가하여 코드의 흐름을 이해하고</a:t>
            </a:r>
            <a:r>
              <a:rPr lang="en-US" altLang="ko-KR" dirty="0"/>
              <a:t>, </a:t>
            </a:r>
            <a:r>
              <a:rPr lang="ko-KR" altLang="en-US" dirty="0"/>
              <a:t>디버깅을 하는데 도움이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버그</a:t>
            </a:r>
            <a:r>
              <a:rPr lang="en-US" altLang="ko-KR" dirty="0"/>
              <a:t>: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지정해도</a:t>
            </a:r>
            <a:r>
              <a:rPr lang="en-US" altLang="ko-KR" dirty="0"/>
              <a:t>, </a:t>
            </a:r>
            <a:r>
              <a:rPr lang="ko-KR" altLang="en-US" dirty="0"/>
              <a:t>다만</a:t>
            </a:r>
            <a:r>
              <a:rPr lang="en-US" altLang="ko-KR" dirty="0"/>
              <a:t>, Marker</a:t>
            </a:r>
            <a:r>
              <a:rPr lang="ko-KR" altLang="en-US" dirty="0"/>
              <a:t>가 나타나지 않습니다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6" y="3066484"/>
            <a:ext cx="1973360" cy="3453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4" y="3043150"/>
            <a:ext cx="4379162" cy="345338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223792" y="566124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3043150"/>
            <a:ext cx="11253818" cy="347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myLocationMarker.icon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BitmapDescriptorFactory.fromResource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R.drawable.mylocation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}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map.addMarker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 // end of class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MainAcitivity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0800000" flipV="1">
            <a:off x="5124609" y="5013176"/>
            <a:ext cx="936104" cy="864096"/>
          </a:xfrm>
          <a:prstGeom prst="curvedConnector3">
            <a:avLst>
              <a:gd name="adj1" fmla="val -672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40" y="2400821"/>
            <a:ext cx="2355694" cy="41316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0806" y="2455250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https://mailmail.tistory.com/19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9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/>
              <a:t>앱 실행 화면</a:t>
            </a:r>
            <a:r>
              <a:rPr lang="en-US" altLang="ko-KR" b="1" dirty="0"/>
              <a:t>:</a:t>
            </a:r>
            <a:r>
              <a:rPr lang="en-US" altLang="ko-KR" dirty="0"/>
              <a:t>.</a:t>
            </a:r>
            <a:r>
              <a:rPr lang="ko-KR" altLang="en-US" dirty="0"/>
              <a:t>단말기에서 지도를 움직여도 </a:t>
            </a:r>
            <a:r>
              <a:rPr lang="en-US" altLang="ko-KR" dirty="0"/>
              <a:t>10</a:t>
            </a:r>
            <a:r>
              <a:rPr lang="ko-KR" altLang="en-US" dirty="0"/>
              <a:t>초 간격으로 제자리 돌아오는 것을 관찰할 수 있습니다</a:t>
            </a:r>
            <a:r>
              <a:rPr lang="en-US" altLang="ko-KR" dirty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조정되어야 합니다 </a:t>
            </a:r>
            <a:endParaRPr lang="en-US" altLang="ko-KR" dirty="0"/>
          </a:p>
          <a:p>
            <a:r>
              <a:rPr lang="en-US" altLang="ko-KR" dirty="0" smtClean="0"/>
              <a:t>Challenge 2: Marker</a:t>
            </a:r>
            <a:r>
              <a:rPr lang="ko-KR" altLang="en-US" dirty="0" smtClean="0"/>
              <a:t>를 끌어다가 다른 곳으로 옮길 수 있도록 있는 기능을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Challenge 3: </a:t>
            </a:r>
            <a:r>
              <a:rPr lang="ko-KR" altLang="en-US" dirty="0" smtClean="0"/>
              <a:t>여러 </a:t>
            </a:r>
            <a:r>
              <a:rPr lang="ko-KR" altLang="en-US" dirty="0"/>
              <a:t>개 </a:t>
            </a:r>
            <a:r>
              <a:rPr lang="en-US" altLang="ko-KR" dirty="0"/>
              <a:t>Marker</a:t>
            </a:r>
            <a:r>
              <a:rPr lang="ko-KR" altLang="en-US" dirty="0"/>
              <a:t>를 </a:t>
            </a:r>
            <a:r>
              <a:rPr lang="ko-KR" altLang="en-US" dirty="0" smtClean="0"/>
              <a:t>설정하거나 </a:t>
            </a:r>
            <a:r>
              <a:rPr lang="ko-KR" altLang="en-US" dirty="0"/>
              <a:t>삭제할 수 있는 기능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ActionBar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을 추가하십시오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40" y="2400821"/>
            <a:ext cx="2355694" cy="41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47394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위치 관리자는 시스템 </a:t>
            </a:r>
            <a:r>
              <a:rPr lang="ko-KR" altLang="en-US" dirty="0" smtClean="0">
                <a:sym typeface="Wingdings" panose="05000000000000000000" pitchFamily="2" charset="2"/>
              </a:rPr>
              <a:t>서비스이며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위해 다음과 같은 절차를 밟아야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이벤트가 발생하면</a:t>
            </a:r>
            <a:r>
              <a:rPr lang="en-US" altLang="ko-KR" dirty="0" smtClean="0">
                <a:sym typeface="Wingdings" panose="05000000000000000000" pitchFamily="2" charset="2"/>
              </a:rPr>
              <a:t>, (</a:t>
            </a:r>
            <a:r>
              <a:rPr lang="ko-KR" altLang="en-US" dirty="0" smtClean="0">
                <a:sym typeface="Wingdings" panose="05000000000000000000" pitchFamily="2" charset="2"/>
              </a:rPr>
              <a:t>우리가 곧 구현할</a:t>
            </a:r>
            <a:r>
              <a:rPr lang="en-US" altLang="ko-KR" dirty="0" smtClean="0">
                <a:sym typeface="Wingdings" panose="05000000000000000000" pitchFamily="2" charset="2"/>
              </a:rPr>
              <a:t>) startLocationService()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호출되도록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47394" y="2468742"/>
            <a:ext cx="11253818" cy="3912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@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startLocationService();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81159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47394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</a:t>
            </a:r>
            <a:r>
              <a:rPr lang="en-US" altLang="ko-KR" dirty="0" err="1" smtClean="0">
                <a:sym typeface="Wingdings" panose="05000000000000000000" pitchFamily="2" charset="2"/>
              </a:rPr>
              <a:t>startLocationServices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코딩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>
                <a:sym typeface="Wingdings" panose="05000000000000000000" pitchFamily="2" charset="2"/>
              </a:rPr>
              <a:t>관리자를 위해 정의한 상수의 이름은 </a:t>
            </a:r>
            <a:r>
              <a:rPr lang="en-US" altLang="ko-KR" dirty="0" err="1">
                <a:sym typeface="Wingdings" panose="05000000000000000000" pitchFamily="2" charset="2"/>
              </a:rPr>
              <a:t>Context.LOCATION_SERVICE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 상수로 시스템 서비스 객체를 참조한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최근 위치 정보를 확인해보는 코드를 넣으면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최근 위치 정보를 확인하기 위해 사용하는 </a:t>
            </a:r>
            <a:r>
              <a:rPr lang="en-US" altLang="ko-KR" dirty="0" err="1">
                <a:sym typeface="Wingdings" panose="05000000000000000000" pitchFamily="2" charset="2"/>
              </a:rPr>
              <a:t>getLastKnownLocation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메소드에는</a:t>
            </a:r>
            <a:r>
              <a:rPr lang="ko-KR" altLang="en-US" dirty="0">
                <a:sym typeface="Wingdings" panose="05000000000000000000" pitchFamily="2" charset="2"/>
              </a:rPr>
              <a:t> 위치 정보를 제공하는 위치 제공자</a:t>
            </a:r>
            <a:r>
              <a:rPr lang="en-US" altLang="ko-KR" dirty="0">
                <a:sym typeface="Wingdings" panose="05000000000000000000" pitchFamily="2" charset="2"/>
              </a:rPr>
              <a:t>(Location Provider)</a:t>
            </a:r>
            <a:r>
              <a:rPr lang="ko-KR" altLang="en-US" dirty="0">
                <a:sym typeface="Wingdings" panose="05000000000000000000" pitchFamily="2" charset="2"/>
              </a:rPr>
              <a:t>정보를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전달합니다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616280" y="3573016"/>
            <a:ext cx="28803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0176" y="3927233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발생하면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적절한 조치를 취하십시오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5640" y="501317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textView</a:t>
            </a:r>
            <a:r>
              <a:rPr lang="ko-KR" altLang="en-US" sz="1400" dirty="0" smtClean="0"/>
              <a:t>를 참조할 수 있도록 선언하고 참조해야 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567608" y="4807024"/>
            <a:ext cx="28803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505978" y="2624322"/>
            <a:ext cx="11403540" cy="41170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public 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LocationManager manager = (LocationManager) getSystemService(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Context.LOCATION_SERVICE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Location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manager.getLastKnownLocation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(location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latitude = location.getLatitude();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longitude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String message =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내 위치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\n(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위도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)Latitude: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+ latitude + 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          "\n(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경도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)Longitude: "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 longitude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.setText(message);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// end of class MainActivity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9471" y="6157284"/>
            <a:ext cx="460414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textView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참조를 위하여 </a:t>
            </a:r>
            <a:r>
              <a:rPr lang="en-US" altLang="ko-KR" sz="1400" dirty="0" smtClean="0"/>
              <a:t>onCreate()</a:t>
            </a:r>
            <a:r>
              <a:rPr lang="ko-KR" altLang="en-US" sz="1400" dirty="0" smtClean="0"/>
              <a:t>이 아니라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class MainActivity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변수로 선언해야 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672063" y="5167063"/>
            <a:ext cx="817974" cy="111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8819014" y="3668866"/>
            <a:ext cx="805378" cy="25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22319" y="3767331"/>
            <a:ext cx="396454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Manifest.xml </a:t>
            </a:r>
            <a:r>
              <a:rPr lang="ko-KR" altLang="en-US" sz="1400" dirty="0" smtClean="0"/>
              <a:t>파일에 권한이 부여 되어야 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22" name="오른쪽 중괄호 21"/>
          <p:cNvSpPr/>
          <p:nvPr/>
        </p:nvSpPr>
        <p:spPr>
          <a:xfrm>
            <a:off x="8694940" y="4145651"/>
            <a:ext cx="504056" cy="1021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08683" y="4368314"/>
            <a:ext cx="2587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make this part as a function</a:t>
            </a:r>
          </a:p>
          <a:p>
            <a:r>
              <a:rPr lang="en-US" altLang="ko-KR" sz="1400" dirty="0" smtClean="0"/>
              <a:t>such as </a:t>
            </a:r>
            <a:r>
              <a:rPr lang="en-US" altLang="ko-KR" sz="1400" dirty="0" err="1" smtClean="0"/>
              <a:t>showCurrentLocation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939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확인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196752"/>
            <a:ext cx="1124811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</a:t>
            </a:r>
            <a:r>
              <a:rPr lang="en-US" altLang="ko-KR" sz="1400" dirty="0" smtClean="0">
                <a:latin typeface="Consolas" panose="020B0609020204030204" pitchFamily="49" charset="0"/>
              </a:rPr>
              <a:t>" package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org.joy.location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b="1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sz="1400" b="1" dirty="0">
                <a:latin typeface="Consolas" panose="020B0609020204030204" pitchFamily="49" charset="0"/>
              </a:rPr>
              <a:t>"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400" dirty="0">
                <a:latin typeface="Consolas" panose="020B0609020204030204" pitchFamily="49" charset="0"/>
              </a:rPr>
              <a:t>="true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100" y="2636912"/>
            <a:ext cx="1124811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latin typeface="Consolas" panose="020B0609020204030204" pitchFamily="49" charset="0"/>
              </a:rPr>
              <a:t>TextView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3100" y="4725144"/>
            <a:ext cx="1124811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private void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showCurrentLocation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(double latitude, double longitude)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DecimalFormat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DecimalFormat</a:t>
            </a:r>
            <a:r>
              <a:rPr lang="en-US" altLang="ko-KR" sz="1400" dirty="0">
                <a:latin typeface="Consolas" panose="020B0609020204030204" pitchFamily="49" charset="0"/>
              </a:rPr>
              <a:t>("###.####");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message = "Latitude: " + </a:t>
            </a:r>
            <a:r>
              <a:rPr lang="en-US" altLang="ko-KR" sz="1400" dirty="0" err="1">
                <a:latin typeface="Consolas" panose="020B0609020204030204" pitchFamily="49" charset="0"/>
              </a:rPr>
              <a:t>df.format</a:t>
            </a:r>
            <a:r>
              <a:rPr lang="en-US" altLang="ko-KR" sz="1400" dirty="0">
                <a:latin typeface="Consolas" panose="020B0609020204030204" pitchFamily="49" charset="0"/>
              </a:rPr>
              <a:t>(latitude) + "  " </a:t>
            </a:r>
            <a:r>
              <a:rPr lang="en-US" altLang="ko-KR" sz="1400" dirty="0" smtClean="0">
                <a:latin typeface="Consolas" panose="020B0609020204030204" pitchFamily="49" charset="0"/>
              </a:rPr>
              <a:t>+ "</a:t>
            </a:r>
            <a:r>
              <a:rPr lang="en-US" altLang="ko-KR" sz="1400" dirty="0">
                <a:latin typeface="Consolas" panose="020B0609020204030204" pitchFamily="49" charset="0"/>
              </a:rPr>
              <a:t>Longitude: " + </a:t>
            </a:r>
            <a:r>
              <a:rPr lang="en-US" altLang="ko-KR" sz="1400" dirty="0" err="1">
                <a:latin typeface="Consolas" panose="020B0609020204030204" pitchFamily="49" charset="0"/>
              </a:rPr>
              <a:t>df.format</a:t>
            </a:r>
            <a:r>
              <a:rPr lang="en-US" altLang="ko-KR" sz="1400" dirty="0">
                <a:latin typeface="Consolas" panose="020B0609020204030204" pitchFamily="49" charset="0"/>
              </a:rPr>
              <a:t>(longitude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Toast.makeText(this, message, Toast.LENGTH_LONG).show();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5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제공자는 크게 </a:t>
            </a:r>
            <a:r>
              <a:rPr lang="en-US" altLang="ko-KR" dirty="0" smtClean="0">
                <a:sym typeface="Wingdings" panose="05000000000000000000" pitchFamily="2" charset="2"/>
              </a:rPr>
              <a:t>GPS_PROVIDER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NETWORK_PROVIDER </a:t>
            </a:r>
            <a:r>
              <a:rPr lang="ko-KR" altLang="en-US" dirty="0" smtClean="0">
                <a:sym typeface="Wingdings" panose="05000000000000000000" pitchFamily="2" charset="2"/>
              </a:rPr>
              <a:t>로 구분하며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두 개의 값 중에서 하나를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실제 앱에서는 대부분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를 이용하게 되므로 </a:t>
            </a:r>
            <a:r>
              <a:rPr lang="en-US" altLang="ko-KR" dirty="0" smtClean="0">
                <a:sym typeface="Wingdings" panose="05000000000000000000" pitchFamily="2" charset="2"/>
              </a:rPr>
              <a:t>GPS_PROVIDER </a:t>
            </a:r>
            <a:r>
              <a:rPr lang="ko-KR" altLang="en-US" dirty="0" smtClean="0">
                <a:sym typeface="Wingdings" panose="05000000000000000000" pitchFamily="2" charset="2"/>
              </a:rPr>
              <a:t>를 전달하면 </a:t>
            </a:r>
            <a:r>
              <a:rPr lang="en-US" altLang="ko-KR" dirty="0" smtClean="0">
                <a:sym typeface="Wingdings" panose="05000000000000000000" pitchFamily="2" charset="2"/>
              </a:rPr>
              <a:t>Location </a:t>
            </a:r>
            <a:r>
              <a:rPr lang="ko-KR" altLang="en-US" dirty="0" smtClean="0">
                <a:sym typeface="Wingdings" panose="05000000000000000000" pitchFamily="2" charset="2"/>
              </a:rPr>
              <a:t>객체가 반환됩니다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Location </a:t>
            </a:r>
            <a:r>
              <a:rPr lang="ko-KR" altLang="en-US" dirty="0" smtClean="0">
                <a:sym typeface="Wingdings" panose="05000000000000000000" pitchFamily="2" charset="2"/>
              </a:rPr>
              <a:t>정보는 위도 경도 값을 가지고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getLatitude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getLongitude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그 값을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코드 입력할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getKnownLocation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빨간 줄이 생기면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권함이 없음을 알려주는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수정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위치 확인을 위해 필요한 권한을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365104"/>
            <a:ext cx="103234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</a:rPr>
              <a:t>android.permission.ACCESS_COARSE_LOCATION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7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22145</TotalTime>
  <Words>4693</Words>
  <Application>Microsoft Office PowerPoint</Application>
  <PresentationFormat>와이드스크린</PresentationFormat>
  <Paragraphs>874</Paragraphs>
  <Slides>53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D2Coding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14 Location based services</vt:lpstr>
      <vt:lpstr>14-1 GPS로 나의 위치 확인하기</vt:lpstr>
      <vt:lpstr>14-1 GPS로 나의 위치 확인하기</vt:lpstr>
      <vt:lpstr>14-1 GPS로 나의 위치 확인하기</vt:lpstr>
      <vt:lpstr>14-1 GPS로 나의 위치 확인하기</vt:lpstr>
      <vt:lpstr>14-1 GPS로 나의 위치 확인하기</vt:lpstr>
      <vt:lpstr>14-1 GPS로 나의 위치 확인하기</vt:lpstr>
      <vt:lpstr>14-1 GPS로 나의 위치 확인하기: MainActivity.java 코딩 </vt:lpstr>
      <vt:lpstr>14-1 GPS로 나의 위치 확인하기</vt:lpstr>
      <vt:lpstr>14-1 GPS로 나의 위치 확인하기:</vt:lpstr>
      <vt:lpstr>14-1 GPS로 나의 위치 확인하기: MainActivity.java 코딩 </vt:lpstr>
      <vt:lpstr>14-1 GPS로 나의 위치 확인하기:</vt:lpstr>
      <vt:lpstr>14-1 GPS로 나의 위치 확인하기: MainActivity.java 코딩 </vt:lpstr>
      <vt:lpstr>14-1 GPS로 나의 위치 확인하기</vt:lpstr>
      <vt:lpstr>14-1 GPS로 나의 위치 확인하기:</vt:lpstr>
      <vt:lpstr>14-1 GPS로 나의 위치 확인하기:</vt:lpstr>
      <vt:lpstr>14-1 GPS로 나의 위치 확인하기:</vt:lpstr>
      <vt:lpstr>14-1 GPS로 나의 위치 확인하기:</vt:lpstr>
      <vt:lpstr>14-2 현재 위치의 지도 보여주기</vt:lpstr>
      <vt:lpstr>14-2 현재 위치의 지도 보여주기</vt:lpstr>
      <vt:lpstr>14-2 현재 위치의 지도 보여주기 실습</vt:lpstr>
      <vt:lpstr>14-2 현재 위치의 지도 보여주기 실습</vt:lpstr>
      <vt:lpstr>14-2 현재 위치의 지도 보여주기 실습</vt:lpstr>
      <vt:lpstr>14-2 현재 위치의 지도 보여주기 실습</vt:lpstr>
      <vt:lpstr>14-2 현재 위치의 지도 보여주기 실습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AndroidManifest.xml 수정</vt:lpstr>
      <vt:lpstr>14-2 현재 위치의 지도 보여주기 실습: AndroidManifest.xml 수정</vt:lpstr>
      <vt:lpstr>14-2 현재 위치의 지도 보여주기 실습: build.gradle(Module:app)</vt:lpstr>
      <vt:lpstr>14-2 현재 위치의 지도 보여주기 실습: build.gradle(Module:app)</vt:lpstr>
      <vt:lpstr>14-1 GPS로 나의 위치 확인하기:</vt:lpstr>
      <vt:lpstr>14-1 GPS로 나의 위치 확인하기:</vt:lpstr>
      <vt:lpstr>14-1 GPS로 나의 위치 확인하기:</vt:lpstr>
      <vt:lpstr>Google Maps API Key를 받는 방법 </vt:lpstr>
      <vt:lpstr>Google Maps API Key를 받는 방법 </vt:lpstr>
      <vt:lpstr>Google Maps API Key를 받는 방법 </vt:lpstr>
      <vt:lpstr>Google Maps API Key를 받는 방법 </vt:lpstr>
      <vt:lpstr>Google Maps API Key를 받는 방법 </vt:lpstr>
      <vt:lpstr>Google Maps API Key를 받는 방법 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1188</cp:revision>
  <dcterms:created xsi:type="dcterms:W3CDTF">2014-02-12T09:15:05Z</dcterms:created>
  <dcterms:modified xsi:type="dcterms:W3CDTF">2020-07-30T23:09:55Z</dcterms:modified>
</cp:coreProperties>
</file>