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80"/>
  </p:notesMasterIdLst>
  <p:sldIdLst>
    <p:sldId id="339" r:id="rId2"/>
    <p:sldId id="1195" r:id="rId3"/>
    <p:sldId id="1194" r:id="rId4"/>
    <p:sldId id="1196" r:id="rId5"/>
    <p:sldId id="1197" r:id="rId6"/>
    <p:sldId id="1198" r:id="rId7"/>
    <p:sldId id="1199" r:id="rId8"/>
    <p:sldId id="1200" r:id="rId9"/>
    <p:sldId id="1201" r:id="rId10"/>
    <p:sldId id="1202" r:id="rId11"/>
    <p:sldId id="1203" r:id="rId12"/>
    <p:sldId id="1204" r:id="rId13"/>
    <p:sldId id="1206" r:id="rId14"/>
    <p:sldId id="1208" r:id="rId15"/>
    <p:sldId id="1209" r:id="rId16"/>
    <p:sldId id="1225" r:id="rId17"/>
    <p:sldId id="1220" r:id="rId18"/>
    <p:sldId id="1221" r:id="rId19"/>
    <p:sldId id="1222" r:id="rId20"/>
    <p:sldId id="1223" r:id="rId21"/>
    <p:sldId id="1224" r:id="rId22"/>
    <p:sldId id="1212" r:id="rId23"/>
    <p:sldId id="1226" r:id="rId24"/>
    <p:sldId id="1213" r:id="rId25"/>
    <p:sldId id="1228" r:id="rId26"/>
    <p:sldId id="1229" r:id="rId27"/>
    <p:sldId id="1230" r:id="rId28"/>
    <p:sldId id="1231" r:id="rId29"/>
    <p:sldId id="1227" r:id="rId30"/>
    <p:sldId id="1218" r:id="rId31"/>
    <p:sldId id="1211" r:id="rId32"/>
    <p:sldId id="1219" r:id="rId33"/>
    <p:sldId id="1215" r:id="rId34"/>
    <p:sldId id="1216" r:id="rId35"/>
    <p:sldId id="1217" r:id="rId36"/>
    <p:sldId id="1232" r:id="rId37"/>
    <p:sldId id="1214" r:id="rId38"/>
    <p:sldId id="1233" r:id="rId39"/>
    <p:sldId id="1234" r:id="rId40"/>
    <p:sldId id="1235" r:id="rId41"/>
    <p:sldId id="1238" r:id="rId42"/>
    <p:sldId id="1239" r:id="rId43"/>
    <p:sldId id="1240" r:id="rId44"/>
    <p:sldId id="1241" r:id="rId45"/>
    <p:sldId id="1242" r:id="rId46"/>
    <p:sldId id="1260" r:id="rId47"/>
    <p:sldId id="1243" r:id="rId48"/>
    <p:sldId id="1244" r:id="rId49"/>
    <p:sldId id="1245" r:id="rId50"/>
    <p:sldId id="1271" r:id="rId51"/>
    <p:sldId id="1246" r:id="rId52"/>
    <p:sldId id="1247" r:id="rId53"/>
    <p:sldId id="1249" r:id="rId54"/>
    <p:sldId id="1250" r:id="rId55"/>
    <p:sldId id="1251" r:id="rId56"/>
    <p:sldId id="1252" r:id="rId57"/>
    <p:sldId id="1253" r:id="rId58"/>
    <p:sldId id="1255" r:id="rId59"/>
    <p:sldId id="1254" r:id="rId60"/>
    <p:sldId id="1256" r:id="rId61"/>
    <p:sldId id="1269" r:id="rId62"/>
    <p:sldId id="1257" r:id="rId63"/>
    <p:sldId id="1272" r:id="rId64"/>
    <p:sldId id="1259" r:id="rId65"/>
    <p:sldId id="1261" r:id="rId66"/>
    <p:sldId id="1262" r:id="rId67"/>
    <p:sldId id="1263" r:id="rId68"/>
    <p:sldId id="1264" r:id="rId69"/>
    <p:sldId id="1265" r:id="rId70"/>
    <p:sldId id="1266" r:id="rId71"/>
    <p:sldId id="1267" r:id="rId72"/>
    <p:sldId id="1268" r:id="rId73"/>
    <p:sldId id="1270" r:id="rId74"/>
    <p:sldId id="1273" r:id="rId75"/>
    <p:sldId id="1274" r:id="rId76"/>
    <p:sldId id="1275" r:id="rId77"/>
    <p:sldId id="1276" r:id="rId78"/>
    <p:sldId id="1258" r:id="rId7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5" autoAdjust="0"/>
    <p:restoredTop sz="93780" autoAdjust="0"/>
  </p:normalViewPr>
  <p:slideViewPr>
    <p:cSldViewPr>
      <p:cViewPr varScale="1">
        <p:scale>
          <a:sx n="60" d="100"/>
          <a:sy n="60" d="100"/>
        </p:scale>
        <p:origin x="43" y="5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67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Making Widgets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HuButton.java </a:t>
            </a:r>
            <a:r>
              <a:rPr lang="ko-KR" altLang="en-US" dirty="0">
                <a:sym typeface="Wingdings" panose="05000000000000000000" pitchFamily="2" charset="2"/>
              </a:rPr>
              <a:t>파일은 다음과 같을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ko-KR" altLang="en-US" dirty="0" smtClean="0">
                <a:sym typeface="Wingdings" panose="05000000000000000000" pitchFamily="2" charset="2"/>
              </a:rPr>
              <a:t>연산자와 함께 사용해서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만들어내는 디폴트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둘때는</a:t>
            </a:r>
            <a:r>
              <a:rPr lang="ko-KR" altLang="en-US" dirty="0" smtClean="0">
                <a:sym typeface="Wingdings" panose="05000000000000000000" pitchFamily="2" charset="2"/>
              </a:rPr>
              <a:t> 속성값을 받아 객체를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생성자들이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만들어 낼 때 똑같은 특성을 같도록 초기화할 수 있는 메소드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함수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하나를 만들어 사용하려고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함수를 </a:t>
            </a:r>
            <a:r>
              <a:rPr lang="en-US" altLang="ko-KR" dirty="0" err="1" smtClean="0">
                <a:sym typeface="Wingdings" panose="05000000000000000000" pitchFamily="2" charset="2"/>
              </a:rPr>
              <a:t>init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이라고 부르고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7408" y="2352623"/>
            <a:ext cx="8856984" cy="2616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AppCompatButton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AttributeSet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super(context,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HuButton.java </a:t>
            </a:r>
            <a:r>
              <a:rPr lang="ko-KR" altLang="en-US" dirty="0">
                <a:sym typeface="Wingdings" panose="05000000000000000000" pitchFamily="2" charset="2"/>
              </a:rPr>
              <a:t>파일은 다음과 같을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ko-KR" altLang="en-US" dirty="0" smtClean="0">
                <a:sym typeface="Wingdings" panose="05000000000000000000" pitchFamily="2" charset="2"/>
              </a:rPr>
              <a:t>연산자와 함께 사용해서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만들어내는 디폴트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둘때는</a:t>
            </a:r>
            <a:r>
              <a:rPr lang="ko-KR" altLang="en-US" dirty="0" smtClean="0">
                <a:sym typeface="Wingdings" panose="05000000000000000000" pitchFamily="2" charset="2"/>
              </a:rPr>
              <a:t> 속성값을 받아 객체를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생성자들이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만들어 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똑같은 특성을 같도록 초기화하기 위해 공통으로 사용할 수 있는 함수를 정의하기로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함수를 </a:t>
            </a:r>
            <a:r>
              <a:rPr lang="en-US" altLang="ko-KR" dirty="0" err="1" smtClean="0">
                <a:sym typeface="Wingdings" panose="05000000000000000000" pitchFamily="2" charset="2"/>
              </a:rPr>
              <a:t>init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이라고 다음과 같이 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생성자에서</a:t>
            </a:r>
            <a:r>
              <a:rPr lang="ko-KR" altLang="en-US" dirty="0" smtClean="0">
                <a:sym typeface="Wingdings" panose="05000000000000000000" pitchFamily="2" charset="2"/>
              </a:rPr>
              <a:t> 이 함수를 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init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함수는 단순히 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color=CYAN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textColor</a:t>
            </a:r>
            <a:r>
              <a:rPr lang="ko-KR" altLang="en-US" dirty="0" smtClean="0">
                <a:sym typeface="Wingdings" panose="05000000000000000000" pitchFamily="2" charset="2"/>
              </a:rPr>
              <a:t>만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또한 이 버튼은 클릭 될 때마다 </a:t>
            </a:r>
            <a:r>
              <a:rPr lang="en-US" altLang="ko-KR" dirty="0" smtClean="0">
                <a:sym typeface="Wingdings" panose="05000000000000000000" pitchFamily="2" charset="2"/>
              </a:rPr>
              <a:t>YELLOW</a:t>
            </a:r>
            <a:r>
              <a:rPr lang="ko-KR" altLang="en-US" dirty="0" smtClean="0">
                <a:sym typeface="Wingdings" panose="05000000000000000000" pitchFamily="2" charset="2"/>
              </a:rPr>
              <a:t>로 색을 바꾸었다가 다시 </a:t>
            </a:r>
            <a:r>
              <a:rPr lang="en-US" altLang="ko-KR" dirty="0" smtClean="0">
                <a:sym typeface="Wingdings" panose="05000000000000000000" pitchFamily="2" charset="2"/>
              </a:rPr>
              <a:t>CYAN</a:t>
            </a:r>
            <a:r>
              <a:rPr lang="ko-KR" altLang="en-US" dirty="0" smtClean="0">
                <a:sym typeface="Wingdings" panose="05000000000000000000" pitchFamily="2" charset="2"/>
              </a:rPr>
              <a:t>으로 복귀하는 특성을 가집니다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7408" y="2352623"/>
            <a:ext cx="8856984" cy="2616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AppCompatButton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AttributeSet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super(context,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생성자에서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inti()</a:t>
            </a:r>
            <a:r>
              <a:rPr lang="ko-KR" altLang="en-US" dirty="0" smtClean="0">
                <a:sym typeface="Wingdings" panose="05000000000000000000" pitchFamily="2" charset="2"/>
              </a:rPr>
              <a:t>함수를 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7408" y="1644671"/>
            <a:ext cx="8856984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AppCompatButton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"HuStar";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MyButton</a:t>
            </a:r>
            <a:r>
              <a:rPr lang="en-US" altLang="ko-KR" sz="16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MyButton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AttributeSet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super(context,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void 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setBackgroundColor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Color.CYAN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setTextColor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Color.BLACK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869" y="5164536"/>
            <a:ext cx="815411" cy="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 재정의를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HuButton.java </a:t>
            </a:r>
            <a:r>
              <a:rPr lang="ko-KR" altLang="en-US" dirty="0" smtClean="0">
                <a:sym typeface="Wingdings" panose="05000000000000000000" pitchFamily="2" charset="2"/>
              </a:rPr>
              <a:t>파일 안에서 우클릭하여 </a:t>
            </a:r>
            <a:r>
              <a:rPr lang="ko-KR" altLang="en-US" dirty="0" err="1" smtClean="0">
                <a:sym typeface="Wingdings" panose="05000000000000000000" pitchFamily="2" charset="2"/>
              </a:rPr>
              <a:t>팝업메뉴가</a:t>
            </a:r>
            <a:r>
              <a:rPr lang="ko-KR" altLang="en-US" dirty="0" smtClean="0">
                <a:sym typeface="Wingdings" panose="05000000000000000000" pitchFamily="2" charset="2"/>
              </a:rPr>
              <a:t> 나오면</a:t>
            </a:r>
            <a:r>
              <a:rPr lang="en-US" altLang="ko-KR" dirty="0" smtClean="0">
                <a:sym typeface="Wingdings" panose="05000000000000000000" pitchFamily="2" charset="2"/>
              </a:rPr>
              <a:t>, [Generate.. Override Methods...]</a:t>
            </a:r>
            <a:r>
              <a:rPr lang="ko-KR" altLang="en-US" dirty="0" smtClean="0">
                <a:sym typeface="Wingdings" panose="05000000000000000000" pitchFamily="2" charset="2"/>
              </a:rPr>
              <a:t>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부모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상위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클래스에서 정의되어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하위클래스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에서 재정의할 수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나열됩니다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</a:t>
            </a:r>
            <a:r>
              <a:rPr lang="ko-KR" altLang="en-US" dirty="0" err="1" smtClean="0">
                <a:sym typeface="Wingdings" panose="05000000000000000000" pitchFamily="2" charset="2"/>
              </a:rPr>
              <a:t>스켈리톤</a:t>
            </a:r>
            <a:r>
              <a:rPr lang="en-US" altLang="ko-KR" dirty="0" smtClean="0">
                <a:sym typeface="Wingdings" panose="05000000000000000000" pitchFamily="2" charset="2"/>
              </a:rPr>
              <a:t>(skeleton)</a:t>
            </a:r>
            <a:r>
              <a:rPr lang="ko-KR" altLang="en-US" dirty="0" smtClean="0">
                <a:sym typeface="Wingdings" panose="05000000000000000000" pitchFamily="2" charset="2"/>
              </a:rPr>
              <a:t>코드가 작성되고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가 언제 호출되는지 확인하기 위해 </a:t>
            </a:r>
            <a:r>
              <a:rPr lang="en-US" altLang="ko-KR" dirty="0" err="1" smtClean="0">
                <a:sym typeface="Wingdings" panose="05000000000000000000" pitchFamily="2" charset="2"/>
              </a:rPr>
              <a:t>Log.d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9416" y="3140968"/>
            <a:ext cx="885698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onDraw</a:t>
            </a:r>
            <a:r>
              <a:rPr lang="en-US" altLang="ko-KR" sz="1600" dirty="0">
                <a:latin typeface="Consolas" panose="020B0609020204030204" pitchFamily="49" charset="0"/>
              </a:rPr>
              <a:t>(Canvas canvas)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super.onDraw</a:t>
            </a:r>
            <a:r>
              <a:rPr lang="en-US" altLang="ko-KR" sz="1600" dirty="0">
                <a:latin typeface="Consolas" panose="020B0609020204030204" pitchFamily="49" charset="0"/>
              </a:rPr>
              <a:t>(canvas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onDraw</a:t>
            </a:r>
            <a:r>
              <a:rPr lang="en-US" altLang="ko-KR" sz="1600" dirty="0" smtClean="0">
                <a:latin typeface="Consolas" panose="020B0609020204030204" pitchFamily="49" charset="0"/>
              </a:rPr>
              <a:t> called");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boolean </a:t>
            </a:r>
            <a:r>
              <a:rPr lang="en-US" altLang="ko-KR" sz="16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 event)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super.onTouchEvent</a:t>
            </a:r>
            <a:r>
              <a:rPr lang="en-US" altLang="ko-KR" sz="1600" dirty="0">
                <a:latin typeface="Consolas" panose="020B0609020204030204" pitchFamily="49" charset="0"/>
              </a:rPr>
              <a:t>(event);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 재정의를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사용자가 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touch event</a:t>
            </a:r>
            <a:r>
              <a:rPr lang="ko-KR" altLang="en-US" dirty="0" smtClean="0">
                <a:sym typeface="Wingdings" panose="05000000000000000000" pitchFamily="2" charset="2"/>
              </a:rPr>
              <a:t>가 일어나며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이 메소드를 재정의하므로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메소드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때 전달되는 </a:t>
            </a:r>
            <a:r>
              <a:rPr lang="en-US" altLang="ko-KR" dirty="0" err="1" smtClean="0">
                <a:sym typeface="Wingdings" panose="05000000000000000000" pitchFamily="2" charset="2"/>
              </a:rPr>
              <a:t>MouseEvent</a:t>
            </a:r>
            <a:r>
              <a:rPr lang="ko-KR" altLang="en-US" dirty="0" smtClean="0">
                <a:sym typeface="Wingdings" panose="05000000000000000000" pitchFamily="2" charset="2"/>
              </a:rPr>
              <a:t>개체에는 </a:t>
            </a:r>
            <a:r>
              <a:rPr lang="en-US" altLang="ko-KR" dirty="0" err="1" smtClean="0">
                <a:sym typeface="Wingdings" panose="05000000000000000000" pitchFamily="2" charset="2"/>
              </a:rPr>
              <a:t>getAction</a:t>
            </a:r>
            <a:r>
              <a:rPr lang="ko-KR" altLang="en-US" dirty="0" smtClean="0">
                <a:sym typeface="Wingdings" panose="05000000000000000000" pitchFamily="2" charset="2"/>
              </a:rPr>
              <a:t>메소드가 있어서 손가락이 눌렸는지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눌린 상태로 드래그 되는지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손가락이 떼어진 상태인지 알 수 있도록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상황에 대한 값에 따라 색을 바꾸었다면</a:t>
            </a:r>
            <a:r>
              <a:rPr lang="en-US" altLang="ko-KR" dirty="0" smtClean="0">
                <a:sym typeface="Wingdings" panose="05000000000000000000" pitchFamily="2" charset="2"/>
              </a:rPr>
              <a:t>, invalidate()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뷰를 다시 그립니다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뷰가 다시 그려진다면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동작하면서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그려집니다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또한 우리가 입력해 둔 </a:t>
            </a:r>
            <a:r>
              <a:rPr lang="en-US" altLang="ko-KR" dirty="0" err="1" smtClean="0">
                <a:sym typeface="Wingdings" panose="05000000000000000000" pitchFamily="2" charset="2"/>
              </a:rPr>
              <a:t>Log.d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메소드가 호출된 것을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바탕색은 처음에 밝은 파랑</a:t>
            </a:r>
            <a:r>
              <a:rPr lang="en-US" altLang="ko-KR" dirty="0" smtClean="0">
                <a:sym typeface="Wingdings" panose="05000000000000000000" pitchFamily="2" charset="2"/>
              </a:rPr>
              <a:t>(cyan)</a:t>
            </a:r>
            <a:r>
              <a:rPr lang="ko-KR" altLang="en-US" dirty="0" smtClean="0">
                <a:sym typeface="Wingdings" panose="05000000000000000000" pitchFamily="2" charset="2"/>
              </a:rPr>
              <a:t>이지만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바탕색을 노란색으로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변경되도록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외의 경우 다시 </a:t>
            </a:r>
            <a:r>
              <a:rPr lang="en-US" altLang="ko-KR" dirty="0" smtClean="0">
                <a:sym typeface="Wingdings" panose="05000000000000000000" pitchFamily="2" charset="2"/>
              </a:rPr>
              <a:t>cyan</a:t>
            </a:r>
            <a:r>
              <a:rPr lang="ko-KR" altLang="en-US" dirty="0" smtClean="0">
                <a:sym typeface="Wingdings" panose="05000000000000000000" pitchFamily="2" charset="2"/>
              </a:rPr>
              <a:t>으로 회복하도록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이렇게 정의한 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추가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하거나 또는 소스코드에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ko-KR" altLang="en-US" dirty="0" smtClean="0">
                <a:sym typeface="Wingdings" panose="05000000000000000000" pitchFamily="2" charset="2"/>
              </a:rPr>
              <a:t>연산자를 사용해서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객체를 만든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 객체의 </a:t>
            </a:r>
            <a:r>
              <a:rPr lang="en-US" altLang="ko-KR" dirty="0" err="1" smtClean="0">
                <a:sym typeface="Wingdings" panose="05000000000000000000" pitchFamily="2" charset="2"/>
              </a:rPr>
              <a:t>addView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통해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00056" y="2503992"/>
            <a:ext cx="5101156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</a:rPr>
              <a:t>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event)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MyButton</a:t>
            </a:r>
            <a:r>
              <a:rPr lang="en-US" altLang="ko-KR" sz="1400" dirty="0">
                <a:latin typeface="Consolas" panose="020B0609020204030204" pitchFamily="49" charset="0"/>
              </a:rPr>
              <a:t>", "</a:t>
            </a:r>
            <a:r>
              <a:rPr lang="en-US" altLang="ko-KR" sz="14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called");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int action = </a:t>
            </a:r>
            <a:r>
              <a:rPr lang="en-US" altLang="ko-KR" sz="1400" dirty="0" err="1">
                <a:latin typeface="Consolas" panose="020B0609020204030204" pitchFamily="49" charset="0"/>
              </a:rPr>
              <a:t>event.getAction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switch (action)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setBackgroundColor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Color.BLUE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latin typeface="Consolas" panose="020B0609020204030204" pitchFamily="49" charset="0"/>
              </a:rPr>
              <a:t>break;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MotionEvent.ACTION_OUTSIDE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MotionEvent.ACTION_CANCEL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setBackgroundColor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Color.CYAN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latin typeface="Consolas" panose="020B0609020204030204" pitchFamily="49" charset="0"/>
              </a:rPr>
              <a:t>break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default: break;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invalidate();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return true;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 </a:t>
            </a:r>
            <a:r>
              <a:rPr lang="en-US" altLang="ko-KR" dirty="0" err="1">
                <a:sym typeface="Wingdings" panose="05000000000000000000" pitchFamily="2" charset="2"/>
              </a:rPr>
              <a:t>HuButton</a:t>
            </a:r>
            <a:r>
              <a:rPr lang="ko-KR" altLang="en-US" dirty="0">
                <a:sym typeface="Wingdings" panose="05000000000000000000" pitchFamily="2" charset="2"/>
              </a:rPr>
              <a:t>을 화면에 </a:t>
            </a:r>
            <a:r>
              <a:rPr lang="ko-KR" altLang="en-US" dirty="0" smtClean="0">
                <a:sym typeface="Wingdings" panose="05000000000000000000" pitchFamily="2" charset="2"/>
              </a:rPr>
              <a:t>띄어 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어떻게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가장 쉬운 방법은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main_activity.xml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사용해서 이를 단말기에서 볼 수 있도록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의 최상위 레이아웃을 </a:t>
            </a:r>
            <a:r>
              <a:rPr lang="en-US" altLang="ko-KR" dirty="0" err="1" smtClean="0">
                <a:sym typeface="Wingdings" panose="05000000000000000000" pitchFamily="2" charset="2"/>
              </a:rPr>
              <a:t>RelativeLaytout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(</a:t>
            </a:r>
            <a:r>
              <a:rPr lang="ko-KR" altLang="en-US" dirty="0" smtClean="0">
                <a:sym typeface="Wingdings" panose="05000000000000000000" pitchFamily="2" charset="2"/>
              </a:rPr>
              <a:t>아래 예시는 </a:t>
            </a:r>
            <a:r>
              <a:rPr lang="en-US" altLang="ko-KR" dirty="0" smtClean="0">
                <a:sym typeface="Wingdings" panose="05000000000000000000" pitchFamily="2" charset="2"/>
              </a:rPr>
              <a:t>RelativeLayout</a:t>
            </a:r>
            <a:r>
              <a:rPr lang="ko-KR" altLang="en-US" dirty="0" smtClean="0">
                <a:sym typeface="Wingdings" panose="05000000000000000000" pitchFamily="2" charset="2"/>
              </a:rPr>
              <a:t>의 경우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503992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&lt;RelativeLayout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android:id</a:t>
            </a:r>
            <a:r>
              <a:rPr lang="en-US" altLang="ko-KR" sz="1600" dirty="0">
                <a:latin typeface="Consolas" panose="020B0609020204030204" pitchFamily="49" charset="0"/>
              </a:rPr>
              <a:t>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relativelayout_simple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 err="1">
                <a:latin typeface="Consolas" panose="020B0609020204030204" pitchFamily="49" charset="0"/>
              </a:rPr>
              <a:t>org.joy.widget.HuButton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button_joy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android:layout_centerInParent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android:text="Walk by faith"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&lt;/RelativeLayout&gt;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93140" y="3293500"/>
            <a:ext cx="3449983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required to add a view by other apps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555940" y="3451267"/>
            <a:ext cx="612068" cy="22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959" y="3563770"/>
            <a:ext cx="1664884" cy="28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실행 화면</a:t>
            </a:r>
            <a:r>
              <a:rPr lang="en-US" altLang="ko-KR" dirty="0" smtClean="0"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관찰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 어떤 코딩을 했는지 기억이 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아무런 코딩을 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activity_main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org.joy.widget.HuButton</a:t>
            </a:r>
            <a:r>
              <a:rPr lang="ko-KR" altLang="en-US" dirty="0" smtClean="0">
                <a:sym typeface="Wingdings" panose="05000000000000000000" pitchFamily="2" charset="2"/>
              </a:rPr>
              <a:t>을 사용한 것 뿐입니다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 클릭에 반응하는 특성을 가진 새로운 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위젯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정의한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사용자가 자기 나름대로의 특별한</a:t>
            </a:r>
            <a:r>
              <a:rPr lang="en-US" altLang="ko-KR" dirty="0" smtClean="0">
                <a:sym typeface="Wingdings" panose="05000000000000000000" pitchFamily="2" charset="2"/>
              </a:rPr>
              <a:t>(customized) </a:t>
            </a:r>
            <a:r>
              <a:rPr lang="ko-KR" altLang="en-US" dirty="0" smtClean="0">
                <a:sym typeface="Wingdings" panose="05000000000000000000" pitchFamily="2" charset="2"/>
              </a:rPr>
              <a:t>버튼을 창조한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>
            <a:off x="3325020" y="1922445"/>
            <a:ext cx="675312" cy="2493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07409" y="2258645"/>
            <a:ext cx="9105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button</a:t>
            </a:r>
            <a:br>
              <a:rPr lang="en-US" altLang="ko-KR" sz="1400" dirty="0" smtClean="0"/>
            </a:br>
            <a:r>
              <a:rPr lang="en-US" altLang="ko-KR" sz="1400" dirty="0" smtClean="0"/>
              <a:t>down</a:t>
            </a:r>
          </a:p>
          <a:p>
            <a:pPr algn="ctr"/>
            <a:r>
              <a:rPr lang="en-US" altLang="ko-KR" sz="1400" dirty="0" smtClean="0"/>
              <a:t>up</a:t>
            </a:r>
            <a:endParaRPr lang="en-US" altLang="ko-KR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292914"/>
            <a:ext cx="1806160" cy="30797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68" y="1292914"/>
            <a:ext cx="1761830" cy="307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5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좀 더 개선해보려고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첫째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자체의 디폴트로 글자의 크기를 좀 더 크게 즉</a:t>
            </a:r>
            <a:r>
              <a:rPr lang="en-US" altLang="ko-KR" dirty="0" smtClean="0">
                <a:sym typeface="Wingdings" panose="05000000000000000000" pitchFamily="2" charset="2"/>
              </a:rPr>
              <a:t> 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</a:t>
            </a:r>
            <a:r>
              <a:rPr lang="en-US" altLang="ko-KR" dirty="0" smtClean="0">
                <a:sym typeface="Wingdings" panose="05000000000000000000" pitchFamily="2" charset="2"/>
              </a:rPr>
              <a:t>, Text</a:t>
            </a:r>
            <a:r>
              <a:rPr lang="ko-KR" altLang="en-US" dirty="0" smtClean="0">
                <a:sym typeface="Wingdings" panose="05000000000000000000" pitchFamily="2" charset="2"/>
              </a:rPr>
              <a:t>의 영문자가 항상 대문자로 보이는 것이 아니라 사용자가 입력하는 그대로 표시하고자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어디에서 </a:t>
            </a:r>
            <a:r>
              <a:rPr lang="en-US" altLang="ko-KR" dirty="0" err="1" smtClean="0">
                <a:sym typeface="Wingdings" panose="05000000000000000000" pitchFamily="2" charset="2"/>
              </a:rPr>
              <a:t>setTextSize</a:t>
            </a:r>
            <a:r>
              <a:rPr lang="en-US" altLang="ko-KR" dirty="0" smtClean="0">
                <a:sym typeface="Wingdings" panose="05000000000000000000" pitchFamily="2" charset="2"/>
              </a:rPr>
              <a:t>(), </a:t>
            </a:r>
            <a:r>
              <a:rPr lang="en-US" altLang="ko-KR" dirty="0" err="1" smtClean="0">
                <a:sym typeface="Wingdings" panose="05000000000000000000" pitchFamily="2" charset="2"/>
              </a:rPr>
              <a:t>setAllCaps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호출하면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HuButton.java </a:t>
            </a:r>
            <a:r>
              <a:rPr lang="ko-KR" altLang="en-US" dirty="0" smtClean="0">
                <a:sym typeface="Wingdings" panose="05000000000000000000" pitchFamily="2" charset="2"/>
              </a:rPr>
              <a:t>즉 클래스 파일에서 객체를 생성할 때부터 해당 사항들을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2665368"/>
            <a:ext cx="2260532" cy="3854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360" y="2670840"/>
            <a:ext cx="2597048" cy="38868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67408" y="3737125"/>
            <a:ext cx="4968552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400" b="1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setAllCaps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(false);</a:t>
            </a:r>
            <a:br>
              <a:rPr lang="en-US" altLang="ko-KR" sz="1400" b="1" dirty="0" smtClean="0">
                <a:latin typeface="Consolas" panose="020B0609020204030204" pitchFamily="49" charset="0"/>
              </a:rPr>
            </a:br>
            <a:r>
              <a:rPr lang="en-US" altLang="ko-KR" sz="1400" b="1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setTextSize</a:t>
            </a:r>
            <a:r>
              <a:rPr lang="en-US" altLang="ko-KR" sz="1400" b="1" dirty="0">
                <a:latin typeface="Consolas" panose="020B0609020204030204" pitchFamily="49" charset="0"/>
              </a:rPr>
              <a:t>((float) 24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b="1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setBackgroundColor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Color.CYAN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setTextColor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Color.BLACK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8951864" y="4614288"/>
            <a:ext cx="34493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4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버튼의 모서리를 곡선으로 처리하고자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부분은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을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smtClean="0">
                <a:sym typeface="Wingdings" panose="05000000000000000000" pitchFamily="2" charset="2"/>
              </a:rPr>
              <a:t>tag_rounded_corners.xml  </a:t>
            </a:r>
            <a:r>
              <a:rPr lang="ko-KR" altLang="en-US" dirty="0" smtClean="0">
                <a:sym typeface="Wingdings" panose="05000000000000000000" pitchFamily="2" charset="2"/>
              </a:rPr>
              <a:t>파일을 작성하고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버튼을 그릴 때마다 사용하도록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4034317"/>
            <a:ext cx="727280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="16dp" /&gt;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latin typeface="Consolas" panose="020B0609020204030204" pitchFamily="49" charset="0"/>
              </a:rPr>
              <a:t>shape&gt;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874" y="1096893"/>
            <a:ext cx="3084338" cy="5399637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8472858" y="3618290"/>
            <a:ext cx="530814" cy="40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3100" y="3567869"/>
            <a:ext cx="303320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tag_rounded_corners.xml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9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버튼의 모서리를 곡선으로 처리하고자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아래와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setBackgroundColor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 대신에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tag_rounded_corners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버튼을 그릴 때마다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코너를 처리하도록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3100" y="4034317"/>
            <a:ext cx="7272808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setAllCaps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setTextSize</a:t>
            </a:r>
            <a:r>
              <a:rPr lang="en-US" altLang="ko-KR" sz="1400" dirty="0">
                <a:latin typeface="Consolas" panose="020B0609020204030204" pitchFamily="49" charset="0"/>
              </a:rPr>
              <a:t>((float) 24);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setTextColor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Color.BLACK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setBackgroundColor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Color.CYAN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</a:t>
            </a:r>
            <a:r>
              <a:rPr lang="en-US" altLang="ko-KR" sz="1400" dirty="0">
                <a:latin typeface="Consolas" panose="020B0609020204030204" pitchFamily="49" charset="0"/>
              </a:rPr>
              <a:t>to make corners round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this.setBackgroundResource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R.drawable.tag_rounded_corners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drawable = (</a:t>
            </a:r>
            <a:r>
              <a:rPr lang="en-US" altLang="ko-KR" sz="1400" b="1" dirty="0" err="1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>
                <a:latin typeface="Consolas" panose="020B0609020204030204" pitchFamily="49" charset="0"/>
              </a:rPr>
              <a:t>)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this.getBackground</a:t>
            </a:r>
            <a:r>
              <a:rPr lang="en-US" altLang="ko-KR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drawable.setColor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Color.CYAN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874" y="1096893"/>
            <a:ext cx="3084338" cy="5399637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8472858" y="3618290"/>
            <a:ext cx="530814" cy="40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NinePatch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ImageView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추가하여 화면에 보여줄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이미지가 나타나는 영역보다 원본 이미지가 작으면 시스템이 이미지 크기를 자동으로 늘려줍니다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단말기 사이즈가 다르고 또한 해상도 다를 때도 크기가 조정되므로 유용한 가능입니다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과정에서 왜곡이 생길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다음의 두 개의 아이콘으로 각각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개의 버튼들입니다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위의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개의 버튼과 아래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개의 버튼을 비교하면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약간의 차이가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차이가 어디 있습니까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한 방향으로만 확장할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모서리 부분이 다른 비율로 늘어나는 문제를 어떻게 해결하면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3" y="4954653"/>
            <a:ext cx="233554" cy="2200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3" y="3336501"/>
            <a:ext cx="234128" cy="2200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3140968"/>
            <a:ext cx="4244708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Bug Fix: </a:t>
            </a:r>
            <a:r>
              <a:rPr lang="ko-KR" altLang="en-US" b="1" dirty="0" smtClean="0">
                <a:sym typeface="Wingdings" panose="05000000000000000000" pitchFamily="2" charset="2"/>
              </a:rPr>
              <a:t>고의적으로 </a:t>
            </a:r>
            <a:r>
              <a:rPr lang="ko-KR" altLang="en-US" dirty="0" smtClean="0">
                <a:sym typeface="Wingdings" panose="05000000000000000000" pitchFamily="2" charset="2"/>
              </a:rPr>
              <a:t>지금까지 코딩하는 중에 </a:t>
            </a:r>
            <a:r>
              <a:rPr lang="en-US" altLang="ko-KR" dirty="0" smtClean="0">
                <a:sym typeface="Wingdings" panose="05000000000000000000" pitchFamily="2" charset="2"/>
              </a:rPr>
              <a:t>Bug</a:t>
            </a:r>
            <a:r>
              <a:rPr lang="ko-KR" altLang="en-US" dirty="0" smtClean="0">
                <a:sym typeface="Wingdings" panose="05000000000000000000" pitchFamily="2" charset="2"/>
              </a:rPr>
              <a:t>를 넣어 두었습니다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코딩한 결과를 테스트하여 </a:t>
            </a:r>
            <a:r>
              <a:rPr lang="en-US" altLang="ko-KR" dirty="0" smtClean="0">
                <a:sym typeface="Wingdings" panose="05000000000000000000" pitchFamily="2" charset="2"/>
              </a:rPr>
              <a:t>Bug</a:t>
            </a:r>
            <a:r>
              <a:rPr lang="ko-KR" altLang="en-US" dirty="0" smtClean="0">
                <a:sym typeface="Wingdings" panose="05000000000000000000" pitchFamily="2" charset="2"/>
              </a:rPr>
              <a:t>를 찾아서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197" y="2621074"/>
            <a:ext cx="2197063" cy="38754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2621075"/>
            <a:ext cx="2226202" cy="38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9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Bug Fix: </a:t>
            </a:r>
            <a:r>
              <a:rPr lang="ko-KR" altLang="en-US" b="1" dirty="0" smtClean="0">
                <a:sym typeface="Wingdings" panose="05000000000000000000" pitchFamily="2" charset="2"/>
              </a:rPr>
              <a:t>고의적으로 </a:t>
            </a:r>
            <a:r>
              <a:rPr lang="ko-KR" altLang="en-US" dirty="0" smtClean="0">
                <a:sym typeface="Wingdings" panose="05000000000000000000" pitchFamily="2" charset="2"/>
              </a:rPr>
              <a:t>지금까지 코딩하는 중에 </a:t>
            </a:r>
            <a:r>
              <a:rPr lang="en-US" altLang="ko-KR" dirty="0" smtClean="0">
                <a:sym typeface="Wingdings" panose="05000000000000000000" pitchFamily="2" charset="2"/>
              </a:rPr>
              <a:t>Bug</a:t>
            </a:r>
            <a:r>
              <a:rPr lang="ko-KR" altLang="en-US" dirty="0" smtClean="0">
                <a:sym typeface="Wingdings" panose="05000000000000000000" pitchFamily="2" charset="2"/>
              </a:rPr>
              <a:t>를 넣어 두었습니다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코딩한 결과를 테스트하여 </a:t>
            </a:r>
            <a:r>
              <a:rPr lang="en-US" altLang="ko-KR" dirty="0" smtClean="0">
                <a:sym typeface="Wingdings" panose="05000000000000000000" pitchFamily="2" charset="2"/>
              </a:rPr>
              <a:t>Bug</a:t>
            </a:r>
            <a:r>
              <a:rPr lang="ko-KR" altLang="en-US" dirty="0" smtClean="0">
                <a:sym typeface="Wingdings" panose="05000000000000000000" pitchFamily="2" charset="2"/>
              </a:rPr>
              <a:t>를 찾아서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197" y="2621074"/>
            <a:ext cx="2197063" cy="38754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2621075"/>
            <a:ext cx="2226202" cy="38754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3100" y="1649106"/>
            <a:ext cx="7848872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event)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</a:t>
            </a:r>
            <a:r>
              <a:rPr lang="en-US" altLang="ko-KR" sz="14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400" dirty="0">
                <a:latin typeface="Consolas" panose="020B0609020204030204" pitchFamily="49" charset="0"/>
              </a:rPr>
              <a:t> called");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>
                <a:latin typeface="Consolas" panose="020B0609020204030204" pitchFamily="49" charset="0"/>
              </a:rPr>
              <a:t> drawable;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 action = </a:t>
            </a:r>
            <a:r>
              <a:rPr lang="en-US" altLang="ko-KR" sz="1400" dirty="0" err="1">
                <a:latin typeface="Consolas" panose="020B0609020204030204" pitchFamily="49" charset="0"/>
              </a:rPr>
              <a:t>event.getAction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(action)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this.setBackgroundResource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R.drawable.tag_rounded_corners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drawable = (</a:t>
            </a:r>
            <a:r>
              <a:rPr lang="en-US" altLang="ko-KR" sz="1400" b="1" dirty="0" err="1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>
                <a:latin typeface="Consolas" panose="020B0609020204030204" pitchFamily="49" charset="0"/>
              </a:rPr>
              <a:t>)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this.getBackground</a:t>
            </a:r>
            <a:r>
              <a:rPr lang="en-US" altLang="ko-KR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drawable.setColor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Color.YELLOW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MotionEvent.ACTION_OUTSIDE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MotionEvent.ACTION_CANCEL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this.setBackgroundResource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R.drawable.tag_rounded_corners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drawable = (</a:t>
            </a:r>
            <a:r>
              <a:rPr lang="en-US" altLang="ko-KR" sz="1400" b="1" dirty="0" err="1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>
                <a:latin typeface="Consolas" panose="020B0609020204030204" pitchFamily="49" charset="0"/>
              </a:rPr>
              <a:t>)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this.getBackground</a:t>
            </a:r>
            <a:r>
              <a:rPr lang="en-US" altLang="ko-KR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drawable.setColor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Color.CYAN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default: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invalidate();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4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Joy072Button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RelativeLayout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대신에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화면 중앙에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는 수정하지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파일만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1: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 </a:t>
            </a:r>
            <a:r>
              <a:rPr lang="ko-KR" altLang="en-US" dirty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프로젝트를 생성합니다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b="1" dirty="0">
                <a:sym typeface="Wingdings" panose="05000000000000000000" pitchFamily="2" charset="2"/>
              </a:rPr>
              <a:t>widget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이름을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파일에서 프로젝트 이름만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수정하면 </a:t>
            </a:r>
            <a:r>
              <a:rPr lang="ko-KR" altLang="en-US" dirty="0">
                <a:sym typeface="Wingdings" panose="05000000000000000000" pitchFamily="2" charset="2"/>
              </a:rPr>
              <a:t>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592" y="2204865"/>
            <a:ext cx="2481619" cy="429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2: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주어진 </a:t>
            </a:r>
            <a:r>
              <a:rPr lang="ko-KR" altLang="en-US" dirty="0">
                <a:sym typeface="Wingdings" panose="05000000000000000000" pitchFamily="2" charset="2"/>
              </a:rPr>
              <a:t>최상위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RelativeLayout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gravity</a:t>
            </a:r>
            <a:r>
              <a:rPr lang="ko-KR" altLang="en-US" dirty="0" smtClean="0">
                <a:sym typeface="Wingdings" panose="05000000000000000000" pitchFamily="2" charset="2"/>
              </a:rPr>
              <a:t>도 활용하면 도움이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에는 해당하지 않는 </a:t>
            </a:r>
            <a:r>
              <a:rPr lang="en-US" altLang="ko-KR" dirty="0" err="1">
                <a:sym typeface="Wingdings" panose="05000000000000000000" pitchFamily="2" charset="2"/>
              </a:rPr>
              <a:t>android:layout_centerInParent</a:t>
            </a:r>
            <a:r>
              <a:rPr lang="en-US" altLang="ko-KR" dirty="0">
                <a:sym typeface="Wingdings" panose="05000000000000000000" pitchFamily="2" charset="2"/>
              </a:rPr>
              <a:t>="true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같은 속성은 제거합니다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err="1" smtClean="0">
                <a:sym typeface="Wingdings" panose="05000000000000000000" pitchFamily="2" charset="2"/>
              </a:rPr>
              <a:t>linearlayout_simple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개의 버튼을 위한 태그는 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org.joy.widget.HuButton</a:t>
            </a:r>
            <a:r>
              <a:rPr lang="ko-KR" altLang="en-US" dirty="0" smtClean="0">
                <a:latin typeface="Consolas" panose="020B0609020204030204" pitchFamily="49" charset="0"/>
              </a:rPr>
              <a:t>으로 시작합니다</a:t>
            </a:r>
            <a:r>
              <a:rPr lang="en-US" altLang="ko-KR" dirty="0" smtClean="0">
                <a:latin typeface="Consolas" panose="020B0609020204030204" pitchFamily="49" charset="0"/>
              </a:rPr>
              <a:t>.  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버튼의 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각각 </a:t>
            </a:r>
            <a:r>
              <a:rPr lang="en-US" altLang="ko-KR" dirty="0" err="1" smtClean="0">
                <a:latin typeface="Consolas" panose="020B0609020204030204" pitchFamily="49" charset="0"/>
              </a:rPr>
              <a:t>button_faith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button_sight</a:t>
            </a:r>
            <a:r>
              <a:rPr lang="ko-KR" altLang="en-US" dirty="0" smtClean="0">
                <a:latin typeface="Consolas" panose="020B0609020204030204" pitchFamily="49" charset="0"/>
              </a:rPr>
              <a:t>로 설정합니다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적절한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layout_margin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padding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을 사용하십시오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802824"/>
            <a:ext cx="11248112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linearlayout_simple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org.joy.widget.HuButton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button_faith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android:text="Walk by faith"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org.joy.widget.HuButton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button_joy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android:text="Not by sight"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Joy071Button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Joy071Button: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주어진 최상위 레이아웃 </a:t>
            </a:r>
            <a:r>
              <a:rPr lang="en-US" altLang="ko-KR" dirty="0" smtClean="0">
                <a:sym typeface="Wingdings" panose="05000000000000000000" pitchFamily="2" charset="2"/>
              </a:rPr>
              <a:t>LinearLayout 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를 바탕으로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코딩으로만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HuButton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두 개를 </a:t>
            </a:r>
            <a:r>
              <a:rPr lang="ko-KR" altLang="en-US" dirty="0" smtClean="0">
                <a:sym typeface="Wingdings" panose="05000000000000000000" pitchFamily="2" charset="2"/>
              </a:rPr>
              <a:t>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화면과 같이 보이도록 구현합니다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32" y="1877372"/>
            <a:ext cx="2645455" cy="4619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328" y="1881567"/>
            <a:ext cx="2663015" cy="46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Joy071Button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Joy071Button: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Hu072Button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Joy071Button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생성합니다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을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주어진 최상위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은 다음과 같으며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파일은 수정하지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9416" y="2564904"/>
            <a:ext cx="8524907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linearlayout_simple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Joy071Button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Joy071Button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 코드는 첫째 버튼을 구현한 코드인데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참조하여 둘째 버튼을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1772816"/>
            <a:ext cx="852490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1st button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HuButton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HuButton</a:t>
            </a:r>
            <a:r>
              <a:rPr lang="en-US" altLang="ko-KR" sz="1400" dirty="0">
                <a:latin typeface="Consolas" panose="020B0609020204030204" pitchFamily="49" charset="0"/>
              </a:rPr>
              <a:t>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buttonFaith.setText</a:t>
            </a:r>
            <a:r>
              <a:rPr lang="en-US" altLang="ko-KR" sz="1400" dirty="0">
                <a:latin typeface="Consolas" panose="020B0609020204030204" pitchFamily="49" charset="0"/>
              </a:rPr>
              <a:t>("Walk by Faith");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paramsFaith.setMargins</a:t>
            </a:r>
            <a:r>
              <a:rPr lang="en-US" altLang="ko-KR" sz="1400" dirty="0">
                <a:latin typeface="Consolas" panose="020B0609020204030204" pitchFamily="49" charset="0"/>
              </a:rPr>
              <a:t>(16, 16, 16, 16);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buttonFaith.setPadding</a:t>
            </a:r>
            <a:r>
              <a:rPr lang="en-US" altLang="ko-KR" sz="1400" dirty="0">
                <a:latin typeface="Consolas" panose="020B0609020204030204" pitchFamily="49" charset="0"/>
              </a:rPr>
              <a:t>(32, 32, 32, 32);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LinearLayout layout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R.id.linearlayout_simple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layout.setGravity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Gravity.CENTER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layout.addView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 for the second one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3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Joy071Button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Joy071Button </a:t>
            </a:r>
            <a:r>
              <a:rPr lang="ko-KR" altLang="en-US" b="1" dirty="0"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3: </a:t>
            </a:r>
            <a:r>
              <a:rPr lang="en-US" altLang="ko-KR" dirty="0">
                <a:sym typeface="Wingdings" panose="05000000000000000000" pitchFamily="2" charset="2"/>
              </a:rPr>
              <a:t>The following code shows the placement of the </a:t>
            </a:r>
            <a:r>
              <a:rPr lang="en-US" altLang="ko-KR" dirty="0" smtClean="0">
                <a:sym typeface="Wingdings" panose="05000000000000000000" pitchFamily="2" charset="2"/>
              </a:rPr>
              <a:t>second </a:t>
            </a:r>
            <a:r>
              <a:rPr lang="en-US" altLang="ko-KR" dirty="0">
                <a:sym typeface="Wingdings" panose="05000000000000000000" pitchFamily="2" charset="2"/>
              </a:rPr>
              <a:t>button.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9416" y="1196752"/>
            <a:ext cx="8524907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400" dirty="0">
                <a:latin typeface="Consolas" panose="020B0609020204030204" pitchFamily="49" charset="0"/>
              </a:rPr>
              <a:t>1st button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</a:t>
            </a:r>
            <a:r>
              <a:rPr lang="en-US" altLang="ko-KR" sz="1400" dirty="0">
                <a:latin typeface="Consolas" panose="020B0609020204030204" pitchFamily="49" charset="0"/>
              </a:rPr>
              <a:t>2nd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HuButton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HuButton</a:t>
            </a:r>
            <a:r>
              <a:rPr lang="en-US" altLang="ko-KR" sz="1400" dirty="0">
                <a:latin typeface="Consolas" panose="020B0609020204030204" pitchFamily="49" charset="0"/>
              </a:rPr>
              <a:t>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buttonSight.setText</a:t>
            </a:r>
            <a:r>
              <a:rPr lang="en-US" altLang="ko-KR" sz="1400" dirty="0">
                <a:latin typeface="Consolas" panose="020B0609020204030204" pitchFamily="49" charset="0"/>
              </a:rPr>
              <a:t>("Not by Sight");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buttonSight.setPadding</a:t>
            </a:r>
            <a:r>
              <a:rPr lang="en-US" altLang="ko-KR" sz="1400" dirty="0">
                <a:latin typeface="Consolas" panose="020B0609020204030204" pitchFamily="49" charset="0"/>
              </a:rPr>
              <a:t>(32, 32, 32, 32);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layout.addView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</a:t>
            </a:r>
            <a:r>
              <a:rPr lang="en-US" altLang="ko-KR" sz="1400" dirty="0">
                <a:latin typeface="Consolas" panose="020B0609020204030204" pitchFamily="49" charset="0"/>
              </a:rPr>
              <a:t>);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8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Joy072Button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Joy072Button: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주어진 최상위 레이아웃 </a:t>
            </a:r>
            <a:r>
              <a:rPr lang="en-US" altLang="ko-KR" dirty="0" smtClean="0">
                <a:sym typeface="Wingdings" panose="05000000000000000000" pitchFamily="2" charset="2"/>
              </a:rPr>
              <a:t>RelativeLayout 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를 바탕으로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코딩으로만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HuButton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두 개를 </a:t>
            </a:r>
            <a:r>
              <a:rPr lang="ko-KR" altLang="en-US" dirty="0" smtClean="0">
                <a:sym typeface="Wingdings" panose="05000000000000000000" pitchFamily="2" charset="2"/>
              </a:rPr>
              <a:t>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화면과 같이 보이도록 구현합니다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545" y="1902846"/>
            <a:ext cx="2612422" cy="45819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849" y="1877372"/>
            <a:ext cx="2656363" cy="46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NinePatch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두 아이콘이 같은 것 같지만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확대해보면 다음과 같이 아이콘의 둘레가 약간 다른 것을 관찰할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개발자들은 아이콘의 늘어날 수 있는 부분은 검은색으로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늘어날 수 없는 부분은 흰색으로 </a:t>
            </a:r>
            <a:r>
              <a:rPr lang="en-US" altLang="ko-KR" dirty="0" smtClean="0">
                <a:sym typeface="Wingdings" panose="05000000000000000000" pitchFamily="2" charset="2"/>
              </a:rPr>
              <a:t>2 </a:t>
            </a:r>
            <a:r>
              <a:rPr lang="ko-KR" altLang="en-US" dirty="0" smtClean="0">
                <a:sym typeface="Wingdings" panose="05000000000000000000" pitchFamily="2" charset="2"/>
              </a:rPr>
              <a:t>픽셀 너비로 표시해 두기로 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또한 그러한 이미지의 파일 이름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앞에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.9</a:t>
            </a:r>
            <a:r>
              <a:rPr lang="ko-KR" altLang="en-US" dirty="0" smtClean="0">
                <a:sym typeface="Wingdings" panose="05000000000000000000" pitchFamily="2" charset="2"/>
              </a:rPr>
              <a:t>을 넣어두기로 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nine patch</a:t>
            </a:r>
            <a:r>
              <a:rPr lang="ko-KR" altLang="en-US" dirty="0" smtClean="0">
                <a:sym typeface="Wingdings" panose="05000000000000000000" pitchFamily="2" charset="2"/>
              </a:rPr>
              <a:t>라는 이름이 생겨났습니다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53100" y="3789040"/>
            <a:ext cx="5328592" cy="2448272"/>
            <a:chOff x="911424" y="3429000"/>
            <a:chExt cx="5328592" cy="2448272"/>
          </a:xfrm>
        </p:grpSpPr>
        <p:sp>
          <p:nvSpPr>
            <p:cNvPr id="7" name="직사각형 6"/>
            <p:cNvSpPr/>
            <p:nvPr/>
          </p:nvSpPr>
          <p:spPr>
            <a:xfrm>
              <a:off x="911424" y="3429000"/>
              <a:ext cx="5328592" cy="24482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717032"/>
              <a:ext cx="2108140" cy="198651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9457" y="3717032"/>
              <a:ext cx="2113316" cy="1986517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000136" y="5085184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image1.png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6763" y="507033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image2.9.png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Joy072Button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Joy072Button: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Hu072Button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Joy072Button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생성합니다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을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주어진 최상위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은 다음과 같으며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파일은 수정하지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9416" y="2564904"/>
            <a:ext cx="852490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&lt;RelativeLayout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relativelayout_simple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&lt;/RelativeLayout&gt;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3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Joy072Button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Joy072Button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 코드는 첫째 버튼을 구현한 코드인데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참조하여 둘째 버튼을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1772816"/>
            <a:ext cx="8524907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1st button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HuButton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HuButton</a:t>
            </a:r>
            <a:r>
              <a:rPr lang="en-US" altLang="ko-KR" sz="1400" dirty="0">
                <a:latin typeface="Consolas" panose="020B0609020204030204" pitchFamily="49" charset="0"/>
              </a:rPr>
              <a:t>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buttonFaith.setText</a:t>
            </a:r>
            <a:r>
              <a:rPr lang="en-US" altLang="ko-KR" sz="1400" dirty="0">
                <a:latin typeface="Consolas" panose="020B0609020204030204" pitchFamily="49" charset="0"/>
              </a:rPr>
              <a:t>("Walk by Faith");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buttonFaith.setId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View.generateViewId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paramsFaith.setMargins</a:t>
            </a:r>
            <a:r>
              <a:rPr lang="en-US" altLang="ko-KR" sz="1400" dirty="0">
                <a:latin typeface="Consolas" panose="020B0609020204030204" pitchFamily="49" charset="0"/>
              </a:rPr>
              <a:t>(16, 16, 16, 16);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paramsFaith.addRule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RelativeLayout.CENTER_IN_PARENT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buttonFaith.setPadding</a:t>
            </a:r>
            <a:r>
              <a:rPr lang="en-US" altLang="ko-KR" sz="1400" dirty="0">
                <a:latin typeface="Consolas" panose="020B0609020204030204" pitchFamily="49" charset="0"/>
              </a:rPr>
              <a:t>(32, 32, 32, 32);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RelativeLayout layout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R.id.relativelayout_simple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layout.addView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</a:t>
            </a:r>
            <a:r>
              <a:rPr lang="en-US" altLang="ko-KR" sz="1400" dirty="0">
                <a:latin typeface="Consolas" panose="020B0609020204030204" pitchFamily="49" charset="0"/>
              </a:rPr>
              <a:t>);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 for the second one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Joy072Button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Joy072Button </a:t>
            </a:r>
            <a:r>
              <a:rPr lang="ko-KR" altLang="en-US" b="1" dirty="0"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3: </a:t>
            </a:r>
            <a:r>
              <a:rPr lang="en-US" altLang="ko-KR" dirty="0">
                <a:sym typeface="Wingdings" panose="05000000000000000000" pitchFamily="2" charset="2"/>
              </a:rPr>
              <a:t>The following code shows the placement of the first button.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9416" y="1196752"/>
            <a:ext cx="8524907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400" dirty="0">
                <a:latin typeface="Consolas" panose="020B0609020204030204" pitchFamily="49" charset="0"/>
              </a:rPr>
              <a:t>1st button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</a:t>
            </a:r>
            <a:r>
              <a:rPr lang="en-US" altLang="ko-KR" sz="1400" dirty="0">
                <a:latin typeface="Consolas" panose="020B0609020204030204" pitchFamily="49" charset="0"/>
              </a:rPr>
              <a:t>2nd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HuButton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HuButton</a:t>
            </a:r>
            <a:r>
              <a:rPr lang="en-US" altLang="ko-KR" sz="1400" dirty="0">
                <a:latin typeface="Consolas" panose="020B0609020204030204" pitchFamily="49" charset="0"/>
              </a:rPr>
              <a:t>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buttonSight.setText</a:t>
            </a:r>
            <a:r>
              <a:rPr lang="en-US" altLang="ko-KR" sz="1400" dirty="0">
                <a:latin typeface="Consolas" panose="020B0609020204030204" pitchFamily="49" charset="0"/>
              </a:rPr>
              <a:t>("Not by Sight");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paramsSight.addRule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RelativeLayout.BELOW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buttonFaith.getId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paramsSight.addRule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RelativeLayout.CENTER_HORIZONTAL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buttonFaith.getId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buttonSight.setPadding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(32</a:t>
            </a:r>
            <a:r>
              <a:rPr lang="en-US" altLang="ko-KR" sz="1400" dirty="0">
                <a:latin typeface="Consolas" panose="020B0609020204030204" pitchFamily="49" charset="0"/>
              </a:rPr>
              <a:t>, 32, 32, 32);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buttonSight.setTextSize</a:t>
            </a:r>
            <a:r>
              <a:rPr lang="en-US" altLang="ko-KR" sz="1400" dirty="0">
                <a:latin typeface="Consolas" panose="020B0609020204030204" pitchFamily="49" charset="0"/>
              </a:rPr>
              <a:t>((float) 24);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layout.addView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</a:t>
            </a:r>
            <a:r>
              <a:rPr lang="en-US" altLang="ko-KR" sz="1400" dirty="0">
                <a:latin typeface="Consolas" panose="020B0609020204030204" pitchFamily="49" charset="0"/>
              </a:rPr>
              <a:t>);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9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단말기에서 가장 많이 사용하는 뷰 중의 하나는 리스트입니다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손가락 터치 방식으로 여러 선택 기능을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들을 특별히 선택 위젯 </a:t>
            </a:r>
            <a:r>
              <a:rPr lang="en-US" altLang="ko-KR" dirty="0" smtClean="0">
                <a:sym typeface="Wingdings" panose="05000000000000000000" pitchFamily="2" charset="2"/>
              </a:rPr>
              <a:t>Selection Widget</a:t>
            </a:r>
            <a:r>
              <a:rPr lang="ko-KR" altLang="en-US" dirty="0" smtClean="0">
                <a:sym typeface="Wingdings" panose="05000000000000000000" pitchFamily="2" charset="2"/>
              </a:rPr>
              <a:t>이라고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위젯은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Adapter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어댑터를 사용하여 리스트 중에 일부를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화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면에 빠르게 보여주고 숨기는 기능</a:t>
            </a:r>
            <a:r>
              <a:rPr lang="ko-KR" altLang="en-US" dirty="0" smtClean="0">
                <a:sym typeface="Wingdings" panose="05000000000000000000" pitchFamily="2" charset="2"/>
              </a:rPr>
              <a:t>을 가능하도록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선택 위젯에 보이는 데이터는 보여지기 전에 어댑터의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getView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메소드가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sym typeface="Wingdings" panose="05000000000000000000" pitchFamily="2" charset="2"/>
              </a:rPr>
              <a:t>getView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ko-KR" altLang="en-US" dirty="0" err="1" smtClean="0">
                <a:sym typeface="Wingdings" panose="05000000000000000000" pitchFamily="2" charset="2"/>
              </a:rPr>
              <a:t>어댑처에서</a:t>
            </a:r>
            <a:r>
              <a:rPr lang="ko-KR" altLang="en-US" dirty="0" smtClean="0">
                <a:sym typeface="Wingdings" panose="05000000000000000000" pitchFamily="2" charset="2"/>
              </a:rPr>
              <a:t> 가장 중요한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반환하는 뷰가 하나의 아이템으로 보여지게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getView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반환하는 객체가 텍스트뷰 객체라면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선택위젯의</a:t>
            </a:r>
            <a:r>
              <a:rPr lang="ko-KR" altLang="en-US" dirty="0" smtClean="0">
                <a:sym typeface="Wingdings" panose="05000000000000000000" pitchFamily="2" charset="2"/>
              </a:rPr>
              <a:t> 각 아이템은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텍스트뷰로</a:t>
            </a:r>
            <a:r>
              <a:rPr lang="ko-KR" altLang="en-US" dirty="0" smtClean="0">
                <a:sym typeface="Wingdings" panose="05000000000000000000" pitchFamily="2" charset="2"/>
              </a:rPr>
              <a:t>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만약 어댑터에서 만들어 반환하는 객체가 단순한 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 등등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가 아니라 레이아웃이나 여러 개를 담고 있는 컨테이너</a:t>
            </a:r>
            <a:r>
              <a:rPr lang="en-US" altLang="ko-KR" dirty="0" smtClean="0">
                <a:sym typeface="Wingdings" panose="05000000000000000000" pitchFamily="2" charset="2"/>
              </a:rPr>
              <a:t>(Container)</a:t>
            </a:r>
            <a:r>
              <a:rPr lang="ko-KR" altLang="en-US" dirty="0" smtClean="0">
                <a:sym typeface="Wingdings" panose="05000000000000000000" pitchFamily="2" charset="2"/>
              </a:rPr>
              <a:t>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하나의 아이템이 여러 정보를 보여줄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22" y="2708920"/>
            <a:ext cx="809429" cy="864096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2188452" y="2020955"/>
            <a:ext cx="1800200" cy="25530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68505" y="2351647"/>
            <a:ext cx="1640096" cy="645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 관리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23491" y="4170322"/>
            <a:ext cx="112723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Adapter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267059" y="3117756"/>
            <a:ext cx="1640096" cy="645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각 아이템의 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뷰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356003" y="2020955"/>
            <a:ext cx="1800200" cy="25530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436056" y="2351648"/>
            <a:ext cx="1640096" cy="3639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Item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41540" y="3640304"/>
            <a:ext cx="473207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. . .</a:t>
            </a:r>
            <a:endParaRPr lang="ko-KR" altLang="en-US" sz="16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437028" y="2771258"/>
            <a:ext cx="1640096" cy="3639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Item 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436056" y="3205781"/>
            <a:ext cx="1640096" cy="3639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Item 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구부러진 연결선 45"/>
          <p:cNvCxnSpPr>
            <a:endCxn id="35" idx="1"/>
          </p:cNvCxnSpPr>
          <p:nvPr/>
        </p:nvCxnSpPr>
        <p:spPr>
          <a:xfrm flipV="1">
            <a:off x="4001339" y="2533631"/>
            <a:ext cx="1434717" cy="4633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왼쪽/오른쪽 화살표 50"/>
          <p:cNvSpPr/>
          <p:nvPr/>
        </p:nvSpPr>
        <p:spPr>
          <a:xfrm>
            <a:off x="1420134" y="2929558"/>
            <a:ext cx="755631" cy="3226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671247" y="3927681"/>
            <a:ext cx="121379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Selection</a:t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en-US" altLang="ko-KR" dirty="0" smtClean="0">
                <a:solidFill>
                  <a:srgbClr val="C00000"/>
                </a:solidFill>
              </a:rPr>
              <a:t>Widget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55" name="구부러진 연결선 54"/>
          <p:cNvCxnSpPr/>
          <p:nvPr/>
        </p:nvCxnSpPr>
        <p:spPr>
          <a:xfrm flipV="1">
            <a:off x="4035994" y="2876939"/>
            <a:ext cx="1400062" cy="1200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구부러진 연결선 56"/>
          <p:cNvCxnSpPr>
            <a:endCxn id="39" idx="1"/>
          </p:cNvCxnSpPr>
          <p:nvPr/>
        </p:nvCxnSpPr>
        <p:spPr>
          <a:xfrm>
            <a:off x="4012323" y="2996952"/>
            <a:ext cx="1423733" cy="3908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10100" y="3922076"/>
            <a:ext cx="1047082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Original</a:t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en-US" altLang="ko-KR" dirty="0" smtClean="0">
                <a:solidFill>
                  <a:srgbClr val="C00000"/>
                </a:solidFill>
              </a:rPr>
              <a:t>Data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417" y="2013499"/>
            <a:ext cx="1472578" cy="255490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236256" y="2351647"/>
            <a:ext cx="792088" cy="188198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8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RecyclerView</a:t>
            </a:r>
            <a:r>
              <a:rPr lang="ko-KR" altLang="en-US" dirty="0" smtClean="0">
                <a:sym typeface="Wingdings" panose="05000000000000000000" pitchFamily="2" charset="2"/>
              </a:rPr>
              <a:t>는 리스트 모양으로 보여줄 수 있는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기본적으로 상하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스크롤이며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좌우도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메모리를 효율적으로 사용하는 </a:t>
            </a:r>
            <a:r>
              <a:rPr lang="en-US" altLang="ko-KR" dirty="0" smtClean="0">
                <a:sym typeface="Wingdings" panose="05000000000000000000" pitchFamily="2" charset="2"/>
              </a:rPr>
              <a:t>Cache </a:t>
            </a:r>
            <a:r>
              <a:rPr lang="ko-KR" altLang="en-US" dirty="0" smtClean="0">
                <a:sym typeface="Wingdings" panose="05000000000000000000" pitchFamily="2" charset="2"/>
              </a:rPr>
              <a:t>메커니즘도 구현되어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RecyclerView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 프로젝트를 </a:t>
            </a:r>
            <a:r>
              <a:rPr lang="en-US" altLang="ko-KR" b="1" dirty="0" smtClean="0">
                <a:sym typeface="Wingdings" panose="05000000000000000000" pitchFamily="2" charset="2"/>
              </a:rPr>
              <a:t>Hu074Recycler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패키지를 </a:t>
            </a:r>
            <a:r>
              <a:rPr lang="en-US" altLang="ko-KR" b="1" dirty="0" smtClean="0">
                <a:sym typeface="Wingdings" panose="05000000000000000000" pitchFamily="2" charset="2"/>
              </a:rPr>
              <a:t>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이름으로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Palette  Common  RecyclerView</a:t>
            </a:r>
            <a:r>
              <a:rPr lang="ko-KR" altLang="en-US" dirty="0" smtClean="0">
                <a:sym typeface="Wingdings" panose="05000000000000000000" pitchFamily="2" charset="2"/>
              </a:rPr>
              <a:t>를 확인하고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옆에 따라온 </a:t>
            </a:r>
            <a:r>
              <a:rPr lang="en-US" altLang="ko-KR" dirty="0" smtClean="0">
                <a:sym typeface="Wingdings" panose="05000000000000000000" pitchFamily="2" charset="2"/>
              </a:rPr>
              <a:t>Download </a:t>
            </a:r>
            <a:r>
              <a:rPr lang="ko-KR" altLang="en-US" dirty="0" smtClean="0">
                <a:sym typeface="Wingdings" panose="05000000000000000000" pitchFamily="2" charset="2"/>
              </a:rPr>
              <a:t>아이콘을 클릭하여 해당 외부 라이브러리를 설치합니다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최상위 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RecylerView</a:t>
            </a:r>
            <a:r>
              <a:rPr lang="ko-KR" altLang="en-US" dirty="0" smtClean="0">
                <a:sym typeface="Wingdings" panose="05000000000000000000" pitchFamily="2" charset="2"/>
              </a:rPr>
              <a:t>를 화면에 끌어다 놓습니다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match_parent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RecylcerView</a:t>
            </a:r>
            <a:r>
              <a:rPr lang="ko-KR" altLang="en-US" dirty="0" smtClean="0">
                <a:sym typeface="Wingdings" panose="05000000000000000000" pitchFamily="2" charset="2"/>
              </a:rPr>
              <a:t>가 전체 화면을 차지한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@+id/</a:t>
            </a:r>
            <a:r>
              <a:rPr lang="en-US" altLang="ko-KR" dirty="0" err="1" smtClean="0">
                <a:sym typeface="Wingdings" panose="05000000000000000000" pitchFamily="2" charset="2"/>
              </a:rPr>
              <a:t>recyclerView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509120"/>
            <a:ext cx="2751058" cy="156985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 flipV="1">
            <a:off x="2613340" y="5733256"/>
            <a:ext cx="513905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419" y="4509120"/>
            <a:ext cx="5190909" cy="18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Hu074Recycler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RecycleView</a:t>
            </a:r>
            <a:r>
              <a:rPr lang="ko-KR" altLang="en-US" dirty="0" smtClean="0">
                <a:sym typeface="Wingdings" panose="05000000000000000000" pitchFamily="2" charset="2"/>
              </a:rPr>
              <a:t>는 선택 위젯이므로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어댑터가 데이터 관리와 뷰 객체 관리를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어뎁터를</a:t>
            </a:r>
            <a:r>
              <a:rPr lang="ko-KR" altLang="en-US" dirty="0" smtClean="0">
                <a:sym typeface="Wingdings" panose="05000000000000000000" pitchFamily="2" charset="2"/>
              </a:rPr>
              <a:t> 만들기 전에 그 안에 들어갈 각 아이템의 데이터를 담아 둘 클래스를 하나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전화부처럼</a:t>
            </a:r>
            <a:r>
              <a:rPr lang="ko-KR" altLang="en-US" dirty="0" smtClean="0">
                <a:sym typeface="Wingdings" panose="05000000000000000000" pitchFamily="2" charset="2"/>
              </a:rPr>
              <a:t> 사람 목록을 보여줄 예정이므로 </a:t>
            </a:r>
            <a:r>
              <a:rPr lang="en-US" altLang="ko-KR" b="1" dirty="0" smtClean="0">
                <a:sym typeface="Wingdings" panose="05000000000000000000" pitchFamily="2" charset="2"/>
              </a:rPr>
              <a:t>Person</a:t>
            </a:r>
            <a:r>
              <a:rPr lang="ko-KR" altLang="en-US" dirty="0" smtClean="0">
                <a:sym typeface="Wingdings" panose="05000000000000000000" pitchFamily="2" charset="2"/>
              </a:rPr>
              <a:t>이란 이름으로 클래스를 하나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위에서 우클릭하여</a:t>
            </a:r>
            <a:r>
              <a:rPr lang="en-US" altLang="ko-KR" dirty="0" smtClean="0">
                <a:sym typeface="Wingdings" panose="05000000000000000000" pitchFamily="2" charset="2"/>
              </a:rPr>
              <a:t>, New  Java Class</a:t>
            </a:r>
            <a:r>
              <a:rPr lang="ko-KR" altLang="en-US" dirty="0" smtClean="0">
                <a:sym typeface="Wingdings" panose="05000000000000000000" pitchFamily="2" charset="2"/>
              </a:rPr>
              <a:t>를 택하여 </a:t>
            </a:r>
            <a:r>
              <a:rPr lang="en-US" altLang="ko-KR" b="1" dirty="0" smtClean="0">
                <a:sym typeface="Wingdings" panose="05000000000000000000" pitchFamily="2" charset="2"/>
              </a:rPr>
              <a:t>Person.java</a:t>
            </a:r>
            <a:r>
              <a:rPr lang="ko-KR" altLang="en-US" dirty="0" smtClean="0">
                <a:sym typeface="Wingdings" panose="05000000000000000000" pitchFamily="2" charset="2"/>
              </a:rPr>
              <a:t>가 만들어지면 다음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Person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 </a:t>
            </a:r>
            <a:r>
              <a:rPr lang="ko-KR" altLang="en-US" dirty="0" smtClean="0">
                <a:sym typeface="Wingdings" panose="05000000000000000000" pitchFamily="2" charset="2"/>
              </a:rPr>
              <a:t>하나와 </a:t>
            </a:r>
            <a:r>
              <a:rPr lang="en-US" altLang="ko-KR" dirty="0" smtClean="0">
                <a:sym typeface="Wingdings" panose="05000000000000000000" pitchFamily="2" charset="2"/>
              </a:rPr>
              <a:t>getter, setter</a:t>
            </a:r>
            <a:r>
              <a:rPr lang="ko-KR" altLang="en-US" dirty="0" smtClean="0">
                <a:sym typeface="Wingdings" panose="05000000000000000000" pitchFamily="2" charset="2"/>
              </a:rPr>
              <a:t>들을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Person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[Generate  Constructor]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Control</a:t>
            </a:r>
            <a:r>
              <a:rPr lang="ko-KR" altLang="en-US" dirty="0" smtClean="0">
                <a:sym typeface="Wingdings" panose="05000000000000000000" pitchFamily="2" charset="2"/>
              </a:rPr>
              <a:t>를 누른 상태에서 </a:t>
            </a:r>
            <a:r>
              <a:rPr lang="en-US" altLang="ko-KR" dirty="0" smtClean="0">
                <a:sym typeface="Wingdings" panose="05000000000000000000" pitchFamily="2" charset="2"/>
              </a:rPr>
              <a:t>name, mobile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파라미터를</a:t>
            </a:r>
            <a:r>
              <a:rPr lang="ko-KR" altLang="en-US" dirty="0" smtClean="0">
                <a:sym typeface="Wingdings" panose="05000000000000000000" pitchFamily="2" charset="2"/>
              </a:rPr>
              <a:t> 모두 선택한 후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constructor </a:t>
            </a:r>
            <a:r>
              <a:rPr lang="ko-KR" altLang="en-US" dirty="0" smtClean="0">
                <a:sym typeface="Wingdings" panose="05000000000000000000" pitchFamily="2" charset="2"/>
              </a:rPr>
              <a:t>의 매개 인자로 </a:t>
            </a:r>
            <a:r>
              <a:rPr lang="en-US" altLang="ko-KR" dirty="0" smtClean="0">
                <a:sym typeface="Wingdings" panose="05000000000000000000" pitchFamily="2" charset="2"/>
              </a:rPr>
              <a:t>name, mobile</a:t>
            </a:r>
            <a:r>
              <a:rPr lang="ko-KR" altLang="en-US" dirty="0" smtClean="0">
                <a:sym typeface="Wingdings" panose="05000000000000000000" pitchFamily="2" charset="2"/>
              </a:rPr>
              <a:t>이 모두 포함된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get, set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메소드들도</a:t>
            </a:r>
            <a:r>
              <a:rPr lang="en-US" altLang="ko-KR" dirty="0" smtClean="0">
                <a:sym typeface="Wingdings" panose="05000000000000000000" pitchFamily="2" charset="2"/>
              </a:rPr>
              <a:t>, [Generate...  Getter and Setter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&lt;</a:t>
            </a:r>
            <a:r>
              <a:rPr lang="en-US" altLang="ko-KR" dirty="0" err="1" smtClean="0">
                <a:sym typeface="Wingdings" panose="05000000000000000000" pitchFamily="2" charset="2"/>
              </a:rPr>
              <a:t>cntl</a:t>
            </a:r>
            <a:r>
              <a:rPr lang="en-US" altLang="ko-KR" dirty="0" smtClean="0">
                <a:sym typeface="Wingdings" panose="05000000000000000000" pitchFamily="2" charset="2"/>
              </a:rPr>
              <a:t>&gt;</a:t>
            </a:r>
            <a:r>
              <a:rPr lang="ko-KR" altLang="en-US" dirty="0" smtClean="0">
                <a:sym typeface="Wingdings" panose="05000000000000000000" pitchFamily="2" charset="2"/>
              </a:rPr>
              <a:t>을 누른 상태에서 </a:t>
            </a:r>
            <a:r>
              <a:rPr lang="en-US" altLang="ko-KR" dirty="0" smtClean="0">
                <a:sym typeface="Wingdings" panose="05000000000000000000" pitchFamily="2" charset="2"/>
              </a:rPr>
              <a:t>name, mobile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파라미터를</a:t>
            </a:r>
            <a:r>
              <a:rPr lang="ko-KR" altLang="en-US" dirty="0" smtClean="0">
                <a:sym typeface="Wingdings" panose="05000000000000000000" pitchFamily="2" charset="2"/>
              </a:rPr>
              <a:t>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OK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</a:t>
            </a:r>
            <a:r>
              <a:rPr lang="en-US" altLang="ko-KR" dirty="0" smtClean="0">
                <a:sym typeface="Wingdings" panose="05000000000000000000" pitchFamily="2" charset="2"/>
              </a:rPr>
              <a:t>, get/set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algn="ctr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1464" y="2924944"/>
            <a:ext cx="6096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Person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String name;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String mobile;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0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831355"/>
            <a:ext cx="11248112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package </a:t>
            </a:r>
            <a:r>
              <a:rPr lang="en-US" altLang="ko-KR" sz="1400" dirty="0" err="1">
                <a:latin typeface="Consolas" panose="020B0609020204030204" pitchFamily="49" charset="0"/>
              </a:rPr>
              <a:t>org.joy.view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public class Person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String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String mobile;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Person(String name, String mobile)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this.name =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this.mobile</a:t>
            </a:r>
            <a:r>
              <a:rPr lang="en-US" altLang="ko-KR" sz="1400" dirty="0">
                <a:latin typeface="Consolas" panose="020B0609020204030204" pitchFamily="49" charset="0"/>
              </a:rPr>
              <a:t> = mobile;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String </a:t>
            </a:r>
            <a:r>
              <a:rPr lang="en-US" altLang="ko-KR" sz="1400" dirty="0" err="1">
                <a:latin typeface="Consolas" panose="020B0609020204030204" pitchFamily="49" charset="0"/>
              </a:rPr>
              <a:t>getName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setName</a:t>
            </a:r>
            <a:r>
              <a:rPr lang="en-US" altLang="ko-KR" sz="1400" dirty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this.name =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String </a:t>
            </a:r>
            <a:r>
              <a:rPr lang="en-US" altLang="ko-KR" sz="1400" dirty="0" err="1">
                <a:latin typeface="Consolas" panose="020B0609020204030204" pitchFamily="49" charset="0"/>
              </a:rPr>
              <a:t>getMobile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mobile;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setMobile</a:t>
            </a:r>
            <a:r>
              <a:rPr lang="en-US" altLang="ko-KR" sz="1400" dirty="0">
                <a:latin typeface="Consolas" panose="020B0609020204030204" pitchFamily="49" charset="0"/>
              </a:rPr>
              <a:t>(String mobile)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this.mobile</a:t>
            </a:r>
            <a:r>
              <a:rPr lang="en-US" altLang="ko-KR" sz="1400" dirty="0">
                <a:latin typeface="Consolas" panose="020B0609020204030204" pitchFamily="49" charset="0"/>
              </a:rPr>
              <a:t> = mobile;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35760" y="663713"/>
            <a:ext cx="16081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Person.java: 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77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Hu074Recycler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 PersonAdapter.java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작성하기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리스트 데이터에 있는 각각의 아이템은 뷰로 만들어지고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latin typeface="Consolas" panose="020B0609020204030204" pitchFamily="49" charset="0"/>
              </a:rPr>
              <a:t>각 아이템을 위한 뷰는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저장해 둡니다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역할을 하는 클래스를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PersonAadpter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 안에 넣어둔다고 생각하면 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RecyclerView.ViewHolder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클래스를 상속하여 정의된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생성자에는</a:t>
            </a:r>
            <a:r>
              <a:rPr lang="ko-KR" altLang="en-US" sz="1600" dirty="0" smtClean="0">
                <a:latin typeface="Consolas" panose="020B0609020204030204" pitchFamily="49" charset="0"/>
              </a:rPr>
              <a:t> 뷰 객체가 전달됩니다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전달받은 이 객체를 부모 클래스의 변수에 저장해 두게 되는데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latin typeface="Consolas" panose="020B0609020204030204" pitchFamily="49" charset="0"/>
              </a:rPr>
              <a:t>이는 생성자 안에서 </a:t>
            </a:r>
            <a:r>
              <a:rPr lang="en-US" altLang="ko-KR" sz="1600" dirty="0" smtClean="0">
                <a:latin typeface="Consolas" panose="020B0609020204030204" pitchFamily="49" charset="0"/>
              </a:rPr>
              <a:t>super()</a:t>
            </a:r>
            <a:r>
              <a:rPr lang="ko-KR" altLang="en-US" sz="1600" dirty="0" smtClean="0">
                <a:latin typeface="Consolas" panose="020B0609020204030204" pitchFamily="49" charset="0"/>
              </a:rPr>
              <a:t>로 처리하는 것입니다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전달받은 뷰 객체를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findViewById()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메소드로</a:t>
            </a:r>
            <a:r>
              <a:rPr lang="ko-KR" altLang="en-US" sz="1600" dirty="0" smtClean="0">
                <a:latin typeface="Consolas" panose="020B0609020204030204" pitchFamily="49" charset="0"/>
              </a:rPr>
              <a:t> 찾아 변수에 할당하면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setItem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메소드에서</a:t>
            </a:r>
            <a:r>
              <a:rPr lang="ko-KR" altLang="en-US" sz="1600" dirty="0" smtClean="0">
                <a:latin typeface="Consolas" panose="020B0609020204030204" pitchFamily="49" charset="0"/>
              </a:rPr>
              <a:t> 참조할 수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setItem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r>
              <a:rPr lang="ko-KR" altLang="en-US" sz="1600" dirty="0" smtClean="0">
                <a:latin typeface="Consolas" panose="020B0609020204030204" pitchFamily="49" charset="0"/>
              </a:rPr>
              <a:t>은 이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들어 있는 뷰 객체의 데이터를 다른 것으로 보이도록 하는 역할을 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242656"/>
            <a:ext cx="8696606" cy="3447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b="1" i="1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static </a:t>
            </a: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, textView2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(View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super(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textView2 =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400" dirty="0">
                <a:latin typeface="Consolas" panose="020B0609020204030204" pitchFamily="49" charset="0"/>
              </a:rPr>
              <a:t>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setItem</a:t>
            </a:r>
            <a:r>
              <a:rPr lang="en-US" altLang="ko-KR" sz="1400" dirty="0">
                <a:latin typeface="Consolas" panose="020B0609020204030204" pitchFamily="49" charset="0"/>
              </a:rPr>
              <a:t>(Person item)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item.getMobile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82978" y="1916832"/>
            <a:ext cx="183415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생성자</a:t>
            </a:r>
            <a:r>
              <a:rPr lang="en-US" altLang="ko-KR" sz="1400" dirty="0" smtClean="0"/>
              <a:t>(Constructor)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904312" y="648262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0887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Hu074Recycler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PersonAdapter.java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코드 작성하기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PersonAdapter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클래스가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RecylerView.Adapter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클래스를 상속하도록 수정합니다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 때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RecyclerView.Adapter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뒤에 </a:t>
            </a:r>
            <a:r>
              <a:rPr lang="en-US" altLang="ko-KR" sz="1600" dirty="0" smtClean="0">
                <a:latin typeface="Consolas" panose="020B0609020204030204" pitchFamily="49" charset="0"/>
              </a:rPr>
              <a:t>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PersonAdapter.ViewHolder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지정합니다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7394" y="1495231"/>
            <a:ext cx="8696606" cy="387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b="1" i="1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extends </a:t>
            </a:r>
            <a:r>
              <a:rPr lang="en-US" altLang="ko-KR" sz="1400" b="1" dirty="0" err="1">
                <a:latin typeface="Consolas" panose="020B0609020204030204" pitchFamily="49" charset="0"/>
              </a:rPr>
              <a:t>RecyclerView.Adapter</a:t>
            </a:r>
            <a:r>
              <a:rPr lang="en-US" altLang="ko-KR" sz="1400" b="1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latin typeface="Consolas" panose="020B0609020204030204" pitchFamily="49" charset="0"/>
              </a:rPr>
              <a:t> 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static </a:t>
            </a: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, textView2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(View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super(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textView2 =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400" dirty="0">
                <a:latin typeface="Consolas" panose="020B0609020204030204" pitchFamily="49" charset="0"/>
              </a:rPr>
              <a:t>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setItem</a:t>
            </a:r>
            <a:r>
              <a:rPr lang="en-US" altLang="ko-KR" sz="1400" dirty="0">
                <a:latin typeface="Consolas" panose="020B0609020204030204" pitchFamily="49" charset="0"/>
              </a:rPr>
              <a:t>(Person item)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item.getMobile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04312" y="648262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2978" y="1916832"/>
            <a:ext cx="183415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생성자</a:t>
            </a:r>
            <a:r>
              <a:rPr lang="en-US" altLang="ko-KR" sz="1400" dirty="0" smtClean="0"/>
              <a:t>(Constructor)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07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Hu074Recycler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3 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PersonAdapter.java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코드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작성하기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위와 같이 수정된 곳에 빨간 줄이 그어지면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우클릭하고</a:t>
            </a:r>
            <a:r>
              <a:rPr lang="en-US" altLang="ko-KR" sz="1600" dirty="0" smtClean="0">
                <a:latin typeface="Consolas" panose="020B0609020204030204" pitchFamily="49" charset="0"/>
              </a:rPr>
              <a:t>, Generate </a:t>
            </a:r>
            <a:r>
              <a:rPr lang="en-US" altLang="ko-KR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Implement Methods </a:t>
            </a:r>
            <a:r>
              <a:rPr lang="ko-KR" alt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메뉴를 선택합니다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ko-KR" altLang="en-US" sz="1600" dirty="0" smtClean="0">
                <a:latin typeface="Consolas" panose="020B0609020204030204" pitchFamily="49" charset="0"/>
              </a:rPr>
              <a:t>혹은 빨간 전구 표시를 클릭해서</a:t>
            </a:r>
            <a:r>
              <a:rPr lang="en-US" altLang="ko-KR" sz="1600" dirty="0" smtClean="0">
                <a:latin typeface="Consolas" panose="020B0609020204030204" pitchFamily="49" charset="0"/>
              </a:rPr>
              <a:t>, "implements methods"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선택하면 다음과 같이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메소드들이</a:t>
            </a:r>
            <a:r>
              <a:rPr lang="ko-KR" altLang="en-US" sz="1600" dirty="0" smtClean="0">
                <a:latin typeface="Consolas" panose="020B0609020204030204" pitchFamily="49" charset="0"/>
              </a:rPr>
              <a:t> 나타납니다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위의 오른쪽 대화상자에 나타난 세 개의 메소드를 모두 선택하고 </a:t>
            </a:r>
            <a:r>
              <a:rPr lang="en-US" altLang="ko-KR" sz="1600" dirty="0" smtClean="0">
                <a:latin typeface="Consolas" panose="020B0609020204030204" pitchFamily="49" charset="0"/>
              </a:rPr>
              <a:t>OK</a:t>
            </a:r>
            <a:r>
              <a:rPr lang="ko-KR" altLang="en-US" sz="1600" dirty="0" smtClean="0">
                <a:latin typeface="Consolas" panose="020B0609020204030204" pitchFamily="49" charset="0"/>
              </a:rPr>
              <a:t>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ko-KR" altLang="en-US" sz="1600" dirty="0" smtClean="0">
                <a:latin typeface="Consolas" panose="020B0609020204030204" pitchFamily="49" charset="0"/>
              </a:rPr>
              <a:t>이것이 바로 </a:t>
            </a:r>
            <a:r>
              <a:rPr lang="en-US" altLang="ko-KR" sz="1600" dirty="0" smtClean="0">
                <a:latin typeface="Consolas" panose="020B0609020204030204" pitchFamily="49" charset="0"/>
              </a:rPr>
              <a:t>Adapter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클래스에서 구현해야 할 중요한 메소드 </a:t>
            </a:r>
            <a:r>
              <a:rPr lang="en-US" altLang="ko-KR" sz="1600" dirty="0" smtClean="0">
                <a:latin typeface="Consolas" panose="020B0609020204030204" pitchFamily="49" charset="0"/>
              </a:rPr>
              <a:t>3</a:t>
            </a:r>
            <a:r>
              <a:rPr lang="ko-KR" altLang="en-US" sz="1600" dirty="0" smtClean="0">
                <a:latin typeface="Consolas" panose="020B0609020204030204" pitchFamily="49" charset="0"/>
              </a:rPr>
              <a:t>개입니다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 smtClean="0">
                <a:latin typeface="Consolas" panose="020B0609020204030204" pitchFamily="49" charset="0"/>
              </a:rPr>
              <a:t>getItemCount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어탭터에서</a:t>
            </a:r>
            <a:r>
              <a:rPr lang="ko-KR" altLang="en-US" sz="1600" dirty="0" smtClean="0">
                <a:latin typeface="Consolas" panose="020B0609020204030204" pitchFamily="49" charset="0"/>
              </a:rPr>
              <a:t> 관리하는 </a:t>
            </a:r>
            <a:r>
              <a:rPr lang="en-US" altLang="ko-KR" sz="1600" dirty="0" smtClean="0">
                <a:latin typeface="Consolas" panose="020B0609020204030204" pitchFamily="49" charset="0"/>
              </a:rPr>
              <a:t>item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개수를 반환함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600" dirty="0" err="1" smtClean="0">
                <a:latin typeface="Consolas" panose="020B0609020204030204" pitchFamily="49" charset="0"/>
              </a:rPr>
              <a:t>onCreateViewHolder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뷰홀더</a:t>
            </a:r>
            <a:r>
              <a:rPr lang="ko-KR" altLang="en-US" sz="1600" dirty="0" smtClean="0">
                <a:latin typeface="Consolas" panose="020B0609020204030204" pitchFamily="49" charset="0"/>
              </a:rPr>
              <a:t> 객체가 만들어질 때 자동으로 호출됨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r>
              <a:rPr lang="ko-KR" altLang="en-US" sz="1600" dirty="0" smtClean="0">
                <a:latin typeface="Consolas" panose="020B0609020204030204" pitchFamily="49" charset="0"/>
              </a:rPr>
              <a:t>화면에 보여주는 것만큼만 뷰를 만들어 보관하고 있다가 재사용합니다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sz="1600" dirty="0" err="1" smtClean="0">
                <a:latin typeface="Consolas" panose="020B0609020204030204" pitchFamily="49" charset="0"/>
              </a:rPr>
              <a:t>onBindViewHolder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뷰홀더</a:t>
            </a:r>
            <a:r>
              <a:rPr lang="ko-KR" altLang="en-US" sz="1600" dirty="0" smtClean="0">
                <a:latin typeface="Consolas" panose="020B0609020204030204" pitchFamily="49" charset="0"/>
              </a:rPr>
              <a:t> 객체가 재사용될 때 자동으로 호출됨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r>
              <a:rPr lang="ko-KR" altLang="en-US" sz="1600" dirty="0" smtClean="0">
                <a:latin typeface="Consolas" panose="020B0609020204030204" pitchFamily="49" charset="0"/>
              </a:rPr>
              <a:t>뷰 객체는 그대로 사용하고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latin typeface="Consolas" panose="020B0609020204030204" pitchFamily="49" charset="0"/>
              </a:rPr>
              <a:t>데이터만 바꿔 줍니다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RecyclerView</a:t>
            </a:r>
            <a:r>
              <a:rPr lang="ko-KR" altLang="en-US" sz="1600" dirty="0" smtClean="0">
                <a:latin typeface="Consolas" panose="020B0609020204030204" pitchFamily="49" charset="0"/>
              </a:rPr>
              <a:t>에는 내부에 있는 많은 아이템들 중에 일부분만 보여주는 캐시 기능이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6684" y="1283914"/>
            <a:ext cx="869660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extends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RecyclerView.Adapter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PersonAdapter.ViewHolder</a:t>
            </a:r>
            <a:r>
              <a:rPr lang="en-US" altLang="ko-KR" sz="1400" b="1" dirty="0">
                <a:latin typeface="Consolas" panose="020B0609020204030204" pitchFamily="49" charset="0"/>
              </a:rPr>
              <a:t>&gt;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04312" y="648262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849823"/>
            <a:ext cx="4861060" cy="12887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773" y="2817658"/>
            <a:ext cx="2842540" cy="14034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3392" y="1789901"/>
            <a:ext cx="1960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User defined class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639616" y="1623622"/>
            <a:ext cx="216024" cy="34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0430" y="1794302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AS defined class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861043" y="1665742"/>
            <a:ext cx="216024" cy="34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595839" y="1540582"/>
            <a:ext cx="216024" cy="34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00056" y="1789901"/>
            <a:ext cx="5101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User defined class, but subclass of AS </a:t>
            </a:r>
            <a:r>
              <a:rPr lang="en-US" altLang="ko-KR" sz="1600" dirty="0" err="1" smtClean="0"/>
              <a:t>ViewHolder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833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NinePatch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Hu071NinePatch:  Nine Patch </a:t>
            </a:r>
            <a:r>
              <a:rPr lang="ko-KR" altLang="en-US" dirty="0" smtClean="0">
                <a:sym typeface="Wingdings" panose="05000000000000000000" pitchFamily="2" charset="2"/>
              </a:rPr>
              <a:t>이미지를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프로젝트를 </a:t>
            </a:r>
            <a:r>
              <a:rPr lang="en-US" altLang="ko-KR" dirty="0" smtClean="0">
                <a:sym typeface="Wingdings" panose="05000000000000000000" pitchFamily="2" charset="2"/>
              </a:rPr>
              <a:t>Hu071NinePatch,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으로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images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두 파일</a:t>
            </a:r>
            <a:r>
              <a:rPr lang="en-US" altLang="ko-KR" dirty="0" smtClean="0">
                <a:sym typeface="Wingdings" panose="05000000000000000000" pitchFamily="2" charset="2"/>
              </a:rPr>
              <a:t>( button_image_01.png, button_image_02.9.png)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res/drawable </a:t>
            </a:r>
            <a:r>
              <a:rPr lang="ko-KR" altLang="en-US" dirty="0" smtClean="0">
                <a:sym typeface="Wingdings" panose="05000000000000000000" pitchFamily="2" charset="2"/>
              </a:rPr>
              <a:t>폴더에 복사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붙여넣기를</a:t>
            </a:r>
            <a:r>
              <a:rPr lang="ko-KR" altLang="en-US" dirty="0" smtClean="0">
                <a:sym typeface="Wingdings" panose="05000000000000000000" pitchFamily="2" charset="2"/>
              </a:rPr>
              <a:t>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</a:t>
            </a:r>
            <a:r>
              <a:rPr lang="ko-KR" altLang="en-US" dirty="0" err="1" smtClean="0">
                <a:sym typeface="Wingdings" panose="05000000000000000000" pitchFamily="2" charset="2"/>
              </a:rPr>
              <a:t>텍스브</a:t>
            </a:r>
            <a:r>
              <a:rPr lang="ko-KR" altLang="en-US" dirty="0" smtClean="0">
                <a:sym typeface="Wingdings" panose="05000000000000000000" pitchFamily="2" charset="2"/>
              </a:rPr>
              <a:t> 뷰를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LinearLayout,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같은 </a:t>
            </a:r>
            <a:r>
              <a:rPr lang="en-US" altLang="ko-KR" dirty="0" smtClean="0">
                <a:sym typeface="Wingdings" panose="05000000000000000000" pitchFamily="2" charset="2"/>
              </a:rPr>
              <a:t>6</a:t>
            </a:r>
            <a:r>
              <a:rPr lang="ko-KR" altLang="en-US" dirty="0" smtClean="0">
                <a:sym typeface="Wingdings" panose="05000000000000000000" pitchFamily="2" charset="2"/>
              </a:rPr>
              <a:t>개의 버튼을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 세개의 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bacground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button_image_01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세 개의 버튼은 </a:t>
            </a:r>
            <a:r>
              <a:rPr lang="en-US" altLang="ko-KR" dirty="0" smtClean="0">
                <a:sym typeface="Wingdings" panose="05000000000000000000" pitchFamily="2" charset="2"/>
              </a:rPr>
              <a:t>button_image_02.9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Nine Patch </a:t>
            </a:r>
            <a:r>
              <a:rPr lang="ko-KR" altLang="en-US" dirty="0" smtClean="0">
                <a:sym typeface="Wingdings" panose="05000000000000000000" pitchFamily="2" charset="2"/>
              </a:rPr>
              <a:t>이미지를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속성으로 사용하도록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416" y="3499907"/>
            <a:ext cx="1745367" cy="30416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320066"/>
            <a:ext cx="3333308" cy="32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Hu074Recycler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3 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PersonAdapter.java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코드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작성하기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PersonAdapter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클래스가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RecylerView.Adapter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클래스를 상속하도록 수정합니다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 때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RecyclerView.Adapter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뒤에 </a:t>
            </a:r>
            <a:r>
              <a:rPr lang="en-US" altLang="ko-KR" sz="1600" dirty="0" smtClean="0">
                <a:latin typeface="Consolas" panose="020B0609020204030204" pitchFamily="49" charset="0"/>
              </a:rPr>
              <a:t>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PersonAdapter.ViewHolder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지정합니다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7394" y="1201390"/>
            <a:ext cx="8696606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RecyclerView.Adapter</a:t>
            </a:r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&gt;{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public static final String TAG = "HuStar";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&lt;Person</a:t>
            </a:r>
            <a:r>
              <a:rPr lang="en-US" altLang="ko-KR" sz="1400" b="1" dirty="0">
                <a:latin typeface="Consolas" panose="020B0609020204030204" pitchFamily="49" charset="0"/>
              </a:rPr>
              <a:t>&gt; items = new </a:t>
            </a:r>
            <a:r>
              <a:rPr lang="en-US" altLang="ko-KR" sz="1400" b="1" dirty="0" err="1">
                <a:latin typeface="Consolas" panose="020B0609020204030204" pitchFamily="49" charset="0"/>
              </a:rPr>
              <a:t>ArrayList</a:t>
            </a:r>
            <a:r>
              <a:rPr lang="en-US" altLang="ko-KR" sz="1400" b="1" dirty="0">
                <a:latin typeface="Consolas" panose="020B0609020204030204" pitchFamily="49" charset="0"/>
              </a:rPr>
              <a:t>&lt;&gt;();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onCreateViewHolder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(ViewGroup parent, </a:t>
            </a:r>
            <a:r>
              <a:rPr lang="en-US" altLang="ko-KR" sz="1400" dirty="0">
                <a:latin typeface="Consolas" panose="020B0609020204030204" pitchFamily="49" charset="0"/>
              </a:rPr>
              <a:t>int </a:t>
            </a:r>
            <a:r>
              <a:rPr lang="en-US" altLang="ko-KR" sz="1400" dirty="0" err="1">
                <a:latin typeface="Consolas" panose="020B0609020204030204" pitchFamily="49" charset="0"/>
              </a:rPr>
              <a:t>viewType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inflater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LayoutInflater.from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parent.getContext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inflater.inflate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person_item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latin typeface="Consolas" panose="020B0609020204030204" pitchFamily="49" charset="0"/>
              </a:rPr>
              <a:t>parent, </a:t>
            </a:r>
            <a:r>
              <a:rPr lang="en-US" altLang="ko-KR" sz="1400" dirty="0">
                <a:latin typeface="Consolas" panose="020B0609020204030204" pitchFamily="49" charset="0"/>
              </a:rPr>
              <a:t>false);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latin typeface="Consolas" panose="020B0609020204030204" pitchFamily="49" charset="0"/>
              </a:rPr>
              <a:t>return new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onBindViewHolder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ViewHolder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items.get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viewHolder.setItem</a:t>
            </a:r>
            <a:r>
              <a:rPr lang="en-US" altLang="ko-KR" sz="1400" dirty="0">
                <a:latin typeface="Consolas" panose="020B0609020204030204" pitchFamily="49" charset="0"/>
              </a:rPr>
              <a:t>(item);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getItemCount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</a:t>
            </a:r>
            <a:r>
              <a:rPr lang="en-US" altLang="ko-KR" sz="1400" dirty="0" smtClean="0">
                <a:latin typeface="Consolas" panose="020B0609020204030204" pitchFamily="49" charset="0"/>
              </a:rPr>
              <a:t>0;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static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04312" y="1060565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50324" y="2761183"/>
            <a:ext cx="2906387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인플레이션을 통해 뷰 객체 만들기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879976" y="3193231"/>
            <a:ext cx="567673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뷰횰더</a:t>
            </a:r>
            <a:r>
              <a:rPr lang="ko-KR" altLang="en-US" sz="1400" dirty="0" smtClean="0"/>
              <a:t> 객체를 생성하면서 뷰 객체를 전달하고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</a:t>
            </a:r>
            <a:r>
              <a:rPr lang="ko-KR" altLang="en-US" sz="1400" dirty="0" err="1" smtClean="0"/>
              <a:t>뷰홀더</a:t>
            </a:r>
            <a:r>
              <a:rPr lang="ko-KR" altLang="en-US" sz="1400" dirty="0" smtClean="0"/>
              <a:t> 객체를 반환하기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12" idx="1"/>
          </p:cNvCxnSpPr>
          <p:nvPr/>
        </p:nvCxnSpPr>
        <p:spPr>
          <a:xfrm flipH="1">
            <a:off x="6237613" y="1941651"/>
            <a:ext cx="1730595" cy="81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68208" y="1787762"/>
            <a:ext cx="358850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person_item.xml </a:t>
            </a:r>
            <a:r>
              <a:rPr lang="ko-KR" altLang="en-US" sz="1400" dirty="0" smtClean="0"/>
              <a:t>파일을 만들어야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79976" y="5338960"/>
            <a:ext cx="567673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item</a:t>
            </a:r>
            <a:r>
              <a:rPr lang="ko-KR" altLang="en-US" sz="1400" dirty="0" smtClean="0"/>
              <a:t>의 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즉 </a:t>
            </a:r>
            <a:r>
              <a:rPr lang="en-US" altLang="ko-KR" sz="1400" dirty="0" err="1" smtClean="0"/>
              <a:t>ArrayList</a:t>
            </a:r>
            <a:r>
              <a:rPr lang="en-US" altLang="ko-KR" sz="1400" dirty="0" smtClean="0"/>
              <a:t> items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size</a:t>
            </a:r>
            <a:r>
              <a:rPr lang="ko-KR" altLang="en-US" sz="1400" dirty="0" smtClean="0"/>
              <a:t>를 반환하도록 수정합니다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544271" y="3958318"/>
            <a:ext cx="302017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뷰 홀더가 유지할 </a:t>
            </a:r>
            <a:r>
              <a:rPr lang="en-US" altLang="ko-KR" sz="1400" dirty="0" smtClean="0"/>
              <a:t>item</a:t>
            </a:r>
            <a:r>
              <a:rPr lang="ko-KR" altLang="en-US" sz="1400" dirty="0" smtClean="0"/>
              <a:t>들을 저장하기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09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Hu074Recycler </a:t>
            </a:r>
            <a:r>
              <a:rPr lang="en-US" altLang="ko-KR" dirty="0" smtClean="0"/>
              <a:t>Step </a:t>
            </a:r>
            <a:r>
              <a:rPr lang="en-US" altLang="ko-KR" dirty="0" smtClean="0"/>
              <a:t>4: person_item.xml </a:t>
            </a:r>
            <a:r>
              <a:rPr lang="ko-KR" altLang="en-US" dirty="0" smtClean="0"/>
              <a:t>작성하기</a:t>
            </a:r>
            <a:endParaRPr lang="en-US" altLang="ko-KR" dirty="0" smtClean="0"/>
          </a:p>
          <a:p>
            <a:r>
              <a:rPr lang="en-US" altLang="ko-KR" dirty="0" err="1" smtClean="0"/>
              <a:t>CardView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Palette </a:t>
            </a:r>
            <a:r>
              <a:rPr lang="en-US" altLang="ko-KR" dirty="0" smtClean="0">
                <a:sym typeface="Wingdings" panose="05000000000000000000" pitchFamily="2" charset="2"/>
              </a:rPr>
              <a:t> Containers</a:t>
            </a:r>
            <a:r>
              <a:rPr lang="ko-KR" altLang="en-US" dirty="0" smtClean="0">
                <a:sym typeface="Wingdings" panose="05000000000000000000" pitchFamily="2" charset="2"/>
              </a:rPr>
              <a:t>에 있는데 외부 라이브러</a:t>
            </a:r>
            <a:r>
              <a:rPr lang="ko-KR" altLang="en-US" dirty="0">
                <a:sym typeface="Wingdings" panose="05000000000000000000" pitchFamily="2" charset="2"/>
              </a:rPr>
              <a:t>리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다운로드한 후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/>
          </a:p>
          <a:p>
            <a:r>
              <a:rPr lang="ko-KR" altLang="en-US" dirty="0" smtClean="0"/>
              <a:t>이는 왼쪽에는 이미지 한 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오른쪽에는 </a:t>
            </a:r>
            <a:r>
              <a:rPr lang="en-US" altLang="ko-KR" dirty="0" smtClean="0"/>
              <a:t>TextView </a:t>
            </a:r>
            <a:r>
              <a:rPr lang="ko-KR" altLang="en-US" dirty="0" smtClean="0"/>
              <a:t>두 개를 보여주는 레이아웃입니다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TextView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각각 </a:t>
            </a:r>
            <a:r>
              <a:rPr lang="en-US" altLang="ko-KR" dirty="0" err="1" smtClean="0"/>
              <a:t>textView</a:t>
            </a:r>
            <a:r>
              <a:rPr lang="en-US" altLang="ko-KR" dirty="0" smtClean="0"/>
              <a:t>, textView2</a:t>
            </a:r>
            <a:r>
              <a:rPr lang="ko-KR" altLang="en-US" dirty="0" smtClean="0"/>
              <a:t>로 설정되어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뷰홀더</a:t>
            </a:r>
            <a:r>
              <a:rPr lang="ko-KR" altLang="en-US" dirty="0" smtClean="0"/>
              <a:t> 안에서 사용해야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레이아웃은 </a:t>
            </a:r>
            <a:r>
              <a:rPr lang="en-US" altLang="ko-KR" dirty="0" smtClean="0"/>
              <a:t>ViewGroup </a:t>
            </a:r>
            <a:r>
              <a:rPr lang="ko-KR" altLang="en-US" dirty="0" smtClean="0"/>
              <a:t>객체에 인플레이션 한 후에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뷰홀더</a:t>
            </a:r>
            <a:r>
              <a:rPr lang="ko-KR" altLang="en-US" dirty="0" smtClean="0"/>
              <a:t> 객체에 넣어두고 사용합니다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66" y="3717032"/>
            <a:ext cx="6915676" cy="27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Hu074Recycler </a:t>
            </a:r>
            <a:r>
              <a:rPr lang="en-US" altLang="ko-KR" dirty="0" smtClean="0"/>
              <a:t>Step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: </a:t>
            </a:r>
            <a:r>
              <a:rPr lang="en-US" altLang="ko-KR" dirty="0"/>
              <a:t>person_item.xml </a:t>
            </a:r>
            <a:r>
              <a:rPr lang="ko-KR" altLang="en-US" dirty="0" smtClean="0"/>
              <a:t>작성하기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196752"/>
            <a:ext cx="8696606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android:orientation="vertical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androidx.cardview.widget.CardView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app:cardBackgroundColor</a:t>
            </a:r>
            <a:r>
              <a:rPr lang="en-US" altLang="ko-KR" sz="1400" dirty="0">
                <a:latin typeface="Consolas" panose="020B0609020204030204" pitchFamily="49" charset="0"/>
              </a:rPr>
              <a:t>="#FFFFFFFF"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app:cardCornerRadius</a:t>
            </a:r>
            <a:r>
              <a:rPr lang="en-US" altLang="ko-KR" sz="1400" dirty="0">
                <a:latin typeface="Consolas" panose="020B0609020204030204" pitchFamily="49" charset="0"/>
              </a:rPr>
              <a:t>="10dp"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app:cardElevation</a:t>
            </a:r>
            <a:r>
              <a:rPr lang="en-US" altLang="ko-KR" sz="1400" dirty="0">
                <a:latin typeface="Consolas" panose="020B0609020204030204" pitchFamily="49" charset="0"/>
              </a:rPr>
              <a:t>="5dp"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app:cardUseCompatPadding</a:t>
            </a:r>
            <a:r>
              <a:rPr lang="en-US" altLang="ko-KR" sz="1400" dirty="0">
                <a:latin typeface="Consolas" panose="020B0609020204030204" pitchFamily="49" charset="0"/>
              </a:rPr>
              <a:t>="true" 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android:orientation="horizontal"&gt;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&lt;ImageView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android:id="@+id/imageView"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android:layout_width="80dp"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android:layout_height="80dp"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400" dirty="0">
                <a:latin typeface="Consolas" panose="020B0609020204030204" pitchFamily="49" charset="0"/>
              </a:rPr>
              <a:t>="5dp"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400" dirty="0">
                <a:latin typeface="Consolas" panose="020B0609020204030204" pitchFamily="49" charset="0"/>
              </a:rPr>
              <a:t>="@</a:t>
            </a:r>
            <a:r>
              <a:rPr lang="en-US" altLang="ko-KR" sz="1400" dirty="0" err="1">
                <a:latin typeface="Consolas" panose="020B0609020204030204" pitchFamily="49" charset="0"/>
              </a:rPr>
              <a:t>mipmap</a:t>
            </a:r>
            <a:r>
              <a:rPr lang="en-US" altLang="ko-KR" sz="1400" dirty="0">
                <a:latin typeface="Consolas" panose="020B0609020204030204" pitchFamily="49" charset="0"/>
              </a:rPr>
              <a:t>/</a:t>
            </a:r>
            <a:r>
              <a:rPr lang="en-US" altLang="ko-KR" sz="1400" dirty="0" err="1">
                <a:latin typeface="Consolas" panose="020B0609020204030204" pitchFamily="49" charset="0"/>
              </a:rPr>
              <a:t>ic_launcher</a:t>
            </a:r>
            <a:r>
              <a:rPr lang="en-US" altLang="ko-KR" sz="1400" dirty="0">
                <a:latin typeface="Consolas" panose="020B0609020204030204" pitchFamily="49" charset="0"/>
              </a:rPr>
              <a:t>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156" y="3018480"/>
            <a:ext cx="5811511" cy="13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Hu074Recycler </a:t>
            </a:r>
            <a:r>
              <a:rPr lang="en-US" altLang="ko-KR" dirty="0" smtClean="0"/>
              <a:t>Step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: </a:t>
            </a:r>
            <a:r>
              <a:rPr lang="en-US" altLang="ko-KR" dirty="0"/>
              <a:t>person_item.xml </a:t>
            </a:r>
            <a:r>
              <a:rPr lang="ko-KR" altLang="en-US" dirty="0" smtClean="0"/>
              <a:t>작성하기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196752"/>
            <a:ext cx="8696606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   &lt;</a:t>
            </a:r>
            <a:r>
              <a:rPr lang="en-US" altLang="ko-KR" sz="1400" dirty="0">
                <a:latin typeface="Consolas" panose="020B0609020204030204" pitchFamily="49" charset="0"/>
              </a:rPr>
              <a:t>LinearLayout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400" dirty="0">
                <a:latin typeface="Consolas" panose="020B0609020204030204" pitchFamily="49" charset="0"/>
              </a:rPr>
              <a:t>="5dp"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4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android:orientation="vertical"&gt;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android:text="</a:t>
            </a:r>
            <a:r>
              <a:rPr lang="ko-KR" altLang="en-US" sz="1400" dirty="0">
                <a:latin typeface="Consolas" panose="020B0609020204030204" pitchFamily="49" charset="0"/>
              </a:rPr>
              <a:t>이름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android:textSize="30sp"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android:id="@+id/textView2"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android:text="</a:t>
            </a:r>
            <a:r>
              <a:rPr lang="ko-KR" altLang="en-US" sz="1400" dirty="0">
                <a:latin typeface="Consolas" panose="020B0609020204030204" pitchFamily="49" charset="0"/>
              </a:rPr>
              <a:t>전화번호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android:textColor="#FF0000FF"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android:textSize="25sp"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&lt;/LinearLayout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&lt;/LinearLayout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androidx.cardview.widget.CardView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350271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Hu074Recycler </a:t>
            </a:r>
            <a:r>
              <a:rPr lang="en-US" altLang="ko-KR" dirty="0" smtClean="0"/>
              <a:t>Step </a:t>
            </a:r>
            <a:r>
              <a:rPr lang="en-US" altLang="ko-KR" dirty="0" smtClean="0"/>
              <a:t>5: PersonAdapter.java </a:t>
            </a:r>
            <a:r>
              <a:rPr lang="ko-KR" altLang="en-US" dirty="0" smtClean="0"/>
              <a:t>코딩 추가하기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8948" y="1196752"/>
            <a:ext cx="8696606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getItemCount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items.size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addItem</a:t>
            </a:r>
            <a:r>
              <a:rPr lang="en-US" altLang="ko-KR" sz="1400" dirty="0">
                <a:latin typeface="Consolas" panose="020B0609020204030204" pitchFamily="49" charset="0"/>
              </a:rPr>
              <a:t>(Person item)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items.add</a:t>
            </a:r>
            <a:r>
              <a:rPr lang="en-US" altLang="ko-KR" sz="1400" dirty="0">
                <a:latin typeface="Consolas" panose="020B0609020204030204" pitchFamily="49" charset="0"/>
              </a:rPr>
              <a:t>(item);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setItems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ArrayList</a:t>
            </a:r>
            <a:r>
              <a:rPr lang="en-US" altLang="ko-KR" sz="1400" dirty="0">
                <a:latin typeface="Consolas" panose="020B0609020204030204" pitchFamily="49" charset="0"/>
              </a:rPr>
              <a:t>&lt;Person&gt; items)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this.items</a:t>
            </a:r>
            <a:r>
              <a:rPr lang="en-US" altLang="ko-KR" sz="1400" dirty="0">
                <a:latin typeface="Consolas" panose="020B0609020204030204" pitchFamily="49" charset="0"/>
              </a:rPr>
              <a:t> = items;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Person </a:t>
            </a:r>
            <a:r>
              <a:rPr lang="en-US" altLang="ko-KR" sz="1400" dirty="0" err="1">
                <a:latin typeface="Consolas" panose="020B0609020204030204" pitchFamily="49" charset="0"/>
              </a:rPr>
              <a:t>getItem</a:t>
            </a:r>
            <a:r>
              <a:rPr lang="en-US" altLang="ko-KR" sz="1400" dirty="0">
                <a:latin typeface="Consolas" panose="020B0609020204030204" pitchFamily="49" charset="0"/>
              </a:rPr>
              <a:t>(int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items.get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setItem</a:t>
            </a:r>
            <a:r>
              <a:rPr lang="en-US" altLang="ko-KR" sz="1400" dirty="0">
                <a:latin typeface="Consolas" panose="020B0609020204030204" pitchFamily="49" charset="0"/>
              </a:rPr>
              <a:t>(int position, Person item)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items.set</a:t>
            </a:r>
            <a:r>
              <a:rPr lang="en-US" altLang="ko-KR" sz="1400" dirty="0">
                <a:latin typeface="Consolas" panose="020B0609020204030204" pitchFamily="49" charset="0"/>
              </a:rPr>
              <a:t>(position, item);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static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83832" y="1292914"/>
            <a:ext cx="7117379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/>
              <a:t>어댑터가 각각의 </a:t>
            </a:r>
            <a:r>
              <a:rPr lang="ko-KR" altLang="en-US" sz="1600" dirty="0" smtClean="0"/>
              <a:t>아이템 즉 </a:t>
            </a:r>
            <a:r>
              <a:rPr lang="en-US" altLang="ko-KR" sz="1600" dirty="0"/>
              <a:t>Person</a:t>
            </a:r>
            <a:r>
              <a:rPr lang="ko-KR" altLang="en-US" sz="1600" dirty="0"/>
              <a:t>객체를 </a:t>
            </a:r>
            <a:r>
              <a:rPr lang="en-US" altLang="ko-KR" sz="1600" dirty="0" err="1"/>
              <a:t>ArrayList</a:t>
            </a:r>
            <a:r>
              <a:rPr lang="en-US" altLang="ko-KR" sz="1600" dirty="0"/>
              <a:t> </a:t>
            </a:r>
            <a:r>
              <a:rPr lang="ko-KR" altLang="en-US" sz="1600" dirty="0"/>
              <a:t>안에 넣어 관리하기 때문에 이 어댑터를 사용하는 소스코드에서 어댑터에 </a:t>
            </a:r>
            <a:r>
              <a:rPr lang="en-US" altLang="ko-KR" sz="1600" dirty="0"/>
              <a:t>Person</a:t>
            </a:r>
            <a:r>
              <a:rPr lang="ko-KR" altLang="en-US" sz="1600" dirty="0"/>
              <a:t>객체를 넣거나 가져갈 수 있도록 </a:t>
            </a:r>
            <a:r>
              <a:rPr lang="en-US" altLang="ko-KR" sz="1600" dirty="0" err="1"/>
              <a:t>addItem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setItem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getItem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setItem</a:t>
            </a:r>
            <a:r>
              <a:rPr lang="en-US" altLang="ko-KR" sz="1600" dirty="0" smtClean="0"/>
              <a:t>()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같은 메소드를 구현합니다</a:t>
            </a:r>
            <a:r>
              <a:rPr lang="en-US" altLang="ko-KR" sz="1600" dirty="0"/>
              <a:t>.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48128" y="6201676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02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Hu074Recycler </a:t>
            </a:r>
            <a:r>
              <a:rPr lang="en-US" altLang="ko-KR" dirty="0" smtClean="0"/>
              <a:t>Step </a:t>
            </a:r>
            <a:r>
              <a:rPr lang="en-US" altLang="ko-KR" dirty="0"/>
              <a:t>6</a:t>
            </a:r>
            <a:r>
              <a:rPr lang="en-US" altLang="ko-KR" dirty="0" smtClean="0"/>
              <a:t>: MainActivity.java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RecyclerView</a:t>
            </a:r>
            <a:r>
              <a:rPr lang="ko-KR" altLang="en-US" dirty="0" smtClean="0"/>
              <a:t>와 어댑터를 사용하는 코드 작성하기 </a:t>
            </a:r>
            <a:endParaRPr lang="en-US" altLang="ko-KR" dirty="0"/>
          </a:p>
          <a:p>
            <a:r>
              <a:rPr lang="en-US" altLang="ko-KR" dirty="0" smtClean="0"/>
              <a:t>RecyclerView</a:t>
            </a:r>
            <a:r>
              <a:rPr lang="ko-KR" altLang="en-US" dirty="0"/>
              <a:t>을 위한 </a:t>
            </a:r>
            <a:r>
              <a:rPr lang="ko-KR" altLang="en-US" dirty="0" smtClean="0"/>
              <a:t>어댑터가 완성되었습니다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이제 </a:t>
            </a:r>
            <a:r>
              <a:rPr lang="ko-KR" altLang="en-US" dirty="0"/>
              <a:t>이 어댑터는 </a:t>
            </a:r>
            <a:r>
              <a:rPr lang="en-US" altLang="ko-KR" dirty="0" err="1"/>
              <a:t>RecylerView</a:t>
            </a:r>
            <a:r>
              <a:rPr lang="en-US" altLang="ko-KR" dirty="0"/>
              <a:t> </a:t>
            </a:r>
            <a:r>
              <a:rPr lang="ko-KR" altLang="en-US" dirty="0"/>
              <a:t>객체에 설정되어야 하고</a:t>
            </a:r>
            <a:r>
              <a:rPr lang="en-US" altLang="ko-KR" dirty="0"/>
              <a:t>, </a:t>
            </a:r>
            <a:r>
              <a:rPr lang="ko-KR" altLang="en-US" dirty="0"/>
              <a:t>어댑터 안에 </a:t>
            </a:r>
            <a:r>
              <a:rPr lang="en-US" altLang="ko-KR" dirty="0"/>
              <a:t>Person</a:t>
            </a:r>
            <a:r>
              <a:rPr lang="ko-KR" altLang="en-US" dirty="0"/>
              <a:t>객체들을 만들어 넣어야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8948" y="1980704"/>
            <a:ext cx="11212264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RecyclerView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R.id.recyclerView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LinearLayoutManager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layoutManager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LinearLayoutManager</a:t>
            </a:r>
            <a:r>
              <a:rPr lang="en-US" altLang="ko-KR" sz="1400" dirty="0" smtClean="0">
                <a:latin typeface="Consolas" panose="020B0609020204030204" pitchFamily="49" charset="0"/>
              </a:rPr>
              <a:t>(this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LinearLayoutManager.VERTICAL</a:t>
            </a:r>
            <a:r>
              <a:rPr lang="en-US" altLang="ko-KR" sz="1400" dirty="0">
                <a:latin typeface="Consolas" panose="020B0609020204030204" pitchFamily="49" charset="0"/>
              </a:rPr>
              <a:t>, false);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recyclerView.setLayoutManager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layoutManager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final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PersonAdapter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adapter = new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>
                <a:latin typeface="Consolas" panose="020B0609020204030204" pitchFamily="49" charset="0"/>
              </a:rPr>
              <a:t>김민수</a:t>
            </a:r>
            <a:r>
              <a:rPr lang="en-US" altLang="ko-KR" sz="1400" dirty="0">
                <a:latin typeface="Consolas" panose="020B0609020204030204" pitchFamily="49" charset="0"/>
              </a:rPr>
              <a:t>", "010-1000-1000"));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>
                <a:latin typeface="Consolas" panose="020B0609020204030204" pitchFamily="49" charset="0"/>
              </a:rPr>
              <a:t>김하늘</a:t>
            </a:r>
            <a:r>
              <a:rPr lang="en-US" altLang="ko-KR" sz="1400" dirty="0">
                <a:latin typeface="Consolas" panose="020B0609020204030204" pitchFamily="49" charset="0"/>
              </a:rPr>
              <a:t>", "010-2000-2000"));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>
                <a:latin typeface="Consolas" panose="020B0609020204030204" pitchFamily="49" charset="0"/>
              </a:rPr>
              <a:t>홍길동</a:t>
            </a:r>
            <a:r>
              <a:rPr lang="en-US" altLang="ko-KR" sz="1400" dirty="0">
                <a:latin typeface="Consolas" panose="020B0609020204030204" pitchFamily="49" charset="0"/>
              </a:rPr>
              <a:t>", "010-3000-3000"));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recyclerView.setAdapter</a:t>
            </a:r>
            <a:r>
              <a:rPr lang="en-US" altLang="ko-KR" sz="1400" dirty="0">
                <a:latin typeface="Consolas" panose="020B0609020204030204" pitchFamily="49" charset="0"/>
              </a:rPr>
              <a:t>(adapter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24910" y="1980704"/>
            <a:ext cx="213071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36160" y="3405011"/>
            <a:ext cx="3256020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LinearLayoutManager.HORIZONTAL</a:t>
            </a:r>
            <a:endParaRPr lang="en-US" altLang="ko-KR" sz="1400" dirty="0" smtClean="0"/>
          </a:p>
          <a:p>
            <a:r>
              <a:rPr lang="en-US" altLang="ko-KR" sz="1400" dirty="0" err="1" smtClean="0"/>
              <a:t>GridLayoutManager</a:t>
            </a:r>
            <a:r>
              <a:rPr lang="ko-KR" altLang="en-US" sz="1400" dirty="0" smtClean="0"/>
              <a:t>사용 가능</a:t>
            </a:r>
            <a:endParaRPr lang="en-US" altLang="ko-KR" sz="1400" dirty="0" smtClean="0"/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flipH="1">
            <a:off x="6960096" y="3666621"/>
            <a:ext cx="576064" cy="21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547587" y="4361659"/>
            <a:ext cx="3809056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PersonAdapter</a:t>
            </a:r>
            <a:r>
              <a:rPr lang="ko-KR" altLang="en-US" sz="1400" dirty="0" smtClean="0"/>
              <a:t>객체 생성하고</a:t>
            </a:r>
            <a:r>
              <a:rPr lang="en-US" altLang="ko-KR" sz="1400" dirty="0" smtClean="0"/>
              <a:t>, </a:t>
            </a:r>
            <a:br>
              <a:rPr lang="en-US" altLang="ko-KR" sz="1400" dirty="0" smtClean="0"/>
            </a:br>
            <a:r>
              <a:rPr lang="en-US" altLang="ko-KR" sz="1400" dirty="0" smtClean="0"/>
              <a:t>RecyclerView</a:t>
            </a:r>
            <a:r>
              <a:rPr lang="ko-KR" altLang="en-US" sz="1400" dirty="0"/>
              <a:t>가</a:t>
            </a:r>
            <a:r>
              <a:rPr lang="ko-KR" altLang="en-US" sz="1400" dirty="0" smtClean="0"/>
              <a:t> 이 객체를 사용하도록 설정함</a:t>
            </a:r>
            <a:endParaRPr lang="en-US" altLang="ko-KR" sz="1400" dirty="0" smtClean="0"/>
          </a:p>
        </p:txBody>
      </p:sp>
      <p:cxnSp>
        <p:nvCxnSpPr>
          <p:cNvPr id="19" name="직선 화살표 연결선 18"/>
          <p:cNvCxnSpPr>
            <a:stCxn id="17" idx="1"/>
          </p:cNvCxnSpPr>
          <p:nvPr/>
        </p:nvCxnSpPr>
        <p:spPr>
          <a:xfrm flipH="1">
            <a:off x="6240016" y="4623269"/>
            <a:ext cx="1307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943872" y="4623269"/>
            <a:ext cx="2592288" cy="132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65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Hu074Recycler </a:t>
            </a:r>
            <a:r>
              <a:rPr lang="en-US" altLang="ko-KR" b="1" dirty="0" smtClean="0"/>
              <a:t>Step </a:t>
            </a:r>
            <a:r>
              <a:rPr lang="en-US" altLang="ko-KR" b="1" dirty="0" smtClean="0"/>
              <a:t>6 </a:t>
            </a:r>
            <a:r>
              <a:rPr lang="ko-KR" altLang="en-US" b="1" dirty="0" smtClean="0"/>
              <a:t>계속</a:t>
            </a:r>
            <a:r>
              <a:rPr lang="en-US" altLang="ko-KR" dirty="0" smtClean="0"/>
              <a:t>: MainActivity.java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RecyclerView</a:t>
            </a:r>
            <a:r>
              <a:rPr lang="ko-KR" altLang="en-US" dirty="0" smtClean="0"/>
              <a:t>와 어댑터를 사용하는 코드 작성하기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8948" y="1484784"/>
            <a:ext cx="11212264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adapter.addItem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Person("</a:t>
            </a:r>
            <a:r>
              <a:rPr lang="ko-KR" altLang="en-US" sz="1400" dirty="0">
                <a:latin typeface="Consolas" panose="020B0609020204030204" pitchFamily="49" charset="0"/>
              </a:rPr>
              <a:t>김하늘</a:t>
            </a:r>
            <a:r>
              <a:rPr lang="en-US" altLang="ko-KR" sz="1400" dirty="0">
                <a:latin typeface="Consolas" panose="020B0609020204030204" pitchFamily="49" charset="0"/>
              </a:rPr>
              <a:t>", "010-2000-2000"));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>
                <a:latin typeface="Consolas" panose="020B0609020204030204" pitchFamily="49" charset="0"/>
              </a:rPr>
              <a:t>홍길동</a:t>
            </a:r>
            <a:r>
              <a:rPr lang="en-US" altLang="ko-KR" sz="1400" dirty="0">
                <a:latin typeface="Consolas" panose="020B0609020204030204" pitchFamily="49" charset="0"/>
              </a:rPr>
              <a:t>", "010-3000-3000"));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recyclerView.setAdapter</a:t>
            </a:r>
            <a:r>
              <a:rPr lang="en-US" altLang="ko-KR" sz="1400" dirty="0">
                <a:latin typeface="Consolas" panose="020B0609020204030204" pitchFamily="49" charset="0"/>
              </a:rPr>
              <a:t>(adapter);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 count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adapter.getItemCount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setting </a:t>
            </a:r>
            <a:r>
              <a:rPr lang="en-US" altLang="ko-KR" sz="1400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latin typeface="Consolas" panose="020B0609020204030204" pitchFamily="49" charset="0"/>
              </a:rPr>
              <a:t>not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onClickLinstener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adapter.setOnItemClickListener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"Main - anonymous class");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"Main - listener:" + position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"item: " + 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 // end of onCreate()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 // end of class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MainAcitivity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24910" y="1484784"/>
            <a:ext cx="1901483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MainActivity.java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35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Hu074Recycler </a:t>
            </a:r>
            <a:r>
              <a:rPr lang="ko-KR" altLang="en-US" b="1" dirty="0" smtClean="0">
                <a:solidFill>
                  <a:srgbClr val="C00000"/>
                </a:solidFill>
              </a:rPr>
              <a:t>결과 </a:t>
            </a:r>
            <a:r>
              <a:rPr lang="ko-KR" altLang="en-US" b="1" dirty="0" smtClean="0">
                <a:solidFill>
                  <a:srgbClr val="C00000"/>
                </a:solidFill>
              </a:rPr>
              <a:t>화면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들이 충분히 많아지면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스크롤이 생길 것입니다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adapter.addItem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여러 개 추가하여 결과 화면을 직접 확인하십시오</a:t>
            </a:r>
            <a:r>
              <a:rPr lang="en-US" altLang="ko-KR" dirty="0" smtClean="0"/>
              <a:t>.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878" y="2204864"/>
            <a:ext cx="2457334" cy="43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Grid 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0741</a:t>
            </a:r>
            <a:r>
              <a:rPr lang="en-US" altLang="ko-KR" b="1" dirty="0" smtClean="0"/>
              <a:t>RecylerView Task:  </a:t>
            </a:r>
            <a:r>
              <a:rPr lang="en-US" altLang="ko-KR" dirty="0" smtClean="0"/>
              <a:t>RecyclerView</a:t>
            </a:r>
            <a:r>
              <a:rPr lang="ko-KR" altLang="en-US" dirty="0" smtClean="0"/>
              <a:t>가 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 대신 격자</a:t>
            </a:r>
            <a:r>
              <a:rPr lang="en-US" altLang="ko-KR" dirty="0" smtClean="0"/>
              <a:t>(Grid)</a:t>
            </a:r>
            <a:r>
              <a:rPr lang="ko-KR" altLang="en-US" dirty="0" smtClean="0"/>
              <a:t>모양으로 보이도록 만듭니다</a:t>
            </a:r>
            <a:r>
              <a:rPr lang="en-US" altLang="ko-KR" dirty="0" smtClean="0"/>
              <a:t>. </a:t>
            </a:r>
          </a:p>
          <a:p>
            <a:r>
              <a:rPr lang="en-US" altLang="ko-KR" b="1" dirty="0" smtClean="0"/>
              <a:t>Step 1: Hu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RecyclerView</a:t>
            </a:r>
            <a:r>
              <a:rPr lang="ko-KR" altLang="en-US" b="1" dirty="0"/>
              <a:t> </a:t>
            </a:r>
            <a:r>
              <a:rPr lang="ko-KR" altLang="en-US" dirty="0" smtClean="0"/>
              <a:t>폴더를 복사하여 </a:t>
            </a: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0741</a:t>
            </a:r>
            <a:r>
              <a:rPr lang="en-US" altLang="ko-KR" b="1" dirty="0" smtClean="0"/>
              <a:t>RecylerView</a:t>
            </a:r>
            <a:r>
              <a:rPr lang="ko-KR" altLang="en-US" dirty="0" smtClean="0"/>
              <a:t>폴더를 만듭니다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패키지 이름이 동일하게 유지하므로</a:t>
            </a:r>
            <a:r>
              <a:rPr lang="en-US" altLang="ko-KR" dirty="0" smtClean="0"/>
              <a:t>, strings.xml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settings.gradle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있는 프로젝트 이름만 수정하면 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48" y="3501008"/>
            <a:ext cx="1719198" cy="30188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690" y="3501007"/>
            <a:ext cx="1720832" cy="29955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632" y="3488431"/>
            <a:ext cx="1720850" cy="3008099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583832" y="458112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2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Grid 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Joy</a:t>
            </a:r>
            <a:r>
              <a:rPr lang="en-US" altLang="ko-KR" b="1" dirty="0">
                <a:solidFill>
                  <a:srgbClr val="C00000"/>
                </a:solidFill>
              </a:rPr>
              <a:t>0741</a:t>
            </a:r>
            <a:r>
              <a:rPr lang="en-US" altLang="ko-KR" b="1" dirty="0"/>
              <a:t>RecylerView</a:t>
            </a:r>
            <a:r>
              <a:rPr lang="en-US" altLang="ko-KR" b="1" dirty="0" smtClean="0"/>
              <a:t> </a:t>
            </a:r>
            <a:r>
              <a:rPr lang="en-US" altLang="ko-KR" b="1" dirty="0"/>
              <a:t>Step </a:t>
            </a:r>
            <a:r>
              <a:rPr lang="en-US" altLang="ko-KR" b="1" dirty="0"/>
              <a:t>2</a:t>
            </a:r>
            <a:r>
              <a:rPr lang="en-US" altLang="ko-KR" b="1" dirty="0" smtClean="0"/>
              <a:t>: </a:t>
            </a:r>
            <a:endParaRPr lang="en-US" altLang="ko-KR" b="1" dirty="0" smtClean="0"/>
          </a:p>
          <a:p>
            <a:r>
              <a:rPr lang="en-US" altLang="ko-KR" dirty="0" smtClean="0"/>
              <a:t>RecyclerView</a:t>
            </a:r>
            <a:r>
              <a:rPr lang="ko-KR" altLang="en-US" dirty="0" smtClean="0"/>
              <a:t>의 화면 모양은 </a:t>
            </a:r>
            <a:r>
              <a:rPr lang="en-US" altLang="ko-KR" dirty="0" err="1" smtClean="0"/>
              <a:t>LayoutManager</a:t>
            </a:r>
            <a:r>
              <a:rPr lang="ko-KR" altLang="en-US" dirty="0" smtClean="0"/>
              <a:t>가 다루므로</a:t>
            </a:r>
            <a:r>
              <a:rPr lang="en-US" altLang="ko-KR" dirty="0" smtClean="0"/>
              <a:t>, MainActivity.java </a:t>
            </a:r>
            <a:r>
              <a:rPr lang="ko-KR" altLang="en-US" dirty="0" smtClean="0"/>
              <a:t>파일에서 </a:t>
            </a:r>
            <a:r>
              <a:rPr lang="en-US" altLang="ko-KR" dirty="0" err="1" smtClean="0"/>
              <a:t>LayoutManager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GridLayoutManager</a:t>
            </a:r>
            <a:r>
              <a:rPr lang="ko-KR" altLang="en-US" dirty="0" smtClean="0"/>
              <a:t>로 변경합니다</a:t>
            </a:r>
            <a:r>
              <a:rPr lang="en-US" altLang="ko-KR" dirty="0" smtClean="0"/>
              <a:t>.   </a:t>
            </a:r>
          </a:p>
          <a:p>
            <a:r>
              <a:rPr lang="ko-KR" altLang="en-US" dirty="0" smtClean="0"/>
              <a:t>테스트를 위해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의 수를 늘려보면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아래와 같은 결과 화면을 관찰할 수 있습니다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글자 크기가 너무 커서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들이 많이 보이지 않으므로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person_iterm.xml</a:t>
            </a:r>
            <a:r>
              <a:rPr lang="ko-KR" altLang="en-US" dirty="0" smtClean="0"/>
              <a:t>파일에서 글자 크기를 줄여서 더 많은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item</a:t>
            </a:r>
            <a:r>
              <a:rPr lang="ko-KR" altLang="en-US" dirty="0" smtClean="0"/>
              <a:t>을 볼 수 있도록 조정해보십시오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276872"/>
            <a:ext cx="6843353" cy="1493649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6960096" y="2441749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382797" y="2818828"/>
            <a:ext cx="33717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02881" y="2416387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격자모양에서 컬럼의 수 입니다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213859"/>
            <a:ext cx="1902029" cy="33109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111" y="3213859"/>
            <a:ext cx="1877925" cy="328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2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NinePatch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2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ko-KR" altLang="en-US" b="1" dirty="0" smtClean="0">
                <a:sym typeface="Wingdings" panose="05000000000000000000" pitchFamily="2" charset="2"/>
              </a:rPr>
              <a:t> 두 개 </a:t>
            </a:r>
            <a:r>
              <a:rPr lang="ko-KR" altLang="en-US" dirty="0" smtClean="0">
                <a:sym typeface="Wingdings" panose="05000000000000000000" pitchFamily="2" charset="2"/>
              </a:rPr>
              <a:t>버튼의 레이아웃의 예를 보면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080" y="1296479"/>
            <a:ext cx="1046150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android:text="OK, Cancel, Help or Exit......."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android:textColor="#</a:t>
            </a:r>
            <a:r>
              <a:rPr lang="en-US" altLang="ko-KR" sz="1600" dirty="0" err="1">
                <a:latin typeface="Consolas" panose="020B0609020204030204" pitchFamily="49" charset="0"/>
              </a:rPr>
              <a:t>ffffffff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="@drawable/button_image_01"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android:text="OK"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android:textColor="#</a:t>
            </a:r>
            <a:r>
              <a:rPr lang="en-US" altLang="ko-KR" sz="1600" dirty="0" err="1">
                <a:latin typeface="Consolas" panose="020B0609020204030204" pitchFamily="49" charset="0"/>
              </a:rPr>
              <a:t>ffffffff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="@drawable/button_image_02"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7104112" y="2924944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7017157" y="486916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8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Grid 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Joy</a:t>
            </a:r>
            <a:r>
              <a:rPr lang="en-US" altLang="ko-KR" b="1" dirty="0">
                <a:solidFill>
                  <a:srgbClr val="C00000"/>
                </a:solidFill>
              </a:rPr>
              <a:t>0741</a:t>
            </a:r>
            <a:r>
              <a:rPr lang="en-US" altLang="ko-KR" b="1" dirty="0"/>
              <a:t>RecylerView</a:t>
            </a:r>
            <a:r>
              <a:rPr lang="en-US" altLang="ko-KR" b="1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결과 화면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1415711"/>
            <a:ext cx="2906596" cy="508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0742</a:t>
            </a:r>
            <a:r>
              <a:rPr lang="en-US" altLang="ko-KR" b="1" dirty="0" smtClean="0"/>
              <a:t>RecylerView Task: </a:t>
            </a:r>
            <a:r>
              <a:rPr lang="en-US" altLang="ko-KR" dirty="0" smtClean="0"/>
              <a:t>RecyclerView</a:t>
            </a:r>
            <a:r>
              <a:rPr lang="ko-KR" altLang="en-US" dirty="0" smtClean="0"/>
              <a:t>에서 표시된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Click</a:t>
            </a:r>
            <a:r>
              <a:rPr lang="ko-KR" altLang="en-US" dirty="0" smtClean="0"/>
              <a:t>이벤트가 일어나면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개발자가 이를 알 수 있도록 </a:t>
            </a:r>
            <a:r>
              <a:rPr lang="en-US" altLang="ko-KR" b="1" dirty="0" smtClean="0"/>
              <a:t>Interface</a:t>
            </a:r>
            <a:r>
              <a:rPr lang="ko-KR" altLang="en-US" b="1" dirty="0" smtClean="0"/>
              <a:t>를 제공하는 코드를 추가합니다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MainActivity.java</a:t>
            </a:r>
            <a:r>
              <a:rPr lang="ko-KR" altLang="en-US" dirty="0" smtClean="0"/>
              <a:t>에서 다음과 같이 코딩이 가능하도록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2410430"/>
            <a:ext cx="11253818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adapter.addItem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9", "010-4000-4000"));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10", "010-4000-4000"));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recyclerView.setAdapter</a:t>
            </a:r>
            <a:r>
              <a:rPr lang="en-US" altLang="ko-KR" sz="1400" dirty="0">
                <a:latin typeface="Consolas" panose="020B0609020204030204" pitchFamily="49" charset="0"/>
              </a:rPr>
              <a:t>(adapter);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adapter.setOnItemClickListener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b="1" dirty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smtClean="0">
                <a:latin typeface="Consolas" panose="020B0609020204030204" pitchFamily="49" charset="0"/>
              </a:rPr>
              <a:t>"item: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 // end of onCreate()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flipH="1">
            <a:off x="453100" y="3717032"/>
            <a:ext cx="962380" cy="1584176"/>
          </a:xfrm>
          <a:prstGeom prst="round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6744072" y="3212976"/>
            <a:ext cx="3600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04112" y="2911786"/>
            <a:ext cx="481312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interface </a:t>
            </a:r>
            <a:r>
              <a:rPr lang="ko-KR" altLang="en-US" sz="1400" dirty="0" smtClean="0"/>
              <a:t>이름 즉 </a:t>
            </a:r>
            <a:r>
              <a:rPr lang="en-US" altLang="ko-KR" sz="1400" dirty="0" err="1" smtClean="0"/>
              <a:t>onItemClick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메소드가 정의되어 있음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91944" y="5136861"/>
            <a:ext cx="3240360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interface </a:t>
            </a:r>
            <a:r>
              <a:rPr lang="ko-KR" altLang="en-US" sz="1400" dirty="0" smtClean="0"/>
              <a:t>안에 정의된 메소드 이름</a:t>
            </a:r>
            <a:endParaRPr lang="en-US" altLang="ko-KR" sz="1400" dirty="0" smtClean="0"/>
          </a:p>
          <a:p>
            <a:r>
              <a:rPr lang="ko-KR" altLang="en-US" sz="1400" dirty="0" smtClean="0"/>
              <a:t>즉 이 </a:t>
            </a:r>
            <a:r>
              <a:rPr lang="en-US" altLang="ko-KR" sz="1400" dirty="0" smtClean="0"/>
              <a:t>interface</a:t>
            </a:r>
            <a:r>
              <a:rPr lang="ko-KR" altLang="en-US" sz="1400" dirty="0" smtClean="0"/>
              <a:t>를 구현하는 클래스는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onItemClick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메소드를 구현해야 함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3863752" y="4365104"/>
            <a:ext cx="1728192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21" idx="1"/>
          </p:cNvCxnSpPr>
          <p:nvPr/>
        </p:nvCxnSpPr>
        <p:spPr>
          <a:xfrm flipH="1">
            <a:off x="2351584" y="2217389"/>
            <a:ext cx="576064" cy="149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27648" y="1848057"/>
            <a:ext cx="8989588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어댑터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클래스가 구현해야 할 메소드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이렇게 호출할 때는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onItemClick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메소드를 반드시 구현한 한 객체를 매개변수로 보내줍니다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어댑터 클래스는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 객체를 저장해두었다가 이벤트가 일어나면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객체로 </a:t>
            </a:r>
            <a:r>
              <a:rPr lang="en-US" altLang="ko-KR" sz="1400" dirty="0" err="1" smtClean="0"/>
              <a:t>onItemClick</a:t>
            </a:r>
            <a:r>
              <a:rPr lang="ko-KR" altLang="en-US" sz="1400" dirty="0" smtClean="0"/>
              <a:t>메소드를 호출해줍니다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54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Joy</a:t>
            </a:r>
            <a:r>
              <a:rPr lang="en-US" altLang="ko-KR" b="1" dirty="0">
                <a:solidFill>
                  <a:srgbClr val="C00000"/>
                </a:solidFill>
              </a:rPr>
              <a:t>0742</a:t>
            </a:r>
            <a:r>
              <a:rPr lang="en-US" altLang="ko-KR" b="1" dirty="0"/>
              <a:t>RecylerView </a:t>
            </a:r>
            <a:r>
              <a:rPr lang="en-US" altLang="ko-KR" dirty="0" smtClean="0"/>
              <a:t>Step </a:t>
            </a:r>
            <a:r>
              <a:rPr lang="en-US" altLang="ko-KR" dirty="0"/>
              <a:t>1: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0741</a:t>
            </a:r>
            <a:r>
              <a:rPr lang="en-US" altLang="ko-KR" b="1" dirty="0" smtClean="0"/>
              <a:t>RecyclerView</a:t>
            </a:r>
            <a:r>
              <a:rPr lang="ko-KR" altLang="en-US" b="1" dirty="0" smtClean="0"/>
              <a:t> </a:t>
            </a:r>
            <a:r>
              <a:rPr lang="ko-KR" altLang="en-US" dirty="0"/>
              <a:t>폴더를 복사하여 </a:t>
            </a:r>
            <a:r>
              <a:rPr lang="en-US" altLang="ko-KR" b="1" dirty="0"/>
              <a:t>Joy</a:t>
            </a:r>
            <a:r>
              <a:rPr lang="en-US" altLang="ko-KR" b="1" dirty="0">
                <a:solidFill>
                  <a:srgbClr val="C00000"/>
                </a:solidFill>
              </a:rPr>
              <a:t>0742</a:t>
            </a:r>
            <a:r>
              <a:rPr lang="en-US" altLang="ko-KR" b="1" dirty="0"/>
              <a:t>RecylerView</a:t>
            </a:r>
            <a:r>
              <a:rPr lang="ko-KR" altLang="en-US" dirty="0"/>
              <a:t>폴더를 만듭니다</a:t>
            </a:r>
            <a:r>
              <a:rPr lang="en-US" altLang="ko-KR" dirty="0"/>
              <a:t>. </a:t>
            </a:r>
            <a:r>
              <a:rPr lang="ko-KR" altLang="en-US" dirty="0"/>
              <a:t>패키지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동일하게 </a:t>
            </a:r>
            <a:r>
              <a:rPr lang="ko-KR" altLang="en-US" dirty="0"/>
              <a:t>유지하므로</a:t>
            </a:r>
            <a:r>
              <a:rPr lang="en-US" altLang="ko-KR" dirty="0"/>
              <a:t>, strings.xml </a:t>
            </a:r>
            <a:r>
              <a:rPr lang="ko-KR" altLang="en-US" dirty="0"/>
              <a:t>과 </a:t>
            </a:r>
            <a:r>
              <a:rPr lang="en-US" altLang="ko-KR" dirty="0" err="1"/>
              <a:t>settings.gradle</a:t>
            </a:r>
            <a:r>
              <a:rPr lang="en-US" altLang="ko-KR" dirty="0"/>
              <a:t> </a:t>
            </a:r>
            <a:r>
              <a:rPr lang="ko-KR" altLang="en-US" dirty="0"/>
              <a:t>파일에 있는 프로젝트 이름만 수정하면 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Step 2: </a:t>
            </a:r>
          </a:p>
          <a:p>
            <a:r>
              <a:rPr lang="en-US" altLang="ko-KR" dirty="0" err="1" smtClean="0"/>
              <a:t>OnPersonItemClickListener</a:t>
            </a:r>
            <a:r>
              <a:rPr lang="en-US" altLang="ko-KR" dirty="0" smtClean="0"/>
              <a:t>() </a:t>
            </a:r>
            <a:r>
              <a:rPr lang="ko-KR" altLang="en-US" dirty="0"/>
              <a:t>인터페이스를 </a:t>
            </a:r>
            <a:r>
              <a:rPr lang="ko-KR" altLang="en-US" dirty="0" smtClean="0"/>
              <a:t>제공해야 한다는 것을 알았으므로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인터페이스를 정의합니다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/app/java/</a:t>
            </a:r>
            <a:r>
              <a:rPr lang="en-US" altLang="ko-KR" dirty="0" err="1" smtClean="0"/>
              <a:t>org.joy.view</a:t>
            </a:r>
            <a:r>
              <a:rPr lang="en-US" altLang="ko-KR" dirty="0" smtClean="0"/>
              <a:t>/</a:t>
            </a:r>
            <a:r>
              <a:rPr lang="ko-KR" altLang="en-US" dirty="0" smtClean="0"/>
              <a:t>폴더 위에 우클릭하여 </a:t>
            </a:r>
            <a:r>
              <a:rPr lang="en-US" altLang="ko-KR" dirty="0" smtClean="0"/>
              <a:t>New </a:t>
            </a:r>
            <a:r>
              <a:rPr lang="en-US" altLang="ko-KR" dirty="0" smtClean="0">
                <a:sym typeface="Wingdings" panose="05000000000000000000" pitchFamily="2" charset="2"/>
              </a:rPr>
              <a:t> Java Class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</a:t>
            </a:r>
            <a:r>
              <a:rPr lang="en-US" altLang="ko-KR" dirty="0" smtClean="0">
                <a:sym typeface="Wingdings" panose="05000000000000000000" pitchFamily="2" charset="2"/>
              </a:rPr>
              <a:t>, Name: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err="1" smtClean="0"/>
              <a:t>OnPersonItemClickListener</a:t>
            </a:r>
            <a:r>
              <a:rPr lang="ko-KR" altLang="en-US" dirty="0" smtClean="0"/>
              <a:t>를 입력하고</a:t>
            </a:r>
            <a:r>
              <a:rPr lang="en-US" altLang="ko-KR" dirty="0" smtClean="0"/>
              <a:t>, Kind: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를 선택하여 </a:t>
            </a:r>
            <a:r>
              <a:rPr lang="en-US" altLang="ko-KR" dirty="0" smtClean="0"/>
              <a:t>OK 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Interface </a:t>
            </a:r>
            <a:r>
              <a:rPr lang="ko-KR" altLang="en-US" dirty="0" smtClean="0"/>
              <a:t>파일이 생성됩니다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onItemClick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메소드가 호출될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뷰 홀더 </a:t>
            </a:r>
            <a:r>
              <a:rPr lang="ko-KR" altLang="en-US" dirty="0" smtClean="0"/>
              <a:t>객체와 뷰 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뷰의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정보가 전달되도록 합니다</a:t>
            </a:r>
            <a:r>
              <a:rPr lang="en-US" altLang="ko-KR" dirty="0" smtClean="0"/>
              <a:t>.  position</a:t>
            </a:r>
            <a:r>
              <a:rPr lang="ko-KR" altLang="en-US" dirty="0" smtClean="0"/>
              <a:t>은 몇 번째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인지 구별할 수 있는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값입니다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785" y="4606677"/>
            <a:ext cx="11247427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package </a:t>
            </a:r>
            <a:r>
              <a:rPr lang="en-US" altLang="ko-KR" sz="1600" dirty="0" err="1">
                <a:latin typeface="Consolas" panose="020B0609020204030204" pitchFamily="49" charset="0"/>
              </a:rPr>
              <a:t>org.joy.view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import </a:t>
            </a:r>
            <a:r>
              <a:rPr lang="en-US" altLang="ko-KR" sz="1600" dirty="0" err="1">
                <a:latin typeface="Consolas" panose="020B0609020204030204" pitchFamily="49" charset="0"/>
              </a:rPr>
              <a:t>android.view.View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OnPersonItemClickListener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600" dirty="0">
                <a:latin typeface="Consolas" panose="020B0609020204030204" pitchFamily="49" charset="0"/>
              </a:rPr>
              <a:t> holder, 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int position);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3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Joy</a:t>
            </a:r>
            <a:r>
              <a:rPr lang="en-US" altLang="ko-KR" b="1" dirty="0">
                <a:solidFill>
                  <a:srgbClr val="C00000"/>
                </a:solidFill>
              </a:rPr>
              <a:t>0742</a:t>
            </a:r>
            <a:r>
              <a:rPr lang="en-US" altLang="ko-KR" b="1" dirty="0"/>
              <a:t>RecylerView </a:t>
            </a:r>
            <a:r>
              <a:rPr lang="en-US" altLang="ko-KR" dirty="0" smtClean="0"/>
              <a:t>Step </a:t>
            </a:r>
            <a:r>
              <a:rPr lang="en-US" altLang="ko-KR" dirty="0" smtClean="0"/>
              <a:t>3:  </a:t>
            </a:r>
            <a:r>
              <a:rPr lang="en-US" altLang="ko-KR" dirty="0" err="1" smtClean="0"/>
              <a:t>ViewHolder</a:t>
            </a:r>
            <a:r>
              <a:rPr lang="ko-KR" altLang="en-US" dirty="0" smtClean="0"/>
              <a:t>클래스가 </a:t>
            </a:r>
            <a:r>
              <a:rPr lang="en-US" altLang="ko-KR" b="1" dirty="0" err="1" smtClean="0"/>
              <a:t>OnPersonItemClickListener</a:t>
            </a:r>
            <a:r>
              <a:rPr lang="en-US" altLang="ko-KR" b="1" dirty="0" smtClean="0"/>
              <a:t> </a:t>
            </a:r>
            <a:r>
              <a:rPr lang="ko-KR" altLang="en-US" dirty="0"/>
              <a:t>인터페이스를 </a:t>
            </a:r>
            <a:r>
              <a:rPr lang="ko-KR" altLang="en-US" dirty="0" smtClean="0"/>
              <a:t>사용하도록 코딩을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우선적으로 </a:t>
            </a:r>
            <a:r>
              <a:rPr lang="ko-KR" altLang="en-US" dirty="0" smtClean="0"/>
              <a:t>아이템 뷰 자신이 먼저 </a:t>
            </a:r>
            <a:r>
              <a:rPr lang="en-US" altLang="ko-KR" b="1" dirty="0" smtClean="0"/>
              <a:t>OnClickListener</a:t>
            </a:r>
            <a:r>
              <a:rPr lang="ko-KR" altLang="en-US" dirty="0" smtClean="0"/>
              <a:t>를 설정하고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 뷰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미리 정의한 다른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즉 </a:t>
            </a:r>
            <a:r>
              <a:rPr lang="en-US" altLang="ko-KR" dirty="0" err="1" smtClean="0"/>
              <a:t>OnPersonItemClickListener</a:t>
            </a:r>
            <a:r>
              <a:rPr lang="ko-KR" altLang="en-US" dirty="0" smtClean="0"/>
              <a:t>의 메소드를 호출하도록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785" y="1844824"/>
            <a:ext cx="11247427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static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, textView2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err="1">
                <a:latin typeface="Consolas" panose="020B0609020204030204" pitchFamily="49" charset="0"/>
              </a:rPr>
              <a:t>itemView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final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OnPersonItemClickListener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listener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super(</a:t>
            </a:r>
            <a:r>
              <a:rPr lang="en-US" altLang="ko-KR" sz="1600" dirty="0" err="1">
                <a:latin typeface="Consolas" panose="020B0609020204030204" pitchFamily="49" charset="0"/>
              </a:rPr>
              <a:t>itemView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textView2 = </a:t>
            </a:r>
            <a:r>
              <a:rPr lang="en-US" altLang="ko-KR" sz="16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600" dirty="0">
                <a:latin typeface="Consolas" panose="020B0609020204030204" pitchFamily="49" charset="0"/>
              </a:rPr>
              <a:t>(R.id.textView2);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itemView.setOnClickListener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@Override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public void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600" b="1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    int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position </a:t>
            </a:r>
            <a:r>
              <a:rPr lang="en-US" altLang="ko-KR" sz="1600" b="1" dirty="0">
                <a:latin typeface="Consolas" panose="020B0609020204030204" pitchFamily="49" charset="0"/>
              </a:rPr>
              <a:t>=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getAdapterPosition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    if (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listener </a:t>
            </a:r>
            <a:r>
              <a:rPr lang="en-US" altLang="ko-KR" sz="1600" b="1" dirty="0">
                <a:latin typeface="Consolas" panose="020B0609020204030204" pitchFamily="49" charset="0"/>
              </a:rPr>
              <a:t>!= null)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listener.onItemClick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ViewHolder.this</a:t>
            </a:r>
            <a:r>
              <a:rPr lang="en-US" altLang="ko-KR" sz="1600" b="1" dirty="0">
                <a:latin typeface="Consolas" panose="020B0609020204030204" pitchFamily="49" charset="0"/>
              </a:rPr>
              <a:t>, view,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position</a:t>
            </a:r>
            <a:r>
              <a:rPr lang="en-US" altLang="ko-KR" sz="16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12224" y="1643081"/>
            <a:ext cx="302433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12224" y="3785955"/>
            <a:ext cx="302433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Item View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OnClickListener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112224" y="5357863"/>
            <a:ext cx="302433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Item View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미리 정의한 다른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메소드 호출 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112224" y="2301025"/>
            <a:ext cx="358898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ViewHolder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생성자 </a:t>
            </a:r>
            <a:r>
              <a:rPr lang="ko-KR" altLang="en-US" sz="1400" dirty="0" err="1" smtClean="0"/>
              <a:t>파라미터</a:t>
            </a:r>
            <a:r>
              <a:rPr lang="ko-KR" altLang="en-US" sz="1400" dirty="0" smtClean="0"/>
              <a:t> 추가 수정됨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7680176" y="2429035"/>
            <a:ext cx="432048" cy="24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18615" y="2933090"/>
            <a:ext cx="358898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ViewHolder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리스너의</a:t>
            </a:r>
            <a:r>
              <a:rPr lang="ko-KR" altLang="en-US" sz="1400" dirty="0" smtClean="0"/>
              <a:t> 객체가 전달되는 것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9336360" y="2817341"/>
            <a:ext cx="432048" cy="12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6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Joy</a:t>
            </a:r>
            <a:r>
              <a:rPr lang="en-US" altLang="ko-KR" b="1" dirty="0">
                <a:solidFill>
                  <a:srgbClr val="C00000"/>
                </a:solidFill>
              </a:rPr>
              <a:t>0742</a:t>
            </a:r>
            <a:r>
              <a:rPr lang="en-US" altLang="ko-KR" b="1" dirty="0"/>
              <a:t>RecylerView </a:t>
            </a:r>
            <a:r>
              <a:rPr lang="en-US" altLang="ko-KR" dirty="0" smtClean="0"/>
              <a:t>Step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: </a:t>
            </a:r>
            <a:endParaRPr lang="en-US" altLang="ko-KR" dirty="0" smtClean="0"/>
          </a:p>
          <a:p>
            <a:r>
              <a:rPr lang="ko-KR" altLang="en-US" dirty="0" smtClean="0"/>
              <a:t>어댑터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PersonAdapter</a:t>
            </a:r>
            <a:r>
              <a:rPr lang="en-US" altLang="ko-KR" dirty="0" smtClean="0"/>
              <a:t>)</a:t>
            </a:r>
            <a:r>
              <a:rPr lang="ko-KR" altLang="en-US" dirty="0" smtClean="0"/>
              <a:t>클래스 안에 있는 </a:t>
            </a:r>
            <a:r>
              <a:rPr lang="en-US" altLang="ko-KR" dirty="0" err="1" smtClean="0"/>
              <a:t>ViewHolder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수정했으니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어댑터 코드를 수정합니다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어댑터 클래스는 새로 정의한 </a:t>
            </a:r>
            <a:r>
              <a:rPr lang="en-US" altLang="ko-KR" dirty="0" err="1" smtClean="0"/>
              <a:t>OnPersonItemClickListener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구현하도록 합니다</a:t>
            </a:r>
            <a:r>
              <a:rPr lang="en-US" altLang="ko-KR" dirty="0" smtClean="0"/>
              <a:t>.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785" y="2421463"/>
            <a:ext cx="11247427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RecyclerView.Adapter</a:t>
            </a:r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600" dirty="0">
                <a:latin typeface="Consolas" panose="020B0609020204030204" pitchFamily="49" charset="0"/>
              </a:rPr>
              <a:t>&gt;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 implements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OnPersonItemClickListener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>
                <a:latin typeface="Consolas" panose="020B0609020204030204" pitchFamily="49" charset="0"/>
              </a:rPr>
              <a:t>&lt;Person&gt; items = new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 smtClean="0"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OnPersonItemClickListener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listener;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onCreateViewHolder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(ViewGroup </a:t>
            </a:r>
            <a:r>
              <a:rPr lang="en-US" altLang="ko-KR" sz="1600" dirty="0" err="1">
                <a:latin typeface="Consolas" panose="020B0609020204030204" pitchFamily="49" charset="0"/>
              </a:rPr>
              <a:t>viewGroup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viewType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LayoutInflater.from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viewGroup.getContext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View </a:t>
            </a:r>
            <a:r>
              <a:rPr lang="en-US" altLang="ko-KR" sz="1600" dirty="0" err="1">
                <a:latin typeface="Consolas" panose="020B0609020204030204" pitchFamily="49" charset="0"/>
              </a:rPr>
              <a:t>itemView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inflater.inflate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R.layout.person_item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viewGroup</a:t>
            </a:r>
            <a:r>
              <a:rPr lang="en-US" altLang="ko-KR" sz="1600" dirty="0">
                <a:latin typeface="Consolas" panose="020B0609020204030204" pitchFamily="49" charset="0"/>
              </a:rPr>
              <a:t>, false);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itemView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12424" y="2329710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383" y="2991103"/>
            <a:ext cx="5151682" cy="792087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stCxn id="19" idx="1"/>
          </p:cNvCxnSpPr>
          <p:nvPr/>
        </p:nvCxnSpPr>
        <p:spPr>
          <a:xfrm flipH="1" flipV="1">
            <a:off x="5879976" y="5262292"/>
            <a:ext cx="405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85576" y="5108404"/>
            <a:ext cx="302433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ViewHolder</a:t>
            </a:r>
            <a:r>
              <a:rPr lang="ko-KR" altLang="en-US" sz="1400" dirty="0" smtClean="0"/>
              <a:t>가 수정되어서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추가함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87688" y="3611045"/>
            <a:ext cx="619268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클래스의 </a:t>
            </a:r>
            <a:r>
              <a:rPr lang="en-US" altLang="ko-KR" sz="1400" dirty="0" smtClean="0"/>
              <a:t>Instance </a:t>
            </a:r>
            <a:r>
              <a:rPr lang="ko-KR" altLang="en-US" sz="1400" dirty="0" smtClean="0"/>
              <a:t>변수를 추가함</a:t>
            </a:r>
            <a:r>
              <a:rPr lang="en-US" altLang="ko-KR" sz="1400" dirty="0" smtClean="0"/>
              <a:t>. Listener</a:t>
            </a:r>
            <a:r>
              <a:rPr lang="ko-KR" altLang="en-US" sz="1400" dirty="0" smtClean="0"/>
              <a:t>를 등록해서 </a:t>
            </a:r>
            <a:r>
              <a:rPr lang="ko-KR" altLang="en-US" sz="1400" dirty="0" err="1" smtClean="0"/>
              <a:t>저장해두기</a:t>
            </a:r>
            <a:r>
              <a:rPr lang="ko-KR" altLang="en-US" sz="1400" dirty="0" smtClean="0"/>
              <a:t> 위한 것임</a:t>
            </a:r>
            <a:endParaRPr lang="en-US" altLang="ko-KR" sz="1400" dirty="0" smtClean="0"/>
          </a:p>
          <a:p>
            <a:r>
              <a:rPr lang="en-US" altLang="ko-KR" sz="1400" dirty="0" err="1" smtClean="0"/>
              <a:t>setOnItemClickListener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호출하는 </a:t>
            </a:r>
            <a:r>
              <a:rPr lang="ko-KR" altLang="en-US" sz="1400" dirty="0" err="1" smtClean="0"/>
              <a:t>객체로부터</a:t>
            </a:r>
            <a:r>
              <a:rPr lang="ko-KR" altLang="en-US" sz="1400" dirty="0" smtClean="0"/>
              <a:t> 받는 </a:t>
            </a:r>
            <a:r>
              <a:rPr lang="en-US" altLang="ko-KR" sz="1400" dirty="0" smtClean="0"/>
              <a:t>listener</a:t>
            </a:r>
            <a:r>
              <a:rPr lang="ko-KR" altLang="en-US" sz="1400" dirty="0" smtClean="0"/>
              <a:t>를 저장함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>
            <a:stCxn id="20" idx="1"/>
          </p:cNvCxnSpPr>
          <p:nvPr/>
        </p:nvCxnSpPr>
        <p:spPr>
          <a:xfrm flipH="1" flipV="1">
            <a:off x="3043150" y="3455088"/>
            <a:ext cx="244538" cy="41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Joy</a:t>
            </a:r>
            <a:r>
              <a:rPr lang="en-US" altLang="ko-KR" b="1" dirty="0">
                <a:solidFill>
                  <a:srgbClr val="C00000"/>
                </a:solidFill>
              </a:rPr>
              <a:t>0742</a:t>
            </a:r>
            <a:r>
              <a:rPr lang="en-US" altLang="ko-KR" b="1" dirty="0"/>
              <a:t>RecylerView </a:t>
            </a:r>
            <a:r>
              <a:rPr lang="en-US" altLang="ko-KR" dirty="0"/>
              <a:t>Step 4 </a:t>
            </a:r>
            <a:r>
              <a:rPr lang="ko-KR" altLang="en-US" dirty="0"/>
              <a:t>계속</a:t>
            </a:r>
            <a:r>
              <a:rPr lang="en-US" altLang="ko-KR" dirty="0"/>
              <a:t>: </a:t>
            </a:r>
          </a:p>
          <a:p>
            <a:r>
              <a:rPr lang="ko-KR" altLang="en-US" dirty="0" smtClean="0"/>
              <a:t>어댑터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PersonAdapter</a:t>
            </a:r>
            <a:r>
              <a:rPr lang="en-US" altLang="ko-KR" dirty="0" smtClean="0"/>
              <a:t>)</a:t>
            </a:r>
            <a:r>
              <a:rPr lang="ko-KR" altLang="en-US" dirty="0" smtClean="0"/>
              <a:t>클래스 안에 있는 </a:t>
            </a:r>
            <a:r>
              <a:rPr lang="en-US" altLang="ko-KR" dirty="0" err="1" smtClean="0"/>
              <a:t>ViewHolder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수정했으니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어댑터 코드를 수정합니다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어댑터 클래스는 새로 정의한 </a:t>
            </a:r>
            <a:r>
              <a:rPr lang="en-US" altLang="ko-KR" dirty="0" err="1" smtClean="0"/>
              <a:t>OnPersonItemClickListener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구현하도록 합니다</a:t>
            </a:r>
            <a:r>
              <a:rPr lang="en-US" altLang="ko-KR" dirty="0" smtClean="0"/>
              <a:t>.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785" y="2893000"/>
            <a:ext cx="11247427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setOnItemClickListener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OnPersonItemClickListener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listener)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this.listener</a:t>
            </a:r>
            <a:r>
              <a:rPr lang="en-US" altLang="ko-KR" sz="1600" dirty="0">
                <a:latin typeface="Consolas" panose="020B0609020204030204" pitchFamily="49" charset="0"/>
              </a:rPr>
              <a:t> = listener;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 holder, 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(listener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listener.onItemClick</a:t>
            </a:r>
            <a:r>
              <a:rPr lang="en-US" altLang="ko-KR" sz="1600" dirty="0">
                <a:latin typeface="Consolas" panose="020B0609020204030204" pitchFamily="49" charset="0"/>
              </a:rPr>
              <a:t>(holder, view, position);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    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5588" y="4279293"/>
            <a:ext cx="674562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어댑터 클래스가 새로 정의한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인터페이스를 구현한 것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955588" y="3432548"/>
            <a:ext cx="6752015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설정하기 위하여 매개 변수로 받은 </a:t>
            </a:r>
            <a:r>
              <a:rPr lang="en-US" altLang="ko-KR" sz="1400" dirty="0" smtClean="0"/>
              <a:t>listener </a:t>
            </a:r>
            <a:r>
              <a:rPr lang="ko-KR" altLang="en-US" sz="1400" dirty="0" smtClean="0"/>
              <a:t>객체 저장해 둔다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해당 </a:t>
            </a:r>
            <a:r>
              <a:rPr lang="en-US" altLang="ko-KR" sz="1400" dirty="0" smtClean="0"/>
              <a:t>Click Event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발생시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listener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객체로 인터페이스에 정의된 메소드 호출함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912424" y="2801247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28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Joy</a:t>
            </a:r>
            <a:r>
              <a:rPr lang="en-US" altLang="ko-KR" b="1" dirty="0">
                <a:solidFill>
                  <a:srgbClr val="C00000"/>
                </a:solidFill>
              </a:rPr>
              <a:t>0742</a:t>
            </a:r>
            <a:r>
              <a:rPr lang="en-US" altLang="ko-KR" b="1" dirty="0"/>
              <a:t>RecylerView </a:t>
            </a:r>
            <a:r>
              <a:rPr lang="en-US" altLang="ko-KR" dirty="0" smtClean="0"/>
              <a:t>Step </a:t>
            </a:r>
            <a:r>
              <a:rPr lang="en-US" altLang="ko-KR" dirty="0" smtClean="0"/>
              <a:t>5: </a:t>
            </a:r>
            <a:r>
              <a:rPr lang="ko-KR" altLang="en-US" dirty="0" smtClean="0"/>
              <a:t>이제 </a:t>
            </a:r>
            <a:r>
              <a:rPr lang="en-US" altLang="ko-KR" dirty="0" smtClean="0"/>
              <a:t>MainActivity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설정할 수 있고</a:t>
            </a:r>
            <a:r>
              <a:rPr lang="en-US" altLang="ko-KR" dirty="0" smtClean="0"/>
              <a:t>, item</a:t>
            </a:r>
            <a:r>
              <a:rPr lang="ko-KR" altLang="en-US" dirty="0" smtClean="0"/>
              <a:t>에 클릭</a:t>
            </a:r>
            <a:r>
              <a:rPr lang="en-US" altLang="ko-KR" dirty="0"/>
              <a:t> </a:t>
            </a:r>
            <a:r>
              <a:rPr lang="ko-KR" altLang="en-US" dirty="0" smtClean="0"/>
              <a:t>이벤트가 일어나면</a:t>
            </a:r>
            <a:r>
              <a:rPr lang="en-US" altLang="ko-KR" dirty="0" smtClean="0"/>
              <a:t>, interface</a:t>
            </a:r>
            <a:r>
              <a:rPr lang="ko-KR" altLang="en-US" dirty="0" smtClean="0"/>
              <a:t>를 통해서 </a:t>
            </a:r>
            <a:r>
              <a:rPr lang="en-US" altLang="ko-KR" dirty="0" smtClean="0"/>
              <a:t>MainActivity</a:t>
            </a:r>
            <a:r>
              <a:rPr lang="ko-KR" altLang="en-US" dirty="0" smtClean="0"/>
              <a:t>에서 설정해 놓은 메소드가 호출이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</a:t>
            </a:r>
            <a:r>
              <a:rPr lang="en-US" altLang="ko-KR" dirty="0" smtClean="0"/>
              <a:t>, Toast </a:t>
            </a:r>
            <a:r>
              <a:rPr lang="ko-KR" altLang="en-US" dirty="0" smtClean="0"/>
              <a:t>메시지를 표시합니다</a:t>
            </a:r>
            <a:r>
              <a:rPr lang="en-US" altLang="ko-KR" dirty="0" smtClean="0"/>
              <a:t>.   </a:t>
            </a:r>
          </a:p>
          <a:p>
            <a:r>
              <a:rPr lang="en-US" altLang="ko-KR" dirty="0" smtClean="0"/>
              <a:t>adapter</a:t>
            </a:r>
            <a:r>
              <a:rPr lang="ko-KR" altLang="en-US" dirty="0" smtClean="0"/>
              <a:t>를 이미 </a:t>
            </a:r>
            <a:r>
              <a:rPr lang="en-US" altLang="ko-KR" dirty="0" smtClean="0"/>
              <a:t>onCreate</a:t>
            </a:r>
            <a:r>
              <a:rPr lang="ko-KR" altLang="en-US" dirty="0" smtClean="0"/>
              <a:t>에서 생성했지만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onItemClick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 of scope</a:t>
            </a:r>
            <a:r>
              <a:rPr lang="ko-KR" altLang="en-US" dirty="0" smtClean="0"/>
              <a:t>이므로 빨간색으로 표시가 됩니다</a:t>
            </a:r>
            <a:r>
              <a:rPr lang="en-US" altLang="ko-KR" dirty="0" smtClean="0"/>
              <a:t>.  onCreate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adapter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final </a:t>
            </a:r>
            <a:r>
              <a:rPr lang="ko-KR" altLang="en-US" dirty="0" smtClean="0"/>
              <a:t>로 선언하거나 </a:t>
            </a:r>
            <a:r>
              <a:rPr lang="en-US" altLang="ko-KR" dirty="0" smtClean="0"/>
              <a:t>instance </a:t>
            </a:r>
            <a:r>
              <a:rPr lang="ko-KR" altLang="en-US" dirty="0" smtClean="0"/>
              <a:t>변수로 설정하면 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final </a:t>
            </a:r>
            <a:r>
              <a:rPr lang="en-US" altLang="ko-KR" dirty="0" err="1">
                <a:latin typeface="Consolas" panose="020B0609020204030204" pitchFamily="49" charset="0"/>
              </a:rPr>
              <a:t>PersonAdapter</a:t>
            </a:r>
            <a:r>
              <a:rPr lang="en-US" altLang="ko-KR" dirty="0">
                <a:latin typeface="Consolas" panose="020B0609020204030204" pitchFamily="49" charset="0"/>
              </a:rPr>
              <a:t> adapter = new </a:t>
            </a:r>
            <a:r>
              <a:rPr lang="en-US" altLang="ko-KR" dirty="0" err="1">
                <a:latin typeface="Consolas" panose="020B0609020204030204" pitchFamily="49" charset="0"/>
              </a:rPr>
              <a:t>PersonAdapter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7394" y="2698462"/>
            <a:ext cx="1125381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final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adapter = new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adapter.addItem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9", "010-4000-4000"));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10", "010-4000-4000"));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recyclerView.setAdapter</a:t>
            </a:r>
            <a:r>
              <a:rPr lang="en-US" altLang="ko-KR" sz="1400" dirty="0">
                <a:latin typeface="Consolas" panose="020B0609020204030204" pitchFamily="49" charset="0"/>
              </a:rPr>
              <a:t>(adapter);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</a:t>
            </a:r>
            <a:r>
              <a:rPr lang="en-US" altLang="ko-KR" sz="1400" b="1" dirty="0" err="1">
                <a:latin typeface="Consolas" panose="020B0609020204030204" pitchFamily="49" charset="0"/>
              </a:rPr>
              <a:t>setOnItemClickListener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item.getName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+ " " +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item.getMobile</a:t>
            </a:r>
            <a:r>
              <a:rPr lang="en-US" altLang="ko-KR" sz="1400" dirty="0" smtClean="0"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 // end of onCreate()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flipH="1">
            <a:off x="911424" y="4581128"/>
            <a:ext cx="962380" cy="1584176"/>
          </a:xfrm>
          <a:prstGeom prst="round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64352" y="2544573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MainActivity</a:t>
            </a:r>
            <a:r>
              <a:rPr lang="en-US" altLang="ko-KR" sz="1400" dirty="0" smtClean="0"/>
              <a:t>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39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Joy</a:t>
            </a:r>
            <a:r>
              <a:rPr lang="en-US" altLang="ko-KR" b="1" dirty="0">
                <a:solidFill>
                  <a:srgbClr val="C00000"/>
                </a:solidFill>
              </a:rPr>
              <a:t>0742</a:t>
            </a:r>
            <a:r>
              <a:rPr lang="en-US" altLang="ko-KR" b="1" dirty="0"/>
              <a:t>RecylerView </a:t>
            </a:r>
            <a:r>
              <a:rPr lang="ko-KR" altLang="en-US" b="1" dirty="0" smtClean="0">
                <a:solidFill>
                  <a:srgbClr val="C00000"/>
                </a:solidFill>
              </a:rPr>
              <a:t>결과 화면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1428791"/>
            <a:ext cx="2895851" cy="5067739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151784" y="5661248"/>
            <a:ext cx="360040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6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Save and show all items selected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0743</a:t>
            </a:r>
            <a:r>
              <a:rPr lang="en-US" altLang="ko-KR" b="1" dirty="0" smtClean="0"/>
              <a:t>RecylerView</a:t>
            </a:r>
            <a:r>
              <a:rPr lang="en-US" altLang="ko-KR" b="1" dirty="0"/>
              <a:t> </a:t>
            </a:r>
            <a:r>
              <a:rPr lang="en-US" altLang="ko-KR" b="1" dirty="0" smtClean="0"/>
              <a:t>Task: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</a:t>
            </a:r>
            <a:r>
              <a:rPr lang="ko-KR" altLang="en-US" dirty="0" err="1"/>
              <a:t>탭</a:t>
            </a:r>
            <a:r>
              <a:rPr lang="ko-KR" altLang="en-US" dirty="0" err="1" smtClean="0"/>
              <a:t>할</a:t>
            </a:r>
            <a:r>
              <a:rPr lang="ko-KR" altLang="en-US" dirty="0" smtClean="0"/>
              <a:t> 때마다 항목의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을 저장하고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탭하는</a:t>
            </a:r>
            <a:r>
              <a:rPr lang="ko-KR" altLang="en-US" dirty="0" smtClean="0"/>
              <a:t> 모든 </a:t>
            </a:r>
            <a:r>
              <a:rPr lang="en-US" altLang="ko-KR" dirty="0" smtClean="0"/>
              <a:t>items </a:t>
            </a:r>
            <a:r>
              <a:rPr lang="ko-KR" altLang="en-US" dirty="0" smtClean="0"/>
              <a:t>리스트를 </a:t>
            </a:r>
            <a:r>
              <a:rPr lang="en-US" altLang="ko-KR" dirty="0" err="1" smtClean="0"/>
              <a:t>Snackbar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지속적으로</a:t>
            </a:r>
            <a:r>
              <a:rPr lang="en-US" altLang="ko-KR" dirty="0" smtClean="0"/>
              <a:t>(</a:t>
            </a:r>
            <a:r>
              <a:rPr lang="en-US" altLang="ko-KR" dirty="0"/>
              <a:t>use </a:t>
            </a:r>
            <a:r>
              <a:rPr lang="en-US" altLang="ko-KR" dirty="0" err="1" smtClean="0"/>
              <a:t>Snackbar.LENGTH_INDEFINITE</a:t>
            </a:r>
            <a:r>
              <a:rPr lang="en-US" altLang="ko-KR" dirty="0" smtClean="0"/>
              <a:t> option)</a:t>
            </a:r>
            <a:r>
              <a:rPr lang="ko-KR" altLang="en-US" dirty="0" smtClean="0"/>
              <a:t> </a:t>
            </a:r>
            <a:r>
              <a:rPr lang="ko-KR" altLang="en-US" dirty="0" smtClean="0"/>
              <a:t>보여줍니다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이미 </a:t>
            </a:r>
            <a:r>
              <a:rPr lang="ko-KR" altLang="en-US" dirty="0" err="1" smtClean="0"/>
              <a:t>탭한</a:t>
            </a:r>
            <a:r>
              <a:rPr lang="ko-KR" altLang="en-US" dirty="0" smtClean="0"/>
              <a:t> 것을 다시 </a:t>
            </a:r>
            <a:r>
              <a:rPr lang="ko-KR" altLang="en-US" dirty="0" err="1" smtClean="0"/>
              <a:t>탭하면</a:t>
            </a:r>
            <a:r>
              <a:rPr lang="ko-KR" altLang="en-US" dirty="0" smtClean="0"/>
              <a:t> 리스트에서 삭제합니다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807" y="1988840"/>
            <a:ext cx="2727984" cy="4732802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7536160" y="6019868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Save and show all items selected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Joy0743RecyclerView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Step </a:t>
            </a:r>
            <a:r>
              <a:rPr lang="en-US" altLang="ko-KR" dirty="0" smtClean="0"/>
              <a:t>1: </a:t>
            </a:r>
            <a:r>
              <a:rPr lang="en-US" altLang="ko-KR" b="1" dirty="0" smtClean="0"/>
              <a:t>Jot</a:t>
            </a:r>
            <a:r>
              <a:rPr lang="en-US" altLang="ko-KR" b="1" dirty="0" smtClean="0">
                <a:solidFill>
                  <a:srgbClr val="C00000"/>
                </a:solidFill>
              </a:rPr>
              <a:t>0742</a:t>
            </a:r>
            <a:r>
              <a:rPr lang="en-US" altLang="ko-KR" b="1" dirty="0" smtClean="0"/>
              <a:t>RecyclerView </a:t>
            </a:r>
            <a:r>
              <a:rPr lang="ko-KR" altLang="en-US" dirty="0" smtClean="0"/>
              <a:t>폴더를 </a:t>
            </a:r>
            <a:r>
              <a:rPr lang="ko-KR" altLang="en-US" dirty="0"/>
              <a:t>복사하여 </a:t>
            </a: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0743</a:t>
            </a:r>
            <a:r>
              <a:rPr lang="en-US" altLang="ko-KR" b="1" dirty="0" smtClean="0"/>
              <a:t>RecylerView</a:t>
            </a:r>
            <a:r>
              <a:rPr lang="ko-KR" altLang="en-US" dirty="0"/>
              <a:t>폴더를 만듭니다</a:t>
            </a:r>
            <a:r>
              <a:rPr lang="en-US" altLang="ko-KR" dirty="0"/>
              <a:t>. </a:t>
            </a:r>
            <a:r>
              <a:rPr lang="ko-KR" altLang="en-US" dirty="0"/>
              <a:t>패키지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동일하게 </a:t>
            </a:r>
            <a:r>
              <a:rPr lang="ko-KR" altLang="en-US" dirty="0"/>
              <a:t>유지하므로</a:t>
            </a:r>
            <a:r>
              <a:rPr lang="en-US" altLang="ko-KR" dirty="0"/>
              <a:t>, strings.xml </a:t>
            </a:r>
            <a:r>
              <a:rPr lang="ko-KR" altLang="en-US" dirty="0"/>
              <a:t>과 </a:t>
            </a:r>
            <a:r>
              <a:rPr lang="en-US" altLang="ko-KR" dirty="0" err="1"/>
              <a:t>settings.gradle</a:t>
            </a:r>
            <a:r>
              <a:rPr lang="en-US" altLang="ko-KR" dirty="0"/>
              <a:t> </a:t>
            </a:r>
            <a:r>
              <a:rPr lang="ko-KR" altLang="en-US" dirty="0"/>
              <a:t>파일에 있는 프로젝트 이름만 수정하면 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Step 2: </a:t>
            </a:r>
          </a:p>
          <a:p>
            <a:r>
              <a:rPr lang="en-US" altLang="ko-KR" dirty="0" smtClean="0"/>
              <a:t>MainActivity</a:t>
            </a:r>
            <a:r>
              <a:rPr lang="ko-KR" altLang="en-US" dirty="0" smtClean="0"/>
              <a:t>에서 </a:t>
            </a:r>
            <a:r>
              <a:rPr lang="ko-KR" altLang="en-US" dirty="0"/>
              <a:t>이러한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들의 탭 리스트를 </a:t>
            </a:r>
            <a:r>
              <a:rPr lang="ko-KR" altLang="en-US" dirty="0"/>
              <a:t>관리할 수도 있지만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 err="1"/>
              <a:t>PersonAdapter</a:t>
            </a:r>
            <a:r>
              <a:rPr lang="ko-KR" altLang="en-US" dirty="0"/>
              <a:t> 클래스에서 기본적으로 제공하는 기능이 되는 것이 적절합니다</a:t>
            </a:r>
            <a:r>
              <a:rPr lang="en-US" altLang="ko-KR" dirty="0"/>
              <a:t>. </a:t>
            </a:r>
            <a:r>
              <a:rPr lang="ko-KR" altLang="en-US" dirty="0"/>
              <a:t>이러한 기능이 </a:t>
            </a:r>
            <a:r>
              <a:rPr lang="en-US" altLang="ko-KR" dirty="0"/>
              <a:t>Adapter</a:t>
            </a:r>
            <a:r>
              <a:rPr lang="ko-KR" altLang="en-US" dirty="0"/>
              <a:t>의 기본적인 일에 해당합니다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위해 </a:t>
            </a:r>
            <a:r>
              <a:rPr lang="en-US" altLang="ko-KR" dirty="0" err="1"/>
              <a:t>PersonAdapter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/>
              <a:t>instance variable</a:t>
            </a:r>
            <a:r>
              <a:rPr lang="ko-KR" altLang="en-US" dirty="0"/>
              <a:t>로 </a:t>
            </a:r>
            <a:r>
              <a:rPr lang="en-US" altLang="ko-KR" dirty="0"/>
              <a:t> </a:t>
            </a:r>
            <a:r>
              <a:rPr lang="en-US" altLang="ko-KR" dirty="0" err="1"/>
              <a:t>itemsSelected</a:t>
            </a:r>
            <a:r>
              <a:rPr lang="en-US" altLang="ko-KR" dirty="0"/>
              <a:t> </a:t>
            </a:r>
            <a:r>
              <a:rPr lang="ko-KR" altLang="en-US" dirty="0"/>
              <a:t>를 정의합니다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b="1" dirty="0"/>
              <a:t>     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</a:rPr>
              <a:t>      private </a:t>
            </a:r>
            <a:r>
              <a:rPr lang="en-US" altLang="ko-KR" b="1" dirty="0" err="1">
                <a:latin typeface="Consolas" panose="020B0609020204030204" pitchFamily="49" charset="0"/>
              </a:rPr>
              <a:t>ArrayList</a:t>
            </a:r>
            <a:r>
              <a:rPr lang="en-US" altLang="ko-KR" b="1" dirty="0">
                <a:latin typeface="Consolas" panose="020B0609020204030204" pitchFamily="49" charset="0"/>
              </a:rPr>
              <a:t>&lt;Integer&gt; </a:t>
            </a:r>
            <a:r>
              <a:rPr lang="en-US" altLang="ko-KR" b="1" dirty="0" err="1">
                <a:latin typeface="Consolas" panose="020B0609020204030204" pitchFamily="49" charset="0"/>
              </a:rPr>
              <a:t>itemsSelected</a:t>
            </a:r>
            <a:r>
              <a:rPr lang="en-US" altLang="ko-KR" b="1" dirty="0">
                <a:latin typeface="Consolas" panose="020B0609020204030204" pitchFamily="49" charset="0"/>
              </a:rPr>
              <a:t> = new </a:t>
            </a:r>
            <a:r>
              <a:rPr lang="en-US" altLang="ko-KR" b="1" dirty="0" err="1">
                <a:latin typeface="Consolas" panose="020B0609020204030204" pitchFamily="49" charset="0"/>
              </a:rPr>
              <a:t>ArrayList</a:t>
            </a:r>
            <a:r>
              <a:rPr lang="en-US" altLang="ko-KR" b="1" dirty="0">
                <a:latin typeface="Consolas" panose="020B0609020204030204" pitchFamily="49" charset="0"/>
              </a:rPr>
              <a:t>&lt;&gt;(); 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이에 대한 </a:t>
            </a:r>
            <a:r>
              <a:rPr lang="en-US" altLang="ko-KR" dirty="0" smtClean="0"/>
              <a:t>getter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setter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addItemsSelected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메소드를 코딩합니다</a:t>
            </a:r>
            <a:r>
              <a:rPr lang="en-US" altLang="ko-KR" dirty="0" smtClean="0"/>
              <a:t>.  </a:t>
            </a:r>
            <a:br>
              <a:rPr lang="en-US" altLang="ko-KR" dirty="0" smtClean="0"/>
            </a:br>
            <a:r>
              <a:rPr lang="ko-KR" altLang="en-US" dirty="0" smtClean="0"/>
              <a:t>필요하면</a:t>
            </a:r>
            <a:r>
              <a:rPr lang="en-US" altLang="ko-KR" dirty="0" smtClean="0"/>
              <a:t>, (Generate ... </a:t>
            </a:r>
            <a:r>
              <a:rPr lang="en-US" altLang="ko-KR" dirty="0" smtClean="0">
                <a:sym typeface="Wingdings" panose="05000000000000000000" pitchFamily="2" charset="2"/>
              </a:rPr>
              <a:t> getter and setter )</a:t>
            </a:r>
            <a:r>
              <a:rPr lang="ko-KR" altLang="en-US" dirty="0" smtClean="0">
                <a:sym typeface="Wingdings" panose="05000000000000000000" pitchFamily="2" charset="2"/>
              </a:rPr>
              <a:t>를 사용해도 좋습니다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8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안스 </a:t>
            </a:r>
            <a:r>
              <a:rPr lang="en-US" altLang="ko-KR" dirty="0" smtClean="0">
                <a:sym typeface="Wingdings" panose="05000000000000000000" pitchFamily="2" charset="2"/>
              </a:rPr>
              <a:t>API</a:t>
            </a:r>
            <a:r>
              <a:rPr lang="ko-KR" altLang="en-US" dirty="0" smtClean="0">
                <a:sym typeface="Wingdings" panose="05000000000000000000" pitchFamily="2" charset="2"/>
              </a:rPr>
              <a:t>에서 제공하는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을 사용하면 대부분의 화면을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하지만 사용자가 원하는 기능을 가진 새로운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을 만들 필요가 있기도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여기서는 새로운 뷰를 정의해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뷰를 만들려면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기존의 뷰를 상속받아 만들어야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뷰가 그려지는 방법을 이해할 필요가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뷰의 영역과 크기는 그 뷰를 포함하는 레이아웃의 영향을 받아 정해집니다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개발자가 필요할 경우 메소드를 재정의해서 자기의 코드를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뷰가 크기를 정할 때 호출되는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onMeasure</a:t>
            </a:r>
            <a:r>
              <a:rPr lang="en-US" altLang="ko-KR" b="1" dirty="0" smtClean="0">
                <a:sym typeface="Wingdings" panose="05000000000000000000" pitchFamily="2" charset="2"/>
              </a:rPr>
              <a:t>(),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setMeasuredDimension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맞게 그릴 때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이런 메소드 이름을 기억해 두십시오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b="1" dirty="0" smtClean="0">
                <a:sym typeface="Wingdings" panose="05000000000000000000" pitchFamily="2" charset="2"/>
              </a:rPr>
              <a:t>() &amp; invalidate()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 이해하기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뷰가 화면에 그려지는 과정에서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항상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과정 중에 개발자가 필요할 때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ko-KR" altLang="en-US" dirty="0" smtClean="0">
                <a:sym typeface="Wingdings" panose="05000000000000000000" pitchFamily="2" charset="2"/>
              </a:rPr>
              <a:t>를 재정의하여 자기가 원하는 기능을 삽입할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Save and show all items selected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Joy0743RecyclerView </a:t>
            </a:r>
            <a:r>
              <a:rPr lang="en-US" altLang="ko-KR" dirty="0" smtClean="0"/>
              <a:t>Step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그러면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어디에서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ItemsSelected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리스트에 삽입하거나 삭제하면 좋을까요</a:t>
            </a:r>
            <a:r>
              <a:rPr lang="en-US" altLang="ko-KR" dirty="0" smtClean="0"/>
              <a:t>? </a:t>
            </a:r>
            <a:br>
              <a:rPr lang="en-US" altLang="ko-KR" dirty="0" smtClean="0"/>
            </a:br>
            <a:r>
              <a:rPr lang="ko-KR" altLang="en-US" dirty="0" smtClean="0"/>
              <a:t>다양한 방법이 있어서 이 문제는 여러 명이 토론할 정도입니다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방법마다 장단점이 있을 것 같습니다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MainActivity.java - </a:t>
            </a:r>
            <a:r>
              <a:rPr lang="en-US" altLang="ko-KR" dirty="0" err="1" smtClean="0"/>
              <a:t>adapter.setOnItemClickListener</a:t>
            </a:r>
            <a:r>
              <a:rPr lang="en-US" altLang="ko-KR" dirty="0" smtClean="0"/>
              <a:t>(new </a:t>
            </a:r>
            <a:r>
              <a:rPr lang="en-US" altLang="ko-KR" dirty="0" err="1"/>
              <a:t>OnPersonItemClickListener</a:t>
            </a:r>
            <a:r>
              <a:rPr lang="en-US" altLang="ko-KR" dirty="0"/>
              <a:t>() {</a:t>
            </a:r>
          </a:p>
          <a:p>
            <a:pPr lvl="1"/>
            <a:r>
              <a:rPr lang="en-US" altLang="ko-KR" dirty="0" smtClean="0"/>
              <a:t>PersonAdapter.java – 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onItemClick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ViewHolder</a:t>
            </a:r>
            <a:r>
              <a:rPr lang="en-US" altLang="ko-KR" dirty="0">
                <a:latin typeface="Consolas" panose="020B0609020204030204" pitchFamily="49" charset="0"/>
              </a:rPr>
              <a:t> holder, 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int position)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onBindViewHolder</a:t>
            </a:r>
            <a:r>
              <a:rPr lang="en-US" altLang="ko-KR" dirty="0">
                <a:latin typeface="Consolas" panose="020B0609020204030204" pitchFamily="49" charset="0"/>
              </a:rPr>
              <a:t>(@</a:t>
            </a:r>
            <a:r>
              <a:rPr lang="en-US" altLang="ko-KR" dirty="0" err="1">
                <a:latin typeface="Consolas" panose="020B0609020204030204" pitchFamily="49" charset="0"/>
              </a:rPr>
              <a:t>NonNull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ViewHolder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viewHolder</a:t>
            </a:r>
            <a:r>
              <a:rPr lang="en-US" altLang="ko-KR" dirty="0">
                <a:latin typeface="Consolas" panose="020B0609020204030204" pitchFamily="49" charset="0"/>
              </a:rPr>
              <a:t>, int position) {</a:t>
            </a:r>
          </a:p>
          <a:p>
            <a:pPr lvl="2"/>
            <a:r>
              <a:rPr lang="en-US" altLang="ko-KR" b="1" dirty="0">
                <a:latin typeface="Consolas" panose="020B0609020204030204" pitchFamily="49" charset="0"/>
              </a:rPr>
              <a:t>public void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getItemsSelected</a:t>
            </a:r>
            <a:r>
              <a:rPr lang="en-US" altLang="ko-KR" b="1" dirty="0" smtClean="0"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ko-KR" b="1" dirty="0" smtClean="0">
                <a:latin typeface="Consolas" panose="020B0609020204030204" pitchFamily="49" charset="0"/>
              </a:rPr>
              <a:t>public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toggle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ItemsSelected</a:t>
            </a:r>
            <a:r>
              <a:rPr lang="en-US" altLang="ko-KR" b="1" dirty="0" smtClean="0">
                <a:latin typeface="Consolas" panose="020B0609020204030204" pitchFamily="49" charset="0"/>
              </a:rPr>
              <a:t>(int </a:t>
            </a:r>
            <a:r>
              <a:rPr lang="en-US" altLang="ko-KR" b="1" dirty="0">
                <a:latin typeface="Consolas" panose="020B0609020204030204" pitchFamily="49" charset="0"/>
              </a:rPr>
              <a:t>position) </a:t>
            </a:r>
            <a:r>
              <a:rPr lang="en-US" altLang="ko-KR" b="1" dirty="0" smtClean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dirty="0" smtClean="0"/>
              <a:t>...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결론적으로 </a:t>
            </a:r>
            <a:r>
              <a:rPr lang="en-US" altLang="ko-KR" dirty="0" err="1" smtClean="0"/>
              <a:t>PersonAdapter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클래스가 이러한 상황을 관리하고 즉 </a:t>
            </a:r>
            <a:r>
              <a:rPr lang="en-US" altLang="ko-KR" dirty="0" err="1" smtClean="0"/>
              <a:t>itemsSelected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정보를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또한 사용자에게 필요한 메소드를 제공해주는 것이 바람직합니다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사용자가 한 </a:t>
            </a:r>
            <a:r>
              <a:rPr lang="ko-KR" altLang="en-US" dirty="0" err="1" smtClean="0"/>
              <a:t>아이텝</a:t>
            </a:r>
            <a:r>
              <a:rPr lang="en-US" altLang="ko-KR" dirty="0" smtClean="0"/>
              <a:t>(</a:t>
            </a:r>
            <a:r>
              <a:rPr lang="ko-KR" altLang="en-US" dirty="0" smtClean="0"/>
              <a:t>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결과를 </a:t>
            </a:r>
            <a:r>
              <a:rPr lang="ko-KR" altLang="en-US" dirty="0" err="1" smtClean="0"/>
              <a:t>어탭터에</a:t>
            </a:r>
            <a:r>
              <a:rPr lang="ko-KR" altLang="en-US" dirty="0" smtClean="0"/>
              <a:t> 보내주어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어탭터가</a:t>
            </a:r>
            <a:r>
              <a:rPr lang="ko-KR" altLang="en-US" dirty="0" smtClean="0"/>
              <a:t> 자료를 유지관리하도록 합니다</a:t>
            </a:r>
            <a:r>
              <a:rPr lang="en-US" altLang="ko-KR" dirty="0" smtClean="0"/>
              <a:t>.  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Save and show all items selected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Joy0743RecyclerView </a:t>
            </a:r>
            <a:r>
              <a:rPr lang="en-US" altLang="ko-KR" dirty="0" smtClean="0"/>
              <a:t>Step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선택된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들의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들을 저장하는 </a:t>
            </a:r>
            <a:r>
              <a:rPr lang="ko-KR" altLang="en-US" dirty="0" err="1" smtClean="0"/>
              <a:t>인스턴수</a:t>
            </a:r>
            <a:r>
              <a:rPr lang="ko-KR" altLang="en-US" dirty="0" smtClean="0"/>
              <a:t> 변수를 선언합니다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그와 관련한 </a:t>
            </a:r>
            <a:r>
              <a:rPr lang="ko-KR" altLang="en-US" dirty="0" err="1" smtClean="0"/>
              <a:t>메소드들을</a:t>
            </a:r>
            <a:r>
              <a:rPr lang="ko-KR" altLang="en-US" dirty="0" smtClean="0"/>
              <a:t> 구현합니다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여기서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이라 함은 선택된 </a:t>
            </a:r>
            <a:r>
              <a:rPr lang="en-US" altLang="ko-KR" dirty="0" smtClean="0"/>
              <a:t>items</a:t>
            </a:r>
            <a:r>
              <a:rPr lang="ko-KR" altLang="en-US" dirty="0" smtClean="0"/>
              <a:t>의 인덱스인데</a:t>
            </a:r>
            <a:r>
              <a:rPr lang="en-US" altLang="ko-KR" dirty="0" smtClean="0"/>
              <a:t>, Person </a:t>
            </a:r>
            <a:r>
              <a:rPr lang="ko-KR" altLang="en-US" dirty="0" smtClean="0"/>
              <a:t>데이터를 저장하고 있는 배열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인덱스라고</a:t>
            </a:r>
            <a:r>
              <a:rPr lang="ko-KR" altLang="en-US" dirty="0" smtClean="0"/>
              <a:t> 간주해도 좋습니다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화면에 보이는 </a:t>
            </a:r>
            <a:r>
              <a:rPr lang="en-US" altLang="ko-KR" dirty="0" err="1" smtClean="0"/>
              <a:t>ViewHolder</a:t>
            </a:r>
            <a:r>
              <a:rPr lang="ko-KR" altLang="en-US" dirty="0" smtClean="0"/>
              <a:t>의 인덱스가 아님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2348880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>
                <a:latin typeface="Consolas" panose="020B0609020204030204" pitchFamily="49" charset="0"/>
              </a:rPr>
              <a:t>&lt;Integer&gt; </a:t>
            </a:r>
            <a:r>
              <a:rPr lang="en-US" altLang="ko-KR" sz="1600" dirty="0" err="1">
                <a:latin typeface="Consolas" panose="020B0609020204030204" pitchFamily="49" charset="0"/>
              </a:rPr>
              <a:t>itemsSelected</a:t>
            </a:r>
            <a:r>
              <a:rPr lang="en-US" altLang="ko-KR" sz="1600" dirty="0">
                <a:latin typeface="Consolas" panose="020B0609020204030204" pitchFamily="49" charset="0"/>
              </a:rPr>
              <a:t> = new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>
                <a:latin typeface="Consolas" panose="020B0609020204030204" pitchFamily="49" charset="0"/>
              </a:rPr>
              <a:t>&lt;&gt;();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>
                <a:latin typeface="Consolas" panose="020B0609020204030204" pitchFamily="49" charset="0"/>
              </a:rPr>
              <a:t>&lt;Integer&gt;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getItemsSelected</a:t>
            </a:r>
            <a:r>
              <a:rPr lang="en-US" altLang="ko-KR" sz="1600" b="1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itemsSelected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toggleItemsSelected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 </a:t>
            </a:r>
            <a:r>
              <a:rPr lang="en-US" altLang="ko-KR" sz="1600" dirty="0">
                <a:latin typeface="Consolas" panose="020B0609020204030204" pitchFamily="49" charset="0"/>
              </a:rPr>
              <a:t>position)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itemsSelected.contains</a:t>
            </a:r>
            <a:r>
              <a:rPr lang="en-US" altLang="ko-KR" sz="1600" dirty="0">
                <a:latin typeface="Consolas" panose="020B0609020204030204" pitchFamily="49" charset="0"/>
              </a:rPr>
              <a:t>(position))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itemsSelected.remove</a:t>
            </a:r>
            <a:r>
              <a:rPr lang="en-US" altLang="ko-KR" sz="1600" dirty="0">
                <a:latin typeface="Consolas" panose="020B0609020204030204" pitchFamily="49" charset="0"/>
              </a:rPr>
              <a:t>((Integer</a:t>
            </a:r>
            <a:r>
              <a:rPr lang="en-US" altLang="ko-KR" sz="1600" dirty="0" smtClean="0">
                <a:latin typeface="Consolas" panose="020B0609020204030204" pitchFamily="49" charset="0"/>
              </a:rPr>
              <a:t>) position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itemsSelected.add</a:t>
            </a:r>
            <a:r>
              <a:rPr lang="en-US" altLang="ko-KR" sz="16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6679" y="4111189"/>
            <a:ext cx="5259961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position</a:t>
            </a:r>
            <a:r>
              <a:rPr lang="ko-KR" altLang="en-US" sz="1400" dirty="0" smtClean="0"/>
              <a:t>이 </a:t>
            </a:r>
            <a:r>
              <a:rPr lang="en-US" altLang="ko-KR" sz="1400" dirty="0" err="1" smtClean="0"/>
              <a:t>itemsSelected</a:t>
            </a:r>
            <a:r>
              <a:rPr lang="ko-KR" altLang="en-US" sz="1400" dirty="0" smtClean="0"/>
              <a:t>에 존재하지 않을 때 추가하지만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만약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smtClean="0"/>
              <a:t>이미 존재한다면 삭제합니다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이렇게 </a:t>
            </a:r>
            <a:r>
              <a:rPr lang="en-US" altLang="ko-KR" sz="1400" dirty="0" smtClean="0"/>
              <a:t>item</a:t>
            </a:r>
            <a:r>
              <a:rPr lang="ko-KR" altLang="en-US" sz="1400" dirty="0" smtClean="0"/>
              <a:t>이나 </a:t>
            </a:r>
            <a:r>
              <a:rPr lang="en-US" altLang="ko-KR" sz="1400" dirty="0" smtClean="0"/>
              <a:t>switch</a:t>
            </a:r>
            <a:r>
              <a:rPr lang="ko-KR" altLang="en-US" sz="1400" dirty="0" smtClean="0"/>
              <a:t>의 상태가 </a:t>
            </a:r>
            <a:endParaRPr lang="en-US" altLang="ko-KR" sz="1400" dirty="0" smtClean="0"/>
          </a:p>
          <a:p>
            <a:r>
              <a:rPr lang="en-US" altLang="ko-KR" sz="1400" dirty="0" smtClean="0"/>
              <a:t>add/delete, true/false </a:t>
            </a:r>
            <a:r>
              <a:rPr lang="ko-KR" altLang="en-US" sz="1400" dirty="0" smtClean="0"/>
              <a:t>혹은 </a:t>
            </a:r>
            <a:r>
              <a:rPr lang="en-US" altLang="ko-KR" sz="1400" dirty="0" smtClean="0"/>
              <a:t> on/off </a:t>
            </a:r>
            <a:r>
              <a:rPr lang="ko-KR" altLang="en-US" sz="1400" dirty="0" smtClean="0"/>
              <a:t>두 개 중의 하나로 상태가 </a:t>
            </a:r>
            <a:endParaRPr lang="en-US" altLang="ko-KR" sz="1400" dirty="0" smtClean="0"/>
          </a:p>
          <a:p>
            <a:r>
              <a:rPr lang="ko-KR" altLang="en-US" sz="1400" dirty="0" smtClean="0"/>
              <a:t>바꾸는 </a:t>
            </a:r>
            <a:r>
              <a:rPr lang="ko-KR" altLang="en-US" sz="1400" dirty="0"/>
              <a:t>것을 </a:t>
            </a:r>
            <a:r>
              <a:rPr lang="en-US" altLang="ko-KR" sz="1400" dirty="0"/>
              <a:t>toggle</a:t>
            </a:r>
            <a:r>
              <a:rPr lang="ko-KR" altLang="en-US" sz="1400" dirty="0"/>
              <a:t>이라 합니다</a:t>
            </a:r>
            <a:r>
              <a:rPr lang="en-US" altLang="ko-KR" sz="1400" dirty="0"/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6678" y="5499809"/>
            <a:ext cx="5200955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err="1" smtClean="0"/>
              <a:t>ArrayList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remove()</a:t>
            </a:r>
            <a:r>
              <a:rPr lang="ko-KR" altLang="en-US" sz="1400" dirty="0" err="1" smtClean="0"/>
              <a:t>메소드의</a:t>
            </a:r>
            <a:r>
              <a:rPr lang="ko-KR" altLang="en-US" sz="1400" dirty="0" smtClean="0"/>
              <a:t> 인자가 </a:t>
            </a:r>
            <a:r>
              <a:rPr lang="en-US" altLang="ko-KR" sz="1400" dirty="0" smtClean="0"/>
              <a:t>int</a:t>
            </a:r>
            <a:r>
              <a:rPr lang="ko-KR" altLang="en-US" sz="1400" dirty="0" smtClean="0"/>
              <a:t>이면 배열의 </a:t>
            </a:r>
            <a:r>
              <a:rPr lang="ko-KR" altLang="en-US" sz="1400" dirty="0" smtClean="0"/>
              <a:t>인덱스로 </a:t>
            </a:r>
            <a:r>
              <a:rPr lang="ko-KR" altLang="en-US" sz="1400" dirty="0" smtClean="0"/>
              <a:t>간주하고 그  인덱스의 요소를 삭제합니다</a:t>
            </a:r>
            <a:r>
              <a:rPr lang="en-US" altLang="ko-KR" sz="1400" dirty="0" smtClean="0"/>
              <a:t>. </a:t>
            </a:r>
            <a:r>
              <a:rPr lang="en-US" altLang="ko-KR" sz="1400" dirty="0" smtClean="0"/>
              <a:t> (</a:t>
            </a:r>
            <a:r>
              <a:rPr lang="en-US" altLang="ko-KR" sz="1400" dirty="0" smtClean="0"/>
              <a:t>Integer)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객체일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객체의 요소를 배열에서 삭제합니다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그래서</a:t>
            </a:r>
            <a:r>
              <a:rPr lang="en-US" altLang="ko-KR" sz="1400" dirty="0" smtClean="0"/>
              <a:t>, int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형식인 </a:t>
            </a:r>
            <a:r>
              <a:rPr lang="en-US" altLang="ko-KR" sz="1400" dirty="0" smtClean="0"/>
              <a:t>position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Integer 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typecast </a:t>
            </a:r>
            <a:r>
              <a:rPr lang="ko-KR" altLang="en-US" sz="1400" dirty="0" smtClean="0"/>
              <a:t>하여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변화하여 </a:t>
            </a:r>
            <a:r>
              <a:rPr lang="ko-KR" altLang="en-US" sz="1400" dirty="0" smtClean="0"/>
              <a:t>메소드를 호출해야 합니다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flipH="1" flipV="1">
            <a:off x="4943872" y="5185251"/>
            <a:ext cx="1652806" cy="79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44861" y="2620325"/>
            <a:ext cx="270458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instance variable of the class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96678" y="3230415"/>
            <a:ext cx="507061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현재 </a:t>
            </a:r>
            <a:r>
              <a:rPr lang="ko-KR" altLang="en-US" sz="1400" dirty="0" smtClean="0"/>
              <a:t>선택된 </a:t>
            </a:r>
            <a:r>
              <a:rPr lang="en-US" altLang="ko-KR" sz="1400" dirty="0" smtClean="0"/>
              <a:t>item</a:t>
            </a:r>
            <a:r>
              <a:rPr lang="ko-KR" altLang="en-US" sz="1400" dirty="0" smtClean="0"/>
              <a:t>들의 </a:t>
            </a:r>
            <a:r>
              <a:rPr lang="en-US" altLang="ko-KR" sz="1400" dirty="0" smtClean="0"/>
              <a:t>Person </a:t>
            </a:r>
            <a:r>
              <a:rPr lang="ko-KR" altLang="en-US" sz="1400" dirty="0" smtClean="0"/>
              <a:t>배열 인덱스를 모두 반환합니다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513493" y="2165787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605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Save and show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all items selected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Joy0743RecyclerView </a:t>
            </a:r>
            <a:r>
              <a:rPr lang="en-US" altLang="ko-KR" dirty="0" smtClean="0"/>
              <a:t>Step </a:t>
            </a:r>
            <a:r>
              <a:rPr lang="en-US" altLang="ko-KR" dirty="0" smtClean="0"/>
              <a:t>3: </a:t>
            </a:r>
          </a:p>
          <a:p>
            <a:r>
              <a:rPr lang="en-US" altLang="ko-KR" dirty="0" smtClean="0"/>
              <a:t>MainActivity</a:t>
            </a:r>
            <a:r>
              <a:rPr lang="ko-KR" altLang="en-US" dirty="0" smtClean="0"/>
              <a:t>에서 탭</a:t>
            </a:r>
            <a:r>
              <a:rPr lang="en-US" altLang="ko-KR" dirty="0" smtClean="0"/>
              <a:t>/Click </a:t>
            </a:r>
            <a:r>
              <a:rPr lang="ko-KR" altLang="en-US" dirty="0" smtClean="0"/>
              <a:t>이벤트가 있을 때마다</a:t>
            </a:r>
            <a:r>
              <a:rPr lang="en-US" altLang="ko-KR" dirty="0" smtClean="0"/>
              <a:t>, adapter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한 리스트를 받아서 출력합니다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746381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adapter.setOnItemClickListener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600" dirty="0">
                <a:latin typeface="Consolas" panose="020B0609020204030204" pitchFamily="49" charset="0"/>
              </a:rPr>
              <a:t> holder, 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"Position: " + position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adapter.toggleItemsSelected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(position); // add or delete it to/from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itemsSelected</a:t>
            </a:r>
            <a:endParaRPr lang="en-US" altLang="ko-KR" sz="1600" b="1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6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600" dirty="0">
                <a:latin typeface="Consolas" panose="020B0609020204030204" pitchFamily="49" charset="0"/>
              </a:rPr>
              <a:t>(position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// display the item just tapped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>
                <a:latin typeface="Consolas" panose="020B0609020204030204" pitchFamily="49" charset="0"/>
              </a:rPr>
              <a:t>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item.getName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+ "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item.getNumber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            // display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itemsSelected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currently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use adapter's method to get the list of items selected currently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use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</a:t>
            </a:r>
            <a:r>
              <a:rPr lang="en-US" altLang="ko-KR" sz="1600" dirty="0" smtClean="0">
                <a:latin typeface="Consolas" panose="020B0609020204030204" pitchFamily="49" charset="0"/>
              </a:rPr>
              <a:t> to display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itemsSelected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36360" y="1593916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MainActivity</a:t>
            </a:r>
            <a:r>
              <a:rPr lang="en-US" altLang="ko-KR" sz="1400" dirty="0" smtClean="0"/>
              <a:t>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43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0743</a:t>
            </a:r>
            <a:r>
              <a:rPr lang="en-US" altLang="ko-KR" b="1" dirty="0" smtClean="0"/>
              <a:t>RecylerView </a:t>
            </a:r>
            <a:r>
              <a:rPr lang="ko-KR" altLang="en-US" b="1" dirty="0" smtClean="0">
                <a:solidFill>
                  <a:srgbClr val="C00000"/>
                </a:solidFill>
              </a:rPr>
              <a:t>결과 화면</a:t>
            </a:r>
            <a:r>
              <a:rPr lang="en-US" altLang="ko-KR" b="1" dirty="0" smtClean="0"/>
              <a:t>: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943864" y="5733256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1292914"/>
            <a:ext cx="2911092" cy="514394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8183220">
            <a:off x="5195114" y="5211818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highlighted or not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2"/>
            <a:ext cx="7894335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0744</a:t>
            </a:r>
            <a:r>
              <a:rPr lang="en-US" altLang="ko-KR" b="1" dirty="0" smtClean="0"/>
              <a:t>RecylerView Task: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탭한</a:t>
            </a:r>
            <a:r>
              <a:rPr lang="ko-KR" altLang="en-US" dirty="0" smtClean="0"/>
              <a:t> 항목들은 바탕을 노란색을 강조해서 나타냅니다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</a:t>
            </a:r>
            <a:r>
              <a:rPr lang="ko-KR" altLang="en-US" dirty="0" err="1" smtClean="0"/>
              <a:t>탭하면</a:t>
            </a:r>
            <a:r>
              <a:rPr lang="ko-KR" altLang="en-US" dirty="0" smtClean="0"/>
              <a:t> 강조한 노란색을 지웁니다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누가 </a:t>
            </a:r>
            <a:r>
              <a:rPr lang="ko-KR" altLang="en-US" dirty="0">
                <a:sym typeface="Wingdings" panose="05000000000000000000" pitchFamily="2" charset="2"/>
              </a:rPr>
              <a:t>언제 </a:t>
            </a:r>
            <a:r>
              <a:rPr lang="en-US" altLang="ko-KR" dirty="0" err="1">
                <a:sym typeface="Wingdings" panose="05000000000000000000" pitchFamily="2" charset="2"/>
              </a:rPr>
              <a:t>itemsSelected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sym typeface="Wingdings" panose="05000000000000000000" pitchFamily="2" charset="2"/>
              </a:rPr>
              <a:t>items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display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update</a:t>
            </a:r>
            <a:r>
              <a:rPr lang="ko-KR" altLang="en-US" dirty="0" smtClean="0">
                <a:sym typeface="Wingdings" panose="05000000000000000000" pitchFamily="2" charset="2"/>
              </a:rPr>
              <a:t>하는 </a:t>
            </a:r>
            <a:r>
              <a:rPr lang="ko-KR" altLang="en-US" dirty="0" smtClean="0">
                <a:sym typeface="Wingdings" panose="05000000000000000000" pitchFamily="2" charset="2"/>
              </a:rPr>
              <a:t>것이 쉽지 않은 </a:t>
            </a:r>
            <a:r>
              <a:rPr lang="ko-KR" altLang="en-US" dirty="0">
                <a:sym typeface="Wingdings" panose="05000000000000000000" pitchFamily="2" charset="2"/>
              </a:rPr>
              <a:t>문제 </a:t>
            </a:r>
            <a:r>
              <a:rPr lang="ko-KR" altLang="en-US" dirty="0" smtClean="0">
                <a:sym typeface="Wingdings" panose="05000000000000000000" pitchFamily="2" charset="2"/>
              </a:rPr>
              <a:t>같아서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단계</a:t>
            </a:r>
            <a:r>
              <a:rPr lang="en-US" altLang="ko-KR" dirty="0" smtClean="0">
                <a:sym typeface="Wingdings" panose="05000000000000000000" pitchFamily="2" charset="2"/>
              </a:rPr>
              <a:t>(trial)</a:t>
            </a:r>
            <a:r>
              <a:rPr lang="ko-KR" altLang="en-US" dirty="0" smtClean="0">
                <a:sym typeface="Wingdings" panose="05000000000000000000" pitchFamily="2" charset="2"/>
              </a:rPr>
              <a:t>를 거쳐서 완성할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 과정에 </a:t>
            </a:r>
            <a:r>
              <a:rPr lang="en-US" altLang="ko-KR" dirty="0" err="1" smtClean="0">
                <a:sym typeface="Wingdings" panose="05000000000000000000" pitchFamily="2" charset="2"/>
              </a:rPr>
              <a:t>RecylerView</a:t>
            </a:r>
            <a:r>
              <a:rPr lang="ko-KR" altLang="en-US" dirty="0" smtClean="0">
                <a:sym typeface="Wingdings" panose="05000000000000000000" pitchFamily="2" charset="2"/>
              </a:rPr>
              <a:t>에 대한 깊은 이해를 도모할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Joy743RecylerView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Joy744RecylerView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프로젝트를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이름에 변화가 없으므로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515" y="1628132"/>
            <a:ext cx="2774697" cy="486839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8422459" y="2255949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8420951" y="5784341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 or not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0744</a:t>
            </a:r>
            <a:r>
              <a:rPr lang="en-US" altLang="ko-KR" b="1" dirty="0" smtClean="0"/>
              <a:t>RecylerView</a:t>
            </a:r>
            <a:r>
              <a:rPr lang="en-US" altLang="ko-KR" b="1" dirty="0" smtClean="0"/>
              <a:t>:</a:t>
            </a:r>
          </a:p>
          <a:p>
            <a:pPr marL="0" indent="0">
              <a:buNone/>
            </a:pPr>
            <a:r>
              <a:rPr lang="en-US" altLang="ko-KR" b="1" dirty="0" smtClean="0"/>
              <a:t>1</a:t>
            </a:r>
            <a:r>
              <a:rPr lang="en-US" altLang="ko-KR" b="1" baseline="30000" dirty="0" smtClean="0"/>
              <a:t>st</a:t>
            </a:r>
            <a:r>
              <a:rPr lang="en-US" altLang="ko-KR" b="1" dirty="0" smtClean="0"/>
              <a:t> Trial: </a:t>
            </a:r>
            <a:r>
              <a:rPr lang="en-US" altLang="ko-KR" dirty="0"/>
              <a:t>Item</a:t>
            </a:r>
            <a:r>
              <a:rPr lang="ko-KR" altLang="en-US" dirty="0"/>
              <a:t>을 </a:t>
            </a:r>
            <a:r>
              <a:rPr lang="ko-KR" altLang="en-US" dirty="0" err="1"/>
              <a:t>탭할</a:t>
            </a:r>
            <a:r>
              <a:rPr lang="ko-KR" altLang="en-US" dirty="0"/>
              <a:t> 때마다 </a:t>
            </a:r>
            <a:r>
              <a:rPr lang="ko-KR" altLang="en-US" dirty="0" smtClean="0"/>
              <a:t>호출되는 </a:t>
            </a:r>
            <a:r>
              <a:rPr lang="en-US" altLang="ko-KR" dirty="0" smtClean="0"/>
              <a:t>MainActivity.java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onClick </a:t>
            </a:r>
            <a:r>
              <a:rPr lang="ko-KR" altLang="en-US" dirty="0" err="1" smtClean="0"/>
              <a:t>리스너에서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이 어댑터의 </a:t>
            </a:r>
            <a:r>
              <a:rPr lang="en-US" altLang="ko-KR" dirty="0" err="1" smtClean="0"/>
              <a:t>itemsSelected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리스트에 체크하여 배경색을 </a:t>
            </a:r>
            <a:r>
              <a:rPr lang="en-US" altLang="ko-KR" dirty="0" smtClean="0"/>
              <a:t>update</a:t>
            </a:r>
            <a:r>
              <a:rPr lang="ko-KR" altLang="en-US" dirty="0"/>
              <a:t> </a:t>
            </a:r>
            <a:r>
              <a:rPr lang="ko-KR" altLang="en-US" dirty="0" smtClean="0"/>
              <a:t>해봅니다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2204864"/>
            <a:ext cx="1125381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adapter.setOnItemClickListener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b="1" dirty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"Position: " + 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adapter.addItemsSelected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"item: " + 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400" dirty="0">
                <a:latin typeface="Consolas" panose="020B0609020204030204" pitchFamily="49" charset="0"/>
              </a:rPr>
              <a:t>(view,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adapter.getItemsSelected</a:t>
            </a:r>
            <a:r>
              <a:rPr lang="en-US" altLang="ko-KR" sz="1400" dirty="0">
                <a:latin typeface="Consolas" panose="020B0609020204030204" pitchFamily="49" charset="0"/>
              </a:rPr>
              <a:t>().toString(),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Snackbar.LENGTH_INDEFINITE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ArrayList</a:t>
            </a:r>
            <a:r>
              <a:rPr lang="en-US" altLang="ko-KR" sz="1400" b="1" dirty="0">
                <a:latin typeface="Consolas" panose="020B0609020204030204" pitchFamily="49" charset="0"/>
              </a:rPr>
              <a:t>&lt;Integer&gt; </a:t>
            </a:r>
            <a:r>
              <a:rPr lang="en-US" altLang="ko-KR" sz="1400" b="1" dirty="0" err="1">
                <a:latin typeface="Consolas" panose="020B0609020204030204" pitchFamily="49" charset="0"/>
              </a:rPr>
              <a:t>itemsSelected</a:t>
            </a:r>
            <a:r>
              <a:rPr lang="en-US" altLang="ko-KR" sz="1400" b="1" dirty="0"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latin typeface="Consolas" panose="020B0609020204030204" pitchFamily="49" charset="0"/>
              </a:rPr>
              <a:t>adapter.getItemsSelected</a:t>
            </a:r>
            <a:r>
              <a:rPr lang="en-US" altLang="ko-KR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if (</a:t>
            </a:r>
            <a:r>
              <a:rPr lang="en-US" altLang="ko-KR" sz="1400" b="1" dirty="0" err="1">
                <a:latin typeface="Consolas" panose="020B0609020204030204" pitchFamily="49" charset="0"/>
              </a:rPr>
              <a:t>itemsSelected.contains</a:t>
            </a:r>
            <a:r>
              <a:rPr lang="en-US" altLang="ko-KR" sz="1400" b="1" dirty="0">
                <a:latin typeface="Consolas" panose="020B0609020204030204" pitchFamily="49" charset="0"/>
              </a:rPr>
              <a:t>(position)) 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view.setBackgroundColor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Color.YELLOW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else 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view.setBackgroundColor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Color.WHITE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11760" y="2050975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MainActivityr.java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93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 or not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0744</a:t>
            </a:r>
            <a:r>
              <a:rPr lang="en-US" altLang="ko-KR" b="1" dirty="0" smtClean="0"/>
              <a:t>RecylerView</a:t>
            </a:r>
            <a:r>
              <a:rPr lang="en-US" altLang="ko-KR" b="1" dirty="0" smtClean="0"/>
              <a:t>:</a:t>
            </a:r>
          </a:p>
          <a:p>
            <a:pPr marL="0" indent="0">
              <a:buNone/>
            </a:pPr>
            <a:r>
              <a:rPr lang="en-US" altLang="ko-KR" b="1" dirty="0" smtClean="0"/>
              <a:t>1</a:t>
            </a:r>
            <a:r>
              <a:rPr lang="en-US" altLang="ko-KR" b="1" baseline="30000" dirty="0" smtClean="0"/>
              <a:t>st</a:t>
            </a:r>
            <a:r>
              <a:rPr lang="en-US" altLang="ko-KR" b="1" dirty="0" smtClean="0"/>
              <a:t> Trial 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: </a:t>
            </a:r>
          </a:p>
          <a:p>
            <a:r>
              <a:rPr lang="ko-KR" altLang="en-US" dirty="0" smtClean="0"/>
              <a:t>처음에는 </a:t>
            </a:r>
            <a:r>
              <a:rPr lang="ko-KR" altLang="en-US" dirty="0"/>
              <a:t>잘 되는 것 같지만</a:t>
            </a:r>
            <a:r>
              <a:rPr lang="en-US" altLang="ko-KR" dirty="0"/>
              <a:t>..... </a:t>
            </a:r>
            <a:r>
              <a:rPr lang="ko-KR" altLang="en-US" dirty="0"/>
              <a:t>나중에 어떤 문제점을 </a:t>
            </a:r>
            <a:r>
              <a:rPr lang="ko-KR" altLang="en-US" dirty="0" smtClean="0"/>
              <a:t>발견하였는지요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왜 그런 현상이 발생하는 것일까요</a:t>
            </a:r>
            <a:r>
              <a:rPr lang="en-US" altLang="ko-KR" dirty="0" smtClean="0"/>
              <a:t>? 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스크롤링을</a:t>
            </a:r>
            <a:r>
              <a:rPr lang="ko-KR" altLang="en-US" dirty="0" smtClean="0"/>
              <a:t>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선택하지도 않은 뷰들이 노란색으로 나타나는 현상을 볼 수 있습니다</a:t>
            </a:r>
            <a:r>
              <a:rPr lang="en-US" altLang="ko-KR" dirty="0" smtClean="0"/>
              <a:t>. </a:t>
            </a:r>
            <a:r>
              <a:rPr lang="ko-KR" altLang="en-US" dirty="0"/>
              <a:t>왜 </a:t>
            </a:r>
            <a:r>
              <a:rPr lang="ko-KR" altLang="en-US" dirty="0" smtClean="0"/>
              <a:t>그럴까요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중요한 개념은 </a:t>
            </a:r>
            <a:r>
              <a:rPr lang="en-US" altLang="ko-KR" dirty="0" smtClean="0"/>
              <a:t>RecyclerView</a:t>
            </a:r>
            <a:r>
              <a:rPr lang="ko-KR" altLang="en-US" dirty="0" smtClean="0"/>
              <a:t>라는데 있습니다</a:t>
            </a:r>
            <a:r>
              <a:rPr lang="en-US" altLang="ko-KR" dirty="0" smtClean="0"/>
              <a:t>. View</a:t>
            </a:r>
            <a:r>
              <a:rPr lang="ko-KR" altLang="en-US" dirty="0" smtClean="0"/>
              <a:t>를 다시 사용하는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items</a:t>
            </a:r>
            <a:r>
              <a:rPr lang="ko-KR" altLang="en-US" dirty="0" smtClean="0"/>
              <a:t>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내용은 변경될지라도 화면에 보이는 각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들에 대한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들은 다시 만들지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재사용하는 것이라 </a:t>
            </a:r>
            <a:r>
              <a:rPr lang="en-US" altLang="ko-KR" dirty="0" smtClean="0"/>
              <a:t>Recycler view</a:t>
            </a:r>
            <a:r>
              <a:rPr lang="ko-KR" altLang="en-US" dirty="0" smtClean="0"/>
              <a:t>라고 부르는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화면이 바뀌면서</a:t>
            </a:r>
            <a:r>
              <a:rPr lang="en-US" altLang="ko-KR" dirty="0" smtClean="0"/>
              <a:t>, item</a:t>
            </a:r>
            <a:r>
              <a:rPr lang="ko-KR" altLang="en-US" dirty="0" smtClean="0"/>
              <a:t>의 내용이 바뀌더라도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는 전에 있는 것이니까 노란색이 그대로 나오는 것입니다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문제를 해결하려면</a:t>
            </a:r>
            <a:r>
              <a:rPr lang="en-US" altLang="ko-KR" dirty="0" smtClean="0"/>
              <a:t>, view</a:t>
            </a:r>
            <a:r>
              <a:rPr lang="ko-KR" altLang="en-US" dirty="0" smtClean="0"/>
              <a:t>가 아니라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에 의거해서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의 값을 변경해야 합니다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 or not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0744</a:t>
            </a:r>
            <a:r>
              <a:rPr lang="en-US" altLang="ko-KR" b="1" dirty="0" smtClean="0"/>
              <a:t>RecylerView</a:t>
            </a:r>
            <a:r>
              <a:rPr lang="en-US" altLang="ko-KR" b="1" dirty="0" smtClean="0"/>
              <a:t>:</a:t>
            </a:r>
          </a:p>
          <a:p>
            <a:pPr marL="0" indent="0">
              <a:buNone/>
            </a:pPr>
            <a:r>
              <a:rPr lang="en-US" altLang="ko-KR" b="1" dirty="0" smtClean="0"/>
              <a:t>2</a:t>
            </a:r>
            <a:r>
              <a:rPr lang="en-US" altLang="ko-KR" b="1" baseline="30000" dirty="0" smtClean="0"/>
              <a:t>nd</a:t>
            </a:r>
            <a:r>
              <a:rPr lang="en-US" altLang="ko-KR" b="1" dirty="0" smtClean="0"/>
              <a:t> Trial: </a:t>
            </a:r>
            <a:r>
              <a:rPr lang="en-US" altLang="ko-KR" dirty="0" smtClean="0"/>
              <a:t>MainActivity.java</a:t>
            </a:r>
            <a:r>
              <a:rPr lang="ko-KR" altLang="en-US" dirty="0" smtClean="0"/>
              <a:t>가 아니라 </a:t>
            </a:r>
            <a:r>
              <a:rPr lang="en-US" altLang="ko-KR" dirty="0" smtClean="0"/>
              <a:t>PersonAdapter.java </a:t>
            </a:r>
            <a:r>
              <a:rPr lang="ko-KR" altLang="en-US" dirty="0" smtClean="0"/>
              <a:t>에서 코딩을 해야할 것 같은 생각이 들었을 겁니다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Trial</a:t>
            </a:r>
            <a:r>
              <a:rPr lang="ko-KR" altLang="en-US" dirty="0" smtClean="0"/>
              <a:t>에서 추가했던 부분을 </a:t>
            </a:r>
            <a:r>
              <a:rPr lang="en-US" altLang="ko-KR" dirty="0" smtClean="0"/>
              <a:t>comments</a:t>
            </a:r>
            <a:r>
              <a:rPr lang="ko-KR" altLang="en-US" dirty="0" smtClean="0"/>
              <a:t>로 처리하고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그와 같은 기능을 하는 코드를 어디에 추가해야 할까요</a:t>
            </a:r>
            <a:r>
              <a:rPr lang="en-US" altLang="ko-KR" dirty="0" smtClean="0"/>
              <a:t>? </a:t>
            </a:r>
          </a:p>
          <a:p>
            <a:r>
              <a:rPr lang="en-US" altLang="ko-KR" dirty="0" err="1" smtClean="0"/>
              <a:t>PersonAdapter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onItemClick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추가하면 어떨까요</a:t>
            </a:r>
            <a:r>
              <a:rPr lang="en-US" altLang="ko-KR" dirty="0" smtClean="0"/>
              <a:t>?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2204864"/>
            <a:ext cx="11253818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(listener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en-US" altLang="ko-KR" sz="14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 listener: " + 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listener.onItemClick</a:t>
            </a:r>
            <a:r>
              <a:rPr lang="en-US" altLang="ko-KR" sz="1400" dirty="0">
                <a:latin typeface="Consolas" panose="020B0609020204030204" pitchFamily="49" charset="0"/>
              </a:rPr>
              <a:t>(holder, view, 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itemsSelected.contains</a:t>
            </a:r>
            <a:r>
              <a:rPr lang="en-US" altLang="ko-KR" sz="1400" dirty="0">
                <a:latin typeface="Consolas" panose="020B0609020204030204" pitchFamily="49" charset="0"/>
              </a:rPr>
              <a:t>(position))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holder.itemView.setBackgroundColor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Color.YELLOW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else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holder.itemView.setBackgroundColor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Color.WHITE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"Selected: " + </a:t>
            </a:r>
            <a:r>
              <a:rPr lang="en-US" altLang="ko-KR" sz="1400" dirty="0" err="1">
                <a:latin typeface="Consolas" panose="020B0609020204030204" pitchFamily="49" charset="0"/>
              </a:rPr>
              <a:t>itemsSelected.toString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11760" y="2050975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44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 or not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0744</a:t>
            </a:r>
            <a:r>
              <a:rPr lang="en-US" altLang="ko-KR" b="1" dirty="0" smtClean="0"/>
              <a:t>RecylerView</a:t>
            </a:r>
            <a:r>
              <a:rPr lang="en-US" altLang="ko-KR" b="1" dirty="0" smtClean="0"/>
              <a:t>:</a:t>
            </a:r>
          </a:p>
          <a:p>
            <a:pPr marL="0" indent="0">
              <a:buNone/>
            </a:pPr>
            <a:r>
              <a:rPr lang="en-US" altLang="ko-KR" b="1" dirty="0" smtClean="0"/>
              <a:t>2</a:t>
            </a:r>
            <a:r>
              <a:rPr lang="en-US" altLang="ko-KR" b="1" baseline="30000" dirty="0" smtClean="0"/>
              <a:t>nd</a:t>
            </a:r>
            <a:r>
              <a:rPr lang="en-US" altLang="ko-KR" b="1" dirty="0" smtClean="0"/>
              <a:t> Trial 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Trial</a:t>
            </a:r>
            <a:r>
              <a:rPr lang="ko-KR" altLang="en-US" dirty="0" smtClean="0"/>
              <a:t>과 같은 현상이 나타나는 것을 관찰할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사실 상 같은 코딩을 한 것 같습니다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RecyclerView</a:t>
            </a:r>
            <a:r>
              <a:rPr lang="ko-KR" altLang="en-US" dirty="0"/>
              <a:t>의 </a:t>
            </a:r>
            <a:r>
              <a:rPr lang="en-US" altLang="ko-KR" dirty="0"/>
              <a:t>Adapter</a:t>
            </a:r>
            <a:r>
              <a:rPr lang="ko-KR" altLang="en-US" dirty="0"/>
              <a:t>는 전체 아이템의 개수에 </a:t>
            </a:r>
            <a:r>
              <a:rPr lang="ko-KR" altLang="en-US" dirty="0" smtClean="0"/>
              <a:t>기반하여 </a:t>
            </a:r>
            <a:r>
              <a:rPr lang="ko-KR" altLang="en-US" dirty="0" err="1" smtClean="0"/>
              <a:t>적정수</a:t>
            </a:r>
            <a:r>
              <a:rPr lang="en-US" altLang="ko-KR" dirty="0"/>
              <a:t>( </a:t>
            </a:r>
            <a:r>
              <a:rPr lang="ko-KR" altLang="en-US" dirty="0" err="1"/>
              <a:t>한화면에</a:t>
            </a:r>
            <a:r>
              <a:rPr lang="ko-KR" altLang="en-US" dirty="0"/>
              <a:t> 표시되는 아이템 개수 </a:t>
            </a:r>
            <a:r>
              <a:rPr lang="en-US" altLang="ko-KR" dirty="0"/>
              <a:t>+ </a:t>
            </a:r>
            <a:r>
              <a:rPr lang="ko-KR" altLang="en-US" dirty="0" err="1"/>
              <a:t>스크롤시</a:t>
            </a:r>
            <a:r>
              <a:rPr lang="ko-KR" altLang="en-US" dirty="0"/>
              <a:t> 사용할 여분의 아이템 개수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 err="1"/>
              <a:t>ViewHolder</a:t>
            </a:r>
            <a:r>
              <a:rPr lang="en-US" altLang="ko-KR" dirty="0"/>
              <a:t>( View )</a:t>
            </a:r>
            <a:r>
              <a:rPr lang="ko-KR" altLang="en-US" dirty="0"/>
              <a:t>를 미리 </a:t>
            </a:r>
            <a:r>
              <a:rPr lang="ko-KR" altLang="en-US" dirty="0" smtClean="0"/>
              <a:t>생성하고 화면상에 </a:t>
            </a:r>
            <a:r>
              <a:rPr lang="ko-KR" altLang="en-US" dirty="0"/>
              <a:t>표시되지 않는 </a:t>
            </a:r>
            <a:r>
              <a:rPr lang="en-US" altLang="ko-KR" dirty="0"/>
              <a:t>View</a:t>
            </a:r>
            <a:r>
              <a:rPr lang="ko-KR" altLang="en-US" dirty="0"/>
              <a:t>를 </a:t>
            </a:r>
            <a:r>
              <a:rPr lang="ko-KR" altLang="en-US" dirty="0" smtClean="0"/>
              <a:t>재활용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Recycle</a:t>
            </a:r>
            <a:r>
              <a:rPr lang="ko-KR" altLang="en-US" dirty="0" smtClean="0"/>
              <a:t>하는 </a:t>
            </a:r>
            <a:r>
              <a:rPr lang="ko-KR" altLang="en-US" dirty="0"/>
              <a:t>구조입니다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클릭할 </a:t>
            </a:r>
            <a:r>
              <a:rPr lang="ko-KR" altLang="en-US" dirty="0"/>
              <a:t>당시의 </a:t>
            </a:r>
            <a:r>
              <a:rPr lang="en-US" altLang="ko-KR" dirty="0"/>
              <a:t>View</a:t>
            </a:r>
            <a:r>
              <a:rPr lang="ko-KR" altLang="en-US" dirty="0"/>
              <a:t>가 계속해서 동일한 데이터를 표시한다고 보장할 수 없다는 결론이죠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즉 </a:t>
            </a:r>
            <a:r>
              <a:rPr lang="ko-KR" altLang="en-US" dirty="0"/>
              <a:t>아이템의 </a:t>
            </a:r>
            <a:r>
              <a:rPr lang="ko-KR" altLang="en-US" dirty="0" smtClean="0"/>
              <a:t>선택 상태는 </a:t>
            </a:r>
            <a:r>
              <a:rPr lang="en-US" altLang="ko-KR" dirty="0"/>
              <a:t>position</a:t>
            </a:r>
            <a:r>
              <a:rPr lang="ko-KR" altLang="en-US" dirty="0"/>
              <a:t>기반으로 관리하되</a:t>
            </a:r>
            <a:r>
              <a:rPr lang="en-US" altLang="ko-KR" dirty="0"/>
              <a:t>, </a:t>
            </a:r>
            <a:r>
              <a:rPr lang="ko-KR" altLang="en-US" dirty="0"/>
              <a:t>실제 선택 상태를 표시하는 것은 </a:t>
            </a:r>
            <a:r>
              <a:rPr lang="en-US" altLang="ko-KR" dirty="0" err="1"/>
              <a:t>ViewHolder</a:t>
            </a:r>
            <a:r>
              <a:rPr lang="ko-KR" altLang="en-US" dirty="0"/>
              <a:t>에 </a:t>
            </a:r>
            <a:r>
              <a:rPr lang="ko-KR" altLang="en-US" dirty="0" smtClean="0"/>
              <a:t>데이터가 반영되는 </a:t>
            </a:r>
            <a:r>
              <a:rPr lang="ko-KR" altLang="en-US" dirty="0"/>
              <a:t>시점에 처리 해주면 </a:t>
            </a:r>
            <a:r>
              <a:rPr lang="ko-KR" altLang="en-US" dirty="0" smtClean="0"/>
              <a:t>될 것 </a:t>
            </a:r>
            <a:r>
              <a:rPr lang="ko-KR" altLang="en-US" dirty="0"/>
              <a:t>같습니다</a:t>
            </a:r>
            <a:r>
              <a:rPr lang="en-US" altLang="ko-KR" dirty="0"/>
              <a:t>.</a:t>
            </a:r>
          </a:p>
          <a:p>
            <a:r>
              <a:rPr lang="en-US" altLang="ko-KR" dirty="0" err="1" smtClean="0"/>
              <a:t>ViewHolder</a:t>
            </a:r>
            <a:r>
              <a:rPr lang="ko-KR" altLang="en-US" dirty="0"/>
              <a:t>의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ViewHolder</a:t>
            </a:r>
            <a:r>
              <a:rPr lang="ko-KR" altLang="en-US" dirty="0"/>
              <a:t>의 재사용 여부와 관계 없이 아이템 배치순서상의 </a:t>
            </a:r>
            <a:r>
              <a:rPr lang="en-US" altLang="ko-KR" dirty="0"/>
              <a:t>position( 0 base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뜻합니다</a:t>
            </a:r>
            <a:r>
              <a:rPr lang="en-US" altLang="ko-KR" dirty="0" smtClean="0"/>
              <a:t>.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en-US" altLang="ko-KR" dirty="0" smtClean="0"/>
              <a:t>Person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</a:t>
            </a:r>
            <a:r>
              <a:rPr lang="ko-KR" altLang="en-US" dirty="0"/>
              <a:t>값 이라고 생각해도 무방합니다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그렇다면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ko-KR" altLang="en-US" b="1" dirty="0"/>
              <a:t>아이템 </a:t>
            </a:r>
            <a:r>
              <a:rPr lang="ko-KR" altLang="en-US" b="1" dirty="0" smtClean="0"/>
              <a:t>클릭 시 </a:t>
            </a:r>
            <a:r>
              <a:rPr lang="ko-KR" altLang="en-US" b="1" dirty="0"/>
              <a:t>선택 상태 저장 및 선택 상태 </a:t>
            </a:r>
            <a:r>
              <a:rPr lang="ko-KR" altLang="en-US" b="1" dirty="0" smtClean="0"/>
              <a:t>표시  </a:t>
            </a:r>
            <a:r>
              <a:rPr lang="en-US" altLang="ko-KR" b="1" dirty="0" smtClean="0"/>
              <a:t>(Trial 2</a:t>
            </a:r>
            <a:r>
              <a:rPr lang="ko-KR" altLang="en-US" b="1" dirty="0" smtClean="0"/>
              <a:t>에서 시도한 것입니다</a:t>
            </a:r>
            <a:r>
              <a:rPr lang="en-US" altLang="ko-KR" b="1" dirty="0" smtClean="0"/>
              <a:t>.)</a:t>
            </a:r>
            <a:br>
              <a:rPr lang="en-US" altLang="ko-KR" b="1" dirty="0" smtClean="0"/>
            </a:br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b="1" dirty="0"/>
              <a:t>아이템 바인딩 시에 선택 상태 </a:t>
            </a:r>
            <a:r>
              <a:rPr lang="ko-KR" altLang="en-US" b="1" dirty="0" smtClean="0"/>
              <a:t>표시 </a:t>
            </a:r>
            <a:r>
              <a:rPr lang="en-US" altLang="ko-KR" b="1" dirty="0" smtClean="0"/>
              <a:t>(Trial 3</a:t>
            </a:r>
            <a:r>
              <a:rPr lang="ko-KR" altLang="en-US" b="1" dirty="0" smtClean="0"/>
              <a:t>에서 이 부분을 추가하면 됩니다</a:t>
            </a:r>
            <a:r>
              <a:rPr lang="en-US" altLang="ko-KR" b="1" dirty="0" smtClean="0"/>
              <a:t>.)</a:t>
            </a:r>
            <a:br>
              <a:rPr lang="en-US" altLang="ko-KR" b="1" dirty="0" smtClean="0"/>
            </a:br>
            <a:r>
              <a:rPr lang="ko-KR" altLang="en-US" dirty="0" smtClean="0"/>
              <a:t>방법으로 </a:t>
            </a:r>
            <a:r>
              <a:rPr lang="ko-KR" altLang="en-US" dirty="0"/>
              <a:t>구현해 보면 </a:t>
            </a:r>
            <a:r>
              <a:rPr lang="ko-KR" altLang="en-US" dirty="0" smtClean="0"/>
              <a:t>될 것 같은 생각이 들 것입니다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Trial 3</a:t>
            </a:r>
            <a:r>
              <a:rPr lang="ko-KR" altLang="en-US" dirty="0" smtClean="0"/>
              <a:t>에서 추가해야 할 곳을 찾아보십시오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이것이 문제입니다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 or not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0744</a:t>
            </a:r>
            <a:r>
              <a:rPr lang="en-US" altLang="ko-KR" b="1" dirty="0" smtClean="0"/>
              <a:t>RecylerView</a:t>
            </a:r>
            <a:r>
              <a:rPr lang="en-US" altLang="ko-KR" b="1" dirty="0" smtClean="0"/>
              <a:t>:</a:t>
            </a:r>
          </a:p>
          <a:p>
            <a:pPr marL="0" indent="0">
              <a:buNone/>
            </a:pPr>
            <a:r>
              <a:rPr lang="en-US" altLang="ko-KR" b="1" dirty="0" smtClean="0"/>
              <a:t>3</a:t>
            </a:r>
            <a:r>
              <a:rPr lang="en-US" altLang="ko-KR" b="1" baseline="30000" dirty="0" smtClean="0"/>
              <a:t>rd</a:t>
            </a:r>
            <a:r>
              <a:rPr lang="en-US" altLang="ko-KR" b="1" dirty="0" smtClean="0"/>
              <a:t> Trial: 2</a:t>
            </a:r>
            <a:r>
              <a:rPr lang="en-US" altLang="ko-KR" b="1" baseline="30000" dirty="0" smtClean="0"/>
              <a:t>nd</a:t>
            </a:r>
            <a:r>
              <a:rPr lang="en-US" altLang="ko-KR" b="1" dirty="0" smtClean="0"/>
              <a:t> Trial</a:t>
            </a:r>
            <a:r>
              <a:rPr lang="ko-KR" altLang="en-US" b="1" dirty="0" smtClean="0"/>
              <a:t>에서 코딩한 부분은 그대로 유지합니다</a:t>
            </a:r>
            <a:r>
              <a:rPr lang="en-US" altLang="ko-KR" b="1" dirty="0" smtClean="0"/>
              <a:t>. </a:t>
            </a:r>
            <a:r>
              <a:rPr lang="ko-KR" altLang="en-US" dirty="0" smtClean="0"/>
              <a:t>그와 같은 기능을 하는 코드를 어디에 추가해야 할까요</a:t>
            </a:r>
            <a:r>
              <a:rPr lang="en-US" altLang="ko-KR" dirty="0" smtClean="0"/>
              <a:t>? </a:t>
            </a:r>
          </a:p>
          <a:p>
            <a:r>
              <a:rPr lang="en-US" altLang="ko-KR" dirty="0" err="1" smtClean="0"/>
              <a:t>PersonAdapter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onItemClick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추가하면 어떨까요</a:t>
            </a:r>
            <a:r>
              <a:rPr lang="en-US" altLang="ko-KR" dirty="0" smtClean="0"/>
              <a:t>? </a:t>
            </a:r>
          </a:p>
          <a:p>
            <a:r>
              <a:rPr lang="en-US" altLang="ko-KR" dirty="0" err="1" smtClean="0"/>
              <a:t>onBindViewHolder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메소드가 우리가 화면에 볼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와 일치하도록 연결을 설정하는 코드입니다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이제 스크롤을 하더라도 선택한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들이 제대로 나올 것입니다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2430761"/>
            <a:ext cx="11253818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onBindViewHolder</a:t>
            </a:r>
            <a:r>
              <a:rPr lang="en-US" altLang="ko-KR" sz="1400" dirty="0">
                <a:latin typeface="Consolas" panose="020B0609020204030204" pitchFamily="49" charset="0"/>
              </a:rPr>
              <a:t>(@</a:t>
            </a:r>
            <a:r>
              <a:rPr lang="en-US" altLang="ko-KR" sz="1400" dirty="0" err="1">
                <a:latin typeface="Consolas" panose="020B0609020204030204" pitchFamily="49" charset="0"/>
              </a:rPr>
              <a:t>NonNull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items.get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viewHolder.setItem</a:t>
            </a:r>
            <a:r>
              <a:rPr lang="en-US" altLang="ko-KR" sz="1400" dirty="0">
                <a:latin typeface="Consolas" panose="020B0609020204030204" pitchFamily="49" charset="0"/>
              </a:rPr>
              <a:t>(item);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if (</a:t>
            </a:r>
            <a:r>
              <a:rPr lang="en-US" altLang="ko-KR" sz="1400" b="1" dirty="0" err="1">
                <a:latin typeface="Consolas" panose="020B0609020204030204" pitchFamily="49" charset="0"/>
              </a:rPr>
              <a:t>itemsSelected.contains</a:t>
            </a:r>
            <a:r>
              <a:rPr lang="en-US" altLang="ko-KR" sz="1400" b="1" dirty="0">
                <a:latin typeface="Consolas" panose="020B0609020204030204" pitchFamily="49" charset="0"/>
              </a:rPr>
              <a:t>(position)) 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viewHolder.itemView.setBackgroundColor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Color.YELLOW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viewHolder.itemView.setBackgroundColor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Color.WHITE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en-US" altLang="ko-KR" sz="1400" dirty="0" err="1">
                <a:latin typeface="Consolas" panose="020B0609020204030204" pitchFamily="49" charset="0"/>
              </a:rPr>
              <a:t>onBindViewHolder</a:t>
            </a:r>
            <a:r>
              <a:rPr lang="en-US" altLang="ko-KR" sz="1400" dirty="0">
                <a:latin typeface="Consolas" panose="020B0609020204030204" pitchFamily="49" charset="0"/>
              </a:rPr>
              <a:t>: " + 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11760" y="2276872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49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664580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b="1" dirty="0" smtClean="0">
                <a:sym typeface="Wingdings" panose="05000000000000000000" pitchFamily="2" charset="2"/>
              </a:rPr>
              <a:t>() &amp; invalidate()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 이해하기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뷰가 화면에 그려지는 과정에서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항상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과정 중에 개발자가 필요할 때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ko-KR" altLang="en-US" dirty="0" smtClean="0">
                <a:sym typeface="Wingdings" panose="05000000000000000000" pitchFamily="2" charset="2"/>
              </a:rPr>
              <a:t>를 재정의하여 자기가 원하는 기능을 삽입할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 정의된 </a:t>
            </a:r>
            <a:r>
              <a:rPr lang="en-US" altLang="ko-KR" dirty="0" err="1" smtClean="0">
                <a:sym typeface="Wingdings" panose="05000000000000000000" pitchFamily="2" charset="2"/>
              </a:rPr>
              <a:t>MyView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새로 정의된 뷰가 화면에 보이기 전에 호출되므로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메소드 안에서 원하는 모양의 그래픽을 화면에 그릴 것을 코딩하면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화면에 그려질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또한 손가락으로 뷰를 이동시키면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뷰가 이동 후에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부분을 다시 그려야 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smtClean="0">
                <a:sym typeface="Wingdings" panose="05000000000000000000" pitchFamily="2" charset="2"/>
              </a:rPr>
              <a:t>invalidate()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다시 호출되어 이동한 좌표에 있는 뷰의 그래픽을 다시 그리게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7183300" y="913473"/>
            <a:ext cx="4090964" cy="5026550"/>
            <a:chOff x="7183300" y="913473"/>
            <a:chExt cx="4090964" cy="502655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183300" y="913473"/>
              <a:ext cx="1800200" cy="229950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9568472" y="946574"/>
              <a:ext cx="1640096" cy="44204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View Class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구부러진 연결선 10"/>
            <p:cNvCxnSpPr>
              <a:stCxn id="23" idx="2"/>
              <a:endCxn id="5" idx="2"/>
            </p:cNvCxnSpPr>
            <p:nvPr/>
          </p:nvCxnSpPr>
          <p:spPr>
            <a:xfrm rot="5400000">
              <a:off x="8750462" y="1574917"/>
              <a:ext cx="970997" cy="2305120"/>
            </a:xfrm>
            <a:prstGeom prst="curvedConnector3">
              <a:avLst>
                <a:gd name="adj1" fmla="val 123543"/>
              </a:avLst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/>
            <p:cNvGrpSpPr/>
            <p:nvPr/>
          </p:nvGrpSpPr>
          <p:grpSpPr>
            <a:xfrm>
              <a:off x="9067892" y="2413574"/>
              <a:ext cx="1236237" cy="683235"/>
              <a:chOff x="9067892" y="2413574"/>
              <a:chExt cx="1236237" cy="68323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9198533" y="2413574"/>
                <a:ext cx="457177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b="1" dirty="0" smtClean="0"/>
                  <a:t>(1)</a:t>
                </a:r>
                <a:endParaRPr lang="ko-KR" altLang="en-US" sz="1600" b="1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067892" y="2727477"/>
                <a:ext cx="12362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rgbClr val="C00000"/>
                    </a:solidFill>
                  </a:rPr>
                  <a:t>onDraw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()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7629590" y="1002570"/>
              <a:ext cx="90762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/>
                <a:t>단말 화면</a:t>
              </a:r>
              <a:endParaRPr lang="ko-KR" altLang="en-US" sz="1400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9568472" y="1799932"/>
              <a:ext cx="1640096" cy="442047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MyView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Class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위쪽 화살표 23"/>
            <p:cNvSpPr/>
            <p:nvPr/>
          </p:nvSpPr>
          <p:spPr>
            <a:xfrm flipH="1">
              <a:off x="10221992" y="1398747"/>
              <a:ext cx="361103" cy="401185"/>
            </a:xfrm>
            <a:prstGeom prst="upArrow">
              <a:avLst>
                <a:gd name="adj1" fmla="val 28519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572146" y="1436395"/>
              <a:ext cx="5212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C00000"/>
                  </a:solidFill>
                </a:rPr>
                <a:t>상속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896199" y="2355171"/>
              <a:ext cx="912415" cy="36044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MyView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183300" y="3640520"/>
              <a:ext cx="1800200" cy="229950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629590" y="3729617"/>
              <a:ext cx="90762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/>
                <a:t>단말 화면</a:t>
              </a:r>
              <a:endParaRPr lang="ko-KR" altLang="en-US" sz="1400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7896199" y="5082218"/>
              <a:ext cx="912415" cy="36044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MyView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4134" y="5262439"/>
              <a:ext cx="677584" cy="677584"/>
            </a:xfrm>
            <a:prstGeom prst="rect">
              <a:avLst/>
            </a:prstGeom>
          </p:spPr>
        </p:pic>
        <p:sp>
          <p:nvSpPr>
            <p:cNvPr id="35" name="직사각형 34"/>
            <p:cNvSpPr/>
            <p:nvPr/>
          </p:nvSpPr>
          <p:spPr>
            <a:xfrm>
              <a:off x="7593055" y="5500499"/>
              <a:ext cx="457177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smtClean="0"/>
                <a:t>(2)</a:t>
              </a:r>
              <a:endParaRPr lang="ko-KR" altLang="en-US" sz="1600" b="1" dirty="0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9808798" y="4903464"/>
              <a:ext cx="1465466" cy="683235"/>
              <a:chOff x="8953278" y="2413574"/>
              <a:chExt cx="1465466" cy="683235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9097544" y="2413574"/>
                <a:ext cx="659156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b="1" dirty="0" smtClean="0"/>
                  <a:t>(2-1)</a:t>
                </a:r>
                <a:endParaRPr lang="ko-KR" altLang="en-US" sz="1600" b="1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8953278" y="2727477"/>
                <a:ext cx="14654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rgbClr val="C00000"/>
                    </a:solidFill>
                  </a:rPr>
                  <a:t>invalidate()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47" name="구부러진 연결선 46"/>
            <p:cNvCxnSpPr>
              <a:stCxn id="34" idx="2"/>
              <a:endCxn id="23" idx="3"/>
            </p:cNvCxnSpPr>
            <p:nvPr/>
          </p:nvCxnSpPr>
          <p:spPr>
            <a:xfrm rot="5400000" flipH="1" flipV="1">
              <a:off x="7801213" y="2532669"/>
              <a:ext cx="3919067" cy="2895642"/>
            </a:xfrm>
            <a:prstGeom prst="curvedConnector4">
              <a:avLst>
                <a:gd name="adj1" fmla="val -5833"/>
                <a:gd name="adj2" fmla="val 107895"/>
              </a:avLst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구부러진 연결선 53"/>
            <p:cNvCxnSpPr>
              <a:stCxn id="23" idx="2"/>
              <a:endCxn id="31" idx="3"/>
            </p:cNvCxnSpPr>
            <p:nvPr/>
          </p:nvCxnSpPr>
          <p:spPr>
            <a:xfrm rot="5400000">
              <a:off x="8411864" y="2813615"/>
              <a:ext cx="2548293" cy="1405020"/>
            </a:xfrm>
            <a:prstGeom prst="curvedConnector2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그룹 57"/>
            <p:cNvGrpSpPr/>
            <p:nvPr/>
          </p:nvGrpSpPr>
          <p:grpSpPr>
            <a:xfrm>
              <a:off x="9460731" y="3819821"/>
              <a:ext cx="1236236" cy="683235"/>
              <a:chOff x="9067892" y="2413574"/>
              <a:chExt cx="1236236" cy="683235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9097544" y="2413574"/>
                <a:ext cx="659155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b="1" dirty="0" smtClean="0"/>
                  <a:t>(2-2)</a:t>
                </a:r>
                <a:endParaRPr lang="ko-KR" altLang="en-US" sz="1600" b="1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9067892" y="2727477"/>
                <a:ext cx="12362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rgbClr val="C00000"/>
                    </a:solidFill>
                  </a:rPr>
                  <a:t>onDraw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()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35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 or not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0744</a:t>
            </a:r>
            <a:r>
              <a:rPr lang="en-US" altLang="ko-KR" b="1" dirty="0" smtClean="0"/>
              <a:t>RecylerView</a:t>
            </a:r>
            <a:r>
              <a:rPr lang="en-US" altLang="ko-KR" b="1" dirty="0" smtClean="0"/>
              <a:t>:</a:t>
            </a:r>
          </a:p>
          <a:p>
            <a:pPr marL="0" indent="0">
              <a:buNone/>
            </a:pPr>
            <a:r>
              <a:rPr lang="en-US" altLang="ko-KR" b="1" dirty="0" smtClean="0"/>
              <a:t>4</a:t>
            </a:r>
            <a:r>
              <a:rPr lang="en-US" altLang="ko-KR" b="1" baseline="30000" dirty="0" smtClean="0"/>
              <a:t>th</a:t>
            </a:r>
            <a:r>
              <a:rPr lang="en-US" altLang="ko-KR" b="1" dirty="0" smtClean="0"/>
              <a:t> Trial: </a:t>
            </a:r>
            <a:r>
              <a:rPr lang="ko-KR" altLang="en-US" dirty="0" smtClean="0"/>
              <a:t>지금 코드는 잘 실행이 되지만</a:t>
            </a:r>
            <a:r>
              <a:rPr lang="en-US" altLang="ko-KR" dirty="0" smtClean="0"/>
              <a:t>, DRY (Don't repeat yourself)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Coding</a:t>
            </a:r>
            <a:r>
              <a:rPr lang="ko-KR" altLang="en-US" dirty="0" smtClean="0"/>
              <a:t>의 기본 원칙에 좀 어긋나는 것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아래와 같은 코드가 두 곳에 있기 때문입니다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좀 더 바람직한 코드는 어떻게 해야 할까요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/>
              <a:t>notify</a:t>
            </a:r>
            <a:r>
              <a:rPr lang="ko-KR" altLang="en-US" dirty="0" smtClean="0"/>
              <a:t>라는 기능을 활용하면 좋습니다</a:t>
            </a:r>
            <a:r>
              <a:rPr lang="en-US" altLang="ko-KR" dirty="0" smtClean="0"/>
              <a:t>. </a:t>
            </a:r>
            <a:r>
              <a:rPr lang="en-US" altLang="ko-KR" dirty="0" smtClean="0"/>
              <a:t>RecyclerView </a:t>
            </a:r>
            <a:r>
              <a:rPr lang="ko-KR" altLang="en-US" dirty="0" smtClean="0"/>
              <a:t>클래스는 </a:t>
            </a:r>
            <a:r>
              <a:rPr lang="ko-KR" altLang="en-US" dirty="0" smtClean="0"/>
              <a:t>다음과 같은 </a:t>
            </a:r>
            <a:r>
              <a:rPr lang="en-US" altLang="ko-KR" dirty="0" smtClean="0"/>
              <a:t>notify  </a:t>
            </a:r>
            <a:r>
              <a:rPr lang="ko-KR" altLang="en-US" dirty="0" smtClean="0"/>
              <a:t>종류의 기능을 제공합니다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2276872"/>
            <a:ext cx="11253818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onBindViewHolder</a:t>
            </a:r>
            <a:r>
              <a:rPr lang="en-US" altLang="ko-KR" sz="1400" dirty="0">
                <a:latin typeface="Consolas" panose="020B0609020204030204" pitchFamily="49" charset="0"/>
              </a:rPr>
              <a:t>(@</a:t>
            </a:r>
            <a:r>
              <a:rPr lang="en-US" altLang="ko-KR" sz="1400" dirty="0" err="1">
                <a:latin typeface="Consolas" panose="020B0609020204030204" pitchFamily="49" charset="0"/>
              </a:rPr>
              <a:t>NonNull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items.get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viewHolder.setItem</a:t>
            </a:r>
            <a:r>
              <a:rPr lang="en-US" altLang="ko-KR" sz="1400" dirty="0">
                <a:latin typeface="Consolas" panose="020B0609020204030204" pitchFamily="49" charset="0"/>
              </a:rPr>
              <a:t>(item);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if (</a:t>
            </a:r>
            <a:r>
              <a:rPr lang="en-US" altLang="ko-KR" sz="1400" b="1" dirty="0" err="1">
                <a:latin typeface="Consolas" panose="020B0609020204030204" pitchFamily="49" charset="0"/>
              </a:rPr>
              <a:t>itemsSelected.contains</a:t>
            </a:r>
            <a:r>
              <a:rPr lang="en-US" altLang="ko-KR" sz="1400" b="1" dirty="0">
                <a:latin typeface="Consolas" panose="020B0609020204030204" pitchFamily="49" charset="0"/>
              </a:rPr>
              <a:t>(position)) 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viewHolder.itemView.setBackgroundColor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Color.YELLOW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viewHolder.itemView.setBackgroundColor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Color.WHITE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en-US" altLang="ko-KR" sz="1400" dirty="0" err="1">
                <a:latin typeface="Consolas" panose="020B0609020204030204" pitchFamily="49" charset="0"/>
              </a:rPr>
              <a:t>onBindViewHolder</a:t>
            </a:r>
            <a:r>
              <a:rPr lang="en-US" altLang="ko-KR" sz="1400" dirty="0">
                <a:latin typeface="Consolas" panose="020B0609020204030204" pitchFamily="49" charset="0"/>
              </a:rPr>
              <a:t>: " + 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8" y="4544630"/>
            <a:ext cx="5893244" cy="2076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36360" y="2226362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67408" y="3284984"/>
            <a:ext cx="6408712" cy="1512168"/>
          </a:xfrm>
          <a:prstGeom prst="roundRect">
            <a:avLst/>
          </a:prstGeom>
          <a:solidFill>
            <a:srgbClr val="FFC000">
              <a:alpha val="11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112224" y="3748680"/>
            <a:ext cx="3092513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이와 같은 코드가 </a:t>
            </a:r>
            <a:r>
              <a:rPr lang="en-US" altLang="ko-KR" sz="1600" dirty="0" err="1" smtClean="0"/>
              <a:t>onItemClick</a:t>
            </a:r>
            <a:r>
              <a:rPr lang="en-US" altLang="ko-KR" sz="1600" dirty="0" smtClean="0"/>
              <a:t>() </a:t>
            </a:r>
          </a:p>
          <a:p>
            <a:r>
              <a:rPr lang="ko-KR" altLang="en-US" sz="1600" dirty="0" err="1" smtClean="0"/>
              <a:t>메소드에도</a:t>
            </a:r>
            <a:r>
              <a:rPr lang="ko-KR" altLang="en-US" sz="1600" dirty="0" smtClean="0"/>
              <a:t> 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10" idx="1"/>
            <a:endCxn id="6" idx="3"/>
          </p:cNvCxnSpPr>
          <p:nvPr/>
        </p:nvCxnSpPr>
        <p:spPr>
          <a:xfrm flipH="1">
            <a:off x="7176120" y="4041068"/>
            <a:ext cx="9361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703512" y="5444303"/>
            <a:ext cx="72008" cy="37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26055" y="5703311"/>
            <a:ext cx="2965877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메소드는</a:t>
            </a:r>
            <a:r>
              <a:rPr lang="ko-KR" altLang="en-US" sz="1600" dirty="0" smtClean="0"/>
              <a:t> 그대로 유지합니다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2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 or not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0744</a:t>
            </a:r>
            <a:r>
              <a:rPr lang="en-US" altLang="ko-KR" b="1" dirty="0" smtClean="0"/>
              <a:t>RecylerView</a:t>
            </a:r>
            <a:r>
              <a:rPr lang="en-US" altLang="ko-KR" b="1" dirty="0" smtClean="0"/>
              <a:t>:</a:t>
            </a:r>
          </a:p>
          <a:p>
            <a:pPr marL="0" indent="0">
              <a:buNone/>
            </a:pPr>
            <a:r>
              <a:rPr lang="en-US" altLang="ko-KR" b="1" dirty="0" smtClean="0"/>
              <a:t>4</a:t>
            </a:r>
            <a:r>
              <a:rPr lang="en-US" altLang="ko-KR" b="1" baseline="30000" dirty="0" smtClean="0"/>
              <a:t>th</a:t>
            </a:r>
            <a:r>
              <a:rPr lang="en-US" altLang="ko-KR" b="1" dirty="0" smtClean="0"/>
              <a:t> Trial 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: </a:t>
            </a:r>
            <a:r>
              <a:rPr lang="en-US" altLang="ko-KR" dirty="0" err="1" smtClean="0"/>
              <a:t>itemsSelected</a:t>
            </a:r>
            <a:r>
              <a:rPr lang="ko-KR" altLang="en-US" dirty="0" smtClean="0"/>
              <a:t>가 변경될 때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 때가 어느 때인지는 우리가 알고 있습니다</a:t>
            </a:r>
            <a:r>
              <a:rPr lang="en-US" altLang="ko-KR" dirty="0" smtClean="0"/>
              <a:t>.), </a:t>
            </a:r>
            <a:r>
              <a:rPr lang="ko-KR" altLang="en-US" dirty="0" smtClean="0"/>
              <a:t>바로 그 때에 </a:t>
            </a:r>
            <a:r>
              <a:rPr lang="en-US" altLang="ko-KR" dirty="0" err="1" smtClean="0"/>
              <a:t>notifyItemChanged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메소드를 호출하여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안스로</a:t>
            </a:r>
            <a:r>
              <a:rPr lang="ko-KR" altLang="en-US" dirty="0" smtClean="0"/>
              <a:t> 하여금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바인딩을 새로 하게하고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때</a:t>
            </a:r>
            <a:r>
              <a:rPr lang="en-US" altLang="ko-KR" dirty="0" smtClean="0"/>
              <a:t>background</a:t>
            </a:r>
            <a:r>
              <a:rPr lang="ko-KR" altLang="en-US" dirty="0" smtClean="0"/>
              <a:t>를 다시 그려주면 됩니다</a:t>
            </a:r>
            <a:r>
              <a:rPr lang="en-US" altLang="ko-KR" dirty="0" smtClean="0"/>
              <a:t>.  background</a:t>
            </a:r>
            <a:r>
              <a:rPr lang="ko-KR" altLang="en-US" dirty="0" smtClean="0"/>
              <a:t>를 다시 그려주는 코드가 여기 한 곳에만 있으면 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또한 </a:t>
            </a:r>
            <a:r>
              <a:rPr lang="ko-KR" altLang="en-US" dirty="0" smtClean="0"/>
              <a:t>메소드 끝에 </a:t>
            </a:r>
            <a:r>
              <a:rPr lang="en-US" altLang="ko-KR" dirty="0" err="1" smtClean="0"/>
              <a:t>notifyItemChanged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호출합니다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3212976"/>
            <a:ext cx="11253818" cy="2616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toggleItemsSelected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>
                <a:latin typeface="Consolas" panose="020B0609020204030204" pitchFamily="49" charset="0"/>
              </a:rPr>
              <a:t>position)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itemsSelected.contains</a:t>
            </a:r>
            <a:r>
              <a:rPr lang="en-US" altLang="ko-KR" sz="1600" dirty="0">
                <a:latin typeface="Consolas" panose="020B0609020204030204" pitchFamily="49" charset="0"/>
              </a:rPr>
              <a:t>(position))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itemsSelected.remove</a:t>
            </a:r>
            <a:r>
              <a:rPr lang="en-US" altLang="ko-KR" sz="1600" dirty="0">
                <a:latin typeface="Consolas" panose="020B0609020204030204" pitchFamily="49" charset="0"/>
              </a:rPr>
              <a:t>((Integer)position);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itemsSelected.add</a:t>
            </a:r>
            <a:r>
              <a:rPr lang="en-US" altLang="ko-KR" sz="16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notifyItemChanged</a:t>
            </a:r>
            <a:r>
              <a:rPr lang="en-US" altLang="ko-KR" sz="1600" b="1" dirty="0">
                <a:latin typeface="Consolas" panose="020B0609020204030204" pitchFamily="49" charset="0"/>
              </a:rPr>
              <a:t>(position);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6360" y="3059087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60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 or not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0744</a:t>
            </a:r>
            <a:r>
              <a:rPr lang="en-US" altLang="ko-KR" b="1" dirty="0" smtClean="0"/>
              <a:t>RecylerView</a:t>
            </a:r>
            <a:r>
              <a:rPr lang="en-US" altLang="ko-KR" b="1" dirty="0" smtClean="0"/>
              <a:t>:</a:t>
            </a:r>
          </a:p>
          <a:p>
            <a:pPr marL="0" indent="0">
              <a:buNone/>
            </a:pPr>
            <a:r>
              <a:rPr lang="en-US" altLang="ko-KR" b="1" dirty="0" smtClean="0"/>
              <a:t>4</a:t>
            </a:r>
            <a:r>
              <a:rPr lang="en-US" altLang="ko-KR" b="1" baseline="30000" dirty="0" smtClean="0"/>
              <a:t>th</a:t>
            </a:r>
            <a:r>
              <a:rPr lang="en-US" altLang="ko-KR" b="1" dirty="0" smtClean="0"/>
              <a:t> Trial 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코드가 </a:t>
            </a:r>
            <a:r>
              <a:rPr lang="ko-KR" altLang="en-US" dirty="0" smtClean="0"/>
              <a:t>훨씬 간편해진 것을 볼 수 있습니다</a:t>
            </a:r>
            <a:r>
              <a:rPr lang="en-US" altLang="ko-KR" dirty="0" smtClean="0"/>
              <a:t>. Readability</a:t>
            </a:r>
            <a:r>
              <a:rPr lang="ko-KR" altLang="en-US" dirty="0" smtClean="0"/>
              <a:t>가 향상되고</a:t>
            </a:r>
            <a:r>
              <a:rPr lang="en-US" altLang="ko-KR" dirty="0" smtClean="0"/>
              <a:t>, Maintenance</a:t>
            </a:r>
            <a:r>
              <a:rPr lang="ko-KR" altLang="en-US" dirty="0" smtClean="0"/>
              <a:t>가 쉬워집니다</a:t>
            </a:r>
            <a:r>
              <a:rPr lang="en-US" altLang="ko-KR" dirty="0" smtClean="0"/>
              <a:t>. 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8716" y="4217020"/>
            <a:ext cx="1125381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 holder, 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(listener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</a:t>
            </a:r>
            <a:r>
              <a:rPr lang="en-US" altLang="ko-KR" sz="16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600" dirty="0">
                <a:latin typeface="Consolas" panose="020B0609020204030204" pitchFamily="49" charset="0"/>
              </a:rPr>
              <a:t> listener: " + position);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listener.onItemClick</a:t>
            </a:r>
            <a:r>
              <a:rPr lang="en-US" altLang="ko-KR" sz="1600" dirty="0">
                <a:latin typeface="Consolas" panose="020B0609020204030204" pitchFamily="49" charset="0"/>
              </a:rPr>
              <a:t>(holder, view, position);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"Selected: " + </a:t>
            </a:r>
            <a:r>
              <a:rPr lang="en-US" altLang="ko-KR" sz="1600" dirty="0" err="1">
                <a:latin typeface="Consolas" panose="020B0609020204030204" pitchFamily="49" charset="0"/>
              </a:rPr>
              <a:t>itemsSelected.toString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20336" y="4205446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9118376" y="5392059"/>
            <a:ext cx="2303836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여기 코드가 </a:t>
            </a:r>
            <a:r>
              <a:rPr lang="en-US" altLang="ko-KR" sz="1400" dirty="0" smtClean="0"/>
              <a:t>Simple</a:t>
            </a:r>
            <a:r>
              <a:rPr lang="ko-KR" altLang="en-US" sz="1400" dirty="0" smtClean="0"/>
              <a:t>해졌죠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0" name="왼쪽 화살표 9"/>
          <p:cNvSpPr/>
          <p:nvPr/>
        </p:nvSpPr>
        <p:spPr>
          <a:xfrm>
            <a:off x="8397444" y="5381189"/>
            <a:ext cx="576064" cy="3286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9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 or not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지금까지 소스 코드를 많이 수정하며 선택하거나 혹은 선택한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취소할 때의 배경색을 바꾸는 과정을 통해서 </a:t>
            </a:r>
            <a:r>
              <a:rPr lang="en-US" altLang="ko-KR" dirty="0" smtClean="0"/>
              <a:t>Adapter</a:t>
            </a:r>
            <a:r>
              <a:rPr lang="ko-KR" altLang="en-US" dirty="0" smtClean="0"/>
              <a:t>가 어떤 기능을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작동을 하는지 이해하게 되었습니다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우리가 이런 기능을 상업적인 앱에 적용한다면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식으로 코딩을 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사용자에게 배경색을 마음대로 바꿀 수 있는 기능을 제공하려고 할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앞에서 개발하는 방식은 소스코드에 배경색이 </a:t>
            </a:r>
            <a:r>
              <a:rPr lang="en-US" altLang="ko-KR" dirty="0" smtClean="0"/>
              <a:t>YELLOW </a:t>
            </a:r>
            <a:r>
              <a:rPr lang="ko-KR" altLang="en-US" dirty="0" smtClean="0"/>
              <a:t>혹은 특정한 색으로 </a:t>
            </a:r>
            <a:r>
              <a:rPr lang="en-US" altLang="ko-KR" dirty="0" smtClean="0"/>
              <a:t>hard-coded</a:t>
            </a:r>
            <a:r>
              <a:rPr lang="ko-KR" altLang="en-US" dirty="0" smtClean="0"/>
              <a:t>되었기 때문에 사용자가 변경할 수 없습니다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0745</a:t>
            </a:r>
            <a:r>
              <a:rPr lang="en-US" altLang="ko-KR" b="1" dirty="0" smtClean="0"/>
              <a:t>RecylerView </a:t>
            </a:r>
            <a:r>
              <a:rPr lang="en-US" altLang="ko-KR" b="1" dirty="0" smtClean="0"/>
              <a:t>Task: </a:t>
            </a:r>
            <a:r>
              <a:rPr lang="ko-KR" altLang="en-US" dirty="0" smtClean="0"/>
              <a:t>사용자가 선택한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들을 </a:t>
            </a:r>
            <a:r>
              <a:rPr lang="ko-KR" altLang="en-US" dirty="0" smtClean="0"/>
              <a:t>더 </a:t>
            </a:r>
            <a:r>
              <a:rPr lang="ko-KR" altLang="en-US" dirty="0"/>
              <a:t>쉽게 다양한 색으로 변화시킬 수 있는 기능을 위한 코딩을 하도록 합니다</a:t>
            </a:r>
            <a:r>
              <a:rPr lang="en-US" altLang="ko-KR" dirty="0"/>
              <a:t>. layout/person_item.xml, values/colors.xml, drawable/item_selected.xml</a:t>
            </a:r>
            <a:r>
              <a:rPr lang="ko-KR" altLang="en-US" dirty="0"/>
              <a:t>을 이용하여 </a:t>
            </a:r>
            <a:r>
              <a:rPr lang="en-US" altLang="ko-KR" dirty="0" err="1"/>
              <a:t>itemsSelected</a:t>
            </a:r>
            <a:r>
              <a:rPr lang="ko-KR" altLang="en-US" dirty="0"/>
              <a:t>를 나타내면</a:t>
            </a:r>
            <a:r>
              <a:rPr lang="en-US" altLang="ko-KR" dirty="0"/>
              <a:t>, </a:t>
            </a:r>
            <a:r>
              <a:rPr lang="ko-KR" altLang="en-US" dirty="0"/>
              <a:t>소스 </a:t>
            </a:r>
            <a:r>
              <a:rPr lang="ko-KR" altLang="en-US" dirty="0" smtClean="0"/>
              <a:t>코드가 </a:t>
            </a:r>
            <a:r>
              <a:rPr lang="ko-KR" altLang="en-US" dirty="0" smtClean="0"/>
              <a:t>간단해지고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마음대로 색을 선택할 수 있도록 합니다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Step 1: </a:t>
            </a: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0744</a:t>
            </a:r>
            <a:r>
              <a:rPr lang="en-US" altLang="ko-KR" b="1" dirty="0" smtClean="0"/>
              <a:t>RecylerView </a:t>
            </a:r>
            <a:r>
              <a:rPr lang="ko-KR" altLang="en-US" dirty="0" smtClean="0"/>
              <a:t>프로젝트 폴더를 복사하여 </a:t>
            </a:r>
            <a:r>
              <a:rPr lang="en-US" altLang="ko-KR" dirty="0" smtClean="0"/>
              <a:t>Joy0745RecyclerView </a:t>
            </a:r>
            <a:r>
              <a:rPr lang="ko-KR" altLang="en-US" dirty="0" smtClean="0"/>
              <a:t>폴더를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안스를 새로 시작하여 </a:t>
            </a:r>
            <a:r>
              <a:rPr lang="en-US" altLang="ko-KR" dirty="0" err="1" smtClean="0"/>
              <a:t>settings.gradle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strings.xml</a:t>
            </a:r>
            <a:r>
              <a:rPr lang="ko-KR" altLang="en-US" dirty="0" smtClean="0"/>
              <a:t>파일에서 프로젝트 이름을 수정하십시오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1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 or not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0745</a:t>
            </a:r>
            <a:r>
              <a:rPr lang="en-US" altLang="ko-KR" b="1" dirty="0" smtClean="0"/>
              <a:t>RecylerView </a:t>
            </a:r>
            <a:r>
              <a:rPr lang="en-US" altLang="ko-KR" b="1" dirty="0" smtClean="0"/>
              <a:t>Task: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Step </a:t>
            </a:r>
            <a:r>
              <a:rPr lang="en-US" altLang="ko-KR" dirty="0"/>
              <a:t>2</a:t>
            </a:r>
            <a:r>
              <a:rPr lang="en-US" altLang="ko-KR" dirty="0" smtClean="0"/>
              <a:t>: /res/values/colors.xml </a:t>
            </a:r>
            <a:r>
              <a:rPr lang="ko-KR" altLang="en-US" dirty="0" smtClean="0"/>
              <a:t>파일에 우리가 사용하기 원하는 </a:t>
            </a:r>
            <a:r>
              <a:rPr lang="en-US" altLang="ko-KR" dirty="0" smtClean="0"/>
              <a:t>item selected </a:t>
            </a:r>
            <a:r>
              <a:rPr lang="ko-KR" altLang="en-US" dirty="0" smtClean="0"/>
              <a:t>색과 디폴트 색을 추가합니다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Step 3: /res/drawable/item_selected.xml </a:t>
            </a:r>
            <a:r>
              <a:rPr lang="ko-KR" altLang="en-US" dirty="0" smtClean="0"/>
              <a:t>파일을 생성하고</a:t>
            </a:r>
            <a:r>
              <a:rPr lang="en-US" altLang="ko-KR" dirty="0" smtClean="0"/>
              <a:t>, colors.xml</a:t>
            </a:r>
            <a:r>
              <a:rPr lang="ko-KR" altLang="en-US" dirty="0" smtClean="0"/>
              <a:t>에</a:t>
            </a:r>
            <a:r>
              <a:rPr lang="ko-KR" altLang="en-US" dirty="0"/>
              <a:t>서</a:t>
            </a:r>
            <a:r>
              <a:rPr lang="ko-KR" altLang="en-US" dirty="0" smtClean="0"/>
              <a:t> 정의한 색을 사용하여 뷰의 상태</a:t>
            </a:r>
            <a:r>
              <a:rPr lang="en-US" altLang="ko-KR" dirty="0" smtClean="0"/>
              <a:t>(state)</a:t>
            </a:r>
            <a:r>
              <a:rPr lang="ko-KR" altLang="en-US" dirty="0" smtClean="0"/>
              <a:t>에 따른 바탕색을 설정합니다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629562"/>
            <a:ext cx="1124811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&lt;color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"&gt;#6200EE&lt;/color&gt;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&lt;color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"&gt;#3700B3&lt;/color&gt;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&lt;color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"&gt;#03DAC5&lt;/color&gt;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&lt;color name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itemSelectedBackground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"&gt;#FFFFFF00&lt;/</a:t>
            </a:r>
            <a:r>
              <a:rPr lang="en-US" altLang="ko-KR" sz="1600" b="1" dirty="0">
                <a:latin typeface="Consolas" panose="020B0609020204030204" pitchFamily="49" charset="0"/>
              </a:rPr>
              <a:t>color&gt;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&lt;color name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itemDefaultBackground</a:t>
            </a:r>
            <a:r>
              <a:rPr lang="en-US" altLang="ko-KR" sz="1600" b="1" dirty="0">
                <a:latin typeface="Consolas" panose="020B0609020204030204" pitchFamily="49" charset="0"/>
              </a:rPr>
              <a:t>"&gt;#FFFFFFFF&lt;/color&gt;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32304" y="1839035"/>
            <a:ext cx="266771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/res/values/colors.xml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3100" y="4546070"/>
            <a:ext cx="1124811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&lt;item 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b="1" dirty="0">
                <a:latin typeface="Consolas" panose="020B0609020204030204" pitchFamily="49" charset="0"/>
              </a:rPr>
              <a:t>="@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b="1" dirty="0">
                <a:latin typeface="Consolas" panose="020B0609020204030204" pitchFamily="49" charset="0"/>
              </a:rPr>
              <a:t>/</a:t>
            </a:r>
            <a:r>
              <a:rPr lang="en-US" altLang="ko-KR" sz="1600" b="1" dirty="0" err="1">
                <a:latin typeface="Consolas" panose="020B0609020204030204" pitchFamily="49" charset="0"/>
              </a:rPr>
              <a:t>holo_green_light</a:t>
            </a:r>
            <a:r>
              <a:rPr lang="en-US" altLang="ko-KR" sz="1600" b="1" dirty="0">
                <a:latin typeface="Consolas" panose="020B0609020204030204" pitchFamily="49" charset="0"/>
              </a:rPr>
              <a:t>" 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sz="1600" b="1" dirty="0">
                <a:latin typeface="Consolas" panose="020B0609020204030204" pitchFamily="49" charset="0"/>
              </a:rPr>
              <a:t>="true"/&gt;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/transparent"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android:state_focused</a:t>
            </a:r>
            <a:r>
              <a:rPr lang="en-US" altLang="ko-KR" sz="1600" dirty="0">
                <a:latin typeface="Consolas" panose="020B0609020204030204" pitchFamily="49" charset="0"/>
              </a:rPr>
              <a:t>="true"/&gt;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&lt;item 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b="1" dirty="0">
                <a:latin typeface="Consolas" panose="020B0609020204030204" pitchFamily="49" charset="0"/>
              </a:rPr>
              <a:t>="@color/</a:t>
            </a:r>
            <a:r>
              <a:rPr lang="en-US" altLang="ko-KR" sz="1600" b="1" dirty="0" err="1">
                <a:latin typeface="Consolas" panose="020B0609020204030204" pitchFamily="49" charset="0"/>
              </a:rPr>
              <a:t>itemSelectedBackground</a:t>
            </a:r>
            <a:r>
              <a:rPr lang="en-US" altLang="ko-KR" sz="1600" b="1" dirty="0">
                <a:latin typeface="Consolas" panose="020B0609020204030204" pitchFamily="49" charset="0"/>
              </a:rPr>
              <a:t>" 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android:state_selected</a:t>
            </a:r>
            <a:r>
              <a:rPr lang="en-US" altLang="ko-KR" sz="1600" b="1" dirty="0">
                <a:latin typeface="Consolas" panose="020B0609020204030204" pitchFamily="49" charset="0"/>
              </a:rPr>
              <a:t>="true"/&gt;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&lt;item 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b="1" dirty="0">
                <a:latin typeface="Consolas" panose="020B0609020204030204" pitchFamily="49" charset="0"/>
              </a:rPr>
              <a:t>="@color/</a:t>
            </a:r>
            <a:r>
              <a:rPr lang="en-US" altLang="ko-KR" sz="1600" b="1" dirty="0" err="1">
                <a:latin typeface="Consolas" panose="020B0609020204030204" pitchFamily="49" charset="0"/>
              </a:rPr>
              <a:t>itemDefaultBackground</a:t>
            </a:r>
            <a:r>
              <a:rPr lang="en-US" altLang="ko-KR" sz="1600" b="1" dirty="0">
                <a:latin typeface="Consolas" panose="020B0609020204030204" pitchFamily="49" charset="0"/>
              </a:rPr>
              <a:t>" 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android:state_selected</a:t>
            </a:r>
            <a:r>
              <a:rPr lang="en-US" altLang="ko-KR" sz="1600" b="1" dirty="0">
                <a:latin typeface="Consolas" panose="020B0609020204030204" pitchFamily="49" charset="0"/>
              </a:rPr>
              <a:t>="false"/&gt;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&lt;/selector&gt;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94786" y="4353481"/>
            <a:ext cx="39052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res/drawable/item_selected.xml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2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 or not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0745</a:t>
            </a:r>
            <a:r>
              <a:rPr lang="en-US" altLang="ko-KR" b="1" dirty="0" smtClean="0"/>
              <a:t>RecylerView </a:t>
            </a:r>
            <a:r>
              <a:rPr lang="en-US" altLang="ko-KR" b="1" dirty="0" smtClean="0"/>
              <a:t>Task: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Step 4: </a:t>
            </a:r>
            <a:r>
              <a:rPr lang="en-US" altLang="ko-KR" dirty="0" err="1" smtClean="0"/>
              <a:t>PersonAdapter</a:t>
            </a:r>
            <a:r>
              <a:rPr lang="ko-KR" altLang="en-US" dirty="0" smtClean="0"/>
              <a:t>의 뷰의 레이아웃이 우리가 앞에서 설정한 </a:t>
            </a:r>
            <a:r>
              <a:rPr lang="en-US" altLang="ko-KR" dirty="0" smtClean="0"/>
              <a:t>drawable state(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따른 색을 사용할 수 있도록 </a:t>
            </a:r>
            <a:r>
              <a:rPr lang="en-US" altLang="ko-KR" dirty="0" err="1" smtClean="0"/>
              <a:t>PersonAdapter</a:t>
            </a:r>
            <a:r>
              <a:rPr lang="ko-KR" altLang="en-US" dirty="0" smtClean="0"/>
              <a:t>의 레이아웃 파일을 수정합니다</a:t>
            </a:r>
            <a:r>
              <a:rPr lang="en-US" altLang="ko-KR" dirty="0" smtClean="0"/>
              <a:t>. 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169438"/>
            <a:ext cx="1124811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app:cardUseCompatPadding</a:t>
            </a:r>
            <a:r>
              <a:rPr lang="en-US" altLang="ko-KR" sz="1600" dirty="0">
                <a:latin typeface="Consolas" panose="020B0609020204030204" pitchFamily="49" charset="0"/>
              </a:rPr>
              <a:t>="true" 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android:orientation="horizontal"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android:background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="@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drawable/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item_selected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dirty="0">
                <a:latin typeface="Consolas" panose="020B0609020204030204" pitchFamily="49" charset="0"/>
              </a:rPr>
              <a:t>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&lt;ImageView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android:id="@+id/imageView"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android:layout_width="40dp"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android:layout_height="40dp"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="5dp"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mipmap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ic_launcher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92144" y="2005297"/>
            <a:ext cx="336181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/res/layout/person_item.xml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 or not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0745</a:t>
            </a:r>
            <a:r>
              <a:rPr lang="en-US" altLang="ko-KR" b="1" dirty="0" smtClean="0"/>
              <a:t>RecylerView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 </a:t>
            </a:r>
            <a:r>
              <a:rPr lang="en-US" altLang="ko-KR" dirty="0" smtClean="0"/>
              <a:t>Step 5: PersonAdapter.java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Hard-Coded</a:t>
            </a:r>
            <a:r>
              <a:rPr lang="ko-KR" altLang="en-US" dirty="0"/>
              <a:t> </a:t>
            </a:r>
            <a:r>
              <a:rPr lang="ko-KR" altLang="en-US" dirty="0" smtClean="0"/>
              <a:t>배경색을 사용하지 않고</a:t>
            </a:r>
            <a:r>
              <a:rPr lang="en-US" altLang="ko-KR" dirty="0" smtClean="0"/>
              <a:t>, view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selected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(state)</a:t>
            </a:r>
            <a:r>
              <a:rPr lang="ko-KR" altLang="en-US" dirty="0" smtClean="0"/>
              <a:t> 여부</a:t>
            </a:r>
            <a:r>
              <a:rPr lang="en-US" altLang="ko-KR" dirty="0" smtClean="0"/>
              <a:t>(true/false)</a:t>
            </a:r>
            <a:r>
              <a:rPr lang="ko-KR" altLang="en-US" dirty="0" smtClean="0"/>
              <a:t>만 설정을 하도록 코드를 수정합니다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484784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onBindViewHolder</a:t>
            </a:r>
            <a:r>
              <a:rPr lang="en-US" altLang="ko-KR" sz="1600" dirty="0">
                <a:latin typeface="Consolas" panose="020B0609020204030204" pitchFamily="49" charset="0"/>
              </a:rPr>
              <a:t>(@</a:t>
            </a:r>
            <a:r>
              <a:rPr lang="en-US" altLang="ko-KR" sz="1600" dirty="0" err="1">
                <a:latin typeface="Consolas" panose="020B0609020204030204" pitchFamily="49" charset="0"/>
              </a:rPr>
              <a:t>NonNull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Person item = </a:t>
            </a:r>
            <a:r>
              <a:rPr lang="en-US" altLang="ko-KR" sz="1600" dirty="0" err="1">
                <a:latin typeface="Consolas" panose="020B0609020204030204" pitchFamily="49" charset="0"/>
              </a:rPr>
              <a:t>items.get</a:t>
            </a:r>
            <a:r>
              <a:rPr lang="en-US" altLang="ko-KR" sz="16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viewHolder.setItem</a:t>
            </a:r>
            <a:r>
              <a:rPr lang="en-US" altLang="ko-KR" sz="1600" dirty="0">
                <a:latin typeface="Consolas" panose="020B0609020204030204" pitchFamily="49" charset="0"/>
              </a:rPr>
              <a:t>(item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latin typeface="Consolas" panose="020B0609020204030204" pitchFamily="49" charset="0"/>
              </a:rPr>
              <a:t>if (</a:t>
            </a:r>
            <a:r>
              <a:rPr lang="en-US" altLang="ko-KR" sz="1600" b="1" dirty="0" err="1">
                <a:latin typeface="Consolas" panose="020B0609020204030204" pitchFamily="49" charset="0"/>
              </a:rPr>
              <a:t>itemsSelected.contains</a:t>
            </a:r>
            <a:r>
              <a:rPr lang="en-US" altLang="ko-KR" sz="1600" b="1" dirty="0">
                <a:latin typeface="Consolas" panose="020B0609020204030204" pitchFamily="49" charset="0"/>
              </a:rPr>
              <a:t>(position))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viewHolder.itemView.setBackgroundColor</a:t>
            </a:r>
            <a:r>
              <a:rPr lang="en-US" altLang="ko-KR" sz="1600" b="1" dirty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</a:rPr>
              <a:t>Color.YELLOW</a:t>
            </a:r>
            <a:r>
              <a:rPr lang="en-US" altLang="ko-KR" sz="16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viewHolder.itemView.setBackgroundColor</a:t>
            </a:r>
            <a:r>
              <a:rPr lang="en-US" altLang="ko-KR" sz="1600" b="1" dirty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</a:rPr>
              <a:t>Color.WHITE</a:t>
            </a:r>
            <a:r>
              <a:rPr lang="en-US" altLang="ko-KR" sz="16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}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3100" y="4637454"/>
            <a:ext cx="1124811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onBindViewHolder</a:t>
            </a:r>
            <a:r>
              <a:rPr lang="en-US" altLang="ko-KR" sz="1600" dirty="0">
                <a:latin typeface="Consolas" panose="020B0609020204030204" pitchFamily="49" charset="0"/>
              </a:rPr>
              <a:t>(@</a:t>
            </a:r>
            <a:r>
              <a:rPr lang="en-US" altLang="ko-KR" sz="1600" dirty="0" err="1">
                <a:latin typeface="Consolas" panose="020B0609020204030204" pitchFamily="49" charset="0"/>
              </a:rPr>
              <a:t>NonNull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Person item = </a:t>
            </a:r>
            <a:r>
              <a:rPr lang="en-US" altLang="ko-KR" sz="1600" dirty="0" err="1">
                <a:latin typeface="Consolas" panose="020B0609020204030204" pitchFamily="49" charset="0"/>
              </a:rPr>
              <a:t>items.get</a:t>
            </a:r>
            <a:r>
              <a:rPr lang="en-US" altLang="ko-KR" sz="16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viewHolder.setItem</a:t>
            </a:r>
            <a:r>
              <a:rPr lang="en-US" altLang="ko-KR" sz="1600" dirty="0">
                <a:latin typeface="Consolas" panose="020B0609020204030204" pitchFamily="49" charset="0"/>
              </a:rPr>
              <a:t>(item);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viewHolder.itemView.setSelected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itemsSelected.contains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(position</a:t>
            </a:r>
            <a:r>
              <a:rPr lang="en-US" altLang="ko-KR" sz="1600" b="1" dirty="0"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48099" y="4399947"/>
            <a:ext cx="252825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PersonAdapter.java 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123358" y="4207736"/>
            <a:ext cx="64807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 or not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0745</a:t>
            </a:r>
            <a:r>
              <a:rPr lang="en-US" altLang="ko-KR" b="1" dirty="0" smtClean="0"/>
              <a:t>RecylerView </a:t>
            </a:r>
            <a:r>
              <a:rPr lang="ko-KR" altLang="en-US" b="1" dirty="0" smtClean="0"/>
              <a:t>결과 화면</a:t>
            </a:r>
            <a:r>
              <a:rPr lang="en-US" altLang="ko-KR" b="1" dirty="0" smtClean="0"/>
              <a:t>: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384032" y="342900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04112" y="3205772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selected state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04112" y="238023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default state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3" idx="1"/>
          </p:cNvCxnSpPr>
          <p:nvPr/>
        </p:nvCxnSpPr>
        <p:spPr>
          <a:xfrm flipH="1">
            <a:off x="6384032" y="2564904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82352" y="363183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pressed state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999656" y="386104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329" y="1433925"/>
            <a:ext cx="2749051" cy="48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0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78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Making Widgets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55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Hu072Button: </a:t>
            </a:r>
            <a:r>
              <a:rPr lang="ko-KR" altLang="en-US" dirty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1: </a:t>
            </a:r>
            <a:r>
              <a:rPr lang="ko-KR" altLang="en-US" dirty="0">
                <a:sym typeface="Wingdings" panose="05000000000000000000" pitchFamily="2" charset="2"/>
              </a:rPr>
              <a:t>새로운 프로젝트를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이란 이름으로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프로젝트가 만들어 지면</a:t>
            </a:r>
            <a:r>
              <a:rPr lang="en-US" altLang="ko-KR" dirty="0" smtClean="0">
                <a:sym typeface="Wingdings" panose="05000000000000000000" pitchFamily="2" charset="2"/>
              </a:rPr>
              <a:t>, 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org.joy.widget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Java Class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 만들 클래스 이름으로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superclass</a:t>
            </a:r>
            <a:r>
              <a:rPr lang="ko-KR" altLang="en-US" dirty="0" smtClean="0">
                <a:sym typeface="Wingdings" panose="05000000000000000000" pitchFamily="2" charset="2"/>
              </a:rPr>
              <a:t>를 설정할 기회가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AppCompatButton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기존의 버튼을 상속받도록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superclass</a:t>
            </a:r>
            <a:r>
              <a:rPr lang="ko-KR" altLang="en-US" dirty="0" smtClean="0">
                <a:sym typeface="Wingdings" panose="05000000000000000000" pitchFamily="2" charset="2"/>
              </a:rPr>
              <a:t>를 설정할 기회가 주어지지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나중에 코딩으로 처리합니다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와 더불어 </a:t>
            </a:r>
            <a:r>
              <a:rPr lang="en-US" altLang="ko-KR" dirty="0" smtClean="0">
                <a:sym typeface="Wingdings" panose="05000000000000000000" pitchFamily="2" charset="2"/>
              </a:rPr>
              <a:t>HuButton.java</a:t>
            </a:r>
            <a:r>
              <a:rPr lang="ko-KR" altLang="en-US" dirty="0" smtClean="0">
                <a:sym typeface="Wingdings" panose="05000000000000000000" pitchFamily="2" charset="2"/>
              </a:rPr>
              <a:t>파일을 폴더에 있는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View</a:t>
            </a:r>
            <a:r>
              <a:rPr lang="ko-KR" altLang="en-US" b="1" dirty="0" smtClean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ko-KR" altLang="en-US" b="1" dirty="0" smtClean="0">
                <a:sym typeface="Wingdings" panose="05000000000000000000" pitchFamily="2" charset="2"/>
              </a:rPr>
              <a:t>의 차이는 무엇인가요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View: </a:t>
            </a:r>
            <a:r>
              <a:rPr lang="en-US" altLang="ko-KR" dirty="0">
                <a:sym typeface="Wingdings" panose="05000000000000000000" pitchFamily="2" charset="2"/>
              </a:rPr>
              <a:t>A View is a base class for all UI elements. It therefore covers many different classes and concepts, including Widgets, </a:t>
            </a:r>
            <a:r>
              <a:rPr lang="en-US" altLang="ko-KR" dirty="0" err="1">
                <a:sym typeface="Wingdings" panose="05000000000000000000" pitchFamily="2" charset="2"/>
              </a:rPr>
              <a:t>ViewGroups</a:t>
            </a:r>
            <a:r>
              <a:rPr lang="en-US" altLang="ko-KR" dirty="0">
                <a:sym typeface="Wingdings" panose="05000000000000000000" pitchFamily="2" charset="2"/>
              </a:rPr>
              <a:t> and Layouts.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Widget:  </a:t>
            </a:r>
            <a:r>
              <a:rPr lang="en-US" altLang="ko-KR" dirty="0">
                <a:sym typeface="Wingdings" panose="05000000000000000000" pitchFamily="2" charset="2"/>
              </a:rPr>
              <a:t>Subcla</a:t>
            </a:r>
            <a:r>
              <a:rPr lang="en-US" altLang="ko-KR" dirty="0" smtClean="0">
                <a:sym typeface="Wingdings" panose="05000000000000000000" pitchFamily="2" charset="2"/>
              </a:rPr>
              <a:t>sses </a:t>
            </a:r>
            <a:r>
              <a:rPr lang="en-US" altLang="ko-KR" dirty="0">
                <a:sym typeface="Wingdings" panose="05000000000000000000" pitchFamily="2" charset="2"/>
              </a:rPr>
              <a:t>of View that have a visual representation to the user by default things like TextView, Button, </a:t>
            </a:r>
            <a:r>
              <a:rPr lang="en-US" altLang="ko-KR" dirty="0" err="1">
                <a:sym typeface="Wingdings" panose="05000000000000000000" pitchFamily="2" charset="2"/>
              </a:rPr>
              <a:t>ListView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etc. 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2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HuButton.java </a:t>
            </a:r>
            <a:r>
              <a:rPr lang="ko-KR" altLang="en-US" dirty="0" smtClean="0">
                <a:sym typeface="Wingdings" panose="05000000000000000000" pitchFamily="2" charset="2"/>
              </a:rPr>
              <a:t>파일이 만들어지면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아래에 빨간색으로 오류가 나옵니다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만들어내는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를 정의하지 않았기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우선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기존이 상속받을 클래스</a:t>
            </a:r>
            <a:r>
              <a:rPr lang="en-US" altLang="ko-KR" dirty="0" smtClean="0">
                <a:sym typeface="Wingdings" panose="05000000000000000000" pitchFamily="2" charset="2"/>
              </a:rPr>
              <a:t>(superclass, </a:t>
            </a:r>
            <a:r>
              <a:rPr lang="ko-KR" altLang="en-US" dirty="0" err="1" smtClean="0">
                <a:sym typeface="Wingdings" panose="05000000000000000000" pitchFamily="2" charset="2"/>
              </a:rPr>
              <a:t>상위클래스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가 명시되어 있는지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extends </a:t>
            </a:r>
            <a:r>
              <a:rPr lang="ko-KR" altLang="en-US" dirty="0" smtClean="0">
                <a:sym typeface="Wingdings" panose="05000000000000000000" pitchFamily="2" charset="2"/>
              </a:rPr>
              <a:t>부분이 상속받는다는 의미이고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다음에 </a:t>
            </a:r>
            <a:r>
              <a:rPr lang="ko-KR" altLang="en-US" dirty="0" err="1" smtClean="0">
                <a:sym typeface="Wingdings" panose="05000000000000000000" pitchFamily="2" charset="2"/>
              </a:rPr>
              <a:t>상위클래스</a:t>
            </a:r>
            <a:r>
              <a:rPr lang="ko-KR" altLang="en-US" dirty="0" smtClean="0">
                <a:sym typeface="Wingdings" panose="05000000000000000000" pitchFamily="2" charset="2"/>
              </a:rPr>
              <a:t> 이름이 따라옵니다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상위클래스</a:t>
            </a:r>
            <a:r>
              <a:rPr lang="en-US" altLang="ko-KR" dirty="0" smtClean="0">
                <a:sym typeface="Wingdings" panose="05000000000000000000" pitchFamily="2" charset="2"/>
              </a:rPr>
              <a:t>(superclass)</a:t>
            </a:r>
            <a:r>
              <a:rPr lang="ko-KR" altLang="en-US" dirty="0" smtClean="0">
                <a:sym typeface="Wingdings" panose="05000000000000000000" pitchFamily="2" charset="2"/>
              </a:rPr>
              <a:t>이름을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필요한 라이브러리가 자동으로 입력됩니다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빨간 밑줄의 오류를 클릭하여 나타나는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생성자들</a:t>
            </a:r>
            <a:r>
              <a:rPr lang="ko-KR" altLang="en-US" dirty="0" smtClean="0">
                <a:sym typeface="Wingdings" panose="05000000000000000000" pitchFamily="2" charset="2"/>
              </a:rPr>
              <a:t> 중에서 위에 있는 두 개를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05" y="4830951"/>
            <a:ext cx="3439013" cy="18384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00" y="2420888"/>
            <a:ext cx="464965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고려청자">
    <a:dk1>
      <a:sysClr val="windowText" lastClr="000000"/>
    </a:dk1>
    <a:lt1>
      <a:sysClr val="window" lastClr="FFFFFF"/>
    </a:lt1>
    <a:dk2>
      <a:srgbClr val="005466"/>
    </a:dk2>
    <a:lt2>
      <a:srgbClr val="D9F3F4"/>
    </a:lt2>
    <a:accent1>
      <a:srgbClr val="3F949A"/>
    </a:accent1>
    <a:accent2>
      <a:srgbClr val="4764B0"/>
    </a:accent2>
    <a:accent3>
      <a:srgbClr val="4FADD1"/>
    </a:accent3>
    <a:accent4>
      <a:srgbClr val="85B692"/>
    </a:accent4>
    <a:accent5>
      <a:srgbClr val="6B94E2"/>
    </a:accent5>
    <a:accent6>
      <a:srgbClr val="819BAB"/>
    </a:accent6>
    <a:hlink>
      <a:srgbClr val="7C0808"/>
    </a:hlink>
    <a:folHlink>
      <a:srgbClr val="0D35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25778</TotalTime>
  <Words>8553</Words>
  <Application>Microsoft Office PowerPoint</Application>
  <PresentationFormat>와이드스크린</PresentationFormat>
  <Paragraphs>1525</Paragraphs>
  <Slides>78</Slides>
  <Notes>2</Notes>
  <HiddenSlides>4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90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07-1 NinePatch Image</vt:lpstr>
      <vt:lpstr>07-1 NinePatch Image</vt:lpstr>
      <vt:lpstr>07-1 NinePatch Image</vt:lpstr>
      <vt:lpstr>07-1 NinePatch Image</vt:lpstr>
      <vt:lpstr>07-2 새로운 뷰 만들기 </vt:lpstr>
      <vt:lpstr>07-2 새로운 뷰 만들기 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실습: Hu072Button</vt:lpstr>
      <vt:lpstr>07-2 새로운 뷰 만들기 실습: Hu072Button</vt:lpstr>
      <vt:lpstr>07-2 새로운 뷰 만들기 실습: Hu072Button</vt:lpstr>
      <vt:lpstr>07-2 새로운 뷰 만들기 실습: Hu072Button</vt:lpstr>
      <vt:lpstr>07-2 새로운 뷰 만들기 실습: Hu072Button</vt:lpstr>
      <vt:lpstr>07-2 새로운 뷰 만들기 연습 문제: Hu072Buttonx</vt:lpstr>
      <vt:lpstr>07-2 새로운 뷰 만들기 연습 문제: Hu072Buttonx</vt:lpstr>
      <vt:lpstr>07-2 새로운 뷰 만들기 연습 문제: Hu072Buttonx</vt:lpstr>
      <vt:lpstr>07-2 새로운 뷰 만들기 연습 문제: Joy071Button </vt:lpstr>
      <vt:lpstr>07-2 새로운 뷰 만들기 연습 문제: Joy071Button </vt:lpstr>
      <vt:lpstr>07-2 새로운 뷰 만들기 연습 문제: Joy071Button </vt:lpstr>
      <vt:lpstr>07-2 새로운 뷰 만들기 연습 문제: Joy071Button </vt:lpstr>
      <vt:lpstr>07-2 새로운 뷰 만들기 연습 문제 – Joy072Button </vt:lpstr>
      <vt:lpstr>07-2 새로운 뷰 만들기 연습 문제 – Joy072Button </vt:lpstr>
      <vt:lpstr>07-2 새로운 뷰 만들기 연습 문제 – Joy072Button </vt:lpstr>
      <vt:lpstr>07-2 새로운 뷰 만들기 연습 문제 – Joy072Button </vt:lpstr>
      <vt:lpstr>07-4 Recycler View 만들기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연습 문제 – Using Grid view</vt:lpstr>
      <vt:lpstr>07-4 Recycler View 연습 문제 – Using Grid view</vt:lpstr>
      <vt:lpstr>07-4 Recycler View 연습 문제 – Using Grid view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Save and show all items selected </vt:lpstr>
      <vt:lpstr>07-4 Recycler View 연습 문제 – Save and show all items selected </vt:lpstr>
      <vt:lpstr>07-4 Recycler View 연습 문제 – Save and show all items selected </vt:lpstr>
      <vt:lpstr>07-4 Recycler View 연습 문제 – Save and show all items selected </vt:lpstr>
      <vt:lpstr>07-4 Recycler View 연습 문제 – Save and show all items selected </vt:lpstr>
      <vt:lpstr>07-4 Recycler View 연습 문제 – Selected items highlighted</vt:lpstr>
      <vt:lpstr>07-4 Recycler View 연습 문제 – Selected items highlighted or not</vt:lpstr>
      <vt:lpstr>07-4 Recycler View 연습 문제 – Selected items highlighted or not</vt:lpstr>
      <vt:lpstr>07-4 Recycler View 연습 문제 – Selected items highlighted or not</vt:lpstr>
      <vt:lpstr>07-4 Recycler View 연습 문제 – Selected items highlighted or not</vt:lpstr>
      <vt:lpstr>07-4 Recycler View 연습 문제 – Selected items highlighted or not</vt:lpstr>
      <vt:lpstr>07-4 Recycler View 연습 문제 – Selected items highlighted or not</vt:lpstr>
      <vt:lpstr>07-4 Recycler View 연습 문제 – Selected items highlighted or not</vt:lpstr>
      <vt:lpstr>07-4 Recycler View 연습 문제 – Selected items highlighted or not</vt:lpstr>
      <vt:lpstr>07-4 Recycler View 연습 문제 – Selected items highlighted or not</vt:lpstr>
      <vt:lpstr>07-4 Recycler View 연습 문제 – Selected items highlighted or not</vt:lpstr>
      <vt:lpstr>07-4 Recycler View 연습 문제 – Selected items highlighted or not</vt:lpstr>
      <vt:lpstr>07-4 Recycler View 연습 문제 – Selected items highlighted or not</vt:lpstr>
      <vt:lpstr>07-4 Recycler View 연습 문제 – Selected items highlighted or not</vt:lpstr>
      <vt:lpstr>07-4 Recycler View 연습 문제 – Selected items highlighted or not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1490</cp:revision>
  <dcterms:created xsi:type="dcterms:W3CDTF">2014-02-12T09:15:05Z</dcterms:created>
  <dcterms:modified xsi:type="dcterms:W3CDTF">2020-07-31T14:41:44Z</dcterms:modified>
</cp:coreProperties>
</file>