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4"/>
  </p:notesMasterIdLst>
  <p:sldIdLst>
    <p:sldId id="339" r:id="rId2"/>
    <p:sldId id="1194" r:id="rId3"/>
    <p:sldId id="1195" r:id="rId4"/>
    <p:sldId id="895" r:id="rId5"/>
    <p:sldId id="1196" r:id="rId6"/>
    <p:sldId id="1197" r:id="rId7"/>
    <p:sldId id="1198" r:id="rId8"/>
    <p:sldId id="1199" r:id="rId9"/>
    <p:sldId id="1200" r:id="rId10"/>
    <p:sldId id="1002" r:id="rId11"/>
    <p:sldId id="1075" r:id="rId12"/>
    <p:sldId id="1076" r:id="rId13"/>
    <p:sldId id="1008" r:id="rId14"/>
    <p:sldId id="1078" r:id="rId15"/>
    <p:sldId id="1079" r:id="rId16"/>
    <p:sldId id="1080" r:id="rId17"/>
    <p:sldId id="1201" r:id="rId18"/>
    <p:sldId id="1081" r:id="rId19"/>
    <p:sldId id="1082" r:id="rId20"/>
    <p:sldId id="1083" r:id="rId21"/>
    <p:sldId id="1129" r:id="rId22"/>
    <p:sldId id="1086" r:id="rId23"/>
    <p:sldId id="1130" r:id="rId24"/>
    <p:sldId id="1120" r:id="rId25"/>
    <p:sldId id="1121" r:id="rId26"/>
    <p:sldId id="1085" r:id="rId27"/>
    <p:sldId id="1087" r:id="rId28"/>
    <p:sldId id="1088" r:id="rId29"/>
    <p:sldId id="1132" r:id="rId30"/>
    <p:sldId id="1089" r:id="rId31"/>
    <p:sldId id="1090" r:id="rId32"/>
    <p:sldId id="1091" r:id="rId33"/>
    <p:sldId id="1093" r:id="rId34"/>
    <p:sldId id="1094" r:id="rId35"/>
    <p:sldId id="1095" r:id="rId36"/>
    <p:sldId id="1098" r:id="rId37"/>
    <p:sldId id="1096" r:id="rId38"/>
    <p:sldId id="1097" r:id="rId39"/>
    <p:sldId id="1099" r:id="rId40"/>
    <p:sldId id="1100" r:id="rId41"/>
    <p:sldId id="1101" r:id="rId42"/>
    <p:sldId id="1103" r:id="rId43"/>
    <p:sldId id="1123" r:id="rId44"/>
    <p:sldId id="1102" r:id="rId45"/>
    <p:sldId id="1125" r:id="rId46"/>
    <p:sldId id="1126" r:id="rId47"/>
    <p:sldId id="1122" r:id="rId48"/>
    <p:sldId id="1107" r:id="rId49"/>
    <p:sldId id="1109" r:id="rId50"/>
    <p:sldId id="1110" r:id="rId51"/>
    <p:sldId id="1111" r:id="rId52"/>
    <p:sldId id="1112" r:id="rId53"/>
    <p:sldId id="1113" r:id="rId54"/>
    <p:sldId id="1114" r:id="rId55"/>
    <p:sldId id="1115" r:id="rId56"/>
    <p:sldId id="1116" r:id="rId57"/>
    <p:sldId id="1117" r:id="rId58"/>
    <p:sldId id="1118" r:id="rId59"/>
    <p:sldId id="1146" r:id="rId60"/>
    <p:sldId id="1147" r:id="rId61"/>
    <p:sldId id="1148" r:id="rId62"/>
    <p:sldId id="1149" r:id="rId63"/>
    <p:sldId id="1150" r:id="rId64"/>
    <p:sldId id="1151" r:id="rId65"/>
    <p:sldId id="1152" r:id="rId66"/>
    <p:sldId id="1153" r:id="rId67"/>
    <p:sldId id="1154" r:id="rId68"/>
    <p:sldId id="1155" r:id="rId69"/>
    <p:sldId id="1156" r:id="rId70"/>
    <p:sldId id="1157" r:id="rId71"/>
    <p:sldId id="1158" r:id="rId72"/>
    <p:sldId id="1159" r:id="rId73"/>
    <p:sldId id="1161" r:id="rId74"/>
    <p:sldId id="1174" r:id="rId75"/>
    <p:sldId id="1176" r:id="rId76"/>
    <p:sldId id="1178" r:id="rId77"/>
    <p:sldId id="1179" r:id="rId78"/>
    <p:sldId id="1180" r:id="rId79"/>
    <p:sldId id="1175" r:id="rId80"/>
    <p:sldId id="1181" r:id="rId81"/>
    <p:sldId id="1182" r:id="rId82"/>
    <p:sldId id="1184" r:id="rId83"/>
    <p:sldId id="1185" r:id="rId84"/>
    <p:sldId id="1186" r:id="rId85"/>
    <p:sldId id="1187" r:id="rId86"/>
    <p:sldId id="1188" r:id="rId87"/>
    <p:sldId id="1189" r:id="rId88"/>
    <p:sldId id="1190" r:id="rId89"/>
    <p:sldId id="1191" r:id="rId90"/>
    <p:sldId id="1134" r:id="rId91"/>
    <p:sldId id="1192" r:id="rId92"/>
    <p:sldId id="1193" r:id="rId93"/>
    <p:sldId id="1135" r:id="rId94"/>
    <p:sldId id="1136" r:id="rId95"/>
    <p:sldId id="1137" r:id="rId96"/>
    <p:sldId id="1138" r:id="rId97"/>
    <p:sldId id="1139" r:id="rId98"/>
    <p:sldId id="1140" r:id="rId99"/>
    <p:sldId id="1142" r:id="rId100"/>
    <p:sldId id="1143" r:id="rId101"/>
    <p:sldId id="1144" r:id="rId102"/>
    <p:sldId id="1145" r:id="rId103"/>
    <p:sldId id="1173" r:id="rId104"/>
    <p:sldId id="1162" r:id="rId105"/>
    <p:sldId id="1163" r:id="rId106"/>
    <p:sldId id="1164" r:id="rId107"/>
    <p:sldId id="1165" r:id="rId108"/>
    <p:sldId id="1168" r:id="rId109"/>
    <p:sldId id="1169" r:id="rId110"/>
    <p:sldId id="1170" r:id="rId111"/>
    <p:sldId id="1171" r:id="rId112"/>
    <p:sldId id="1172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63" d="100"/>
          <a:sy n="63" d="100"/>
        </p:scale>
        <p:origin x="82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mommoo.tistory.com/49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분 각자가 코딩한 </a:t>
            </a:r>
            <a:r>
              <a:rPr lang="en-US" altLang="ko-KR" dirty="0" smtClean="0">
                <a:sym typeface="Wingdings" panose="05000000000000000000" pitchFamily="2" charset="2"/>
              </a:rPr>
              <a:t>Broadcast</a:t>
            </a:r>
            <a:r>
              <a:rPr lang="ko-KR" altLang="en-US" dirty="0" smtClean="0">
                <a:sym typeface="Wingdings" panose="05000000000000000000" pitchFamily="2" charset="2"/>
              </a:rPr>
              <a:t>로 메시지를 받아 보여주는 기능이 확실히 실행되고 있다는 것을 어떻게 확인할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HuStar </a:t>
            </a:r>
            <a:r>
              <a:rPr lang="ko-KR" altLang="en-US" dirty="0" smtClean="0">
                <a:sym typeface="Wingdings" panose="05000000000000000000" pitchFamily="2" charset="2"/>
              </a:rPr>
              <a:t>필터를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onReceive</a:t>
            </a:r>
            <a:r>
              <a:rPr lang="ko-KR" altLang="en-US" dirty="0" smtClean="0">
                <a:sym typeface="Wingdings" panose="05000000000000000000" pitchFamily="2" charset="2"/>
              </a:rPr>
              <a:t>가 출력하는 </a:t>
            </a:r>
            <a:r>
              <a:rPr lang="en-US" altLang="ko-KR" dirty="0" smtClean="0">
                <a:sym typeface="Wingdings" panose="05000000000000000000" pitchFamily="2" charset="2"/>
              </a:rPr>
              <a:t>log message</a:t>
            </a:r>
            <a:r>
              <a:rPr lang="ko-KR" altLang="en-US" dirty="0" smtClean="0">
                <a:sym typeface="Wingdings" panose="05000000000000000000" pitchFamily="2" charset="2"/>
              </a:rPr>
              <a:t>를 체크해보십시오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breakpoint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Debugger</a:t>
            </a:r>
            <a:r>
              <a:rPr lang="ko-KR" altLang="en-US" dirty="0" smtClean="0">
                <a:sym typeface="Wingdings" panose="05000000000000000000" pitchFamily="2" charset="2"/>
              </a:rPr>
              <a:t>를 실행해도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단말기 </a:t>
            </a:r>
            <a:r>
              <a:rPr lang="ko-KR" altLang="en-US" dirty="0">
                <a:sym typeface="Wingdings" panose="05000000000000000000" pitchFamily="2" charset="2"/>
              </a:rPr>
              <a:t>상단에 표시되는 </a:t>
            </a:r>
            <a:r>
              <a:rPr lang="en-US" altLang="ko-KR" dirty="0">
                <a:sym typeface="Wingdings" panose="05000000000000000000" pitchFamily="2" charset="2"/>
              </a:rPr>
              <a:t>SMS</a:t>
            </a:r>
            <a:r>
              <a:rPr lang="ko-KR" altLang="en-US" dirty="0">
                <a:sym typeface="Wingdings" panose="05000000000000000000" pitchFamily="2" charset="2"/>
              </a:rPr>
              <a:t>내용은 단말기 자체에서 자동으로 보여주는 것이 우리 코드가 보여주는 것이 </a:t>
            </a:r>
            <a:r>
              <a:rPr lang="ko-KR" altLang="en-US" dirty="0" smtClean="0">
                <a:sym typeface="Wingdings" panose="05000000000000000000" pitchFamily="2" charset="2"/>
              </a:rPr>
              <a:t>아니라는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897" y="3038955"/>
            <a:ext cx="2084251" cy="3646274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8542657" y="3291782"/>
            <a:ext cx="436702" cy="38805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242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이런 문제는 참으로 해결하기 어려운 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어떤 단말기에서는 작동이 되기도 하기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내가 실험한 </a:t>
            </a:r>
            <a:r>
              <a:rPr lang="en-US" altLang="ko-KR" dirty="0" smtClean="0">
                <a:sym typeface="Wingdings" panose="05000000000000000000" pitchFamily="2" charset="2"/>
              </a:rPr>
              <a:t>Pixel </a:t>
            </a:r>
            <a:r>
              <a:rPr lang="ko-KR" altLang="en-US" dirty="0" smtClean="0">
                <a:sym typeface="Wingdings" panose="05000000000000000000" pitchFamily="2" charset="2"/>
              </a:rPr>
              <a:t>단말기 에뮬레이터는 지금 코드가 작동하지 않는 경우입니다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아래와 같이 굵은 글씨체로 강조된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2071876"/>
            <a:ext cx="1147554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600" b="1" dirty="0">
                <a:latin typeface="Consolas" panose="020B0609020204030204" pitchFamily="49" charset="0"/>
              </a:rPr>
              <a:t>int MY_PERMISSIONS_REQUEST_SMS_RECEIVE = 10;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"&gt;onCreate()");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this code is specially added since some devices do not work according to the following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https://stackoverflow.com/questions/35970142/broadcastreceiver-sms-received-not-working-on-new-devices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  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(this</a:t>
            </a:r>
            <a:r>
              <a:rPr lang="en-US" altLang="ko-KR" sz="16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new String[]{</a:t>
            </a:r>
            <a:r>
              <a:rPr lang="en-US" altLang="ko-KR" sz="1600" b="1" dirty="0" err="1">
                <a:latin typeface="Consolas" panose="020B0609020204030204" pitchFamily="49" charset="0"/>
              </a:rPr>
              <a:t>Manifest.permission.RECEIVE_SMS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MY_PERMISSIONS_REQUEST_SMS_RECEIVE);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checkForSmsPermission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567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1" y="2121006"/>
            <a:ext cx="8468907" cy="17718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우리가 코딩한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메시지와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을 보면</a:t>
            </a:r>
            <a:r>
              <a:rPr lang="en-US" altLang="ko-KR" dirty="0" smtClean="0">
                <a:sym typeface="Wingdings" panose="05000000000000000000" pitchFamily="2" charset="2"/>
              </a:rPr>
              <a:t>, onReceive()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실행되었다는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어떤 단말기 에뮬레이터는 지금 코드가 작동이 되질 않는 경우가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706" y="3006955"/>
            <a:ext cx="1989612" cy="3512909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9491511" y="5756590"/>
            <a:ext cx="436702" cy="38805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9510355" y="3301905"/>
            <a:ext cx="436702" cy="38805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79" y="3282078"/>
            <a:ext cx="4377264" cy="32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40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103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 권한 요청하기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권한이 허락되지 않은 상태를 사용자에게 보여줌으로 사용자가 다시 권한을 허락할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버튼도 다른 모양으로 바꾸어 다시 시도할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360234"/>
            <a:ext cx="2347293" cy="41327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5" y="2360234"/>
            <a:ext cx="2373992" cy="41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077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 권한 요청하기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6-1: 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TelephonyManager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클래스의 객체를 인스턴스 변수로 정의하고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onCreate()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에서 객체를 다음과 같이 생성합니다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2132856"/>
            <a:ext cx="1100581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TelephonyManager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mTelephonyManager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Create a telephony manager.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mTelephonyManager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TelephonyManager</a:t>
            </a:r>
            <a:r>
              <a:rPr lang="en-US" altLang="ko-KR" sz="1600" dirty="0">
                <a:latin typeface="Consolas" panose="020B0609020204030204" pitchFamily="49" charset="0"/>
              </a:rPr>
              <a:t>) getSystemService(TELEPHONY_SERVICE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618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 권한 요청하기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6-2: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서비스가 사용가능한지 알아보는 </a:t>
            </a:r>
            <a:r>
              <a:rPr lang="en-US" altLang="ko-KR" dirty="0" err="1" smtClean="0">
                <a:sym typeface="Wingdings" panose="05000000000000000000" pitchFamily="2" charset="2"/>
              </a:rPr>
              <a:t>isTelephonyEnabled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2132856"/>
            <a:ext cx="110058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private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isTelephonyEnabled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mTelephonyManager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!= </a:t>
            </a:r>
            <a:r>
              <a:rPr lang="en-US" altLang="ko-KR" sz="1600" dirty="0">
                <a:latin typeface="Consolas" panose="020B0609020204030204" pitchFamily="49" charset="0"/>
              </a:rPr>
              <a:t>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mTelephonyManager.getSimState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latin typeface="Consolas" panose="020B0609020204030204" pitchFamily="49" charset="0"/>
              </a:rPr>
              <a:t>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TelephonyManager.SIM_STATE_READY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return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return 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56863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 권한 요청하기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6-3: </a:t>
            </a:r>
            <a:r>
              <a:rPr lang="en-US" altLang="ko-KR" dirty="0" err="1" smtClean="0">
                <a:sym typeface="Wingdings" panose="05000000000000000000" pitchFamily="2" charset="2"/>
              </a:rPr>
              <a:t>isTelephonyEnabled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함수에서 다음과 같이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남은 코딩은 아래에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ToDo</a:t>
            </a:r>
            <a:r>
              <a:rPr lang="en-US" altLang="ko-KR" dirty="0" smtClean="0">
                <a:sym typeface="Wingdings" panose="05000000000000000000" pitchFamily="2" charset="2"/>
              </a:rPr>
              <a:t>: check for phone permission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작업입니다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916832"/>
            <a:ext cx="110058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...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mTelephonyManager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TelephonyManager</a:t>
            </a:r>
            <a:r>
              <a:rPr lang="en-US" altLang="ko-KR" sz="1600" dirty="0" smtClean="0">
                <a:latin typeface="Consolas" panose="020B0609020204030204" pitchFamily="49" charset="0"/>
              </a:rPr>
              <a:t>) getSystemService(TELEPHONY_SERVICE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</a:t>
            </a:r>
            <a:r>
              <a:rPr lang="en-US" altLang="ko-KR" sz="1600" dirty="0" err="1">
                <a:latin typeface="Consolas" panose="020B0609020204030204" pitchFamily="49" charset="0"/>
              </a:rPr>
              <a:t>isTelephonyEnabled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"Telephony is enabled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latin typeface="Consolas" panose="020B0609020204030204" pitchFamily="49" charset="0"/>
              </a:rPr>
              <a:t>: Check for phone permission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} </a:t>
            </a:r>
            <a:r>
              <a:rPr lang="en-US" altLang="ko-KR" sz="1600" dirty="0">
                <a:latin typeface="Consolas" panose="020B0609020204030204" pitchFamily="49" charset="0"/>
              </a:rPr>
              <a:t>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Toast.makeText(this</a:t>
            </a:r>
            <a:r>
              <a:rPr lang="en-US" altLang="ko-KR" sz="1600" dirty="0" smtClean="0">
                <a:latin typeface="Consolas" panose="020B0609020204030204" pitchFamily="49" charset="0"/>
              </a:rPr>
              <a:t>, "</a:t>
            </a:r>
            <a:r>
              <a:rPr lang="en-US" altLang="ko-KR" sz="1600" dirty="0">
                <a:latin typeface="Consolas" panose="020B0609020204030204" pitchFamily="49" charset="0"/>
              </a:rPr>
              <a:t>TELEPHONY NOT ENABLED!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</a:t>
            </a:r>
            <a:r>
              <a:rPr lang="en-US" altLang="ko-KR" sz="1600" dirty="0">
                <a:latin typeface="Consolas" panose="020B0609020204030204" pitchFamily="49" charset="0"/>
              </a:rPr>
              <a:t>, "TELEPHONY NOT ENABLED! 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943872" y="3501008"/>
            <a:ext cx="2263555" cy="198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6816080" y="5483154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663952" y="4725144"/>
            <a:ext cx="1152130" cy="75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2162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 권한 요청을 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7-1: </a:t>
            </a:r>
            <a:r>
              <a:rPr lang="ko-KR" altLang="en-US" dirty="0" smtClean="0">
                <a:sym typeface="Wingdings" panose="05000000000000000000" pitchFamily="2" charset="2"/>
              </a:rPr>
              <a:t>지금까지 준비작업을 한 것이며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권한을 요청하는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smtClean="0">
                <a:sym typeface="Wingdings" panose="05000000000000000000" pitchFamily="2" charset="2"/>
              </a:rPr>
              <a:t>REQUEST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다른 요청과 구별할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916832"/>
            <a:ext cx="1100581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MY_PERMISSIONS_REQUEST_CALL_PHONE =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TelephonyManager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mTelephonyManager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500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 권한 요청을 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7-2: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서비스 권한을 요청하는 메소드를 다음과 같이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916832"/>
            <a:ext cx="1100581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checkForPhonePermission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Manifest.permission.CALL_PHONE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latin typeface="Consolas" panose="020B0609020204030204" pitchFamily="49" charset="0"/>
              </a:rPr>
              <a:t>!=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</a:t>
            </a:r>
            <a:r>
              <a:rPr lang="en-US" altLang="ko-KR" sz="1600" dirty="0">
                <a:latin typeface="Consolas" panose="020B0609020204030204" pitchFamily="49" charset="0"/>
              </a:rPr>
              <a:t>, "PERMISSION NOT </a:t>
            </a:r>
            <a:r>
              <a:rPr lang="en-US" altLang="ko-KR" sz="1600" dirty="0" smtClean="0">
                <a:latin typeface="Consolas" panose="020B0609020204030204" pitchFamily="49" charset="0"/>
              </a:rPr>
              <a:t>GRANTED");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ActivityCompat.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requestPermissions</a:t>
            </a:r>
            <a:r>
              <a:rPr lang="en-US" altLang="ko-KR" sz="1600" dirty="0" smtClean="0">
                <a:latin typeface="Consolas" panose="020B0609020204030204" pitchFamily="49" charset="0"/>
              </a:rPr>
              <a:t>(this, </a:t>
            </a:r>
            <a:r>
              <a:rPr lang="en-US" altLang="ko-KR" sz="1600" dirty="0">
                <a:latin typeface="Consolas" panose="020B0609020204030204" pitchFamily="49" charset="0"/>
              </a:rPr>
              <a:t>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Manifest.permission.CALL_PHONE</a:t>
            </a:r>
            <a:r>
              <a:rPr lang="en-US" altLang="ko-KR" sz="16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MY_PERMISSIONS_REQUEST_CALL_PHONE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} </a:t>
            </a:r>
            <a:r>
              <a:rPr lang="en-US" altLang="ko-KR" sz="1600" dirty="0">
                <a:latin typeface="Consolas" panose="020B0609020204030204" pitchFamily="49" charset="0"/>
              </a:rPr>
              <a:t>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// Permission already granted. Enable the call button.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279576" y="3429000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3100" y="5235356"/>
            <a:ext cx="381546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앱이 이 메소드를 호출하면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단말기는 </a:t>
            </a:r>
            <a:endParaRPr lang="en-US" altLang="ko-KR" dirty="0" smtClean="0"/>
          </a:p>
          <a:p>
            <a:r>
              <a:rPr lang="ko-KR" altLang="en-US" dirty="0" smtClean="0"/>
              <a:t>다음과 같은 요청을 할 것입니다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33" y="4396534"/>
            <a:ext cx="2461473" cy="237764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7248128" y="3645024"/>
            <a:ext cx="1224136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53333" y="5373855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Debugging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참조 할 곳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https://mommoo.tistory.com/49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2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세 개의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모두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 권한 요청을 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7-3:  onCreate()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Telephony</a:t>
            </a:r>
            <a:r>
              <a:rPr lang="ko-KR" altLang="en-US" dirty="0" smtClean="0">
                <a:sym typeface="Wingdings" panose="05000000000000000000" pitchFamily="2" charset="2"/>
              </a:rPr>
              <a:t>가 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checkForPhonePermission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671210"/>
            <a:ext cx="110058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if (</a:t>
            </a:r>
            <a:r>
              <a:rPr lang="en-US" altLang="ko-KR" sz="1600" dirty="0" err="1">
                <a:latin typeface="Consolas" panose="020B0609020204030204" pitchFamily="49" charset="0"/>
              </a:rPr>
              <a:t>isTelephonyEnabled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// Check for phone permission.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checkForPhonePermission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else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09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 권한 요청을 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7-4: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권한 요청에 응답을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안드로이드는 </a:t>
            </a:r>
            <a:r>
              <a:rPr lang="en-US" altLang="ko-KR" dirty="0" err="1" smtClean="0">
                <a:sym typeface="Wingdings" panose="05000000000000000000" pitchFamily="2" charset="2"/>
              </a:rPr>
              <a:t>onRequestPermissionResult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우리가 그것을 재정의해야 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따른 적절한 반응을 해야 하는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988840"/>
            <a:ext cx="1154755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void onRequestPermissionsResult(int requestCode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, String </a:t>
            </a:r>
            <a:r>
              <a:rPr lang="en-US" altLang="ko-KR" sz="1600" dirty="0">
                <a:latin typeface="Consolas" panose="020B0609020204030204" pitchFamily="49" charset="0"/>
              </a:rPr>
              <a:t>permissions[], int[] grantResults)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en-US" altLang="ko-KR" sz="1600" dirty="0">
                <a:latin typeface="Consolas" panose="020B0609020204030204" pitchFamily="49" charset="0"/>
              </a:rPr>
              <a:t>Check if permission is granted or not for the request.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switch </a:t>
            </a:r>
            <a:r>
              <a:rPr lang="en-US" altLang="ko-KR" sz="1600" dirty="0">
                <a:latin typeface="Consolas" panose="020B0609020204030204" pitchFamily="49" charset="0"/>
              </a:rPr>
              <a:t>(requestCode)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case MY_PERMISSIONS_REQUEST_CALL_PHONE: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(permissions[0].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Manifest.permission.CALL_PHONE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&amp;&amp; grantResults[0] </a:t>
            </a:r>
            <a:r>
              <a:rPr lang="en-US" altLang="ko-KR" sz="1600" dirty="0" smtClean="0">
                <a:latin typeface="Consolas" panose="020B0609020204030204" pitchFamily="49" charset="0"/>
              </a:rPr>
              <a:t>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was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denied.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"Failure to obtain permission!");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</a:t>
            </a:r>
            <a:r>
              <a:rPr lang="en-US" altLang="ko-KR" sz="1600" dirty="0" smtClean="0">
                <a:latin typeface="Consolas" panose="020B0609020204030204" pitchFamily="49" charset="0"/>
              </a:rPr>
              <a:t>, "</a:t>
            </a:r>
            <a:r>
              <a:rPr lang="en-US" altLang="ko-KR" sz="1600" dirty="0">
                <a:latin typeface="Consolas" panose="020B0609020204030204" pitchFamily="49" charset="0"/>
              </a:rPr>
              <a:t>Failure to obtain permission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!", 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1859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실행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/>
              <a:t>일단 앱을 설치하기 위해 안스에서 앱을 실행하십시오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단말기에서 앱을 종료하십시오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단말기에서 </a:t>
            </a:r>
            <a:r>
              <a:rPr lang="en-US" altLang="ko-KR" dirty="0" smtClean="0"/>
              <a:t>Settings </a:t>
            </a:r>
            <a:r>
              <a:rPr lang="en-US" altLang="ko-KR" dirty="0"/>
              <a:t>&gt; Apps &gt; </a:t>
            </a:r>
            <a:r>
              <a:rPr lang="en-US" altLang="ko-KR" dirty="0" smtClean="0"/>
              <a:t>Joy0612PhoneCalling </a:t>
            </a:r>
            <a:r>
              <a:rPr lang="en-US" altLang="ko-KR" dirty="0"/>
              <a:t>&gt; </a:t>
            </a:r>
            <a:r>
              <a:rPr lang="en-US" altLang="ko-KR" dirty="0" smtClean="0"/>
              <a:t>Permissions 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Phone </a:t>
            </a:r>
            <a:r>
              <a:rPr lang="ko-KR" altLang="en-US" dirty="0" smtClean="0"/>
              <a:t>의 권한을 </a:t>
            </a:r>
            <a:r>
              <a:rPr lang="en-US" altLang="ko-KR" dirty="0" smtClean="0"/>
              <a:t>Deny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단말기에서 앱을 다시 실행하면 다음과 같은 대화상자가 나와야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Deny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메시지에 </a:t>
            </a:r>
            <a:r>
              <a:rPr lang="en-US" altLang="ko-KR" dirty="0" smtClean="0">
                <a:sym typeface="Wingdings" panose="05000000000000000000" pitchFamily="2" charset="2"/>
              </a:rPr>
              <a:t>permission denial</a:t>
            </a:r>
            <a:r>
              <a:rPr lang="ko-KR" altLang="en-US" dirty="0" smtClean="0">
                <a:sym typeface="Wingdings" panose="05000000000000000000" pitchFamily="2" charset="2"/>
              </a:rPr>
              <a:t>과 함께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아이콘은 사라지고</a:t>
            </a:r>
            <a:r>
              <a:rPr lang="en-US" altLang="ko-KR" dirty="0" smtClean="0">
                <a:sym typeface="Wingdings" panose="05000000000000000000" pitchFamily="2" charset="2"/>
              </a:rPr>
              <a:t>, Retry </a:t>
            </a:r>
            <a:r>
              <a:rPr lang="ko-KR" altLang="en-US" dirty="0" smtClean="0">
                <a:sym typeface="Wingdings" panose="05000000000000000000" pitchFamily="2" charset="2"/>
              </a:rPr>
              <a:t>아이콘이 나옵니다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Retry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다시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Allow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sym typeface="Wingdings" panose="05000000000000000000" pitchFamily="2" charset="2"/>
              </a:rPr>
              <a:t>탭하고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전화걸기를</a:t>
            </a:r>
            <a:r>
              <a:rPr lang="ko-KR" altLang="en-US" dirty="0" smtClean="0">
                <a:sym typeface="Wingdings" panose="05000000000000000000" pitchFamily="2" charset="2"/>
              </a:rPr>
              <a:t> 테스트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1988840"/>
            <a:ext cx="1728192" cy="17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표시하고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특성을 </a:t>
            </a:r>
            <a:r>
              <a:rPr lang="en-US" altLang="ko-KR" dirty="0" smtClean="0">
                <a:sym typeface="Wingdings" panose="05000000000000000000" pitchFamily="2" charset="2"/>
              </a:rPr>
              <a:t>'Service: Enter a name' 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52936"/>
            <a:ext cx="5616624" cy="3780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19" y="2687285"/>
            <a:ext cx="2220659" cy="38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- 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정보를 서비스에 전달하는 코드를 작성하는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Intent</a:t>
            </a:r>
            <a:r>
              <a:rPr lang="ko-KR" altLang="en-US" dirty="0" smtClean="0">
                <a:sym typeface="Wingdings" panose="05000000000000000000" pitchFamily="2" charset="2"/>
              </a:rPr>
              <a:t>안에 부가 데이터를 담아서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통해 내보냅니다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0397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("command",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("Content", content);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28920" y="5513351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760296" y="4418486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032104" y="5270671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13485" y="5031349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20851" y="6089925"/>
            <a:ext cx="360066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</a:t>
            </a:r>
            <a:r>
              <a:rPr lang="en-US" altLang="ko-KR" sz="1400" dirty="0" smtClean="0"/>
              <a:t>intent</a:t>
            </a:r>
            <a:r>
              <a:rPr lang="ko-KR" altLang="en-US" sz="1400" dirty="0" smtClean="0"/>
              <a:t>객체는 </a:t>
            </a:r>
            <a:r>
              <a:rPr lang="en-US" altLang="ko-KR" sz="1400" dirty="0" err="1" smtClean="0"/>
              <a:t>MyService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클래스의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onStartCommand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전달 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 flipV="1">
            <a:off x="4151784" y="5790350"/>
            <a:ext cx="669067" cy="56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394" y="1503106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static final String TAG 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"onCreate() </a:t>
            </a:r>
            <a:r>
              <a:rPr lang="en-US" altLang="ko-KR" sz="1600" dirty="0" smtClean="0">
                <a:latin typeface="Consolas" panose="020B0609020204030204" pitchFamily="49" charset="0"/>
              </a:rPr>
              <a:t>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3432" y="5229200"/>
            <a:ext cx="6607618" cy="50405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12224" y="2204864"/>
            <a:ext cx="188224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MyService.java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55556" y="5229200"/>
            <a:ext cx="2595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intent</a:t>
            </a:r>
            <a:r>
              <a:rPr lang="ko-KR" altLang="en-US" sz="1600" dirty="0" smtClean="0"/>
              <a:t>객체가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아니면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메소드 호출하기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456040" y="3275954"/>
            <a:ext cx="48965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만약 인텐트 객체가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onStartCommand</a:t>
            </a:r>
            <a:r>
              <a:rPr lang="en-US" altLang="ko-KR" sz="1400" dirty="0">
                <a:sym typeface="Wingdings" panose="05000000000000000000" pitchFamily="2" charset="2"/>
              </a:rPr>
              <a:t>() </a:t>
            </a:r>
            <a:r>
              <a:rPr lang="ko-KR" altLang="en-US" sz="1400" dirty="0" err="1">
                <a:sym typeface="Wingdings" panose="05000000000000000000" pitchFamily="2" charset="2"/>
              </a:rPr>
              <a:t>메소드는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ym typeface="Wingdings" panose="05000000000000000000" pitchFamily="2" charset="2"/>
              </a:rPr>
              <a:t>Service.START_STICKY</a:t>
            </a:r>
            <a:r>
              <a:rPr lang="ko-KR" altLang="en-US" sz="1400" dirty="0">
                <a:sym typeface="Wingdings" panose="05000000000000000000" pitchFamily="2" charset="2"/>
              </a:rPr>
              <a:t>을 반환합니다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sz="1400" dirty="0" err="1">
                <a:sym typeface="Wingdings" panose="05000000000000000000" pitchFamily="2" charset="2"/>
              </a:rPr>
              <a:t>재시작합니다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 err="1">
                <a:sym typeface="Wingdings" panose="05000000000000000000" pitchFamily="2" charset="2"/>
              </a:rPr>
              <a:t>재시작을</a:t>
            </a:r>
            <a:r>
              <a:rPr lang="ko-KR" altLang="en-US" sz="1400" dirty="0">
                <a:sym typeface="Wingdings" panose="05000000000000000000" pitchFamily="2" charset="2"/>
              </a:rPr>
              <a:t> 원하지 않으면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080009" y="4221088"/>
            <a:ext cx="664063" cy="1008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content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</a:t>
            </a:r>
            <a:r>
              <a:rPr lang="en-US" altLang="ko-KR" sz="1400" dirty="0">
                <a:latin typeface="Consolas" panose="020B0609020204030204" pitchFamily="49" charset="0"/>
              </a:rPr>
              <a:t>: " + command + 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>
                <a:latin typeface="Consolas" panose="020B0609020204030204" pitchFamily="49" charset="0"/>
              </a:rPr>
              <a:t>: " + content);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3;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39416" y="3666621"/>
            <a:ext cx="6552728" cy="271470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2064" y="395820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21659"/>
            <a:ext cx="8611346" cy="1889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만약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>
                <a:sym typeface="Wingdings" panose="05000000000000000000" pitchFamily="2" charset="2"/>
              </a:rPr>
              <a:t>쪽</a:t>
            </a:r>
            <a:r>
              <a:rPr lang="ko-KR" altLang="en-US" dirty="0" smtClean="0">
                <a:sym typeface="Wingdings" panose="05000000000000000000" pitchFamily="2" charset="2"/>
              </a:rPr>
              <a:t>으로 인텐트를 전달하도록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다시 살펴 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b="1" dirty="0" smtClean="0">
                <a:sym typeface="Wingdings" panose="05000000000000000000" pitchFamily="2" charset="2"/>
              </a:rPr>
              <a:t> 화면이 없기 때문에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b="1" dirty="0">
                <a:sym typeface="Wingdings" panose="05000000000000000000" pitchFamily="2" charset="2"/>
              </a:rPr>
              <a:t>태</a:t>
            </a:r>
            <a:r>
              <a:rPr lang="ko-KR" altLang="en-US" b="1" dirty="0" smtClean="0">
                <a:sym typeface="Wingdings" panose="05000000000000000000" pitchFamily="2" charset="2"/>
              </a:rPr>
              <a:t>스크를 만들어야 하기 때문입니다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플래</a:t>
            </a:r>
            <a:r>
              <a:rPr lang="ko-KR" altLang="en-US" dirty="0">
                <a:sym typeface="Wingdings" panose="05000000000000000000" pitchFamily="2" charset="2"/>
              </a:rPr>
              <a:t>그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", c</a:t>
            </a:r>
            <a:r>
              <a:rPr lang="en-US" altLang="ko-KR" sz="1400" dirty="0" smtClean="0">
                <a:latin typeface="Consolas" panose="020B0609020204030204" pitchFamily="49" charset="0"/>
              </a:rPr>
              <a:t>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400" dirty="0" smtClean="0">
                <a:latin typeface="Consolas" panose="020B0609020204030204" pitchFamily="49" charset="0"/>
              </a:rPr>
              <a:t>3; </a:t>
            </a:r>
            <a:r>
              <a:rPr lang="en-US" altLang="ko-KR" sz="1400" dirty="0">
                <a:latin typeface="Consolas" panose="020B0609020204030204" pitchFamily="49" charset="0"/>
              </a:rPr>
              <a:t>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newIntent.addFlags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(Intent.FLAG_ACTIVITY_NEW_TASK </a:t>
            </a:r>
            <a:r>
              <a:rPr lang="en-US" altLang="ko-KR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command);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content.toUpperCase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013104"/>
            <a:ext cx="8136904" cy="193617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액티비티에 시작하기 위한 인텐트 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ko-KR" sz="1200" dirty="0" smtClean="0">
                <a:sym typeface="Wingdings" panose="05000000000000000000" pitchFamily="2" charset="2"/>
              </a:rPr>
              <a:t>, 3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rd</a:t>
            </a:r>
            <a:r>
              <a:rPr lang="ko-KR" altLang="en-US" sz="1200" dirty="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존재할 경우 재사용을 위한 플래그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647863" y="5218797"/>
            <a:ext cx="26528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결과를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저장하고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보내기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43294" y="4489198"/>
            <a:ext cx="432048" cy="523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42485" y="2728610"/>
            <a:ext cx="2658262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초를 기다리는 과정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42485" y="1493782"/>
            <a:ext cx="406853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서비스에서 </a:t>
            </a:r>
            <a:r>
              <a:rPr lang="en-US" altLang="ko-KR" sz="1200" dirty="0" err="1">
                <a:sym typeface="Wingdings" panose="05000000000000000000" pitchFamily="2" charset="2"/>
              </a:rPr>
              <a:t>startActivity</a:t>
            </a:r>
            <a:r>
              <a:rPr lang="en-US" altLang="ko-KR" sz="1200" dirty="0">
                <a:sym typeface="Wingdings" panose="05000000000000000000" pitchFamily="2" charset="2"/>
              </a:rPr>
              <a:t>() </a:t>
            </a:r>
            <a:r>
              <a:rPr lang="ko-KR" altLang="en-US" sz="1200" dirty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sz="1200" dirty="0">
                <a:sym typeface="Wingdings" panose="05000000000000000000" pitchFamily="2" charset="2"/>
              </a:rPr>
              <a:t>(Task)</a:t>
            </a:r>
            <a:r>
              <a:rPr lang="ko-KR" altLang="en-US" sz="1200" dirty="0">
                <a:sym typeface="Wingdings" panose="05000000000000000000" pitchFamily="2" charset="2"/>
              </a:rPr>
              <a:t>를 생성하도록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플래그를 </a:t>
            </a:r>
            <a:r>
              <a:rPr lang="ko-KR" altLang="en-US" sz="1200" dirty="0" err="1">
                <a:sym typeface="Wingdings" panose="05000000000000000000" pitchFamily="2" charset="2"/>
              </a:rPr>
              <a:t>인텐트에</a:t>
            </a:r>
            <a:r>
              <a:rPr lang="ko-KR" altLang="en-US" sz="1200" dirty="0">
                <a:sym typeface="Wingdings" panose="05000000000000000000" pitchFamily="2" charset="2"/>
              </a:rPr>
              <a:t> 추가해야 합니다</a:t>
            </a:r>
            <a:r>
              <a:rPr lang="en-US" altLang="ko-KR" sz="1200" dirty="0">
                <a:sym typeface="Wingdings" panose="05000000000000000000" pitchFamily="2" charset="2"/>
              </a:rPr>
              <a:t>.  </a:t>
            </a:r>
            <a:r>
              <a:rPr lang="ko-KR" altLang="en-US" sz="1200" b="1" dirty="0" err="1">
                <a:sym typeface="Wingdings" panose="05000000000000000000" pitchFamily="2" charset="2"/>
              </a:rPr>
              <a:t>서버스는</a:t>
            </a:r>
            <a:r>
              <a:rPr lang="ko-KR" altLang="en-US" sz="1200" b="1" dirty="0">
                <a:sym typeface="Wingdings" panose="05000000000000000000" pitchFamily="2" charset="2"/>
              </a:rPr>
              <a:t> 화면이 없기 때문에</a:t>
            </a:r>
            <a:r>
              <a:rPr lang="en-US" altLang="ko-KR" sz="1200" b="1" dirty="0"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ym typeface="Wingdings" panose="05000000000000000000" pitchFamily="2" charset="2"/>
              </a:rPr>
              <a:t>화면이 없는 서비스에서 화면이 있는 액티비티를 띄우려면 새로운 태스크를 만들어야 하기 때문입니다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663952" y="2001613"/>
            <a:ext cx="1978533" cy="241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63952" y="4739759"/>
            <a:ext cx="1978533" cy="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</a:t>
            </a:r>
            <a:r>
              <a:rPr lang="ko-KR" altLang="en-US" b="1" dirty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...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onCreate(...)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z="14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"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"content: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9896" y="1844824"/>
            <a:ext cx="6276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4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4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71508" y="5578950"/>
            <a:ext cx="410289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찾은 후</a:t>
            </a:r>
            <a:r>
              <a:rPr lang="en-US" altLang="ko-KR" sz="1200" dirty="0" smtClean="0"/>
              <a:t>, </a:t>
            </a:r>
          </a:p>
          <a:p>
            <a:pPr latinLnBrk="0"/>
            <a:r>
              <a:rPr lang="ko-KR" altLang="en-US" sz="1200" dirty="0" smtClean="0"/>
              <a:t>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71508" y="419817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ym typeface="Wingdings" panose="05000000000000000000" pitchFamily="2" charset="2"/>
              </a:rPr>
              <a:t>결과 화면입니다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" y="2132856"/>
            <a:ext cx="2214625" cy="390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132856"/>
            <a:ext cx="2232248" cy="39451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2132856"/>
            <a:ext cx="2204635" cy="39451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10358" y="493964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초 후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79976" y="53732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command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"name"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클릭하면</a:t>
            </a:r>
            <a:r>
              <a:rPr lang="en-US" altLang="ko-KR" dirty="0" smtClean="0"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sym typeface="Wingdings" panose="05000000000000000000" pitchFamily="2" charset="2"/>
              </a:rPr>
              <a:t>가 사라지도록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84" y="3212976"/>
            <a:ext cx="1714208" cy="3485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034" y="3212975"/>
            <a:ext cx="1738581" cy="3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Hu61Service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en-US" altLang="ko-KR" dirty="0" smtClean="0">
                <a:sym typeface="Wingdings" panose="05000000000000000000" pitchFamily="2" charset="2"/>
              </a:rPr>
              <a:t>Joy06Service </a:t>
            </a:r>
            <a:r>
              <a:rPr lang="ko-KR" altLang="en-US" dirty="0" smtClean="0">
                <a:sym typeface="Wingdings" panose="05000000000000000000" pitchFamily="2" charset="2"/>
              </a:rPr>
              <a:t>폴더 이름으로 복제합니다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Copy/Rename </a:t>
            </a:r>
            <a:r>
              <a:rPr lang="ko-KR" altLang="en-US" dirty="0" smtClean="0">
                <a:sym typeface="Wingdings" panose="05000000000000000000" pitchFamily="2" charset="2"/>
              </a:rPr>
              <a:t>절차를 따르지만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경우는 </a:t>
            </a: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이름이 같으므로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Hints: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>
                <a:sym typeface="Wingdings" panose="05000000000000000000" pitchFamily="2" charset="2"/>
              </a:rPr>
              <a:t>첫 </a:t>
            </a:r>
            <a:r>
              <a:rPr lang="ko-KR" altLang="en-US" dirty="0" smtClean="0">
                <a:sym typeface="Wingdings" panose="05000000000000000000" pitchFamily="2" charset="2"/>
              </a:rPr>
              <a:t>글</a:t>
            </a:r>
            <a:r>
              <a:rPr lang="ko-KR" altLang="en-US" dirty="0">
                <a:sym typeface="Wingdings" panose="05000000000000000000" pitchFamily="2" charset="2"/>
              </a:rPr>
              <a:t>자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capitalize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</a:t>
            </a:r>
            <a:r>
              <a:rPr lang="ko-KR" altLang="en-US" dirty="0">
                <a:sym typeface="Wingdings" panose="05000000000000000000" pitchFamily="2" charset="2"/>
              </a:rPr>
              <a:t>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다음은 코드는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를 첫 글자를 대문자로 만드는 방법들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 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s.charAt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(0))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(1);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soft keyboard</a:t>
            </a:r>
            <a:r>
              <a:rPr lang="ko-KR" altLang="en-US" dirty="0" smtClean="0">
                <a:sym typeface="Wingdings" panose="05000000000000000000" pitchFamily="2" charset="2"/>
              </a:rPr>
              <a:t>를 삭제하는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71464" y="4293096"/>
            <a:ext cx="1042974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1: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capitalizeName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s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().split("\\s+");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"";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for (String i : s){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if(</a:t>
            </a:r>
            <a:r>
              <a:rPr lang="en-US" altLang="ko-KR" dirty="0" err="1">
                <a:latin typeface="Consolas" panose="020B0609020204030204" pitchFamily="49" charset="0"/>
              </a:rPr>
              <a:t>i.equals</a:t>
            </a:r>
            <a:r>
              <a:rPr lang="en-US" altLang="ko-KR" dirty="0">
                <a:latin typeface="Consolas" panose="020B0609020204030204" pitchFamily="49" charset="0"/>
              </a:rPr>
              <a:t>("")) return name;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name +=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(1) + "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2: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processName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words = </a:t>
            </a:r>
            <a:r>
              <a:rPr lang="en-US" altLang="ko-KR" dirty="0" err="1">
                <a:latin typeface="Consolas" panose="020B0609020204030204" pitchFamily="49" charset="0"/>
              </a:rPr>
              <a:t>name.split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sb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(words[0].length() &gt; 0)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(words[0].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words[0].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words[0].length()).toString().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for (int i = 1; i &lt; </a:t>
            </a:r>
            <a:r>
              <a:rPr lang="en-US" altLang="ko-KR" dirty="0" err="1">
                <a:latin typeface="Consolas" panose="020B0609020204030204" pitchFamily="49" charset="0"/>
              </a:rPr>
              <a:t>words.length</a:t>
            </a:r>
            <a:r>
              <a:rPr lang="en-US" altLang="ko-KR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(words[i].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words[i].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words[i].length()).toString().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sb.toString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en-US" altLang="ko-KR" dirty="0" smtClean="0">
                <a:sym typeface="Wingdings" panose="05000000000000000000" pitchFamily="2" charset="2"/>
              </a:rPr>
              <a:t>(Broadcasting)</a:t>
            </a:r>
            <a:r>
              <a:rPr lang="ko-KR" altLang="en-US" dirty="0" smtClean="0">
                <a:sym typeface="Wingdings" panose="05000000000000000000" pitchFamily="2" charset="2"/>
              </a:rPr>
              <a:t>이란 메시지를 여러 객체에 전달하는 것을 말합니다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문제를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수신 </a:t>
            </a:r>
            <a:r>
              <a:rPr lang="ko-KR" altLang="en-US" dirty="0" err="1" smtClean="0">
                <a:sym typeface="Wingdings" panose="05000000000000000000" pitchFamily="2" charset="2"/>
              </a:rPr>
              <a:t>앱들에게</a:t>
            </a:r>
            <a:r>
              <a:rPr lang="ko-KR" altLang="en-US" dirty="0" smtClean="0">
                <a:sym typeface="Wingdings" panose="05000000000000000000" pitchFamily="2" charset="2"/>
              </a:rPr>
              <a:t> 알려주어야 한다면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브로드캐스팅으로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이벤트를 글로벌 이벤트</a:t>
            </a:r>
            <a:r>
              <a:rPr lang="en-US" altLang="ko-KR" dirty="0" smtClean="0">
                <a:sym typeface="Wingdings" panose="05000000000000000000" pitchFamily="2" charset="2"/>
              </a:rPr>
              <a:t>(Global Event)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메시지를 받고 싶다면 브로드캐스트 수신자</a:t>
            </a:r>
            <a:r>
              <a:rPr lang="en-US" altLang="ko-KR" dirty="0" smtClean="0">
                <a:sym typeface="Wingdings" panose="05000000000000000000" pitchFamily="2" charset="2"/>
              </a:rPr>
              <a:t>(Broadcast Receiver)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앱에 등록을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서비스와 마찬가지로 브로드캐스트 수신자도 앱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  <a:r>
              <a:rPr lang="ko-KR" altLang="en-US" b="1" dirty="0" smtClean="0">
                <a:sym typeface="Wingdings" panose="05000000000000000000" pitchFamily="2" charset="2"/>
              </a:rPr>
              <a:t> 파일에 등록해야</a:t>
            </a:r>
            <a:r>
              <a:rPr lang="ko-KR" altLang="en-US" dirty="0" smtClean="0">
                <a:sym typeface="Wingdings" panose="05000000000000000000" pitchFamily="2" charset="2"/>
              </a:rPr>
              <a:t> 시스템이 알 수 있고 화면도 없게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등록 방식이 아닌 소스 코드에서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registerReceiver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사용해서 시스템에 등록할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정의해야 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원하는 브로드캐스트 메시지 도착하면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자동으로 호출됩니다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메시지를 받을 수 없으니까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원하는 메시지를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특정해야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메시지는 인텐트 안에 넣어 전달되므로 원하는 메시지는 인텐트 필터를 사용해 시스템에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Hu062Receiver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org.joy.receiver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Step 2: AndroidManifest.xml </a:t>
            </a:r>
            <a:r>
              <a:rPr lang="ko-KR" altLang="en-US" dirty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&lt;receiver&gt;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ym typeface="Wingdings" panose="05000000000000000000" pitchFamily="2" charset="2"/>
              </a:rPr>
              <a:t>태그로 어떤 인텐트를 받을 것인지 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넣습니다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즉 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android:name="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882722"/>
            <a:ext cx="288031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540" y="4077072"/>
            <a:ext cx="604867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앱에서 </a:t>
            </a:r>
            <a:r>
              <a:rPr lang="en-US" altLang="ko-KR" b="1" dirty="0">
                <a:sym typeface="Wingdings" panose="05000000000000000000" pitchFamily="2" charset="2"/>
              </a:rPr>
              <a:t>SMS</a:t>
            </a:r>
            <a:r>
              <a:rPr lang="ko-KR" altLang="en-US" b="1" dirty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>
                <a:sym typeface="Wingdings" panose="05000000000000000000" pitchFamily="2" charset="2"/>
              </a:rPr>
              <a:t>, RECEIVE_SMS </a:t>
            </a:r>
            <a:r>
              <a:rPr lang="ko-KR" altLang="en-US" b="1" dirty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다음과 </a:t>
            </a:r>
            <a:r>
              <a:rPr lang="ko-KR" altLang="en-US" dirty="0">
                <a:sym typeface="Wingdings" panose="05000000000000000000" pitchFamily="2" charset="2"/>
              </a:rPr>
              <a:t>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&lt;uses-permission&gt;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추가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uses-permission&gt;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수신과 관련된 권한을 가질 수 있도록 해줍니다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마시멜로우</a:t>
            </a:r>
            <a:r>
              <a:rPr lang="ko-KR" altLang="en-US" dirty="0">
                <a:sym typeface="Wingdings" panose="05000000000000000000" pitchFamily="2" charset="2"/>
              </a:rPr>
              <a:t> 버전 이후부터는 해당 권한이 위험권한으로 바뀌어 앱 </a:t>
            </a:r>
            <a:r>
              <a:rPr lang="ko-KR" altLang="en-US" dirty="0" smtClean="0">
                <a:sym typeface="Wingdings" panose="05000000000000000000" pitchFamily="2" charset="2"/>
              </a:rPr>
              <a:t>실행할 때 다시 한번 </a:t>
            </a:r>
            <a:r>
              <a:rPr lang="ko-KR" altLang="en-US" dirty="0">
                <a:sym typeface="Wingdings" panose="05000000000000000000" pitchFamily="2" charset="2"/>
              </a:rPr>
              <a:t>사용자에게 </a:t>
            </a:r>
            <a:r>
              <a:rPr lang="ko-KR" altLang="en-US" dirty="0" smtClean="0">
                <a:sym typeface="Wingdings" panose="05000000000000000000" pitchFamily="2" charset="2"/>
              </a:rPr>
              <a:t>권한 요청을 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"/&gt;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60296" y="4312378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리소스와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</a:t>
            </a:r>
            <a:r>
              <a:rPr lang="en-US" altLang="ko-KR" sz="1600" dirty="0" smtClean="0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1628" y="4436062"/>
            <a:ext cx="67573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5740514"/>
            <a:ext cx="1122023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와  </a:t>
            </a:r>
            <a:r>
              <a:rPr lang="en-US" altLang="ko-KR" sz="1500" dirty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500" dirty="0">
                <a:sym typeface="Wingdings" panose="05000000000000000000" pitchFamily="2" charset="2"/>
              </a:rPr>
              <a:t>? </a:t>
            </a:r>
            <a:r>
              <a:rPr lang="ko-KR" altLang="en-US" sz="1500" dirty="0" smtClean="0">
                <a:sym typeface="Wingdings" panose="05000000000000000000" pitchFamily="2" charset="2"/>
              </a:rPr>
              <a:t>두 </a:t>
            </a:r>
            <a:r>
              <a:rPr lang="ko-KR" altLang="en-US" sz="15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500" dirty="0">
                <a:sym typeface="Wingdings" panose="05000000000000000000" pitchFamily="2" charset="2"/>
              </a:rPr>
              <a:t>import </a:t>
            </a:r>
            <a:r>
              <a:rPr lang="ko-KR" altLang="en-US" sz="15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br>
              <a:rPr lang="en-US" altLang="ko-KR" sz="1500" dirty="0">
                <a:sym typeface="Wingdings" panose="05000000000000000000" pitchFamily="2" charset="2"/>
              </a:rPr>
            </a:br>
            <a:r>
              <a:rPr lang="ko-KR" altLang="en-US" sz="15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500" dirty="0">
                <a:sym typeface="Wingdings" panose="05000000000000000000" pitchFamily="2" charset="2"/>
              </a:rPr>
              <a:t>alt + Enter </a:t>
            </a:r>
            <a:r>
              <a:rPr lang="ko-KR" altLang="en-US" sz="15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500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java.util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패키지 </a:t>
            </a:r>
            <a:r>
              <a:rPr lang="ko-KR" altLang="en-US" sz="15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559496" y="2348880"/>
            <a:ext cx="8208912" cy="83437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040216" y="1778045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1140" y="170864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필요 없는 코드일 수도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 없을 수도 있는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이러함 메소드를 위해서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권한을 이미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dirty="0" err="1"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implementation </a:t>
            </a:r>
            <a:r>
              <a:rPr lang="en-US" altLang="ko-KR" sz="1600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1232168"/>
            <a:ext cx="118093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implements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결과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700808"/>
            <a:ext cx="2828731" cy="49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501008"/>
            <a:ext cx="4324954" cy="26102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104112" y="3969060"/>
            <a:ext cx="1368152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6: 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앱의 </a:t>
            </a: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개 구성요소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628800"/>
            <a:ext cx="6980460" cy="42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6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00174"/>
            <a:ext cx="7571975" cy="3809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839" y="2953061"/>
            <a:ext cx="215664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7: 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</a:t>
            </a:r>
            <a:r>
              <a:rPr lang="ko-KR" altLang="en-US" dirty="0" smtClean="0">
                <a:sym typeface="Wingdings" panose="05000000000000000000" pitchFamily="2" charset="2"/>
              </a:rPr>
              <a:t>코드를 </a:t>
            </a:r>
            <a:r>
              <a:rPr lang="ko-KR" altLang="en-US" dirty="0">
                <a:sym typeface="Wingdings" panose="05000000000000000000" pitchFamily="2" charset="2"/>
              </a:rPr>
              <a:t>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b="1" dirty="0">
                <a:latin typeface="Consolas" panose="020B0609020204030204" pitchFamily="49" charset="0"/>
              </a:rPr>
              <a:t>SmsActivity</a:t>
            </a:r>
            <a:r>
              <a:rPr lang="en-US" altLang="ko-KR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, editText2, editText3;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dirty="0" smtClean="0">
                <a:latin typeface="Consolas" panose="020B0609020204030204" pitchFamily="49" charset="0"/>
              </a:rPr>
              <a:t>{  _______________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 // </a:t>
            </a:r>
            <a:r>
              <a:rPr lang="ko-KR" altLang="en-US" dirty="0" smtClean="0">
                <a:latin typeface="Consolas" panose="020B0609020204030204" pitchFamily="49" charset="0"/>
              </a:rPr>
              <a:t>여기 밑에 계속 코딩합니다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88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b="1" dirty="0">
                <a:latin typeface="Consolas" panose="020B0609020204030204" pitchFamily="49" charset="0"/>
              </a:rPr>
              <a:t>SmsActivity</a:t>
            </a:r>
            <a:r>
              <a:rPr lang="en-US" altLang="ko-KR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, editText2, editText3;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>
                <a:latin typeface="Consolas" panose="020B0609020204030204" pitchFamily="49" charset="0"/>
              </a:rPr>
              <a:t>finish</a:t>
            </a:r>
            <a:r>
              <a:rPr lang="en-US" altLang="ko-KR" dirty="0" smtClean="0">
                <a:latin typeface="Consolas" panose="020B0609020204030204" pitchFamily="49" charset="0"/>
              </a:rPr>
              <a:t>();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 // </a:t>
            </a:r>
            <a:r>
              <a:rPr lang="ko-KR" altLang="en-US" dirty="0" smtClean="0">
                <a:latin typeface="Consolas" panose="020B0609020204030204" pitchFamily="49" charset="0"/>
              </a:rPr>
              <a:t>여기 밑에 계속 코딩합니다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5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 err="1">
                <a:latin typeface="Consolas" panose="020B0609020204030204" pitchFamily="49" charset="0"/>
              </a:rPr>
              <a:t>onNewIntent</a:t>
            </a:r>
            <a:r>
              <a:rPr lang="en-US" altLang="ko-KR" dirty="0">
                <a:latin typeface="Consolas" panose="020B0609020204030204" pitchFamily="49" charset="0"/>
              </a:rPr>
              <a:t>(Intent intent)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dirty="0" smtClean="0">
                <a:latin typeface="Consolas" panose="020B0609020204030204" pitchFamily="49" charset="0"/>
              </a:rPr>
              <a:t>(intent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(intent </a:t>
            </a:r>
            <a:r>
              <a:rPr lang="en-US" altLang="ko-KR" dirty="0" smtClean="0">
                <a:latin typeface="Consolas" panose="020B0609020204030204" pitchFamily="49" charset="0"/>
              </a:rPr>
              <a:t>== </a:t>
            </a:r>
            <a:r>
              <a:rPr lang="en-US" altLang="ko-KR" dirty="0">
                <a:latin typeface="Consolas" panose="020B0609020204030204" pitchFamily="49" charset="0"/>
              </a:rPr>
              <a:t>null) </a:t>
            </a:r>
            <a:r>
              <a:rPr lang="en-US" altLang="ko-KR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dirty="0">
                <a:latin typeface="Consolas" panose="020B0609020204030204" pitchFamily="49" charset="0"/>
              </a:rPr>
              <a:t>sender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contents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receivedDate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("receivedDate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editText.setText</a:t>
            </a:r>
            <a:r>
              <a:rPr lang="en-US" altLang="ko-KR" dirty="0" smtClean="0">
                <a:latin typeface="Consolas" panose="020B0609020204030204" pitchFamily="49" charset="0"/>
              </a:rPr>
              <a:t>(sender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editText2.setText(contents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editText3.setText(receivedDate);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2697871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39616" y="1484784"/>
            <a:ext cx="3600400" cy="432048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99" y="1268760"/>
            <a:ext cx="1147554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private static final String TAG = "Hustar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dirty="0" err="1">
                <a:latin typeface="Consolas" panose="020B0609020204030204" pitchFamily="49" charset="0"/>
              </a:rPr>
              <a:t>yyyy</a:t>
            </a:r>
            <a:r>
              <a:rPr lang="en-US" altLang="ko-KR" dirty="0">
                <a:latin typeface="Consolas" panose="020B0609020204030204" pitchFamily="49" charset="0"/>
              </a:rPr>
              <a:t>-MM-</a:t>
            </a:r>
            <a:r>
              <a:rPr lang="en-US" altLang="ko-KR" dirty="0" err="1">
                <a:latin typeface="Consolas" panose="020B0609020204030204" pitchFamily="49" charset="0"/>
              </a:rPr>
              <a:t>dd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HH:mm:ss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da-DK" altLang="ko-KR" dirty="0" smtClean="0">
                <a:latin typeface="Consolas" panose="020B0609020204030204" pitchFamily="49" charset="0"/>
              </a:rPr>
              <a:t>Bundle </a:t>
            </a:r>
            <a:r>
              <a:rPr lang="da-DK" altLang="ko-KR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dirty="0" err="1">
                <a:latin typeface="Consolas" panose="020B0609020204030204" pitchFamily="49" charset="0"/>
              </a:rPr>
              <a:t>messages.length</a:t>
            </a:r>
            <a:r>
              <a:rPr lang="en-US" altLang="ko-KR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dirty="0" err="1">
                <a:latin typeface="Consolas" panose="020B0609020204030204" pitchFamily="49" charset="0"/>
              </a:rPr>
              <a:t>getMessageBody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dirty="0" smtClean="0">
                <a:latin typeface="Consolas" panose="020B0609020204030204" pitchFamily="49" charset="0"/>
              </a:rPr>
              <a:t>:"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en-US" altLang="ko-KR" dirty="0" smtClean="0">
                <a:latin typeface="Consolas" panose="020B0609020204030204" pitchFamily="49" charset="0"/>
              </a:rPr>
              <a:t>sender + </a:t>
            </a:r>
            <a:r>
              <a:rPr lang="en-US" altLang="ko-KR" dirty="0">
                <a:latin typeface="Consolas" panose="020B0609020204030204" pitchFamily="49" charset="0"/>
              </a:rPr>
              <a:t>":" + contents + ":" + </a:t>
            </a:r>
            <a:r>
              <a:rPr lang="en-US" altLang="ko-KR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96200" y="4918657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21654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6458" y="2564904"/>
            <a:ext cx="1296144" cy="402196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79651" y="3777139"/>
            <a:ext cx="576064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1556792"/>
            <a:ext cx="3384376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84784"/>
            <a:ext cx="11530823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</p:spTree>
    <p:extLst>
      <p:ext uri="{BB962C8B-B14F-4D97-AF65-F5344CB8AC3E}">
        <p14:creationId xmlns:p14="http://schemas.microsoft.com/office/powerpoint/2010/main" val="26870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초기화면으로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946" y="2181940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071664" y="587012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181940"/>
            <a:ext cx="2119958" cy="3715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715" y="2178609"/>
            <a:ext cx="2086311" cy="37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Activity: </a:t>
            </a:r>
          </a:p>
          <a:p>
            <a:r>
              <a:rPr lang="ko-KR" altLang="en-US" dirty="0"/>
              <a:t>액티비티는 사용자가 애플리케이션과 상호작용하는 </a:t>
            </a:r>
            <a:r>
              <a:rPr lang="ko-KR" altLang="en-US" dirty="0" smtClean="0"/>
              <a:t>단일 화면을 </a:t>
            </a:r>
            <a:r>
              <a:rPr lang="ko-KR" altLang="en-US" dirty="0"/>
              <a:t>의미하며 모든 안드로이드 애플리케이션은 액티비티로 구성되어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안드로이드 애플리케이션은 반드시 하나 이상의 액티비티를 포함하고 </a:t>
            </a:r>
            <a:r>
              <a:rPr lang="ko-KR" altLang="en-US" dirty="0" smtClean="0"/>
              <a:t>있으며 액티비티는 </a:t>
            </a:r>
            <a:r>
              <a:rPr lang="ko-KR" altLang="en-US" dirty="0"/>
              <a:t>생명주기</a:t>
            </a:r>
            <a:r>
              <a:rPr lang="en-US" altLang="ko-KR" dirty="0"/>
              <a:t>(Life Cycle) </a:t>
            </a:r>
            <a:r>
              <a:rPr lang="ko-KR" altLang="en-US" dirty="0"/>
              <a:t>관련 메서드들을 재정의하여 원하는 기능들을 구현할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인텐트</a:t>
            </a:r>
            <a:r>
              <a:rPr lang="en-US" altLang="ko-KR" dirty="0"/>
              <a:t>(Intent)</a:t>
            </a:r>
            <a:r>
              <a:rPr lang="ko-KR" altLang="en-US" dirty="0"/>
              <a:t>를 통해 다른 애플리케이션의 액티비티를 호출할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액티비티를 동시에 </a:t>
            </a:r>
            <a:r>
              <a:rPr lang="en-US" altLang="ko-KR" dirty="0"/>
              <a:t>Display </a:t>
            </a:r>
            <a:r>
              <a:rPr lang="ko-KR" altLang="en-US" dirty="0"/>
              <a:t>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View </a:t>
            </a:r>
            <a:r>
              <a:rPr lang="ko-KR" altLang="en-US" dirty="0"/>
              <a:t>또는 </a:t>
            </a:r>
            <a:r>
              <a:rPr lang="en-US" altLang="ko-KR" dirty="0"/>
              <a:t>ViewGroup</a:t>
            </a:r>
            <a:r>
              <a:rPr lang="ko-KR" altLang="en-US" dirty="0"/>
              <a:t>을 포함합니다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애플리케이션에는 하나 이상의 액티비티가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액티비티 </a:t>
            </a:r>
            <a:r>
              <a:rPr lang="ko-KR" altLang="en-US" dirty="0"/>
              <a:t>내에 </a:t>
            </a:r>
            <a:r>
              <a:rPr lang="ko-KR" altLang="en-US" dirty="0" err="1"/>
              <a:t>프래그먼트</a:t>
            </a:r>
            <a:r>
              <a:rPr lang="en-US" altLang="ko-KR" dirty="0"/>
              <a:t>(Fragment)</a:t>
            </a:r>
            <a:r>
              <a:rPr lang="ko-KR" altLang="en-US" dirty="0"/>
              <a:t>를 추가하여 화면을 분할시킬 수 있습니다</a:t>
            </a:r>
          </a:p>
          <a:p>
            <a:pPr marL="5715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가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의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472" y="1292914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Joy0611PhoneDialing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전화번호를 </a:t>
            </a:r>
            <a:r>
              <a:rPr lang="en-US" altLang="ko-KR" dirty="0" smtClean="0">
                <a:sym typeface="Wingdings" panose="05000000000000000000" pitchFamily="2" charset="2"/>
              </a:rPr>
              <a:t>Dialing</a:t>
            </a:r>
            <a:r>
              <a:rPr lang="ko-KR" altLang="en-US" dirty="0" smtClean="0">
                <a:sym typeface="Wingdings" panose="05000000000000000000" pitchFamily="2" charset="2"/>
              </a:rPr>
              <a:t>하는 기본적인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err="1">
                <a:sym typeface="Wingdings" panose="05000000000000000000" pitchFamily="2" charset="2"/>
              </a:rPr>
              <a:t>EmptyActivy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dirty="0" smtClean="0">
                <a:sym typeface="Wingdings" panose="05000000000000000000" pitchFamily="2" charset="2"/>
              </a:rPr>
              <a:t>Joy0611PhoneDialing,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레이아웃을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contact_name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ImageButton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phone_icon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00" y="3237388"/>
            <a:ext cx="1834215" cy="32591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63" y="4484858"/>
            <a:ext cx="3525511" cy="20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5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Service: </a:t>
            </a:r>
          </a:p>
          <a:p>
            <a:r>
              <a:rPr lang="ko-KR" altLang="en-US" dirty="0"/>
              <a:t>서비스는 사용자와 직접적으로 상호작용하는 요소는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</a:t>
            </a:r>
            <a:r>
              <a:rPr lang="ko-KR" altLang="en-US" dirty="0"/>
              <a:t>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어떠한 작업을 처리하기 위해 서비스를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애플리케이션을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다운로드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유튜브 또는 </a:t>
            </a:r>
            <a:r>
              <a:rPr lang="ko-KR" altLang="en-US" dirty="0" smtClean="0"/>
              <a:t>멜론 음원 </a:t>
            </a:r>
            <a:r>
              <a:rPr lang="ko-KR" altLang="en-US" dirty="0"/>
              <a:t>스트리밍 앱을 </a:t>
            </a:r>
            <a:r>
              <a:rPr lang="ko-KR" altLang="en-US" dirty="0" smtClean="0"/>
              <a:t>사용한다든지 등 다른 작업을 할 때 </a:t>
            </a:r>
            <a:r>
              <a:rPr lang="ko-KR" altLang="en-US" dirty="0"/>
              <a:t>서비스를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같은 경우 사용자의 인터페이스</a:t>
            </a:r>
            <a:r>
              <a:rPr lang="en-US" altLang="ko-KR" dirty="0"/>
              <a:t>(UI,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를 방해하지 않고 눈에 보이지 않는 곳에서 작업을 처리하기 때문에 별도의 스레드</a:t>
            </a:r>
            <a:r>
              <a:rPr lang="en-US" altLang="ko-KR" dirty="0"/>
              <a:t>(Thread)</a:t>
            </a:r>
            <a:r>
              <a:rPr lang="ko-KR" altLang="en-US" dirty="0"/>
              <a:t>에서 동작한다고 오해하는 경우가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.... </a:t>
            </a:r>
            <a:r>
              <a:rPr lang="ko-KR" altLang="en-US" dirty="0"/>
              <a:t>서비스는 엄연히 메인 스레드에서 동작하기 때문에 서비스 내에서 별도의 스레드를 생성하여 작업을 처리해야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연동이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를 가지지 않으며 백그라운드에서 수행됩니다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/>
              <a:t>서비스는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스레드라고</a:t>
            </a:r>
            <a:r>
              <a:rPr lang="ko-KR" altLang="en-US" dirty="0" smtClean="0"/>
              <a:t> </a:t>
            </a:r>
            <a:r>
              <a:rPr lang="ko-KR" altLang="en-US" dirty="0"/>
              <a:t>불리는 동일한 애플리케이션 스레드로 실행됩니다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애플리케이션이 </a:t>
            </a:r>
            <a:r>
              <a:rPr lang="ko-KR" altLang="en-US" dirty="0"/>
              <a:t>종료되어도 이미 시작이 된 서비스</a:t>
            </a:r>
            <a:r>
              <a:rPr lang="en-US" altLang="ko-KR" dirty="0"/>
              <a:t>(Service)</a:t>
            </a:r>
            <a:r>
              <a:rPr lang="ko-KR" altLang="en-US" dirty="0"/>
              <a:t>는 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계속 동작합니다</a:t>
            </a:r>
            <a:r>
              <a:rPr lang="en-US" altLang="ko-KR" dirty="0"/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같이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drawable/folder </a:t>
            </a:r>
            <a:r>
              <a:rPr lang="ko-KR" altLang="en-US" sz="2000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New  Vector Asset 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Android icon </a:t>
            </a:r>
            <a:r>
              <a:rPr lang="ko-KR" altLang="en-US" sz="2000" dirty="0" smtClean="0">
                <a:sym typeface="Wingdings" panose="05000000000000000000" pitchFamily="2" charset="2"/>
              </a:rPr>
              <a:t>혹은 작은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그림을 클릭하여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필요한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지금같은 경우는 </a:t>
            </a:r>
            <a:r>
              <a:rPr lang="en-US" altLang="ko-KR" sz="2000" dirty="0" smtClean="0">
                <a:sym typeface="Wingdings" panose="05000000000000000000" pitchFamily="2" charset="2"/>
              </a:rPr>
              <a:t>Communication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선택하면 다양한 관련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이 보입니다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선택하고 </a:t>
            </a:r>
            <a:r>
              <a:rPr lang="en-US" altLang="ko-KR" sz="2000" dirty="0" smtClean="0">
                <a:sym typeface="Wingdings" panose="05000000000000000000" pitchFamily="2" charset="2"/>
              </a:rPr>
              <a:t>OK</a:t>
            </a:r>
            <a:r>
              <a:rPr lang="ko-KR" altLang="en-US" sz="2000" dirty="0" smtClean="0">
                <a:sym typeface="Wingdings" panose="05000000000000000000" pitchFamily="2" charset="2"/>
              </a:rPr>
              <a:t>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이름도 사용하기 쉽도록 수정해도 좋습니다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추가하고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src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지정</a:t>
            </a:r>
            <a:r>
              <a:rPr lang="en-US" altLang="ko-KR" sz="2000" dirty="0" smtClean="0"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 </a:t>
            </a:r>
            <a:r>
              <a:rPr lang="en-US" altLang="ko-KR" sz="2000" dirty="0" smtClean="0">
                <a:sym typeface="Wingdings" panose="05000000000000000000" pitchFamily="2" charset="2"/>
              </a:rPr>
              <a:t>onClick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ko-KR" altLang="en-US" sz="2000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빨간 오류가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&lt;alt&gt;&lt;enter&gt;</a:t>
            </a:r>
            <a:r>
              <a:rPr lang="ko-KR" altLang="en-US" sz="2000" dirty="0" smtClean="0">
                <a:sym typeface="Wingdings" panose="05000000000000000000" pitchFamily="2" charset="2"/>
              </a:rPr>
              <a:t>하여 메소드를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sz="2000" dirty="0" smtClean="0">
                <a:sym typeface="Wingdings" panose="05000000000000000000" pitchFamily="2" charset="2"/>
              </a:rPr>
              <a:t>에 추가하도록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public 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}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2000" dirty="0" smtClean="0">
                <a:sym typeface="Wingdings" panose="05000000000000000000" pitchFamily="2" charset="2"/>
              </a:rPr>
              <a:t>, Hard-coded </a:t>
            </a:r>
            <a:r>
              <a:rPr lang="ko-KR" altLang="en-US" sz="2000" dirty="0" smtClean="0">
                <a:sym typeface="Wingdings" panose="05000000000000000000" pitchFamily="2" charset="2"/>
              </a:rPr>
              <a:t>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</a:t>
            </a:r>
            <a:r>
              <a:rPr lang="ko-KR" altLang="en-US" sz="2000" dirty="0" smtClean="0">
                <a:sym typeface="Wingdings" panose="05000000000000000000" pitchFamily="2" charset="2"/>
              </a:rPr>
              <a:t>들을 입력하면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경고가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이를 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"Extract the strings"</a:t>
            </a:r>
            <a:r>
              <a:rPr lang="ko-KR" altLang="en-US" sz="2000" dirty="0" smtClean="0">
                <a:sym typeface="Wingdings" panose="05000000000000000000" pitchFamily="2" charset="2"/>
              </a:rPr>
              <a:t>해서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strings.xml </a:t>
            </a:r>
            <a:r>
              <a:rPr lang="ko-KR" altLang="en-US" sz="2000" dirty="0" smtClean="0">
                <a:sym typeface="Wingdings" panose="05000000000000000000" pitchFamily="2" charset="2"/>
              </a:rPr>
              <a:t>파일을 추가할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42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Joy0611PhoneDialing: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primary_text_light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9666" y="613323"/>
            <a:ext cx="3288080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Using ConstraintLayout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40727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Joy0611PhoneDialing: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make_a_call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dialNumber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app:layout_constraintLeft_toRightOf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123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log tag</a:t>
            </a:r>
            <a:r>
              <a:rPr lang="ko-KR" altLang="en-US" sz="2000" dirty="0" smtClean="0">
                <a:sym typeface="Wingdings" panose="05000000000000000000" pitchFamily="2" charset="2"/>
              </a:rPr>
              <a:t>를 위한 상수를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2000" dirty="0" smtClean="0">
                <a:sym typeface="Wingdings" panose="05000000000000000000" pitchFamily="2" charset="2"/>
              </a:rPr>
              <a:t> 클래스에 정의합니다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static final String TAG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= "HuStar"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en-US" altLang="ko-KR" sz="2000" dirty="0" smtClean="0">
                <a:sym typeface="Wingdings" panose="05000000000000000000" pitchFamily="2" charset="2"/>
              </a:rPr>
              <a:t>() </a:t>
            </a:r>
            <a:r>
              <a:rPr lang="ko-KR" altLang="en-US" sz="2000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텍스트뷰 참조를 구하고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전화번호 </a:t>
            </a:r>
            <a:r>
              <a:rPr lang="en-US" altLang="ko-KR" sz="2000" dirty="0" smtClean="0">
                <a:sym typeface="Wingdings" panose="05000000000000000000" pitchFamily="2" charset="2"/>
              </a:rPr>
              <a:t>URI </a:t>
            </a:r>
            <a:r>
              <a:rPr lang="ko-KR" altLang="en-US" sz="2000" dirty="0" smtClean="0">
                <a:sym typeface="Wingdings" panose="05000000000000000000" pitchFamily="2" charset="2"/>
              </a:rPr>
              <a:t>문자열을 만들어 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(TextView) findViewById(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mPhoneNum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String.format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 %s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15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다이얼링을 할 인텐트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dialIntent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을 생성하여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ACTION_DIAL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태그와 전화번호를 설정합니다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...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Create the intent.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Intent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Intent.ACTION_DIAL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Set the data for the intent as the phone number.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dialIntent.setData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보내서 실행하도록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log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출력합니다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62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16832"/>
            <a:ext cx="2503407" cy="44007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731" y="1916832"/>
            <a:ext cx="2499557" cy="44007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180" y="1921171"/>
            <a:ext cx="2478199" cy="43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404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Joy0612PhoneCaling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직접 전화하기 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키패드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다이얼링을 사용하지 않음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전화번호로 직접 전화를 거는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Joy0611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복제하여 폴더 이름을 </a:t>
            </a:r>
            <a:r>
              <a:rPr lang="en-US" altLang="ko-KR" dirty="0" smtClean="0">
                <a:sym typeface="Wingdings" panose="05000000000000000000" pitchFamily="2" charset="2"/>
              </a:rPr>
              <a:t>Joy0612PhoneDialing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변경되기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안스를 실행하여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이름을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기능을 이용하기 위해서는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AndroidManfest.xml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권한을 명시해야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android.permission.CALL_PHONE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그렇다고 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무조건 전화기능을 사용할 수 있는 것은 아니고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사용자에게 사용가능한지 문의를 할 수 있는 기회가 주어집니다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분이 코드로 사용자에게 권한을 부여할 것인지 말 것인지 문의할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437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레이아웃 역시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으로 구성할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여기선 </a:t>
            </a:r>
            <a:r>
              <a:rPr lang="en-US" altLang="ko-KR" dirty="0" smtClean="0">
                <a:sym typeface="Wingdings" panose="05000000000000000000" pitchFamily="2" charset="2"/>
              </a:rPr>
              <a:t>Relative</a:t>
            </a:r>
            <a:r>
              <a:rPr lang="ko-KR" altLang="en-US" dirty="0" smtClean="0">
                <a:sym typeface="Wingdings" panose="05000000000000000000" pitchFamily="2" charset="2"/>
              </a:rPr>
              <a:t>사용함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contact_name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위젯으로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7" y="1615733"/>
            <a:ext cx="2814822" cy="49240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5" y="1615734"/>
            <a:ext cx="5976664" cy="26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9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번호를 입력하기 위한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481" y="1700808"/>
            <a:ext cx="106571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 smtClean="0">
                <a:latin typeface="Consolas" panose="020B0609020204030204" pitchFamily="49" charset="0"/>
              </a:rPr>
              <a:t>="enter a phone 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android:importantForAutofill</a:t>
            </a:r>
            <a:r>
              <a:rPr lang="en-US" altLang="ko-KR" sz="1600" dirty="0">
                <a:latin typeface="Consolas" panose="020B0609020204030204" pitchFamily="49" charset="0"/>
              </a:rPr>
              <a:t>="no"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519936" y="530120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036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315502"/>
            <a:ext cx="112481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android:layout_alignParentEnd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600" dirty="0">
                <a:latin typeface="Consolas" panose="020B0609020204030204" pitchFamily="49" charset="0"/>
              </a:rPr>
              <a:t>="164dp"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="make a call"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>
            <a:stCxn id="11" idx="3"/>
          </p:cNvCxnSpPr>
          <p:nvPr/>
        </p:nvCxnSpPr>
        <p:spPr>
          <a:xfrm flipH="1">
            <a:off x="5087888" y="3977486"/>
            <a:ext cx="1690860" cy="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778748" y="3685098"/>
            <a:ext cx="40930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입력한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빨간 오류 표시가 나면 선택하여 </a:t>
            </a:r>
            <a:r>
              <a:rPr lang="en-US" altLang="ko-KR" sz="1600" dirty="0" err="1" smtClean="0"/>
              <a:t>MainActivty</a:t>
            </a:r>
            <a:r>
              <a:rPr lang="ko-KR" altLang="en-US" sz="1600" dirty="0" smtClean="0"/>
              <a:t>에 메소드를 생성하도록 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6778748" y="4433842"/>
            <a:ext cx="409304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여러 분이 만든 아이콘 파일을 선택하십시오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4" idx="3"/>
            <a:endCxn id="6" idx="2"/>
          </p:cNvCxnSpPr>
          <p:nvPr/>
        </p:nvCxnSpPr>
        <p:spPr>
          <a:xfrm flipH="1" flipV="1">
            <a:off x="6077156" y="4362490"/>
            <a:ext cx="701592" cy="2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3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Broadcast </a:t>
            </a:r>
            <a:r>
              <a:rPr lang="en-US" altLang="ko-KR" b="1" dirty="0">
                <a:sym typeface="Wingdings" panose="05000000000000000000" pitchFamily="2" charset="2"/>
              </a:rPr>
              <a:t>Receiver: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방송 수신자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방송 수신자</a:t>
            </a:r>
            <a:r>
              <a:rPr lang="en-US" altLang="ko-KR" dirty="0"/>
              <a:t>(</a:t>
            </a:r>
            <a:r>
              <a:rPr lang="en-US" altLang="ko-KR" dirty="0" smtClean="0"/>
              <a:t>Broadcast </a:t>
            </a:r>
            <a:r>
              <a:rPr lang="en-US" altLang="ko-KR" dirty="0"/>
              <a:t>Receiver)</a:t>
            </a:r>
            <a:r>
              <a:rPr lang="ko-KR" altLang="en-US" dirty="0"/>
              <a:t>는 안드로이드 </a:t>
            </a:r>
            <a:r>
              <a:rPr lang="en-US" altLang="ko-KR" dirty="0"/>
              <a:t>OS</a:t>
            </a:r>
            <a:r>
              <a:rPr lang="ko-KR" altLang="en-US" dirty="0"/>
              <a:t>로부터 발생하는 각종 이벤트와 정보를 받아와 </a:t>
            </a:r>
            <a:r>
              <a:rPr lang="ko-KR" altLang="en-US" dirty="0" err="1"/>
              <a:t>핸들링하는</a:t>
            </a:r>
            <a:r>
              <a:rPr lang="ko-KR" altLang="en-US" dirty="0"/>
              <a:t> 컴포넌트입니다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ko-KR" altLang="en-US" dirty="0"/>
              <a:t>안드로이드 디바이스의 시스템 </a:t>
            </a:r>
            <a:r>
              <a:rPr lang="ko-KR" altLang="en-US" dirty="0" smtClean="0"/>
              <a:t>부팅 시 </a:t>
            </a:r>
            <a:r>
              <a:rPr lang="ko-KR" altLang="en-US" dirty="0"/>
              <a:t>앱 초기화</a:t>
            </a:r>
            <a:r>
              <a:rPr lang="en-US" altLang="ko-KR" dirty="0"/>
              <a:t>, </a:t>
            </a:r>
            <a:r>
              <a:rPr lang="ko-KR" altLang="en-US" dirty="0"/>
              <a:t>네트워크 끊김 등등 특수한 이벤트에 대한 처리나 배터리 부족 알림 </a:t>
            </a:r>
            <a:r>
              <a:rPr lang="en-US" altLang="ko-KR" dirty="0"/>
              <a:t>,</a:t>
            </a:r>
            <a:r>
              <a:rPr lang="ko-KR" altLang="en-US" dirty="0"/>
              <a:t>문자 수신과 같은 정보를 받아 처리를 해야 할 필요가 있을 때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안드로이드에서 메신저 앱 </a:t>
            </a:r>
            <a:r>
              <a:rPr lang="ko-KR" altLang="en-US" dirty="0"/>
              <a:t>또는 문자 메시지가 오면 모든 앱에 </a:t>
            </a:r>
            <a:r>
              <a:rPr lang="en-US" altLang="ko-KR" dirty="0"/>
              <a:t>"</a:t>
            </a:r>
            <a:r>
              <a:rPr lang="ko-KR" altLang="en-US" dirty="0"/>
              <a:t>메시지가 왔다</a:t>
            </a:r>
            <a:r>
              <a:rPr lang="en-US" altLang="ko-KR" dirty="0"/>
              <a:t>"</a:t>
            </a:r>
            <a:r>
              <a:rPr lang="ko-KR" altLang="en-US" dirty="0"/>
              <a:t>라는 하나의 정보를 방송</a:t>
            </a:r>
            <a:r>
              <a:rPr lang="en-US" altLang="ko-KR" dirty="0"/>
              <a:t>(</a:t>
            </a:r>
            <a:r>
              <a:rPr lang="en-US" altLang="ko-KR" dirty="0" smtClean="0"/>
              <a:t>Broadcast</a:t>
            </a:r>
            <a:r>
              <a:rPr lang="en-US" altLang="ko-KR" dirty="0"/>
              <a:t>)</a:t>
            </a:r>
            <a:r>
              <a:rPr lang="ko-KR" altLang="en-US" dirty="0"/>
              <a:t>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메시지를 받기 위해 브로드캐스트 리시버를 구현하면 되며 해당 정보가 오면 특정 이벤트를 처리할 수가 있습니다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거의 대부분 </a:t>
            </a:r>
            <a:r>
              <a:rPr lang="en-US" altLang="ko-KR" dirty="0"/>
              <a:t>UI</a:t>
            </a:r>
            <a:r>
              <a:rPr lang="ko-KR" altLang="en-US" dirty="0"/>
              <a:t>를 가지지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디바이스의 특수한 상황에 대응하기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상황을 제외하고는 </a:t>
            </a:r>
            <a:r>
              <a:rPr lang="ko-KR" altLang="en-US" dirty="0" err="1"/>
              <a:t>브로드캐스트는</a:t>
            </a:r>
            <a:r>
              <a:rPr lang="ko-KR" altLang="en-US" dirty="0"/>
              <a:t> 시스템에서 시작합니다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메소드애서</a:t>
            </a:r>
            <a:r>
              <a:rPr lang="en-US" altLang="ko-KR" dirty="0" smtClean="0">
                <a:sym typeface="Wingdings" panose="05000000000000000000" pitchFamily="2" charset="2"/>
              </a:rPr>
              <a:t>  EditText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객체에 있는 번호를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Log/Toast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메시지를 보여줍니다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R.id.editText_main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String.format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 %s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().toString());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"Phone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Toast.makeText(this, "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       Toast.LENGTH_LONG).show();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096000" y="4005064"/>
            <a:ext cx="864096" cy="8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5375920" y="3666621"/>
            <a:ext cx="1192829" cy="12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746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이전 프로젝트 코드의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Refactor  Rename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ACTION_DIAL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ACTION_CALL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수정되어야 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250" y="2204864"/>
            <a:ext cx="110058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>
                <a:latin typeface="Consolas" panose="020B0609020204030204" pitchFamily="49" charset="0"/>
              </a:rPr>
              <a:t>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Intent.ACTION_CALL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dialIntent.setData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phoneNumber</a:t>
            </a:r>
            <a:r>
              <a:rPr lang="en-US" altLang="ko-KR" sz="1600" dirty="0">
                <a:latin typeface="Consolas" panose="020B0609020204030204" pitchFamily="49" charset="0"/>
              </a:rPr>
              <a:t>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</a:t>
            </a:r>
            <a:r>
              <a:rPr lang="en-US" altLang="ko-KR" sz="1600" dirty="0" smtClean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phoneNumber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20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어떤 종류의 </a:t>
            </a:r>
            <a:r>
              <a:rPr lang="en-US" altLang="ko-KR" dirty="0" smtClean="0">
                <a:sym typeface="Wingdings" panose="05000000000000000000" pitchFamily="2" charset="2"/>
              </a:rPr>
              <a:t>device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(emulator)</a:t>
            </a:r>
            <a:r>
              <a:rPr lang="ko-KR" altLang="en-US" dirty="0" smtClean="0">
                <a:sym typeface="Wingdings" panose="05000000000000000000" pitchFamily="2" charset="2"/>
              </a:rPr>
              <a:t>는 경우에는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기능이 꺼져 있어서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바로 꺼질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경우 </a:t>
            </a:r>
            <a:r>
              <a:rPr lang="en-US" altLang="ko-KR" dirty="0" smtClean="0">
                <a:sym typeface="Wingdings" panose="05000000000000000000" pitchFamily="2" charset="2"/>
              </a:rPr>
              <a:t>Settings  Apps  [Joy0612PhoneCalling]  Permissions 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권한을 허용합니다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</a:t>
            </a:r>
            <a:r>
              <a:rPr lang="ko-KR" altLang="en-US" dirty="0" smtClean="0">
                <a:sym typeface="Wingdings" panose="05000000000000000000" pitchFamily="2" charset="2"/>
              </a:rPr>
              <a:t>처음 실행하면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전화걸기</a:t>
            </a:r>
            <a:r>
              <a:rPr lang="ko-KR" altLang="en-US" dirty="0">
                <a:sym typeface="Wingdings" panose="05000000000000000000" pitchFamily="2" charset="2"/>
              </a:rPr>
              <a:t> 권한을 묻습니다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Allow</a:t>
            </a:r>
            <a:r>
              <a:rPr lang="ko-KR" altLang="en-US" dirty="0">
                <a:sym typeface="Wingdings" panose="05000000000000000000" pitchFamily="2" charset="2"/>
              </a:rPr>
              <a:t>로 답을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무작위 번호로 전화 걸기를 시도해 보길 바랍니다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다음과 같은 과정을 거치며 </a:t>
            </a:r>
            <a:r>
              <a:rPr lang="ko-KR" altLang="en-US" dirty="0" err="1">
                <a:sym typeface="Wingdings" panose="05000000000000000000" pitchFamily="2" charset="2"/>
              </a:rPr>
              <a:t>전화걸기가</a:t>
            </a:r>
            <a:r>
              <a:rPr lang="ko-KR" altLang="en-US" dirty="0">
                <a:sym typeface="Wingdings" panose="05000000000000000000" pitchFamily="2" charset="2"/>
              </a:rPr>
              <a:t> 실행이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전화를 끄면 초기 상태로 되돌아 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52923"/>
            <a:ext cx="1996613" cy="35436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13" y="2979831"/>
            <a:ext cx="2027096" cy="35283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709" y="2999119"/>
            <a:ext cx="2034716" cy="35207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725" y="2952922"/>
            <a:ext cx="2027096" cy="35436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934" y="3152816"/>
            <a:ext cx="2019475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980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Joy0612PhoneCalling: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ym typeface="Wingdings" panose="05000000000000000000" pitchFamily="2" charset="2"/>
              </a:rPr>
              <a:t>다른 </a:t>
            </a:r>
            <a:r>
              <a:rPr lang="en-US" altLang="ko-KR" b="1" dirty="0" smtClean="0">
                <a:sym typeface="Wingdings" panose="05000000000000000000" pitchFamily="2" charset="2"/>
              </a:rPr>
              <a:t>device emulator</a:t>
            </a:r>
            <a:r>
              <a:rPr lang="ko-KR" altLang="en-US" b="1" dirty="0" smtClean="0">
                <a:sym typeface="Wingdings" panose="05000000000000000000" pitchFamily="2" charset="2"/>
              </a:rPr>
              <a:t>에게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단말기를 전화하기 위해서는 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AVD Manager</a:t>
            </a:r>
            <a:r>
              <a:rPr lang="ko-KR" altLang="en-US" dirty="0" smtClean="0">
                <a:sym typeface="Wingdings" panose="05000000000000000000" pitchFamily="2" charset="2"/>
              </a:rPr>
              <a:t>로 가서 기기를 하나 더 설치하여 단말기가 추가로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</a:t>
            </a:r>
            <a:r>
              <a:rPr lang="en-US" altLang="ko-KR" dirty="0" smtClean="0">
                <a:sym typeface="Wingdings" panose="05000000000000000000" pitchFamily="2" charset="2"/>
              </a:rPr>
              <a:t>(emulator) </a:t>
            </a:r>
            <a:r>
              <a:rPr lang="ko-KR" altLang="en-US" dirty="0" smtClean="0">
                <a:sym typeface="Wingdings" panose="05000000000000000000" pitchFamily="2" charset="2"/>
              </a:rPr>
              <a:t>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console </a:t>
            </a:r>
            <a:r>
              <a:rPr lang="ko-KR" altLang="en-US" dirty="0" smtClean="0">
                <a:sym typeface="Wingdings" panose="05000000000000000000" pitchFamily="2" charset="2"/>
              </a:rPr>
              <a:t>창에서 </a:t>
            </a:r>
            <a:r>
              <a:rPr lang="ko-KR" altLang="en-US" dirty="0">
                <a:sym typeface="Wingdings" panose="05000000000000000000" pitchFamily="2" charset="2"/>
              </a:rPr>
              <a:t>다음 </a:t>
            </a:r>
            <a:r>
              <a:rPr lang="ko-KR" altLang="en-US" dirty="0" smtClean="0">
                <a:sym typeface="Wingdings" panose="05000000000000000000" pitchFamily="2" charset="2"/>
              </a:rPr>
              <a:t>명령어로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단말기의 설정에서도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5554</a:t>
            </a:r>
            <a:r>
              <a:rPr lang="ko-KR" altLang="en-US" dirty="0" smtClean="0">
                <a:sym typeface="Wingdings" panose="05000000000000000000" pitchFamily="2" charset="2"/>
              </a:rPr>
              <a:t>에서 앱이 실행되고 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번호에 </a:t>
            </a:r>
            <a:r>
              <a:rPr lang="en-US" altLang="ko-KR" dirty="0" smtClean="0">
                <a:sym typeface="Wingdings" panose="05000000000000000000" pitchFamily="2" charset="2"/>
              </a:rPr>
              <a:t>5556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입력하고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전화 </a:t>
            </a:r>
            <a:r>
              <a:rPr lang="ko-KR" altLang="en-US" dirty="0" err="1" smtClean="0">
                <a:sym typeface="Wingdings" panose="05000000000000000000" pitchFamily="2" charset="2"/>
              </a:rPr>
              <a:t>벨소리도</a:t>
            </a:r>
            <a:r>
              <a:rPr lang="ko-KR" altLang="en-US" dirty="0" smtClean="0">
                <a:sym typeface="Wingdings" panose="05000000000000000000" pitchFamily="2" charset="2"/>
              </a:rPr>
              <a:t> 들을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전화를 받는 것도 끊는 것도 시도해보십시오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단말기가 있을 때 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최근에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생성된 단말기로 앱이 </a:t>
            </a:r>
            <a:r>
              <a:rPr lang="en-US" altLang="ko-KR" dirty="0" smtClean="0">
                <a:sym typeface="Wingdings" panose="05000000000000000000" pitchFamily="2" charset="2"/>
              </a:rPr>
              <a:t>Load</a:t>
            </a:r>
            <a:r>
              <a:rPr lang="ko-KR" altLang="en-US" dirty="0" smtClean="0">
                <a:sym typeface="Wingdings" panose="05000000000000000000" pitchFamily="2" charset="2"/>
              </a:rPr>
              <a:t>되고 실행되는 것을 관찰할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 있었습니다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3" y="3253448"/>
            <a:ext cx="3847861" cy="32122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276872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2276872"/>
            <a:ext cx="2664296" cy="225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194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Joy0613PhoneMessaging: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Joy0613PhoneMessaging </a:t>
            </a:r>
            <a:r>
              <a:rPr lang="ko-KR" altLang="en-US" b="1" dirty="0">
                <a:sym typeface="Wingdings" panose="05000000000000000000" pitchFamily="2" charset="2"/>
              </a:rPr>
              <a:t>연습문제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지정된 전화번호에 단말기를 이용하여 메시지 보내기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dirty="0" smtClean="0">
                <a:sym typeface="Wingdings" panose="05000000000000000000" pitchFamily="2" charset="2"/>
              </a:rPr>
              <a:t>Joy0611PhoneDialing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Joy063PhoneMessaging</a:t>
            </a:r>
            <a:r>
              <a:rPr lang="ko-KR" altLang="en-US" dirty="0" smtClean="0">
                <a:sym typeface="Wingdings" panose="05000000000000000000" pitchFamily="2" charset="2"/>
              </a:rPr>
              <a:t>을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유지함으로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파일에만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2492897"/>
            <a:ext cx="2315588" cy="40428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924944"/>
            <a:ext cx="6002940" cy="36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078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Joy0613PhoneMessaging: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레이아웃을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Landscape</a:t>
            </a:r>
            <a:r>
              <a:rPr lang="ko-KR" altLang="en-US" dirty="0" smtClean="0">
                <a:sym typeface="Wingdings" panose="05000000000000000000" pitchFamily="2" charset="2"/>
              </a:rPr>
              <a:t>에서도 모양을 유지하는데</a:t>
            </a:r>
            <a:r>
              <a:rPr lang="en-US" altLang="ko-KR" dirty="0" smtClean="0">
                <a:sym typeface="Wingdings" panose="05000000000000000000" pitchFamily="2" charset="2"/>
              </a:rPr>
              <a:t>, 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것이 더 나을 때가 종종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TextView, id=</a:t>
            </a:r>
            <a:r>
              <a:rPr lang="en-US" altLang="ko-KR" dirty="0" err="1" smtClean="0">
                <a:sym typeface="Wingdings" panose="05000000000000000000" pitchFamily="2" charset="2"/>
              </a:rPr>
              <a:t>contact_name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TextView, 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EditText, id=</a:t>
            </a:r>
            <a:r>
              <a:rPr lang="en-US" altLang="ko-KR" dirty="0" err="1" smtClean="0">
                <a:sym typeface="Wingdings" panose="05000000000000000000" pitchFamily="2" charset="2"/>
              </a:rPr>
              <a:t>sms_message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ImageButton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phone_icon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, id=</a:t>
            </a:r>
            <a:r>
              <a:rPr lang="en-US" altLang="ko-KR" dirty="0" err="1" smtClean="0">
                <a:sym typeface="Wingdings" panose="05000000000000000000" pitchFamily="2" charset="2"/>
              </a:rPr>
              <a:t>message_icon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39" y="2724539"/>
            <a:ext cx="7083549" cy="33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87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Joy0613PhoneMessaging: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primary_text_light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</p:txBody>
      </p:sp>
      <p:cxnSp>
        <p:nvCxnSpPr>
          <p:cNvPr id="9" name="직선 화살표 연결선 8"/>
          <p:cNvCxnSpPr>
            <a:stCxn id="11" idx="3"/>
          </p:cNvCxnSpPr>
          <p:nvPr/>
        </p:nvCxnSpPr>
        <p:spPr>
          <a:xfrm flipH="1">
            <a:off x="5087888" y="3977486"/>
            <a:ext cx="1690860" cy="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778748" y="3685098"/>
            <a:ext cx="40930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입력한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빨간 오류 표시가 나면 선택하여 </a:t>
            </a:r>
            <a:r>
              <a:rPr lang="en-US" altLang="ko-KR" sz="1600" dirty="0" err="1" smtClean="0"/>
              <a:t>MainActivty</a:t>
            </a:r>
            <a:r>
              <a:rPr lang="ko-KR" altLang="en-US" sz="1600" dirty="0" smtClean="0"/>
              <a:t>에 메소드를 생성하도록 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6778748" y="4433842"/>
            <a:ext cx="409304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여러 분이 만든 아이콘 파일을 선택하십시오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4" idx="3"/>
            <a:endCxn id="6" idx="2"/>
          </p:cNvCxnSpPr>
          <p:nvPr/>
        </p:nvCxnSpPr>
        <p:spPr>
          <a:xfrm flipH="1" flipV="1">
            <a:off x="6077156" y="4362490"/>
            <a:ext cx="701592" cy="2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20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Joy0613PhoneMessaging: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&lt;EditText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android:layout_width="282dp"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enter_message_here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textMultiLine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viewEnd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6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200368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Joy0613PhoneMessaging: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make_a_call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dialNumber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</a:t>
            </a:r>
            <a:r>
              <a:rPr lang="en-US" altLang="ko-KR" sz="1600" dirty="0" smtClean="0">
                <a:latin typeface="Consolas" panose="020B0609020204030204" pitchFamily="49" charset="0"/>
              </a:rPr>
              <a:t>" 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message_icon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send_a_message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6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app:srcCompat</a:t>
            </a:r>
            <a:r>
              <a:rPr lang="en-US" altLang="ko-KR" sz="1600" dirty="0">
                <a:latin typeface="Consolas" panose="020B0609020204030204" pitchFamily="49" charset="0"/>
              </a:rPr>
              <a:t>="@drawable/ic_message_24"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033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Joy0613PhoneMessaging: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ym typeface="Wingdings" panose="05000000000000000000" pitchFamily="2" charset="2"/>
              </a:rPr>
              <a:t>  MainActivity.java &amp;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속성의 메소드 즉 </a:t>
            </a:r>
            <a:r>
              <a:rPr lang="en-US" altLang="ko-KR" dirty="0" err="1" smtClean="0">
                <a:sym typeface="Wingdings" panose="05000000000000000000" pitchFamily="2" charset="2"/>
              </a:rPr>
              <a:t>smsSendMessage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구현하기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전화번호를 텍스트뷰</a:t>
            </a:r>
            <a:r>
              <a:rPr lang="en-US" altLang="ko-KR" sz="2000" dirty="0" smtClean="0">
                <a:sym typeface="Wingdings" panose="05000000000000000000" pitchFamily="2" charset="2"/>
              </a:rPr>
              <a:t>(id=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 읽어오고</a:t>
            </a:r>
            <a:r>
              <a:rPr lang="en-US" altLang="ko-KR" sz="2000" dirty="0" smtClean="0">
                <a:sym typeface="Wingdings" panose="05000000000000000000" pitchFamily="2" charset="2"/>
              </a:rPr>
              <a:t>, "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smsto</a:t>
            </a:r>
            <a:r>
              <a:rPr lang="en-US" altLang="ko-KR" sz="2000" dirty="0" smtClean="0">
                <a:sym typeface="Wingdings" panose="05000000000000000000" pitchFamily="2" charset="2"/>
              </a:rPr>
              <a:t>:" </a:t>
            </a:r>
            <a:r>
              <a:rPr lang="ko-KR" altLang="en-US" sz="2000" dirty="0" smtClean="0">
                <a:sym typeface="Wingdings" panose="05000000000000000000" pitchFamily="2" charset="2"/>
              </a:rPr>
              <a:t>를 앞에 붙여서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전화번호로 구성된 </a:t>
            </a:r>
            <a:r>
              <a:rPr lang="en-US" altLang="ko-KR" sz="2000" dirty="0" smtClean="0">
                <a:sym typeface="Wingdings" panose="05000000000000000000" pitchFamily="2" charset="2"/>
              </a:rPr>
              <a:t>URI </a:t>
            </a:r>
            <a:r>
              <a:rPr lang="ko-KR" altLang="en-US" sz="2000" dirty="0" smtClean="0">
                <a:sym typeface="Wingdings" panose="05000000000000000000" pitchFamily="2" charset="2"/>
              </a:rPr>
              <a:t>문자열을 만들어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smsNumber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에 저장합니다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EditText(id=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sms_message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 메시지를 읽어와서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sms</a:t>
            </a:r>
            <a:r>
              <a:rPr lang="ko-KR" altLang="en-US" sz="2000" dirty="0" smtClean="0">
                <a:sym typeface="Wingdings" panose="05000000000000000000" pitchFamily="2" charset="2"/>
              </a:rPr>
              <a:t>에 저장합니다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4753" y="2402974"/>
            <a:ext cx="1124811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smsSendMessage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TextView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= (TextView)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R.id.number_to_call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// </a:t>
            </a:r>
            <a:r>
              <a:rPr lang="en-US" altLang="ko-KR" dirty="0">
                <a:latin typeface="Consolas" panose="020B0609020204030204" pitchFamily="49" charset="0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</a:rPr>
              <a:t>smsto</a:t>
            </a:r>
            <a:r>
              <a:rPr lang="en-US" altLang="ko-KR" dirty="0">
                <a:latin typeface="Consolas" panose="020B0609020204030204" pitchFamily="49" charset="0"/>
              </a:rPr>
              <a:t>:" and phone number to create </a:t>
            </a:r>
            <a:r>
              <a:rPr lang="en-US" altLang="ko-KR" dirty="0" err="1">
                <a:latin typeface="Consolas" panose="020B0609020204030204" pitchFamily="49" charset="0"/>
              </a:rPr>
              <a:t>smsNumber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smsNumber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String.format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smsto</a:t>
            </a:r>
            <a:r>
              <a:rPr lang="en-US" altLang="ko-KR" dirty="0">
                <a:latin typeface="Consolas" panose="020B0609020204030204" pitchFamily="49" charset="0"/>
              </a:rPr>
              <a:t>: %s</a:t>
            </a:r>
            <a:r>
              <a:rPr lang="en-US" altLang="ko-KR" dirty="0" smtClean="0">
                <a:latin typeface="Consolas" panose="020B0609020204030204" pitchFamily="49" charset="0"/>
              </a:rPr>
              <a:t>", </a:t>
            </a:r>
            <a:r>
              <a:rPr lang="en-US" altLang="ko-KR" dirty="0" err="1">
                <a:latin typeface="Consolas" panose="020B0609020204030204" pitchFamily="49" charset="0"/>
              </a:rPr>
              <a:t>textView.getText</a:t>
            </a:r>
            <a:r>
              <a:rPr lang="en-US" altLang="ko-KR" dirty="0">
                <a:latin typeface="Consolas" panose="020B0609020204030204" pitchFamily="49" charset="0"/>
              </a:rPr>
              <a:t>().toString());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// </a:t>
            </a:r>
            <a:r>
              <a:rPr lang="en-US" altLang="ko-KR" dirty="0">
                <a:latin typeface="Consolas" panose="020B0609020204030204" pitchFamily="49" charset="0"/>
              </a:rPr>
              <a:t>Find the </a:t>
            </a:r>
            <a:r>
              <a:rPr lang="en-US" altLang="ko-KR" dirty="0" err="1">
                <a:latin typeface="Consolas" panose="020B0609020204030204" pitchFamily="49" charset="0"/>
              </a:rPr>
              <a:t>sms_message</a:t>
            </a:r>
            <a:r>
              <a:rPr lang="en-US" altLang="ko-KR" dirty="0">
                <a:latin typeface="Consolas" panose="020B0609020204030204" pitchFamily="49" charset="0"/>
              </a:rPr>
              <a:t> view and get the text of the SMS message.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smsEditText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R.id.sms_message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sms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smsEditText.getText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// end of </a:t>
            </a:r>
            <a:r>
              <a:rPr lang="en-US" altLang="ko-KR" dirty="0" err="1">
                <a:latin typeface="Consolas" panose="020B0609020204030204" pitchFamily="49" charset="0"/>
              </a:rPr>
              <a:t>smsSendMessage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5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Content Provider:  </a:t>
            </a:r>
            <a:r>
              <a:rPr lang="ko-KR" altLang="en-US" b="1" dirty="0" smtClean="0">
                <a:sym typeface="Wingdings" panose="05000000000000000000" pitchFamily="2" charset="2"/>
              </a:rPr>
              <a:t>콘텐트 제공자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콘텐트 제공자</a:t>
            </a:r>
            <a:r>
              <a:rPr lang="en-US" altLang="ko-KR" dirty="0"/>
              <a:t>(Content Provider)</a:t>
            </a:r>
            <a:r>
              <a:rPr lang="ko-KR" altLang="en-US" dirty="0"/>
              <a:t>는 데이터를 관리하고 다른 애플리케이션의 데이터를 제공하는 데 사용되는 컴포넌트입니다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애플리케이션이 사용하고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를 공유하기 위해 사용하며 애플리케이션 간의 데이터 공유를 위해 표준화된 인터페이스를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SQLite DB / Web / </a:t>
            </a:r>
            <a:r>
              <a:rPr lang="ko-KR" altLang="en-US" dirty="0"/>
              <a:t>파일 입출력 등을 통해서 데이터를 관리합니다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애플리케이션이 현재 실행 중인 애플리케이션 내에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에 함부로 접근하지 못하게 할 수 있으면서 나 자신이 공개하고 공유하고 싶은 데이터만 공유할 수 있도록 도와줍니다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데이터들은 인텐트</a:t>
            </a:r>
            <a:r>
              <a:rPr lang="en-US" altLang="ko-KR" dirty="0"/>
              <a:t>(Intent)</a:t>
            </a:r>
            <a:r>
              <a:rPr lang="ko-KR" altLang="en-US" dirty="0"/>
              <a:t>로 애플리케이션끼리 데이터를 서로 공유가 가능하지만 </a:t>
            </a:r>
            <a:r>
              <a:rPr lang="ko-KR" altLang="en-US" dirty="0" err="1"/>
              <a:t>콘텐</a:t>
            </a:r>
            <a:r>
              <a:rPr lang="ko-KR" altLang="en-US" dirty="0"/>
              <a:t> </a:t>
            </a:r>
            <a:r>
              <a:rPr lang="ko-KR" altLang="en-US" dirty="0" err="1"/>
              <a:t>프로바이더는</a:t>
            </a:r>
            <a:r>
              <a:rPr lang="ko-KR" altLang="en-US" dirty="0"/>
              <a:t> 음악 또는 사진 파일 등과 같이 용량이 큰 데이터들을 공유하는데 적합합니다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), Write(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smtClean="0"/>
              <a:t>허락이 </a:t>
            </a:r>
            <a:r>
              <a:rPr lang="ko-KR" altLang="en-US" dirty="0"/>
              <a:t>있어야 애플리케이션에 접근이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데이터베이스에서 </a:t>
            </a:r>
            <a:r>
              <a:rPr lang="ko-KR" altLang="en-US" dirty="0"/>
              <a:t>흔히 사용되는 </a:t>
            </a:r>
            <a:r>
              <a:rPr lang="en-US" altLang="ko-KR" dirty="0"/>
              <a:t>CURD(Create, Read, Update, Delete) </a:t>
            </a:r>
            <a:r>
              <a:rPr lang="ko-KR" altLang="en-US" dirty="0"/>
              <a:t>원칙을 준수합니다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Joy0613PhoneMessaging: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ACTION_SENDTO </a:t>
            </a:r>
            <a:r>
              <a:rPr lang="ko-KR" altLang="en-US" dirty="0" smtClean="0">
                <a:sym typeface="Wingdings" panose="05000000000000000000" pitchFamily="2" charset="2"/>
              </a:rPr>
              <a:t>인텐트를 생성하여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전화번호와 는 메시지 정보를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인텐트를 매개변수로 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startAcitivity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Log 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4753" y="2402974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en-US" altLang="ko-KR" dirty="0">
                <a:latin typeface="Consolas" panose="020B0609020204030204" pitchFamily="49" charset="0"/>
              </a:rPr>
              <a:t>Create the intent and Set the data for the intent as the phone number.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smsIntent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smsIntent.setData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smsNumber</a:t>
            </a:r>
            <a:r>
              <a:rPr lang="en-US" altLang="ko-KR" dirty="0">
                <a:latin typeface="Consolas" panose="020B0609020204030204" pitchFamily="49" charset="0"/>
              </a:rPr>
              <a:t>));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// </a:t>
            </a:r>
            <a:r>
              <a:rPr lang="en-US" altLang="ko-KR" dirty="0">
                <a:latin typeface="Consolas" panose="020B0609020204030204" pitchFamily="49" charset="0"/>
              </a:rPr>
              <a:t>Add the message (</a:t>
            </a:r>
            <a:r>
              <a:rPr lang="en-US" altLang="ko-KR" dirty="0" err="1">
                <a:latin typeface="Consolas" panose="020B0609020204030204" pitchFamily="49" charset="0"/>
              </a:rPr>
              <a:t>sms</a:t>
            </a:r>
            <a:r>
              <a:rPr lang="en-US" altLang="ko-KR" dirty="0">
                <a:latin typeface="Consolas" panose="020B0609020204030204" pitchFamily="49" charset="0"/>
              </a:rPr>
              <a:t>) with the key ("</a:t>
            </a:r>
            <a:r>
              <a:rPr lang="en-US" altLang="ko-KR" dirty="0" err="1">
                <a:latin typeface="Consolas" panose="020B0609020204030204" pitchFamily="49" charset="0"/>
              </a:rPr>
              <a:t>sms_body</a:t>
            </a:r>
            <a:r>
              <a:rPr lang="en-US" altLang="ko-KR" dirty="0">
                <a:latin typeface="Consolas" panose="020B0609020204030204" pitchFamily="49" charset="0"/>
              </a:rPr>
              <a:t>") and send intent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smsIntent.putExtra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sms_body</a:t>
            </a:r>
            <a:r>
              <a:rPr lang="en-US" altLang="ko-KR" dirty="0">
                <a:latin typeface="Consolas" panose="020B0609020204030204" pitchFamily="49" charset="0"/>
              </a:rPr>
              <a:t>", </a:t>
            </a:r>
            <a:r>
              <a:rPr lang="en-US" altLang="ko-KR" dirty="0" err="1">
                <a:latin typeface="Consolas" panose="020B0609020204030204" pitchFamily="49" charset="0"/>
              </a:rPr>
              <a:t>sms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smsIntent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</a:rPr>
              <a:t>(TAG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smsSendMessage</a:t>
            </a:r>
            <a:r>
              <a:rPr lang="en-US" altLang="ko-KR" dirty="0" smtClean="0">
                <a:latin typeface="Consolas" panose="020B0609020204030204" pitchFamily="49" charset="0"/>
              </a:rPr>
              <a:t>: " + </a:t>
            </a:r>
            <a:r>
              <a:rPr lang="en-US" altLang="ko-KR" dirty="0" err="1" smtClean="0">
                <a:latin typeface="Consolas" panose="020B0609020204030204" pitchFamily="49" charset="0"/>
              </a:rPr>
              <a:t>sms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smsSendMessage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260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Joy0613PhoneMessaging: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실행 결과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메시지를 입력하고 메시지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나타난 단말기의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메시징</a:t>
            </a:r>
            <a:r>
              <a:rPr lang="ko-KR" altLang="en-US" dirty="0" smtClean="0">
                <a:sym typeface="Wingdings" panose="05000000000000000000" pitchFamily="2" charset="2"/>
              </a:rPr>
              <a:t> 시스템을 이용하여 다시 클릭을 해야 메시지가 보내집니다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버튼을 사용하여 앱의 초기화면으로 되돌아 갈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02859"/>
            <a:ext cx="2566294" cy="44776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10" y="2002859"/>
            <a:ext cx="2546595" cy="44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947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Joy0614PhoneMessaging: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 추가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dirty="0" smtClean="0">
                <a:sym typeface="Wingdings" panose="05000000000000000000" pitchFamily="2" charset="2"/>
              </a:rPr>
              <a:t>Joy0611PhoneDialing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Joy063PhoneMessaging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유지함으로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파일에만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730" y="2204865"/>
            <a:ext cx="2432388" cy="4291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996953"/>
            <a:ext cx="5509737" cy="2499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4324642"/>
            <a:ext cx="3749365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962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을 사했지만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사용하는 것도 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TextView, 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EditText, id=</a:t>
            </a:r>
            <a:r>
              <a:rPr lang="en-US" altLang="ko-KR" dirty="0" err="1" smtClean="0">
                <a:sym typeface="Wingdings" panose="05000000000000000000" pitchFamily="2" charset="2"/>
              </a:rPr>
              <a:t>sms_message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, id=</a:t>
            </a:r>
            <a:r>
              <a:rPr lang="en-US" altLang="ko-KR" dirty="0" err="1" smtClean="0">
                <a:sym typeface="Wingdings" panose="05000000000000000000" pitchFamily="2" charset="2"/>
              </a:rPr>
              <a:t>message_icon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956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enter_a_phone_number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600" dirty="0">
                <a:latin typeface="Consolas" panose="020B0609020204030204" pitchFamily="49" charset="0"/>
              </a:rPr>
              <a:t>="" /&gt;</a:t>
            </a:r>
          </a:p>
        </p:txBody>
      </p:sp>
    </p:spTree>
    <p:extLst>
      <p:ext uri="{BB962C8B-B14F-4D97-AF65-F5344CB8AC3E}">
        <p14:creationId xmlns:p14="http://schemas.microsoft.com/office/powerpoint/2010/main" val="7757353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</a:t>
            </a:r>
            <a:r>
              <a:rPr lang="en-US" altLang="ko-KR" sz="1400" dirty="0" err="1">
                <a:latin typeface="Consolas" panose="020B0609020204030204" pitchFamily="49" charset="0"/>
              </a:rPr>
              <a:t>ImageButton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message_icon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send_a_message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400" dirty="0">
                <a:latin typeface="Consolas" panose="020B0609020204030204" pitchFamily="49" charset="0"/>
              </a:rPr>
              <a:t>="@drawable/ic_message_24"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enter_message_here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textMultiLine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viewEnd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400" dirty="0">
                <a:latin typeface="Consolas" panose="020B0609020204030204" pitchFamily="49" charset="0"/>
              </a:rPr>
              <a:t>="God is good all the time"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&lt;/RelativeLayout&gt;</a:t>
            </a:r>
          </a:p>
        </p:txBody>
      </p:sp>
    </p:spTree>
    <p:extLst>
      <p:ext uri="{BB962C8B-B14F-4D97-AF65-F5344CB8AC3E}">
        <p14:creationId xmlns:p14="http://schemas.microsoft.com/office/powerpoint/2010/main" val="7990372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부여합니다</a:t>
            </a:r>
            <a:r>
              <a:rPr lang="en-US" altLang="ko-KR" dirty="0" smtClean="0">
                <a:sym typeface="Wingdings" panose="05000000000000000000" pitchFamily="2" charset="2"/>
              </a:rPr>
              <a:t>. CALL_PHONE </a:t>
            </a:r>
            <a:r>
              <a:rPr lang="ko-KR" altLang="en-US" dirty="0" smtClean="0">
                <a:sym typeface="Wingdings" panose="05000000000000000000" pitchFamily="2" charset="2"/>
              </a:rPr>
              <a:t>권한이 있다면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android.permission.SEND_SMS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MainActivity.xml &amp; onClick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err="1" smtClean="0">
                <a:sym typeface="Wingdings" panose="05000000000000000000" pitchFamily="2" charset="2"/>
              </a:rPr>
              <a:t>smsSendMessage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코딩 합니다</a:t>
            </a:r>
            <a:r>
              <a:rPr lang="en-US" altLang="ko-KR" dirty="0" smtClean="0">
                <a:sym typeface="Wingdings" panose="05000000000000000000" pitchFamily="2" charset="2"/>
              </a:rPr>
              <a:t>. i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이전 프로젝트와 다르게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사용자가 입력한 전화번호를 읽어오는 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"&gt;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R.id.number_to_call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Use format with "</a:t>
            </a:r>
            <a:r>
              <a:rPr lang="en-US" altLang="ko-KR" sz="1400" dirty="0" err="1">
                <a:latin typeface="Consolas" panose="020B0609020204030204" pitchFamily="49" charset="0"/>
              </a:rPr>
              <a:t>smsto</a:t>
            </a:r>
            <a:r>
              <a:rPr lang="en-US" altLang="ko-KR" sz="1400" dirty="0">
                <a:latin typeface="Consolas" panose="020B0609020204030204" pitchFamily="49" charset="0"/>
              </a:rPr>
              <a:t>:" and phone number to create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String.format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smsto</a:t>
            </a:r>
            <a:r>
              <a:rPr lang="en-US" altLang="ko-KR" sz="1400" dirty="0">
                <a:latin typeface="Consolas" panose="020B0609020204030204" pitchFamily="49" charset="0"/>
              </a:rPr>
              <a:t>: %s",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Find the 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 view and get the text of the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message.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R.id.sms_message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smsIntent.setData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Uri.parse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Add the message (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 with the key 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smsIntent.putExtra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"&lt;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905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체크하기 위한 코드를 다음과 같이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MY_PERMISSIONS_REQUEST_SEND_SMS </a:t>
            </a:r>
            <a:r>
              <a:rPr lang="ko-KR" altLang="en-US" dirty="0" smtClean="0">
                <a:latin typeface="Consolas" panose="020B0609020204030204" pitchFamily="49" charset="0"/>
              </a:rPr>
              <a:t>상수는 다른 권한 요청과 구별하기 위해 임의의 수로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onCreate()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권한 설정을 체크합니다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"&gt;onCreate");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317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dirty="0" smtClean="0">
                <a:sym typeface="Wingdings" panose="05000000000000000000" pitchFamily="2" charset="2"/>
              </a:rPr>
              <a:t>권한 설정을 체크하는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SEND_SMS</a:t>
            </a:r>
            <a:r>
              <a:rPr lang="ko-KR" altLang="en-US" dirty="0" smtClean="0">
                <a:sym typeface="Wingdings" panose="05000000000000000000" pitchFamily="2" charset="2"/>
              </a:rPr>
              <a:t> 권한 설정이 되어 있는지 체크하고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설정이 되어 있지 않다면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권한을 요청합니다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94" y="2020016"/>
            <a:ext cx="1125381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 !=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}, MY_PERMISSIONS_REQUEST_SEND_SMS);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already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already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719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권한 부여 요청이 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이에 대해 답을 사용자로부터 허락을 받고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아니면 이미 저장되어 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답을 </a:t>
            </a:r>
            <a:r>
              <a:rPr lang="en-US" altLang="ko-KR" dirty="0">
                <a:sym typeface="Wingdings" panose="05000000000000000000" pitchFamily="2" charset="2"/>
              </a:rPr>
              <a:t>onRequestPermissionsResult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알려주므로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메소드를 재정의합니다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3352" y="1723195"/>
            <a:ext cx="116652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onRequestPermissionsResult(int requestCode, String permissions[], int[] grantResults)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Check if permission is granted or not for the request.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(requestCode)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MY_PERMISSIONS_REQUEST_SEND_SMS: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(permissions[0].</a:t>
            </a:r>
            <a:r>
              <a:rPr lang="en-US" altLang="ko-KR" sz="1600" dirty="0" err="1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&amp;&amp; grantResults[0] ==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Toast.makeText(this, "Permission denied",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default: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"Pass - not my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5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Intent:  </a:t>
            </a:r>
          </a:p>
          <a:p>
            <a:pPr indent="-285750"/>
            <a:r>
              <a:rPr lang="ko-KR" altLang="en-US" dirty="0" err="1"/>
              <a:t>인텐트란</a:t>
            </a:r>
            <a:r>
              <a:rPr lang="ko-KR" altLang="en-US" dirty="0"/>
              <a:t> 애플리케이션 컴포넌트</a:t>
            </a:r>
            <a:r>
              <a:rPr lang="en-US" altLang="ko-KR" dirty="0"/>
              <a:t>(</a:t>
            </a:r>
            <a:r>
              <a:rPr lang="ko-KR" altLang="en-US" dirty="0"/>
              <a:t>구성요소</a:t>
            </a:r>
            <a:r>
              <a:rPr lang="en-US" altLang="ko-KR" dirty="0"/>
              <a:t>) </a:t>
            </a:r>
            <a:r>
              <a:rPr lang="ko-KR" altLang="en-US" dirty="0"/>
              <a:t>간에 작업 수행을 위한 정보를 전달하는 역할을 하며 </a:t>
            </a:r>
            <a:r>
              <a:rPr lang="ko-KR" altLang="en-US" dirty="0" err="1"/>
              <a:t>통신수단이라고</a:t>
            </a:r>
            <a:r>
              <a:rPr lang="ko-KR" altLang="en-US" dirty="0"/>
              <a:t>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인텐트를 </a:t>
            </a:r>
            <a:r>
              <a:rPr lang="ko-KR" altLang="en-US" dirty="0"/>
              <a:t>가장 많이 사용하는 예로는 액티비티 간의 화면 전환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pPr indent="-28575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인텐트는</a:t>
            </a:r>
            <a:r>
              <a:rPr lang="ko-KR" altLang="en-US" dirty="0"/>
              <a:t> 컴포넌트 </a:t>
            </a:r>
            <a:r>
              <a:rPr lang="en-US" altLang="ko-KR" dirty="0"/>
              <a:t>A</a:t>
            </a:r>
            <a:r>
              <a:rPr lang="ko-KR" altLang="en-US" dirty="0"/>
              <a:t>가 컴포넌트 </a:t>
            </a:r>
            <a:r>
              <a:rPr lang="en-US" altLang="ko-KR" dirty="0"/>
              <a:t>B</a:t>
            </a:r>
            <a:r>
              <a:rPr lang="ko-KR" altLang="en-US" dirty="0"/>
              <a:t>를 호출할 때 필요한 정보를 가지고 있으며</a:t>
            </a:r>
            <a:r>
              <a:rPr lang="en-US" altLang="ko-KR" dirty="0"/>
              <a:t>, </a:t>
            </a:r>
            <a:r>
              <a:rPr lang="ko-KR" altLang="en-US" dirty="0"/>
              <a:t>이 정보에는 호출 대상이 되는 컴포넌트 </a:t>
            </a:r>
            <a:r>
              <a:rPr lang="en-US" altLang="ko-KR" dirty="0"/>
              <a:t>B</a:t>
            </a:r>
            <a:r>
              <a:rPr lang="ko-KR" altLang="en-US" dirty="0"/>
              <a:t>의 이름이 명시적으로 표시가 됨과 동시에 속성</a:t>
            </a:r>
            <a:r>
              <a:rPr lang="en-US" altLang="ko-KR" dirty="0"/>
              <a:t>(Attribute)</a:t>
            </a:r>
            <a:r>
              <a:rPr lang="ko-KR" altLang="en-US" dirty="0"/>
              <a:t>들이 암시적으로 표시되기도 합니다</a:t>
            </a:r>
            <a:r>
              <a:rPr lang="en-US" altLang="ko-KR" dirty="0" smtClean="0"/>
              <a:t>.</a:t>
            </a:r>
          </a:p>
          <a:p>
            <a:pPr indent="-285750"/>
            <a:r>
              <a:rPr lang="ko-KR" altLang="en-US" dirty="0" smtClean="0"/>
              <a:t>그리고 </a:t>
            </a:r>
            <a:r>
              <a:rPr lang="ko-KR" altLang="en-US" dirty="0"/>
              <a:t>호출된 컴포넌트 </a:t>
            </a:r>
            <a:r>
              <a:rPr lang="en-US" altLang="ko-KR" dirty="0"/>
              <a:t>B</a:t>
            </a:r>
            <a:r>
              <a:rPr lang="ko-KR" altLang="en-US" dirty="0"/>
              <a:t>가 호출한 컴포넌트 </a:t>
            </a:r>
            <a:r>
              <a:rPr lang="en-US" altLang="ko-KR" dirty="0"/>
              <a:t>A</a:t>
            </a:r>
            <a:r>
              <a:rPr lang="ko-KR" altLang="en-US" dirty="0"/>
              <a:t>로 어떠한 결과를 전달할 때도 </a:t>
            </a:r>
            <a:r>
              <a:rPr lang="ko-KR" altLang="en-US" dirty="0" err="1"/>
              <a:t>인텐트가</a:t>
            </a:r>
            <a:r>
              <a:rPr lang="ko-KR" altLang="en-US" dirty="0"/>
              <a:t> 사용이 됩니다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/>
          </a:p>
          <a:p>
            <a:pPr lvl="1"/>
            <a:r>
              <a:rPr lang="ko-KR" altLang="en-US" dirty="0"/>
              <a:t> 서로 독립적으로 동작하는 </a:t>
            </a:r>
            <a:r>
              <a:rPr lang="en-US" altLang="ko-KR" dirty="0"/>
              <a:t>4</a:t>
            </a:r>
            <a:r>
              <a:rPr lang="ko-KR" altLang="en-US" dirty="0"/>
              <a:t>가지 컴포넌트들 간의 상호 통신을 위한 장치입니다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컴포넌트에 </a:t>
            </a:r>
            <a:r>
              <a:rPr lang="ko-KR" altLang="en-US" dirty="0"/>
              <a:t>액션</a:t>
            </a:r>
            <a:r>
              <a:rPr lang="en-US" altLang="ko-KR" dirty="0"/>
              <a:t>(Action), </a:t>
            </a:r>
            <a:r>
              <a:rPr lang="ko-KR" altLang="en-US" dirty="0"/>
              <a:t>데이터</a:t>
            </a:r>
            <a:r>
              <a:rPr lang="en-US" altLang="ko-KR" dirty="0"/>
              <a:t>(Data) </a:t>
            </a:r>
            <a:r>
              <a:rPr lang="ko-KR" altLang="en-US" dirty="0"/>
              <a:t>등을 전달합니다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인텐트를 </a:t>
            </a:r>
            <a:r>
              <a:rPr lang="ko-KR" altLang="en-US" dirty="0"/>
              <a:t>통하여 다른 애플리케이션의 컴포넌트를 활성화시킬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받기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Joy0615PhoneMessaging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리시버를 통해 </a:t>
            </a:r>
            <a:r>
              <a:rPr lang="en-US" altLang="ko-KR" b="1" dirty="0" smtClean="0"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ym typeface="Wingdings" panose="05000000000000000000" pitchFamily="2" charset="2"/>
              </a:rPr>
              <a:t>메시지 </a:t>
            </a:r>
            <a:r>
              <a:rPr lang="ko-KR" altLang="en-US" dirty="0" smtClean="0">
                <a:sym typeface="Wingdings" panose="05000000000000000000" pitchFamily="2" charset="2"/>
              </a:rPr>
              <a:t>받기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메시지는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안드로이드는 인텐트를 포함하는 시스템 </a:t>
            </a:r>
            <a:r>
              <a:rPr lang="en-US" altLang="ko-KR" dirty="0" smtClean="0">
                <a:sym typeface="Wingdings" panose="05000000000000000000" pitchFamily="2" charset="2"/>
              </a:rPr>
              <a:t>broadcast </a:t>
            </a:r>
            <a:r>
              <a:rPr lang="ko-KR" altLang="en-US" dirty="0" smtClean="0">
                <a:sym typeface="Wingdings" panose="05000000000000000000" pitchFamily="2" charset="2"/>
              </a:rPr>
              <a:t>이벤트를 내보냅니다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받기를 원하는 사용자는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RECEIVE_SMS </a:t>
            </a:r>
            <a:r>
              <a:rPr lang="ko-KR" altLang="en-US" dirty="0" smtClean="0">
                <a:sym typeface="Wingdings" panose="05000000000000000000" pitchFamily="2" charset="2"/>
              </a:rPr>
              <a:t>권한을 주고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BroadcastReceiver</a:t>
            </a:r>
            <a:r>
              <a:rPr lang="ko-KR" altLang="en-US" dirty="0">
                <a:sym typeface="Wingdings" panose="05000000000000000000" pitchFamily="2" charset="2"/>
              </a:rPr>
              <a:t>를 사용하여 받을 수 </a:t>
            </a:r>
            <a:r>
              <a:rPr lang="ko-KR" altLang="en-US" dirty="0" smtClean="0">
                <a:sym typeface="Wingdings" panose="05000000000000000000" pitchFamily="2" charset="2"/>
              </a:rPr>
              <a:t>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Joy0614PhoneMessaging</a:t>
            </a:r>
            <a:r>
              <a:rPr lang="ko-KR" altLang="en-US" dirty="0" smtClean="0">
                <a:sym typeface="Wingdings" panose="05000000000000000000" pitchFamily="2" charset="2"/>
              </a:rPr>
              <a:t>을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Joy0615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이름을 변경하지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strings.xml,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RECEIVE_SMS </a:t>
            </a:r>
            <a:r>
              <a:rPr lang="ko-KR" altLang="en-US" dirty="0" smtClean="0">
                <a:sym typeface="Wingdings" panose="05000000000000000000" pitchFamily="2" charset="2"/>
              </a:rPr>
              <a:t>권한을 명시하고</a:t>
            </a:r>
            <a:r>
              <a:rPr lang="en-US" altLang="ko-KR" dirty="0" smtClean="0">
                <a:sym typeface="Wingdings" panose="05000000000000000000" pitchFamily="2" charset="2"/>
              </a:rPr>
              <a:t>, broadcast receiver</a:t>
            </a:r>
            <a:r>
              <a:rPr lang="ko-KR" altLang="en-US" dirty="0" smtClean="0">
                <a:sym typeface="Wingdings" panose="05000000000000000000" pitchFamily="2" charset="2"/>
              </a:rPr>
              <a:t>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 </a:t>
            </a:r>
            <a:r>
              <a:rPr lang="ko-KR" altLang="en-US" dirty="0" smtClean="0">
                <a:sym typeface="Wingdings" panose="05000000000000000000" pitchFamily="2" charset="2"/>
              </a:rPr>
              <a:t>파일 상단에 다음을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5400" y="4379620"/>
            <a:ext cx="1100581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org.joy.phone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94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실행 결과</a:t>
            </a:r>
            <a:r>
              <a:rPr lang="en-US" altLang="ko-KR" dirty="0" smtClean="0">
                <a:sym typeface="Wingdings" panose="05000000000000000000" pitchFamily="2" charset="2"/>
              </a:rPr>
              <a:t>: emulator</a:t>
            </a:r>
            <a:r>
              <a:rPr lang="ko-KR" altLang="en-US" dirty="0" smtClean="0">
                <a:sym typeface="Wingdings" panose="05000000000000000000" pitchFamily="2" charset="2"/>
              </a:rPr>
              <a:t>로 단말기 두 대로 테스트를 시도해 보십시오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단말기의 설정에서도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753552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1753552"/>
            <a:ext cx="2448272" cy="21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31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Joy0614PhoneMessaging: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6" y="2492895"/>
            <a:ext cx="1683325" cy="29828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82" y="2492894"/>
            <a:ext cx="1712173" cy="2982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456" y="2492893"/>
            <a:ext cx="1685151" cy="29828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708" y="2481453"/>
            <a:ext cx="1687430" cy="29828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082" y="2481452"/>
            <a:ext cx="1686133" cy="29828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960" y="2481453"/>
            <a:ext cx="1707778" cy="29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870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받기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메시지는 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안드로이드는 인텐트를 포함하는 시스템 </a:t>
            </a:r>
            <a:r>
              <a:rPr lang="en-US" altLang="ko-KR" dirty="0" smtClean="0">
                <a:sym typeface="Wingdings" panose="05000000000000000000" pitchFamily="2" charset="2"/>
              </a:rPr>
              <a:t>broadcast </a:t>
            </a:r>
            <a:r>
              <a:rPr lang="ko-KR" altLang="en-US" dirty="0" smtClean="0">
                <a:sym typeface="Wingdings" panose="05000000000000000000" pitchFamily="2" charset="2"/>
              </a:rPr>
              <a:t>이벤트를 내보냅니다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받기를 원하는 사용자는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RECEIVE_SMS </a:t>
            </a:r>
            <a:r>
              <a:rPr lang="ko-KR" altLang="en-US" dirty="0" smtClean="0">
                <a:sym typeface="Wingdings" panose="05000000000000000000" pitchFamily="2" charset="2"/>
              </a:rPr>
              <a:t>권한을 주고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BroadcastReceiver</a:t>
            </a:r>
            <a:r>
              <a:rPr lang="ko-KR" altLang="en-US" dirty="0">
                <a:sym typeface="Wingdings" panose="05000000000000000000" pitchFamily="2" charset="2"/>
              </a:rPr>
              <a:t>를 사용하여 받을 수 </a:t>
            </a:r>
            <a:r>
              <a:rPr lang="ko-KR" altLang="en-US" dirty="0" smtClean="0">
                <a:sym typeface="Wingdings" panose="05000000000000000000" pitchFamily="2" charset="2"/>
              </a:rPr>
              <a:t>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Joy0614PhoneMessaging</a:t>
            </a:r>
            <a:r>
              <a:rPr lang="ko-KR" altLang="en-US" dirty="0" smtClean="0">
                <a:sym typeface="Wingdings" panose="05000000000000000000" pitchFamily="2" charset="2"/>
              </a:rPr>
              <a:t>을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Joy0615PhoneMessaging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이름을 변경하지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strings.xml,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RECEIVE_SMS </a:t>
            </a:r>
            <a:r>
              <a:rPr lang="ko-KR" altLang="en-US" dirty="0" smtClean="0">
                <a:sym typeface="Wingdings" panose="05000000000000000000" pitchFamily="2" charset="2"/>
              </a:rPr>
              <a:t>권한을 명시하고</a:t>
            </a:r>
            <a:r>
              <a:rPr lang="en-US" altLang="ko-KR" dirty="0" smtClean="0">
                <a:sym typeface="Wingdings" panose="05000000000000000000" pitchFamily="2" charset="2"/>
              </a:rPr>
              <a:t>, broadcast receiver</a:t>
            </a:r>
            <a:r>
              <a:rPr lang="ko-KR" altLang="en-US" dirty="0" smtClean="0">
                <a:sym typeface="Wingdings" panose="05000000000000000000" pitchFamily="2" charset="2"/>
              </a:rPr>
              <a:t>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 </a:t>
            </a:r>
            <a:r>
              <a:rPr lang="ko-KR" altLang="en-US" dirty="0" smtClean="0">
                <a:sym typeface="Wingdings" panose="05000000000000000000" pitchFamily="2" charset="2"/>
              </a:rPr>
              <a:t>파일 상단에 다음을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5400" y="3724684"/>
            <a:ext cx="1100581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org.joy.phone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063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받기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Other  Broadcast Receiver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이름을 </a:t>
            </a:r>
            <a:r>
              <a:rPr lang="en-US" altLang="ko-KR" dirty="0" err="1" smtClean="0">
                <a:sym typeface="Wingdings" panose="05000000000000000000" pitchFamily="2" charset="2"/>
              </a:rPr>
              <a:t>MySmsReceiver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"Exported"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"Enabled"</a:t>
            </a:r>
            <a:r>
              <a:rPr lang="ko-KR" altLang="en-US" dirty="0" smtClean="0">
                <a:sym typeface="Wingdings" panose="05000000000000000000" pitchFamily="2" charset="2"/>
              </a:rPr>
              <a:t>가 체크된 것을 확인하고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Exported </a:t>
            </a:r>
            <a:r>
              <a:rPr lang="ko-KR" altLang="en-US" dirty="0" smtClean="0">
                <a:sym typeface="Wingdings" panose="05000000000000000000" pitchFamily="2" charset="2"/>
              </a:rPr>
              <a:t>는 이 앱이 외부의 </a:t>
            </a:r>
            <a:r>
              <a:rPr lang="en-US" altLang="ko-KR" dirty="0" smtClean="0">
                <a:sym typeface="Wingdings" panose="05000000000000000000" pitchFamily="2" charset="2"/>
              </a:rPr>
              <a:t>broadcast</a:t>
            </a:r>
            <a:r>
              <a:rPr lang="ko-KR" altLang="en-US" dirty="0" smtClean="0">
                <a:sym typeface="Wingdings" panose="05000000000000000000" pitchFamily="2" charset="2"/>
              </a:rPr>
              <a:t>에 반응하겠다는 것이고</a:t>
            </a:r>
            <a:r>
              <a:rPr lang="en-US" altLang="ko-KR" dirty="0" smtClean="0">
                <a:sym typeface="Wingdings" panose="05000000000000000000" pitchFamily="2" charset="2"/>
              </a:rPr>
              <a:t>, enabled</a:t>
            </a:r>
            <a:r>
              <a:rPr lang="ko-KR" altLang="en-US" dirty="0" smtClean="0">
                <a:sym typeface="Wingdings" panose="05000000000000000000" pitchFamily="2" charset="2"/>
              </a:rPr>
              <a:t>는 시스템에 허락하는 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사항들이 추가된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시스템에 일반적으로 보내는 다양한 </a:t>
            </a:r>
            <a:r>
              <a:rPr lang="en-US" altLang="ko-KR" dirty="0" smtClean="0">
                <a:sym typeface="Wingdings" panose="05000000000000000000" pitchFamily="2" charset="2"/>
              </a:rPr>
              <a:t>broadcast intent</a:t>
            </a:r>
            <a:r>
              <a:rPr lang="ko-KR" altLang="en-US" dirty="0" smtClean="0">
                <a:sym typeface="Wingdings" panose="05000000000000000000" pitchFamily="2" charset="2"/>
              </a:rPr>
              <a:t>들 중에서 우리가 사용할 것을 특정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앱에서 사용할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71464" y="2219380"/>
            <a:ext cx="1042974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android:name=".</a:t>
            </a:r>
            <a:r>
              <a:rPr lang="en-US" altLang="ko-KR" sz="1600" dirty="0" err="1">
                <a:latin typeface="Consolas" panose="020B0609020204030204" pitchFamily="49" charset="0"/>
              </a:rPr>
              <a:t>MySmsReceiver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android:exported="true"&gt;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&lt;/receiver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652" y="4880126"/>
            <a:ext cx="1105655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&lt;action android:name="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&lt;/intent-filter&gt;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&lt;/receiver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431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받기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 </a:t>
            </a:r>
            <a:r>
              <a:rPr lang="en-US" altLang="ko-KR" dirty="0" smtClean="0">
                <a:sym typeface="Wingdings" panose="05000000000000000000" pitchFamily="2" charset="2"/>
              </a:rPr>
              <a:t>MySmsReceiver.java &amp; onReceive() </a:t>
            </a:r>
            <a:r>
              <a:rPr lang="ko-KR" altLang="en-US" dirty="0" smtClean="0">
                <a:sym typeface="Wingdings" panose="05000000000000000000" pitchFamily="2" charset="2"/>
              </a:rPr>
              <a:t>메소드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BroadcastReceiver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broadcast intent</a:t>
            </a:r>
            <a:r>
              <a:rPr lang="ko-KR" altLang="en-US" dirty="0" smtClean="0">
                <a:sym typeface="Wingdings" panose="05000000000000000000" pitchFamily="2" charset="2"/>
              </a:rPr>
              <a:t>를 받을 때</a:t>
            </a:r>
            <a:r>
              <a:rPr lang="en-US" altLang="ko-KR" dirty="0" smtClean="0">
                <a:sym typeface="Wingdings" panose="05000000000000000000" pitchFamily="2" charset="2"/>
              </a:rPr>
              <a:t>, onReceive()</a:t>
            </a:r>
            <a:r>
              <a:rPr lang="ko-KR" altLang="en-US" dirty="0" smtClean="0">
                <a:sym typeface="Wingdings" panose="05000000000000000000" pitchFamily="2" charset="2"/>
              </a:rPr>
              <a:t>메소드가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상속받은 </a:t>
            </a:r>
            <a:r>
              <a:rPr lang="en-US" altLang="ko-KR" dirty="0" err="1" smtClean="0">
                <a:sym typeface="Wingdings" panose="05000000000000000000" pitchFamily="2" charset="2"/>
              </a:rPr>
              <a:t>MySmsReceiver</a:t>
            </a:r>
            <a:r>
              <a:rPr lang="ko-KR" altLang="en-US" dirty="0" smtClean="0">
                <a:sym typeface="Wingdings" panose="05000000000000000000" pitchFamily="2" charset="2"/>
              </a:rPr>
              <a:t>클래스를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있는 </a:t>
            </a:r>
            <a:r>
              <a:rPr lang="en-US" altLang="ko-KR" dirty="0" smtClean="0">
                <a:sym typeface="Wingdings" panose="05000000000000000000" pitchFamily="2" charset="2"/>
              </a:rPr>
              <a:t>onReceive()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재정의하면서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외부에서 받은 메시지를 처리하면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5.1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클래스를 디버깅을 위한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와 인</a:t>
            </a:r>
            <a:r>
              <a:rPr lang="ko-KR" altLang="en-US" dirty="0">
                <a:sym typeface="Wingdings" panose="05000000000000000000" pitchFamily="2" charset="2"/>
              </a:rPr>
              <a:t>텐</a:t>
            </a:r>
            <a:r>
              <a:rPr lang="ko-KR" altLang="en-US" dirty="0" smtClean="0">
                <a:sym typeface="Wingdings" panose="05000000000000000000" pitchFamily="2" charset="2"/>
              </a:rPr>
              <a:t>트 번들의 </a:t>
            </a:r>
            <a:r>
              <a:rPr lang="en-US" altLang="ko-KR" dirty="0" smtClean="0">
                <a:sym typeface="Wingdings" panose="05000000000000000000" pitchFamily="2" charset="2"/>
              </a:rPr>
              <a:t>PDU(</a:t>
            </a:r>
            <a:r>
              <a:rPr lang="ko-KR" altLang="en-US" dirty="0" smtClean="0">
                <a:sym typeface="Wingdings" panose="05000000000000000000" pitchFamily="2" charset="2"/>
              </a:rPr>
              <a:t>통신 방법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상수로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5.2 onReceive() </a:t>
            </a:r>
            <a:r>
              <a:rPr lang="ko-KR" altLang="en-US" dirty="0" smtClean="0">
                <a:sym typeface="Wingdings" panose="05000000000000000000" pitchFamily="2" charset="2"/>
              </a:rPr>
              <a:t>안에 디폴트 코드를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358" y="2564904"/>
            <a:ext cx="1105655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MySmsReceiver</a:t>
            </a:r>
            <a:r>
              <a:rPr lang="en-US" altLang="ko-KR" sz="1600" dirty="0">
                <a:latin typeface="Consolas" panose="020B0609020204030204" pitchFamily="49" charset="0"/>
              </a:rPr>
              <a:t>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private static final String TAG </a:t>
            </a:r>
            <a:r>
              <a:rPr lang="en-US" altLang="ko-KR" sz="1600" dirty="0" smtClean="0">
                <a:latin typeface="Consolas" panose="020B0609020204030204" pitchFamily="49" charset="0"/>
              </a:rPr>
              <a:t>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static final String </a:t>
            </a:r>
            <a:r>
              <a:rPr lang="en-US" altLang="ko-KR" sz="1600" dirty="0" err="1">
                <a:latin typeface="Consolas" panose="020B0609020204030204" pitchFamily="49" charset="0"/>
              </a:rPr>
              <a:t>pdu_type</a:t>
            </a:r>
            <a:r>
              <a:rPr lang="en-US" altLang="ko-KR" sz="1600" dirty="0">
                <a:latin typeface="Consolas" panose="020B0609020204030204" pitchFamily="49" charset="0"/>
              </a:rPr>
              <a:t> = 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948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받기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5.2 </a:t>
            </a:r>
            <a:r>
              <a:rPr lang="en-US" altLang="ko-KR" dirty="0">
                <a:sym typeface="Wingdings" panose="05000000000000000000" pitchFamily="2" charset="2"/>
              </a:rPr>
              <a:t>MySmsReceiver.java </a:t>
            </a:r>
            <a:r>
              <a:rPr lang="en-US" altLang="ko-KR" dirty="0" smtClean="0">
                <a:sym typeface="Wingdings" panose="05000000000000000000" pitchFamily="2" charset="2"/>
              </a:rPr>
              <a:t> onReceive() </a:t>
            </a:r>
            <a:r>
              <a:rPr lang="ko-KR" altLang="en-US" dirty="0" smtClean="0">
                <a:sym typeface="Wingdings" panose="05000000000000000000" pitchFamily="2" charset="2"/>
              </a:rPr>
              <a:t>안에 디폴트 코드를 삭제하고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TargetApi</a:t>
            </a:r>
            <a:r>
              <a:rPr lang="en-US" altLang="ko-KR" dirty="0" smtClean="0">
                <a:sym typeface="Wingdings" panose="05000000000000000000" pitchFamily="2" charset="2"/>
              </a:rPr>
              <a:t>(...)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annotation</a:t>
            </a:r>
            <a:r>
              <a:rPr lang="ko-KR" altLang="en-US" dirty="0" smtClean="0">
                <a:sym typeface="Wingdings" panose="05000000000000000000" pitchFamily="2" charset="2"/>
              </a:rPr>
              <a:t>은 빌드 버전에 따라 다르게 작동하기 위한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확장된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 smtClean="0">
                <a:sym typeface="Wingdings" panose="05000000000000000000" pitchFamily="2" charset="2"/>
              </a:rPr>
              <a:t>가 저장된 경우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를 번들로 받아야 하는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[] </a:t>
            </a:r>
            <a:r>
              <a:rPr lang="en-US" altLang="ko-KR" dirty="0" err="1" smtClean="0">
                <a:sym typeface="Wingdings" panose="05000000000000000000" pitchFamily="2" charset="2"/>
              </a:rPr>
              <a:t>msgs</a:t>
            </a:r>
            <a:r>
              <a:rPr lang="ko-KR" altLang="en-US" dirty="0" smtClean="0">
                <a:sym typeface="Wingdings" panose="05000000000000000000" pitchFamily="2" charset="2"/>
              </a:rPr>
              <a:t>를 배열로 읽을 수 있도록 하기 위한 것이며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자동적으로 이를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android.telephony.SmsMessage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import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번들로부터</a:t>
            </a:r>
            <a:r>
              <a:rPr lang="ko-KR" altLang="en-US" dirty="0" smtClean="0">
                <a:sym typeface="Wingdings" panose="05000000000000000000" pitchFamily="2" charset="2"/>
              </a:rPr>
              <a:t> 통신 표준인 </a:t>
            </a:r>
            <a:r>
              <a:rPr lang="en-US" altLang="ko-KR" dirty="0" smtClean="0">
                <a:sym typeface="Wingdings" panose="05000000000000000000" pitchFamily="2" charset="2"/>
              </a:rPr>
              <a:t>PDU(protocol data unit) </a:t>
            </a:r>
            <a:r>
              <a:rPr lang="ko-KR" altLang="en-US" dirty="0" err="1" smtClean="0">
                <a:sym typeface="Wingdings" panose="05000000000000000000" pitchFamily="2" charset="2"/>
              </a:rPr>
              <a:t>포멧에</a:t>
            </a:r>
            <a:r>
              <a:rPr lang="ko-KR" altLang="en-US" dirty="0" smtClean="0">
                <a:sym typeface="Wingdings" panose="05000000000000000000" pitchFamily="2" charset="2"/>
              </a:rPr>
              <a:t> 대한 정보를 가져옵니다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876" y="1412776"/>
            <a:ext cx="1105655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latin typeface="Consolas" panose="020B0609020204030204" pitchFamily="49" charset="0"/>
              </a:rPr>
              <a:t>TargetApi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onReceive(Context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// Get the SMS message.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Bundle </a:t>
            </a:r>
            <a:r>
              <a:rPr lang="en-US" altLang="ko-KR" dirty="0" err="1">
                <a:latin typeface="Consolas" panose="020B0609020204030204" pitchFamily="49" charset="0"/>
              </a:rPr>
              <a:t>bundle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intent.getExtras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SmsMessage</a:t>
            </a:r>
            <a:r>
              <a:rPr lang="en-US" altLang="ko-KR" dirty="0"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latin typeface="Consolas" panose="020B0609020204030204" pitchFamily="49" charset="0"/>
              </a:rPr>
              <a:t>msgs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String </a:t>
            </a:r>
            <a:r>
              <a:rPr lang="en-US" altLang="ko-KR" dirty="0" err="1">
                <a:latin typeface="Consolas" panose="020B0609020204030204" pitchFamily="49" charset="0"/>
              </a:rPr>
              <a:t>strMessage</a:t>
            </a:r>
            <a:r>
              <a:rPr lang="en-US" altLang="ko-KR" dirty="0">
                <a:latin typeface="Consolas" panose="020B0609020204030204" pitchFamily="49" charset="0"/>
              </a:rPr>
              <a:t> = "";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String format = </a:t>
            </a:r>
            <a:r>
              <a:rPr lang="en-US" altLang="ko-KR" dirty="0" err="1">
                <a:latin typeface="Consolas" panose="020B0609020204030204" pitchFamily="49" charset="0"/>
              </a:rPr>
              <a:t>bundle.getString</a:t>
            </a:r>
            <a:r>
              <a:rPr lang="en-US" altLang="ko-KR" dirty="0">
                <a:latin typeface="Consolas" panose="020B0609020204030204" pitchFamily="49" charset="0"/>
              </a:rPr>
              <a:t>("format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latin typeface="Consolas" panose="020B0609020204030204" pitchFamily="49" charset="0"/>
              </a:rPr>
              <a:t>// Retrieve the SMS message received.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Object</a:t>
            </a:r>
            <a:r>
              <a:rPr lang="en-US" altLang="ko-KR" dirty="0"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latin typeface="Consolas" panose="020B0609020204030204" pitchFamily="49" charset="0"/>
              </a:rPr>
              <a:t>pdus</a:t>
            </a:r>
            <a:r>
              <a:rPr lang="en-US" altLang="ko-KR" dirty="0">
                <a:latin typeface="Consolas" panose="020B0609020204030204" pitchFamily="49" charset="0"/>
              </a:rPr>
              <a:t> = (Object[]) </a:t>
            </a:r>
            <a:r>
              <a:rPr lang="en-US" altLang="ko-KR" dirty="0" err="1">
                <a:latin typeface="Consolas" panose="020B0609020204030204" pitchFamily="49" charset="0"/>
              </a:rPr>
              <a:t>bundle.get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pdu_type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4192" y="2848422"/>
            <a:ext cx="284404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SmsMessage</a:t>
            </a:r>
            <a:r>
              <a:rPr lang="ko-KR" altLang="en-US" sz="1400" dirty="0" smtClean="0"/>
              <a:t>에 오류가 나면</a:t>
            </a:r>
            <a:endParaRPr lang="en-US" altLang="ko-KR" sz="1400" dirty="0" smtClean="0"/>
          </a:p>
          <a:p>
            <a:r>
              <a:rPr lang="en-US" altLang="ko-KR" sz="1400" dirty="0" smtClean="0"/>
              <a:t>&lt;alt&gt;&lt;enter&gt;</a:t>
            </a:r>
            <a:r>
              <a:rPr lang="ko-KR" altLang="en-US" sz="1400" dirty="0" smtClean="0"/>
              <a:t>를 해서 해결합니다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832304" y="1254930"/>
            <a:ext cx="24785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MySmsReceiver.java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0781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받기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5.3: </a:t>
            </a:r>
            <a:r>
              <a:rPr lang="ko-KR" altLang="en-US" dirty="0" smtClean="0">
                <a:sym typeface="Wingdings" panose="05000000000000000000" pitchFamily="2" charset="2"/>
              </a:rPr>
              <a:t>메시지가 있다면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pdus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 아니면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빌드 버전에 따라 다르게 메시지를 읽어옵니다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876" y="1286323"/>
            <a:ext cx="11056559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if (</a:t>
            </a:r>
            <a:r>
              <a:rPr lang="en-US" altLang="ko-KR" dirty="0" err="1">
                <a:latin typeface="Consolas" panose="020B0609020204030204" pitchFamily="49" charset="0"/>
              </a:rPr>
              <a:t>pdus</a:t>
            </a:r>
            <a:r>
              <a:rPr lang="en-US" altLang="ko-KR" dirty="0">
                <a:latin typeface="Consolas" panose="020B0609020204030204" pitchFamily="49" charset="0"/>
              </a:rPr>
              <a:t> != null)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// Check the Android version.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boolean </a:t>
            </a:r>
            <a:r>
              <a:rPr lang="en-US" altLang="ko-KR" dirty="0" err="1">
                <a:latin typeface="Consolas" panose="020B0609020204030204" pitchFamily="49" charset="0"/>
              </a:rPr>
              <a:t>isVersionM</a:t>
            </a:r>
            <a:r>
              <a:rPr lang="en-US" altLang="ko-KR" dirty="0">
                <a:latin typeface="Consolas" panose="020B0609020204030204" pitchFamily="49" charset="0"/>
              </a:rPr>
              <a:t> = (</a:t>
            </a:r>
            <a:r>
              <a:rPr lang="en-US" altLang="ko-KR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&gt;= </a:t>
            </a:r>
            <a:r>
              <a:rPr lang="en-US" altLang="ko-KR" dirty="0" err="1" smtClean="0">
                <a:latin typeface="Consolas" panose="020B0609020204030204" pitchFamily="49" charset="0"/>
              </a:rPr>
              <a:t>Build.VERSION_CODES.M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en-US" altLang="ko-KR" dirty="0">
                <a:latin typeface="Consolas" panose="020B0609020204030204" pitchFamily="49" charset="0"/>
              </a:rPr>
              <a:t>Fill the </a:t>
            </a:r>
            <a:r>
              <a:rPr lang="en-US" altLang="ko-KR" dirty="0" err="1">
                <a:latin typeface="Consolas" panose="020B0609020204030204" pitchFamily="49" charset="0"/>
              </a:rPr>
              <a:t>msgs</a:t>
            </a:r>
            <a:r>
              <a:rPr lang="en-US" altLang="ko-KR" dirty="0">
                <a:latin typeface="Consolas" panose="020B0609020204030204" pitchFamily="49" charset="0"/>
              </a:rPr>
              <a:t> array.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msgs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new </a:t>
            </a:r>
            <a:r>
              <a:rPr lang="en-US" altLang="ko-KR" dirty="0" err="1">
                <a:latin typeface="Consolas" panose="020B0609020204030204" pitchFamily="49" charset="0"/>
              </a:rPr>
              <a:t>SmsMessage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pdus.length</a:t>
            </a:r>
            <a:r>
              <a:rPr lang="en-US" altLang="ko-KR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for (int i = 0; i &lt; </a:t>
            </a:r>
            <a:r>
              <a:rPr lang="en-US" altLang="ko-KR" dirty="0" err="1">
                <a:latin typeface="Consolas" panose="020B0609020204030204" pitchFamily="49" charset="0"/>
              </a:rPr>
              <a:t>msgs.length</a:t>
            </a:r>
            <a:r>
              <a:rPr lang="en-US" altLang="ko-KR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// Check Android version and use appropriate </a:t>
            </a:r>
            <a:r>
              <a:rPr lang="en-US" altLang="ko-KR" dirty="0" err="1">
                <a:latin typeface="Consolas" panose="020B0609020204030204" pitchFamily="49" charset="0"/>
              </a:rPr>
              <a:t>createFromPdu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if (</a:t>
            </a:r>
            <a:r>
              <a:rPr lang="en-US" altLang="ko-KR" dirty="0" err="1">
                <a:latin typeface="Consolas" panose="020B0609020204030204" pitchFamily="49" charset="0"/>
              </a:rPr>
              <a:t>isVersionM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{  // </a:t>
            </a:r>
            <a:r>
              <a:rPr lang="en-US" altLang="ko-KR" dirty="0">
                <a:latin typeface="Consolas" panose="020B0609020204030204" pitchFamily="49" charset="0"/>
              </a:rPr>
              <a:t>If Android version M or newer: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msgs</a:t>
            </a:r>
            <a:r>
              <a:rPr lang="en-US" altLang="ko-KR" dirty="0" smtClean="0">
                <a:latin typeface="Consolas" panose="020B0609020204030204" pitchFamily="49" charset="0"/>
              </a:rPr>
              <a:t>[i</a:t>
            </a:r>
            <a:r>
              <a:rPr lang="en-US" altLang="ko-KR" dirty="0">
                <a:latin typeface="Consolas" panose="020B0609020204030204" pitchFamily="49" charset="0"/>
              </a:rPr>
              <a:t>] </a:t>
            </a:r>
            <a:r>
              <a:rPr lang="en-US" altLang="ko-KR" dirty="0" smtClean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SmsMessage.createFromPdu</a:t>
            </a:r>
            <a:r>
              <a:rPr lang="en-US" altLang="ko-KR" dirty="0">
                <a:latin typeface="Consolas" panose="020B0609020204030204" pitchFamily="49" charset="0"/>
              </a:rPr>
              <a:t>((byte[]) </a:t>
            </a:r>
            <a:r>
              <a:rPr lang="en-US" altLang="ko-KR" dirty="0" err="1">
                <a:latin typeface="Consolas" panose="020B0609020204030204" pitchFamily="49" charset="0"/>
              </a:rPr>
              <a:t>pdus</a:t>
            </a:r>
            <a:r>
              <a:rPr lang="en-US" altLang="ko-KR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} else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r>
              <a:rPr lang="en-US" altLang="ko-KR" dirty="0">
                <a:latin typeface="Consolas" panose="020B0609020204030204" pitchFamily="49" charset="0"/>
              </a:rPr>
              <a:t>// If Android version L or older: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msgs</a:t>
            </a:r>
            <a:r>
              <a:rPr lang="en-US" altLang="ko-KR" dirty="0" smtClean="0">
                <a:latin typeface="Consolas" panose="020B0609020204030204" pitchFamily="49" charset="0"/>
              </a:rPr>
              <a:t>[i</a:t>
            </a:r>
            <a:r>
              <a:rPr lang="en-US" altLang="ko-KR" dirty="0"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dirty="0">
                <a:latin typeface="Consolas" panose="020B0609020204030204" pitchFamily="49" charset="0"/>
              </a:rPr>
              <a:t>((byte[]) </a:t>
            </a:r>
            <a:r>
              <a:rPr lang="en-US" altLang="ko-KR" dirty="0" err="1">
                <a:latin typeface="Consolas" panose="020B0609020204030204" pitchFamily="49" charset="0"/>
              </a:rPr>
              <a:t>pdus</a:t>
            </a:r>
            <a:r>
              <a:rPr lang="en-US" altLang="ko-KR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32304" y="1254930"/>
            <a:ext cx="24785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MySmsReceiver.java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6728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받기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5.4: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메시지로 보여주도록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log </a:t>
            </a:r>
            <a:r>
              <a:rPr lang="ko-KR" altLang="en-US" dirty="0" smtClean="0">
                <a:sym typeface="Wingdings" panose="05000000000000000000" pitchFamily="2" charset="2"/>
              </a:rPr>
              <a:t>메시지도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876" y="1286323"/>
            <a:ext cx="1105655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   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// </a:t>
            </a:r>
            <a:r>
              <a:rPr lang="en-US" altLang="ko-KR" dirty="0">
                <a:latin typeface="Consolas" panose="020B0609020204030204" pitchFamily="49" charset="0"/>
              </a:rPr>
              <a:t>Build the message to show.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strMessage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+= "SMS from " + </a:t>
            </a:r>
            <a:r>
              <a:rPr lang="en-US" altLang="ko-KR" dirty="0" err="1">
                <a:latin typeface="Consolas" panose="020B0609020204030204" pitchFamily="49" charset="0"/>
              </a:rPr>
              <a:t>msgs</a:t>
            </a:r>
            <a:r>
              <a:rPr lang="en-US" altLang="ko-KR" dirty="0">
                <a:latin typeface="Consolas" panose="020B0609020204030204" pitchFamily="49" charset="0"/>
              </a:rPr>
              <a:t>[i].</a:t>
            </a:r>
            <a:r>
              <a:rPr lang="en-US" altLang="ko-KR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strMessage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+= " :" + </a:t>
            </a:r>
            <a:r>
              <a:rPr lang="en-US" altLang="ko-KR" dirty="0" err="1">
                <a:latin typeface="Consolas" panose="020B0609020204030204" pitchFamily="49" charset="0"/>
              </a:rPr>
              <a:t>msgs</a:t>
            </a:r>
            <a:r>
              <a:rPr lang="en-US" altLang="ko-KR" dirty="0">
                <a:latin typeface="Consolas" panose="020B0609020204030204" pitchFamily="49" charset="0"/>
              </a:rPr>
              <a:t>[i].</a:t>
            </a:r>
            <a:r>
              <a:rPr lang="en-US" altLang="ko-KR" dirty="0" err="1">
                <a:latin typeface="Consolas" panose="020B0609020204030204" pitchFamily="49" charset="0"/>
              </a:rPr>
              <a:t>getMessageBody</a:t>
            </a:r>
            <a:r>
              <a:rPr lang="en-US" altLang="ko-KR" dirty="0">
                <a:latin typeface="Consolas" panose="020B0609020204030204" pitchFamily="49" charset="0"/>
              </a:rPr>
              <a:t>() + "\n";         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// </a:t>
            </a:r>
            <a:r>
              <a:rPr lang="en-US" altLang="ko-KR" dirty="0">
                <a:latin typeface="Consolas" panose="020B0609020204030204" pitchFamily="49" charset="0"/>
              </a:rPr>
              <a:t>Log and display the SMS message.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Log.d</a:t>
            </a:r>
            <a:r>
              <a:rPr lang="en-US" altLang="ko-KR" dirty="0">
                <a:latin typeface="Consolas" panose="020B0609020204030204" pitchFamily="49" charset="0"/>
              </a:rPr>
              <a:t>(TAG, "onReceive: " + </a:t>
            </a:r>
            <a:r>
              <a:rPr lang="en-US" altLang="ko-KR" dirty="0" err="1">
                <a:latin typeface="Consolas" panose="020B0609020204030204" pitchFamily="49" charset="0"/>
              </a:rPr>
              <a:t>strMessage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Toast.makeText(context, </a:t>
            </a:r>
            <a:r>
              <a:rPr lang="en-US" altLang="ko-KR" dirty="0" err="1">
                <a:latin typeface="Consolas" panose="020B0609020204030204" pitchFamily="49" charset="0"/>
              </a:rPr>
              <a:t>strMessage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 // end of if (</a:t>
            </a:r>
            <a:r>
              <a:rPr lang="en-US" altLang="ko-KR" dirty="0" err="1" smtClean="0">
                <a:latin typeface="Consolas" panose="020B0609020204030204" pitchFamily="49" charset="0"/>
              </a:rPr>
              <a:t>pdus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onReceive()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832304" y="1254930"/>
            <a:ext cx="24785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MySmsReceiver.java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7436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Joy0615PhoneMessaging: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에뮬레이터의 오른쪽에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확장메뉴의</a:t>
            </a:r>
            <a:r>
              <a:rPr lang="ko-KR" altLang="en-US" dirty="0" smtClean="0">
                <a:sym typeface="Wingdings" panose="05000000000000000000" pitchFamily="2" charset="2"/>
              </a:rPr>
              <a:t> 가장 아래에 있는 </a:t>
            </a:r>
            <a:r>
              <a:rPr lang="en-US" altLang="ko-KR" dirty="0" smtClean="0">
                <a:sym typeface="Wingdings" panose="05000000000000000000" pitchFamily="2" charset="2"/>
              </a:rPr>
              <a:t>...(more)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클릭하여 </a:t>
            </a:r>
            <a:r>
              <a:rPr lang="en-US" altLang="ko-KR" dirty="0" smtClean="0">
                <a:sym typeface="Wingdings" panose="05000000000000000000" pitchFamily="2" charset="2"/>
              </a:rPr>
              <a:t>Phone</a:t>
            </a:r>
            <a:r>
              <a:rPr lang="ko-KR" altLang="en-US" dirty="0" smtClean="0">
                <a:sym typeface="Wingdings" panose="05000000000000000000" pitchFamily="2" charset="2"/>
              </a:rPr>
              <a:t>을 선택하여 메시지를 </a:t>
            </a:r>
            <a:r>
              <a:rPr lang="en-US" altLang="ko-KR" dirty="0" smtClean="0">
                <a:sym typeface="Wingdings" panose="05000000000000000000" pitchFamily="2" charset="2"/>
              </a:rPr>
              <a:t>broadcast</a:t>
            </a:r>
            <a:r>
              <a:rPr lang="ko-KR" altLang="en-US" dirty="0" smtClean="0">
                <a:sym typeface="Wingdings" panose="05000000000000000000" pitchFamily="2" charset="2"/>
              </a:rPr>
              <a:t>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73" y="2276872"/>
            <a:ext cx="505564" cy="419698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071622" y="6089644"/>
            <a:ext cx="436702" cy="388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908981"/>
            <a:ext cx="2020093" cy="35589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897" y="3038955"/>
            <a:ext cx="2084251" cy="36462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881" y="3038955"/>
            <a:ext cx="4281328" cy="3050689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289690" y="4765107"/>
            <a:ext cx="436702" cy="388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907243" y="4474042"/>
            <a:ext cx="436702" cy="388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154035" y="5671471"/>
            <a:ext cx="436702" cy="388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542657" y="3291782"/>
            <a:ext cx="436702" cy="388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22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22985</TotalTime>
  <Words>11768</Words>
  <Application>Microsoft Office PowerPoint</Application>
  <PresentationFormat>와이드스크린</PresentationFormat>
  <Paragraphs>2048</Paragraphs>
  <Slides>112</Slides>
  <Notes>2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4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서비스; Service Challenge Solution 1:</vt:lpstr>
      <vt:lpstr>06-1 서비스; Service Challenge Solution 2: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06-5 그래들(Gradle) 이해하기</vt:lpstr>
      <vt:lpstr>Joy0611PhoneDialing: 전화하기 </vt:lpstr>
      <vt:lpstr>Joy0611PhoneDialing: 전화하기 </vt:lpstr>
      <vt:lpstr>Joy0611PhoneDialing: 전화하기 </vt:lpstr>
      <vt:lpstr>Joy0611PhoneDialing: 전화하기 </vt:lpstr>
      <vt:lpstr>Joy0611PhoneDialing: 전화하기 </vt:lpstr>
      <vt:lpstr>Joy0611PhoneDialing: 전화하기 </vt:lpstr>
      <vt:lpstr>Joy0611PhoneDialing: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Joy0613PhoneMessaging: 메시지 보내기 </vt:lpstr>
      <vt:lpstr>Joy0613PhoneMessaging: 메시지 보내기 </vt:lpstr>
      <vt:lpstr>Joy0613PhoneMessaging: 메시지 보내기 </vt:lpstr>
      <vt:lpstr>Joy0613PhoneMessaging: 메시지 보내기 </vt:lpstr>
      <vt:lpstr>Joy0613PhoneMessaging: 메시지 보내기 </vt:lpstr>
      <vt:lpstr>Joy0613PhoneMessaging: 메시지 보내기</vt:lpstr>
      <vt:lpstr>Joy0613PhoneMessaging: 메시지 보내기</vt:lpstr>
      <vt:lpstr>Joy0613PhoneMessaging: 메시지 보내기</vt:lpstr>
      <vt:lpstr>Joy0614PhoneMessaging: 메시지 보내기 </vt:lpstr>
      <vt:lpstr>Joy0614PhoneMessaging: 메시지 보내기 </vt:lpstr>
      <vt:lpstr>Joy0614PhoneMessaging: 메시지 보내기 </vt:lpstr>
      <vt:lpstr>Joy0614PhoneMessaging: 메시지 보내기 </vt:lpstr>
      <vt:lpstr>Joy0614PhoneMessaging: 메시지 보내기 </vt:lpstr>
      <vt:lpstr>Joy0614PhoneMessaging: 메시지 보내기 </vt:lpstr>
      <vt:lpstr>Joy0614PhoneMessaging: 메시지 보내기 </vt:lpstr>
      <vt:lpstr>Joy0614PhoneMessaging: 메시지 보내기 </vt:lpstr>
      <vt:lpstr>Joy0615PhoneMessaging: 메시지 받기 </vt:lpstr>
      <vt:lpstr>Joy0614PhoneMessaging: 메시지 보내기</vt:lpstr>
      <vt:lpstr>Joy0614PhoneMessaging: 메시지 보내기  </vt:lpstr>
      <vt:lpstr>Joy0615PhoneMessaging: 메시지 받기 </vt:lpstr>
      <vt:lpstr>Joy0615PhoneMessaging: 메시지 받기 </vt:lpstr>
      <vt:lpstr>Joy0615PhoneMessaging: 메시지 받기 </vt:lpstr>
      <vt:lpstr>Joy0615PhoneMessaging: 메시지 받기 </vt:lpstr>
      <vt:lpstr>Joy0615PhoneMessaging: 메시지 받기 </vt:lpstr>
      <vt:lpstr>Joy0615PhoneMessaging: 메시지 받기 </vt:lpstr>
      <vt:lpstr>Joy0615PhoneMessaging: 메시지 보내기  </vt:lpstr>
      <vt:lpstr>Joy0615PhoneMessaging: 메시지 보내기  </vt:lpstr>
      <vt:lpstr>Joy0615PhoneMessaging: 메시지 보내기  </vt:lpstr>
      <vt:lpstr>Joy0615PhoneMessaging: 메시지 보내기  </vt:lpstr>
      <vt:lpstr>PowerPoint 프레젠테이션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  <vt:lpstr>Joy0612PhoneCalling: 전화하기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1233</cp:revision>
  <dcterms:created xsi:type="dcterms:W3CDTF">2014-02-12T09:15:05Z</dcterms:created>
  <dcterms:modified xsi:type="dcterms:W3CDTF">2020-07-29T04:13:25Z</dcterms:modified>
</cp:coreProperties>
</file>