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6"/>
  </p:notesMasterIdLst>
  <p:sldIdLst>
    <p:sldId id="339" r:id="rId2"/>
    <p:sldId id="1122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005" r:id="rId13"/>
    <p:sldId id="1147" r:id="rId14"/>
    <p:sldId id="1006" r:id="rId15"/>
    <p:sldId id="1007" r:id="rId16"/>
    <p:sldId id="1008" r:id="rId17"/>
    <p:sldId id="1009" r:id="rId18"/>
    <p:sldId id="1011" r:id="rId19"/>
    <p:sldId id="1010" r:id="rId20"/>
    <p:sldId id="1013" r:id="rId21"/>
    <p:sldId id="1156" r:id="rId22"/>
    <p:sldId id="1157" r:id="rId23"/>
    <p:sldId id="1158" r:id="rId24"/>
    <p:sldId id="1159" r:id="rId25"/>
    <p:sldId id="1160" r:id="rId26"/>
    <p:sldId id="1165" r:id="rId27"/>
    <p:sldId id="1161" r:id="rId28"/>
    <p:sldId id="1162" r:id="rId29"/>
    <p:sldId id="1163" r:id="rId30"/>
    <p:sldId id="1164" r:id="rId31"/>
    <p:sldId id="1014" r:id="rId32"/>
    <p:sldId id="1094" r:id="rId33"/>
    <p:sldId id="1080" r:id="rId34"/>
    <p:sldId id="1082" r:id="rId35"/>
    <p:sldId id="1086" r:id="rId36"/>
    <p:sldId id="1097" r:id="rId37"/>
    <p:sldId id="1087" r:id="rId38"/>
    <p:sldId id="1096" r:id="rId39"/>
    <p:sldId id="1098" r:id="rId40"/>
    <p:sldId id="1088" r:id="rId41"/>
    <p:sldId id="1089" r:id="rId42"/>
    <p:sldId id="1015" r:id="rId43"/>
    <p:sldId id="1083" r:id="rId44"/>
    <p:sldId id="1078" r:id="rId45"/>
    <p:sldId id="1090" r:id="rId46"/>
    <p:sldId id="1076" r:id="rId47"/>
    <p:sldId id="1101" r:id="rId48"/>
    <p:sldId id="1019" r:id="rId49"/>
    <p:sldId id="1148" r:id="rId50"/>
    <p:sldId id="1103" r:id="rId51"/>
    <p:sldId id="1128" r:id="rId52"/>
    <p:sldId id="1104" r:id="rId53"/>
    <p:sldId id="1023" r:id="rId54"/>
    <p:sldId id="1093" r:id="rId55"/>
    <p:sldId id="1105" r:id="rId56"/>
    <p:sldId id="1106" r:id="rId57"/>
    <p:sldId id="1129" r:id="rId58"/>
    <p:sldId id="1107" r:id="rId59"/>
    <p:sldId id="1130" r:id="rId60"/>
    <p:sldId id="1132" r:id="rId61"/>
    <p:sldId id="1131" r:id="rId62"/>
    <p:sldId id="1110" r:id="rId63"/>
    <p:sldId id="1111" r:id="rId64"/>
    <p:sldId id="1028" r:id="rId65"/>
    <p:sldId id="1029" r:id="rId66"/>
    <p:sldId id="1031" r:id="rId67"/>
    <p:sldId id="1030" r:id="rId68"/>
    <p:sldId id="1032" r:id="rId69"/>
    <p:sldId id="1033" r:id="rId70"/>
    <p:sldId id="1034" r:id="rId71"/>
    <p:sldId id="1149" r:id="rId72"/>
    <p:sldId id="1133" r:id="rId73"/>
    <p:sldId id="1036" r:id="rId74"/>
    <p:sldId id="1150" r:id="rId75"/>
    <p:sldId id="1151" r:id="rId76"/>
    <p:sldId id="1038" r:id="rId77"/>
    <p:sldId id="1040" r:id="rId78"/>
    <p:sldId id="1039" r:id="rId79"/>
    <p:sldId id="1152" r:id="rId80"/>
    <p:sldId id="1042" r:id="rId81"/>
    <p:sldId id="1117" r:id="rId82"/>
    <p:sldId id="1119" r:id="rId83"/>
    <p:sldId id="1134" r:id="rId84"/>
    <p:sldId id="1043" r:id="rId85"/>
    <p:sldId id="1115" r:id="rId86"/>
    <p:sldId id="1116" r:id="rId87"/>
    <p:sldId id="1046" r:id="rId88"/>
    <p:sldId id="1047" r:id="rId89"/>
    <p:sldId id="1044" r:id="rId90"/>
    <p:sldId id="1118" r:id="rId91"/>
    <p:sldId id="1048" r:id="rId92"/>
    <p:sldId id="1049" r:id="rId93"/>
    <p:sldId id="1050" r:id="rId94"/>
    <p:sldId id="1054" r:id="rId95"/>
    <p:sldId id="1052" r:id="rId96"/>
    <p:sldId id="1135" r:id="rId97"/>
    <p:sldId id="1153" r:id="rId98"/>
    <p:sldId id="1136" r:id="rId99"/>
    <p:sldId id="1137" r:id="rId100"/>
    <p:sldId id="1057" r:id="rId101"/>
    <p:sldId id="1059" r:id="rId102"/>
    <p:sldId id="1154" r:id="rId103"/>
    <p:sldId id="1061" r:id="rId104"/>
    <p:sldId id="1062" r:id="rId105"/>
    <p:sldId id="1063" r:id="rId106"/>
    <p:sldId id="1138" r:id="rId107"/>
    <p:sldId id="1065" r:id="rId108"/>
    <p:sldId id="1064" r:id="rId109"/>
    <p:sldId id="1139" r:id="rId110"/>
    <p:sldId id="1066" r:id="rId111"/>
    <p:sldId id="1072" r:id="rId112"/>
    <p:sldId id="1067" r:id="rId113"/>
    <p:sldId id="1068" r:id="rId114"/>
    <p:sldId id="1069" r:id="rId115"/>
    <p:sldId id="1070" r:id="rId116"/>
    <p:sldId id="1071" r:id="rId117"/>
    <p:sldId id="1155" r:id="rId118"/>
    <p:sldId id="1140" r:id="rId119"/>
    <p:sldId id="1141" r:id="rId120"/>
    <p:sldId id="1142" r:id="rId121"/>
    <p:sldId id="1143" r:id="rId122"/>
    <p:sldId id="1144" r:id="rId123"/>
    <p:sldId id="1145" r:id="rId124"/>
    <p:sldId id="1146" r:id="rId1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7" autoAdjust="0"/>
    <p:restoredTop sz="93780" autoAdjust="0"/>
  </p:normalViewPr>
  <p:slideViewPr>
    <p:cSldViewPr>
      <p:cViewPr varScale="1">
        <p:scale>
          <a:sx n="64" d="100"/>
          <a:sy n="64" d="100"/>
        </p:scale>
        <p:origin x="82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dirty="0">
                <a:sym typeface="Wingdings" panose="05000000000000000000" pitchFamily="2" charset="2"/>
              </a:rPr>
              <a:t>화면이 반복해서 </a:t>
            </a:r>
            <a:r>
              <a:rPr lang="ko-KR" altLang="en-US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호출된다는 점과 화면을 띄울 때는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객체와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사용한다는 점을 기억하십시오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여러 화면이 중첩되어 떠 있다는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태스크는 새로운 화면을 차례대로 스택에 넣어서 관리한다는 것을 알게 하는 실습이었습니다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8" y="3356992"/>
            <a:ext cx="1698586" cy="29853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305" y="3356992"/>
            <a:ext cx="1722566" cy="29853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16" y="3356992"/>
            <a:ext cx="1711702" cy="2985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652" y="3356992"/>
            <a:ext cx="1722566" cy="29853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07" y="3356992"/>
            <a:ext cx="1698586" cy="2985394"/>
          </a:xfrm>
          <a:prstGeom prst="rect">
            <a:avLst/>
          </a:prstGeom>
        </p:spPr>
      </p:pic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 rot="15999692">
            <a:off x="6506049" y="5943929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34746" y="537333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0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Task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쌓지 않고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singleTop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으로 만들 수도 있습니다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launchMode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값을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singleTop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설정하면 태스크의 가장 위쪽에 있는 액티비티는 더 이상 새로 만들지 않게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앞에서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설정할 때 </a:t>
            </a:r>
            <a:r>
              <a:rPr lang="en-US" altLang="ko-KR" b="1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설정했던 것과 같은 효과를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앱을 실행하고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버튼을 여러 번 누른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>
                <a:sym typeface="Wingdings" panose="05000000000000000000" pitchFamily="2" charset="2"/>
              </a:rPr>
              <a:t>버튼을 누릅니다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[Back]</a:t>
            </a:r>
            <a:r>
              <a:rPr lang="ko-KR" altLang="en-US" dirty="0">
                <a:sym typeface="Wingdings" panose="05000000000000000000" pitchFamily="2" charset="2"/>
              </a:rPr>
              <a:t>을 한번만 해도 앱의 화면이 사라지고 종료하는 것을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결국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화면은 한 번만 생성됩니다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이 경우</a:t>
            </a:r>
            <a:r>
              <a:rPr lang="en-US" altLang="ko-KR" dirty="0">
                <a:sym typeface="Wingdings" panose="05000000000000000000" pitchFamily="2" charset="2"/>
              </a:rPr>
              <a:t>, MainActivity </a:t>
            </a:r>
            <a:r>
              <a:rPr lang="ko-KR" altLang="en-US" dirty="0">
                <a:sym typeface="Wingdings" panose="05000000000000000000" pitchFamily="2" charset="2"/>
              </a:rPr>
              <a:t>쪽으로 전달되는 </a:t>
            </a:r>
            <a:r>
              <a:rPr lang="ko-KR" altLang="en-US" dirty="0" err="1">
                <a:sym typeface="Wingdings" panose="05000000000000000000" pitchFamily="2" charset="2"/>
              </a:rPr>
              <a:t>인텐트는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전달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2564904"/>
            <a:ext cx="1136585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android:launchMode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singleTop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&lt;action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&lt;category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23888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sz="1600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sz="1600" dirty="0">
                <a:sym typeface="Wingdings" panose="05000000000000000000" pitchFamily="2" charset="2"/>
              </a:rPr>
              <a:t>화면이 반복해서 </a:t>
            </a:r>
            <a:r>
              <a:rPr lang="ko-KR" altLang="en-US" sz="1600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sz="1600" dirty="0" smtClean="0">
                <a:sym typeface="Wingdings" panose="05000000000000000000" pitchFamily="2" charset="2"/>
              </a:rPr>
              <a:t>그러나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시스템 </a:t>
            </a:r>
            <a:r>
              <a:rPr lang="en-US" altLang="ko-KR" sz="1600" dirty="0">
                <a:sym typeface="Wingdings" panose="05000000000000000000" pitchFamily="2" charset="2"/>
              </a:rPr>
              <a:t>[Back] </a:t>
            </a:r>
            <a:r>
              <a:rPr lang="ko-KR" altLang="en-US" sz="1600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err="1" smtClean="0">
                <a:sym typeface="Wingdings" panose="05000000000000000000" pitchFamily="2" charset="2"/>
              </a:rPr>
              <a:t>singleTop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으로 진행되는 경우이므로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스택에 액티비티들이 없으므로 앱이 바로 종료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320" y="3068960"/>
            <a:ext cx="1885885" cy="32734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44" y="3068756"/>
            <a:ext cx="1877667" cy="32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41362"/>
              </p:ext>
            </p:extLst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27682" y="1527978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33124"/>
              <a:ext cx="11945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99111" y="3433124"/>
              <a:ext cx="13837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7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2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b="1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MainActivity"</a:t>
            </a:r>
            <a:r>
              <a:rPr lang="ko-KR" altLang="en-US" b="1" dirty="0">
                <a:sym typeface="Wingdings" panose="05000000000000000000" pitchFamily="2" charset="2"/>
              </a:rPr>
              <a:t>로</a:t>
            </a:r>
            <a:r>
              <a:rPr lang="ko-KR" altLang="en-US" dirty="0">
                <a:sym typeface="Wingdings" panose="05000000000000000000" pitchFamily="2" charset="2"/>
              </a:rPr>
              <a:t>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아래에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추가한다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MayActivity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마우스 커서를 둔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 … ]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한꺼번에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호출 여부를 알 수 있도록 토스트 메시지를 각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576764"/>
            <a:ext cx="607027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MenuActivity.class);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("onCreate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00849" y="5733465"/>
            <a:ext cx="4309068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Toast()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메시지가 연속적으로 나올 경우 앞의 메시지가 보이지 않습니다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그래서</a:t>
            </a:r>
            <a:r>
              <a:rPr lang="en-US" altLang="ko-KR" sz="1400" dirty="0" smtClean="0">
                <a:sym typeface="Wingdings" panose="05000000000000000000" pitchFamily="2" charset="2"/>
              </a:rPr>
              <a:t>, logcat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볼 수 있도록 동시에 출력합니다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35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7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추가하고</a:t>
            </a:r>
            <a:r>
              <a:rPr lang="en-US" altLang="ko-KR" dirty="0">
                <a:sym typeface="Wingdings" panose="05000000000000000000" pitchFamily="2" charset="2"/>
              </a:rPr>
              <a:t>,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[MainActivity</a:t>
            </a:r>
            <a:r>
              <a:rPr lang="ko-KR" altLang="en-US" b="1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en-US" altLang="ko-KR" dirty="0" smtClean="0">
                <a:sym typeface="Wingdings" panose="05000000000000000000" pitchFamily="2" charset="2"/>
              </a:rPr>
              <a:t>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80" y="2496633"/>
            <a:ext cx="2005891" cy="3483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491702"/>
            <a:ext cx="1979145" cy="3456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743" y="2491702"/>
            <a:ext cx="1992518" cy="3443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585" y="4370838"/>
            <a:ext cx="5578323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Hu0411ActivityPref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final </a:t>
            </a:r>
            <a:r>
              <a:rPr lang="ko-KR" altLang="en-US" dirty="0" smtClean="0">
                <a:sym typeface="Wingdings" panose="05000000000000000000" pitchFamily="2" charset="2"/>
              </a:rPr>
              <a:t>및 </a:t>
            </a:r>
            <a:r>
              <a:rPr lang="en-US" altLang="ko-KR" dirty="0" smtClean="0">
                <a:sym typeface="Wingdings" panose="05000000000000000000" pitchFamily="2" charset="2"/>
              </a:rPr>
              <a:t>local </a:t>
            </a:r>
            <a:r>
              <a:rPr lang="ko-KR" altLang="en-US" dirty="0" smtClean="0">
                <a:sym typeface="Wingdings" panose="05000000000000000000" pitchFamily="2" charset="2"/>
              </a:rPr>
              <a:t>변수로 정의하지 말고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정의 바로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4703982"/>
            <a:ext cx="964907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final static String PREF_KEY = "greet";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 . 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688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클래스를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287" y="2357476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final </a:t>
            </a:r>
            <a:r>
              <a:rPr lang="en-US" altLang="ko-KR" sz="1600" dirty="0">
                <a:latin typeface="Consolas" panose="020B0609020204030204" pitchFamily="49" charset="0"/>
              </a:rPr>
              <a:t>static String PREF_KEY = "greet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6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600" dirty="0">
                <a:latin typeface="Consolas" panose="020B0609020204030204" pitchFamily="49" charset="0"/>
              </a:rPr>
              <a:t> editor = </a:t>
            </a:r>
            <a:r>
              <a:rPr lang="en-US" altLang="ko-KR" sz="1600" dirty="0" err="1">
                <a:latin typeface="Consolas" panose="020B0609020204030204" pitchFamily="49" charset="0"/>
              </a:rPr>
              <a:t>pref.edit</a:t>
            </a:r>
            <a:r>
              <a:rPr lang="en-US" altLang="ko-KR" sz="16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PREF_KEY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="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6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8356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6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6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:"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onResume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0576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함수를 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끝내고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앱을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지난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97" y="2149066"/>
            <a:ext cx="2293819" cy="3962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2160496"/>
            <a:ext cx="2309060" cy="39398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236" y="2160496"/>
            <a:ext cx="2255715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Joy04DMActivity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15480" y="3286106"/>
            <a:ext cx="1028573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/** 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각각 찾아서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속성의 </a:t>
            </a:r>
            <a:r>
              <a:rPr lang="ko-KR" altLang="en-US" dirty="0" err="1"/>
              <a:t>드롭다운</a:t>
            </a:r>
            <a:r>
              <a:rPr lang="ko-KR" altLang="en-US" dirty="0"/>
              <a:t> 목록에서 </a:t>
            </a:r>
            <a:r>
              <a:rPr lang="en-US" altLang="ko-KR" b="1" dirty="0" err="1"/>
              <a:t>sendMessage</a:t>
            </a:r>
            <a:r>
              <a:rPr lang="en-US" altLang="ko-KR" b="1" dirty="0"/>
              <a:t> [MainActivity]</a:t>
            </a:r>
            <a:r>
              <a:rPr lang="ko-KR" altLang="en-US" dirty="0"/>
              <a:t>를 선택합니다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버튼을 </a:t>
            </a:r>
            <a:r>
              <a:rPr lang="ko-KR" altLang="en-US" dirty="0" err="1" smtClean="0"/>
              <a:t>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시스템에서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()</a:t>
            </a:r>
            <a:r>
              <a:rPr lang="ko-KR" altLang="en-US" dirty="0"/>
              <a:t>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여러 개일 때는 불편하겠죠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/** </a:t>
            </a:r>
            <a:r>
              <a:rPr lang="en-US" altLang="ko-KR" dirty="0">
                <a:latin typeface="Consolas" panose="020B0609020204030204" pitchFamily="49" charset="0"/>
              </a:rPr>
              <a:t>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Intent(this, 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 </a:t>
            </a:r>
            <a:r>
              <a:rPr lang="en-US" altLang="ko-KR" dirty="0" err="1">
                <a:latin typeface="Consolas" panose="020B0609020204030204" pitchFamily="49" charset="0"/>
              </a:rPr>
              <a:t>editText</a:t>
            </a:r>
            <a:r>
              <a:rPr lang="en-US" altLang="ko-KR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message = </a:t>
            </a:r>
            <a:r>
              <a:rPr lang="en-US" altLang="ko-KR" dirty="0" err="1">
                <a:latin typeface="Consolas" panose="020B0609020204030204" pitchFamily="49" charset="0"/>
              </a:rPr>
              <a:t>editText.getText</a:t>
            </a:r>
            <a:r>
              <a:rPr lang="en-US" altLang="ko-KR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3729" y="5593341"/>
            <a:ext cx="387798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오류가 나면</a:t>
            </a:r>
            <a:r>
              <a:rPr lang="en-US" altLang="ko-KR" dirty="0" smtClean="0"/>
              <a:t>, activity_main.xml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와 같은지 확인하십시오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8616280" y="5231234"/>
            <a:ext cx="0" cy="3621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774615"/>
            <a:ext cx="2789162" cy="49229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9696" y="386675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activity_sub.xml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5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</a:rPr>
              <a:t>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android:name=".MainActivity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getId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이용하여 어느 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탭되었는지</a:t>
            </a:r>
            <a:r>
              <a:rPr lang="ko-KR" altLang="en-US" dirty="0" smtClean="0">
                <a:sym typeface="Wingdings" panose="05000000000000000000" pitchFamily="2" charset="2"/>
              </a:rPr>
              <a:t> 찾아낼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getText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22" y="820938"/>
            <a:ext cx="2838844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</a:t>
            </a:r>
            <a:r>
              <a:rPr lang="en-US" altLang="ko-KR" b="1" dirty="0" smtClean="0">
                <a:sym typeface="Wingdings" panose="05000000000000000000" pitchFamily="2" charset="2"/>
              </a:rPr>
              <a:t>Hu042Inflater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버튼을 눌러 부분 화면을 추가하세요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24sp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err="1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레이아웃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을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. 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4437111"/>
            <a:ext cx="3384376" cy="20596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19" y="4415090"/>
            <a:ext cx="3004487" cy="21628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030831" y="5761739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72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35" y="885180"/>
            <a:ext cx="11325220" cy="41279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007768" y="5301208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V="1">
            <a:off x="5298463" y="4221088"/>
            <a:ext cx="778693" cy="1080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2855641" y="4484782"/>
            <a:ext cx="2442822" cy="8164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</a:t>
            </a:r>
            <a:r>
              <a:rPr lang="ko-KR" altLang="en-US" dirty="0">
                <a:sym typeface="Wingdings" panose="05000000000000000000" pitchFamily="2" charset="2"/>
              </a:rPr>
              <a:t>클</a:t>
            </a:r>
            <a:r>
              <a:rPr lang="ko-KR" altLang="en-US" dirty="0" smtClean="0">
                <a:sym typeface="Wingdings" panose="05000000000000000000" pitchFamily="2" charset="2"/>
              </a:rPr>
              <a:t>릭했을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activity_main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리니어 레이아웃에 나타나도록 만들려고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부분 화면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으로 추가할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/app/res/layout 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우클릭해서</a:t>
            </a:r>
            <a:r>
              <a:rPr lang="ko-KR" altLang="en-US" dirty="0" smtClean="0">
                <a:sym typeface="Wingdings" panose="05000000000000000000" pitchFamily="2" charset="2"/>
              </a:rPr>
              <a:t> 나온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Layout resource file]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ym typeface="Wingdings" panose="05000000000000000000" pitchFamily="2" charset="2"/>
              </a:rPr>
              <a:t>activity_su</a:t>
            </a:r>
            <a:r>
              <a:rPr lang="en-US" altLang="ko-KR" b="1" dirty="0" smtClean="0">
                <a:sym typeface="Wingdings" panose="05000000000000000000" pitchFamily="2" charset="2"/>
              </a:rPr>
              <a:t>b.xml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</a:t>
            </a:r>
            <a:r>
              <a:rPr lang="en-US" altLang="ko-KR" dirty="0" smtClean="0">
                <a:sym typeface="Wingdings" panose="05000000000000000000" pitchFamily="2" charset="2"/>
              </a:rPr>
              <a:t>, Root element: 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 생긴 </a:t>
            </a:r>
            <a:r>
              <a:rPr lang="en-US" altLang="ko-KR" b="1" dirty="0">
                <a:sym typeface="Wingdings" panose="05000000000000000000" pitchFamily="2" charset="2"/>
              </a:rPr>
              <a:t>activity_s</a:t>
            </a:r>
            <a:r>
              <a:rPr lang="en-US" altLang="ko-KR" b="1" dirty="0" smtClean="0">
                <a:sym typeface="Wingdings" panose="05000000000000000000" pitchFamily="2" charset="2"/>
              </a:rPr>
              <a:t>ub.xml</a:t>
            </a:r>
            <a:r>
              <a:rPr lang="ko-KR" altLang="en-US" dirty="0" smtClean="0">
                <a:sym typeface="Wingdings" panose="05000000000000000000" pitchFamily="2" charset="2"/>
              </a:rPr>
              <a:t>을 다음과 같이 작성하거나 디자인 화면에서 작업합니다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780928"/>
            <a:ext cx="5385384" cy="38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R.id.container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참조하여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참조한 </a:t>
            </a:r>
            <a:r>
              <a:rPr lang="en-US" altLang="ko-KR" dirty="0"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activity_sub.xml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객체화하게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11824" y="5861866"/>
            <a:ext cx="3985386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이렇게 </a:t>
            </a:r>
            <a:r>
              <a:rPr lang="en-US" altLang="ko-KR" dirty="0" err="1" smtClean="0"/>
              <a:t>activity_sub</a:t>
            </a:r>
            <a:r>
              <a:rPr lang="ko-KR" altLang="en-US" dirty="0" smtClean="0"/>
              <a:t>에 있는 </a:t>
            </a:r>
            <a:endParaRPr lang="en-US" altLang="ko-KR" dirty="0" smtClean="0"/>
          </a:p>
          <a:p>
            <a:r>
              <a:rPr lang="en-US" altLang="ko-KR" dirty="0" err="1" smtClean="0"/>
              <a:t>checkBox</a:t>
            </a:r>
            <a:r>
              <a:rPr lang="ko-KR" altLang="en-US" dirty="0" smtClean="0"/>
              <a:t>를 참조가 가능하게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511824" y="5085184"/>
            <a:ext cx="1992693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0"/>
          </p:cNvCxnSpPr>
          <p:nvPr/>
        </p:nvCxnSpPr>
        <p:spPr>
          <a:xfrm flipV="1">
            <a:off x="6504517" y="5085184"/>
            <a:ext cx="455579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r>
              <a:rPr lang="ko-KR" altLang="en-US" dirty="0" smtClean="0">
                <a:sym typeface="Wingdings" panose="05000000000000000000" pitchFamily="2" charset="2"/>
              </a:rPr>
              <a:t>조합니다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참조한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dirty="0" smtClean="0">
                <a:sym typeface="Wingdings" panose="05000000000000000000" pitchFamily="2" charset="2"/>
              </a:rPr>
              <a:t>container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파일의 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LinearLayout 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getSystemService for inflation and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inflate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activity_sub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now, you find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container.findViewById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&amp; setChecked()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31" y="4077072"/>
            <a:ext cx="1204986" cy="21268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77788" y="2314484"/>
            <a:ext cx="213071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there is a bug as well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Android Studio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45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57" y="3421541"/>
            <a:ext cx="1892134" cy="32959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885" y="2996951"/>
            <a:ext cx="2182422" cy="37205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31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button1)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564904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0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</a:t>
            </a:r>
            <a:r>
              <a:rPr lang="ko-KR" altLang="en-US" dirty="0"/>
              <a:t> </a:t>
            </a:r>
            <a:r>
              <a:rPr lang="en-US" altLang="ko-KR" b="1" dirty="0" err="1" smtClean="0"/>
              <a:t>sendMessage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or </a:t>
            </a:r>
            <a:r>
              <a:rPr lang="en-US" altLang="ko-KR" b="1" dirty="0" smtClean="0"/>
              <a:t>sendMessage2</a:t>
            </a:r>
            <a:r>
              <a:rPr lang="ko-KR" altLang="en-US" dirty="0" smtClean="0"/>
              <a:t>를 설정합니다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방법은 다음 프로젝트에서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3729" y="5593341"/>
            <a:ext cx="371343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activity_main.xml 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사용한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와 같은지 확인하십시오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7104113" y="5085185"/>
            <a:ext cx="859616" cy="800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5894" y="4679129"/>
            <a:ext cx="3711272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다음 단계에서 </a:t>
            </a:r>
            <a:r>
              <a:rPr lang="en-US" altLang="ko-KR" sz="1600" dirty="0" err="1" smtClean="0"/>
              <a:t>DisplayMessageAcitivy</a:t>
            </a:r>
            <a:endParaRPr lang="en-US" altLang="ko-KR" sz="1600" dirty="0" smtClean="0"/>
          </a:p>
          <a:p>
            <a:r>
              <a:rPr lang="ko-KR" altLang="en-US" sz="1600" dirty="0" smtClean="0"/>
              <a:t>클래스를 만들면 사라질 오류입니다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7536160" y="4762395"/>
            <a:ext cx="429734" cy="332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2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5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Capture </a:t>
            </a:r>
            <a:r>
              <a:rPr lang="en-US" altLang="ko-KR" sz="1600" dirty="0">
                <a:latin typeface="Consolas" panose="020B0609020204030204" pitchFamily="49" charset="0"/>
              </a:rPr>
              <a:t>the layout's TextView and set the string as its text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62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&lt;activity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&lt;activity android:name=".MainActivity"&gt;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기능과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이름이 바뀌지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strings.xml,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3724577"/>
            <a:ext cx="1124811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28048" y="5301208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calls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535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getId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이용하여 어느 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탭되었는지</a:t>
            </a:r>
            <a:r>
              <a:rPr lang="ko-KR" altLang="en-US" dirty="0" smtClean="0">
                <a:sym typeface="Wingdings" panose="05000000000000000000" pitchFamily="2" charset="2"/>
              </a:rPr>
              <a:t> 찾아낼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getText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22" y="820938"/>
            <a:ext cx="2838844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8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661248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메소드를 활용하여 코딩을 단순하게 하는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단계와 기능은 같지만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onClickListener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두 액티비티 사이에 메시지를 주고 받은 것을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76" y="2012173"/>
            <a:ext cx="2529061" cy="44946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92" y="2012174"/>
            <a:ext cx="2609352" cy="45076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999" y="2012173"/>
            <a:ext cx="2587984" cy="44713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21" y="2012173"/>
            <a:ext cx="2633700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 하나를 가진 화면을 구성합니다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dirty="0" smtClean="0">
                <a:sym typeface="Wingdings" panose="05000000000000000000" pitchFamily="2" charset="2"/>
              </a:rPr>
              <a:t>"lowercase"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8786" y="2730695"/>
            <a:ext cx="7920880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600" dirty="0">
                <a:latin typeface="Consolas" panose="020B0609020204030204" pitchFamily="49" charset="0"/>
              </a:rPr>
              <a:t>"&gt;Activity2</a:t>
            </a:r>
            <a:r>
              <a:rPr lang="ko-KR" altLang="en-US" sz="1600" dirty="0">
                <a:latin typeface="Consolas" panose="020B0609020204030204" pitchFamily="49" charset="0"/>
              </a:rPr>
              <a:t>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  <a:r>
              <a:rPr lang="en-US" altLang="ko-KR" sz="1600" dirty="0" err="1">
                <a:latin typeface="Consolas" panose="020B0609020204030204" pitchFamily="49" charset="0"/>
              </a:rPr>
              <a:t>ActivityMain</a:t>
            </a:r>
            <a:r>
              <a:rPr lang="ko-KR" altLang="en-US" sz="1600" dirty="0">
                <a:latin typeface="Consolas" panose="020B0609020204030204" pitchFamily="49" charset="0"/>
              </a:rPr>
              <a:t>으로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92" y="4202011"/>
            <a:ext cx="7946995" cy="203530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842581" y="3305307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97084" y="5467290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9" idx="1"/>
          </p:cNvCxnSpPr>
          <p:nvPr/>
        </p:nvCxnSpPr>
        <p:spPr>
          <a:xfrm flipH="1">
            <a:off x="10386494" y="3561691"/>
            <a:ext cx="408295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94789" y="340780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hint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11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="lowercase"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android:textAlignment</a:t>
            </a:r>
            <a:r>
              <a:rPr lang="en-US" altLang="ko-KR" sz="1400" dirty="0">
                <a:latin typeface="Consolas" panose="020B0609020204030204" pitchFamily="49" charset="0"/>
              </a:rPr>
              <a:t>="center"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android:textStyle</a:t>
            </a:r>
            <a:r>
              <a:rPr lang="en-US" altLang="ko-KR" sz="1400" dirty="0">
                <a:latin typeface="Consolas" panose="020B0609020204030204" pitchFamily="49" charset="0"/>
              </a:rPr>
              <a:t>="bold"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68770" y="1108248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4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위에서 우클릭하여 나타난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= 24dp 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</a:t>
            </a:r>
            <a:r>
              <a:rPr lang="en-US" altLang="ko-KR" dirty="0" smtClean="0">
                <a:sym typeface="Wingdings" panose="05000000000000000000" pitchFamily="2" charset="2"/>
              </a:rPr>
              <a:t>TextView(id=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하나와 </a:t>
            </a:r>
            <a:r>
              <a:rPr lang="en-US" altLang="ko-KR" dirty="0" smtClean="0">
                <a:sym typeface="Wingdings" panose="05000000000000000000" pitchFamily="2" charset="2"/>
              </a:rPr>
              <a:t>Button(id=button)</a:t>
            </a:r>
            <a:r>
              <a:rPr lang="ko-KR" altLang="en-US" dirty="0" smtClean="0">
                <a:sym typeface="Wingdings" panose="05000000000000000000" pitchFamily="2" charset="2"/>
              </a:rPr>
              <a:t> 하나로 아래와 같이 구성하십시오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3708816"/>
            <a:ext cx="7718705" cy="288853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886901" y="5229200"/>
            <a:ext cx="2945403" cy="720080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646" y="5073608"/>
            <a:ext cx="2579566" cy="1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400" dirty="0" smtClean="0">
                <a:latin typeface="Consolas" panose="020B0609020204030204" pitchFamily="49" charset="0"/>
              </a:rPr>
              <a:t>string/openActivity1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400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400" dirty="0" smtClean="0">
                <a:latin typeface="Consolas" panose="020B0609020204030204" pitchFamily="49" charset="0"/>
              </a:rPr>
              <a:t>id/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="44dp"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4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400" dirty="0" err="1">
                <a:latin typeface="Consolas" panose="020B0609020204030204" pitchFamily="49" charset="0"/>
              </a:rPr>
              <a:t>center|center_horizontal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58" y="1577630"/>
            <a:ext cx="2842506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924944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3428999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3933056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4319518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68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ko-KR" altLang="en-US" dirty="0" smtClean="0">
                <a:latin typeface="Consolas" panose="020B0609020204030204" pitchFamily="49" charset="0"/>
              </a:rPr>
              <a:t>코딩합니다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b="1" dirty="0" err="1">
                <a:latin typeface="Consolas" panose="020B0609020204030204" pitchFamily="49" charset="0"/>
              </a:rPr>
              <a:t>toUpperService</a:t>
            </a:r>
            <a:r>
              <a:rPr lang="en-US" altLang="ko-KR" sz="1600" dirty="0">
                <a:latin typeface="Consolas" panose="020B0609020204030204" pitchFamily="49" charset="0"/>
              </a:rPr>
              <a:t>",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r>
              <a:rPr lang="en-US" altLang="ko-KR" dirty="0">
                <a:sym typeface="Wingdings" panose="05000000000000000000" pitchFamily="2" charset="2"/>
              </a:rPr>
              <a:t>: 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액티티비로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반응할 수 있도록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44072" y="4526870"/>
            <a:ext cx="4482317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 user defined key "</a:t>
            </a:r>
            <a:r>
              <a:rPr lang="en-US" altLang="ko-KR" dirty="0" err="1" smtClean="0"/>
              <a:t>toUpperService</a:t>
            </a:r>
            <a:r>
              <a:rPr lang="en-US" altLang="ko-KR" dirty="0" smtClean="0"/>
              <a:t>" </a:t>
            </a:r>
            <a:br>
              <a:rPr lang="en-US" altLang="ko-KR" dirty="0" smtClean="0"/>
            </a:br>
            <a:r>
              <a:rPr lang="en-US" altLang="ko-KR" dirty="0" smtClean="0"/>
              <a:t>to find the value associated with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018588" y="4850035"/>
            <a:ext cx="72548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0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smtClean="0">
                <a:sym typeface="Wingdings" panose="05000000000000000000" pitchFamily="2" charset="2"/>
              </a:rPr>
              <a:t>Hu043ActivityOne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</a:t>
            </a:r>
            <a:r>
              <a:rPr lang="ko-KR" altLang="en-US" dirty="0">
                <a:sym typeface="Wingdings" panose="05000000000000000000" pitchFamily="2" charset="2"/>
              </a:rPr>
              <a:t>복사하여 프로젝트 </a:t>
            </a:r>
            <a:r>
              <a:rPr lang="en-US" altLang="ko-KR" dirty="0" smtClean="0">
                <a:sym typeface="Wingdings" panose="05000000000000000000" pitchFamily="2" charset="2"/>
              </a:rPr>
              <a:t>Hu044ActivityTwo 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실습에서는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파일만 수정하면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Hu044ProjectTwo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ym typeface="Wingdings" panose="05000000000000000000" pitchFamily="2" charset="2"/>
              </a:rPr>
              <a:t>단계와 기능은 같지만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b="1" dirty="0" smtClean="0">
                <a:sym typeface="Wingdings" panose="05000000000000000000" pitchFamily="2" charset="2"/>
              </a:rPr>
              <a:t>, 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(button)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b="1" dirty="0" smtClean="0">
                <a:sym typeface="Wingdings" panose="05000000000000000000" pitchFamily="2" charset="2"/>
              </a:rPr>
              <a:t>OpenActivity2onClick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 이름을 명시하고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 메소드를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89940" y="5419312"/>
            <a:ext cx="3711272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복사 혹은 프로젝트 </a:t>
            </a:r>
            <a:r>
              <a:rPr lang="ko-KR" altLang="en-US" sz="1600" dirty="0" err="1" smtClean="0"/>
              <a:t>풀더</a:t>
            </a:r>
            <a:r>
              <a:rPr lang="ko-KR" altLang="en-US" sz="1600" dirty="0" smtClean="0"/>
              <a:t> 이름을 바꿀 때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1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android:onClick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="openActivity2onClick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string/openActivity2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600" b="1" dirty="0">
                <a:latin typeface="Consolas" panose="020B0609020204030204" pitchFamily="49" charset="0"/>
              </a:rPr>
              <a:t>="false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"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4032" y="1736141"/>
            <a:ext cx="338105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/>
              <a:t>activity_main.xml  </a:t>
            </a:r>
            <a:r>
              <a:rPr lang="ko-KR" altLang="en-US" dirty="0" smtClean="0"/>
              <a:t>달라진 부분</a:t>
            </a:r>
            <a:endParaRPr lang="en-US" altLang="ko-KR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591944" y="1920807"/>
            <a:ext cx="792088" cy="28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명시된 메소드 </a:t>
            </a:r>
            <a:r>
              <a:rPr lang="en-US" altLang="ko-KR" dirty="0" smtClean="0">
                <a:sym typeface="Wingdings" panose="05000000000000000000" pitchFamily="2" charset="2"/>
              </a:rPr>
              <a:t>openActivity2onClick()</a:t>
            </a:r>
            <a:r>
              <a:rPr lang="ko-KR" altLang="en-US" dirty="0" smtClean="0">
                <a:sym typeface="Wingdings" panose="05000000000000000000" pitchFamily="2" charset="2"/>
              </a:rPr>
              <a:t>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속 안이 아니라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smtClean="0">
                <a:sym typeface="Wingdings" panose="05000000000000000000" pitchFamily="2" charset="2"/>
              </a:rPr>
              <a:t>와 같은 수준으로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ym typeface="Wingdings" panose="05000000000000000000" pitchFamily="2" charset="2"/>
              </a:rPr>
              <a:t>의 속성의 정의하여 클래스 내부의 모든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메소드들에서</a:t>
            </a:r>
            <a:r>
              <a:rPr lang="ko-KR" altLang="en-US" dirty="0" smtClean="0">
                <a:sym typeface="Wingdings" panose="05000000000000000000" pitchFamily="2" charset="2"/>
              </a:rPr>
              <a:t> 모두 사용할 수 있도록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5398" y="2424173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smtClean="0">
                <a:latin typeface="Consolas" panose="020B0609020204030204" pitchFamily="49" charset="0"/>
              </a:rPr>
              <a:t>void ... 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</a:t>
            </a:r>
            <a:r>
              <a:rPr lang="en-US" altLang="ko-KR" b="1" dirty="0" smtClean="0">
                <a:sym typeface="Wingdings" panose="05000000000000000000" pitchFamily="2" charset="2"/>
              </a:rPr>
              <a:t>/2</a:t>
            </a:r>
            <a:r>
              <a:rPr lang="ko-KR" altLang="en-US" b="1" dirty="0" smtClean="0">
                <a:sym typeface="Wingdings" panose="05000000000000000000" pitchFamily="2" charset="2"/>
              </a:rPr>
              <a:t>단계 결과는 같습니다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dirty="0" smtClean="0">
                <a:sym typeface="Wingdings" panose="05000000000000000000" pitchFamily="2" charset="2"/>
              </a:rPr>
              <a:t>–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b="1" dirty="0" smtClean="0">
                <a:sym typeface="Wingdings" panose="05000000000000000000" pitchFamily="2" charset="2"/>
              </a:rPr>
              <a:t>폴더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 smtClean="0">
                <a:sym typeface="Wingdings" panose="05000000000000000000" pitchFamily="2" charset="2"/>
              </a:rPr>
              <a:t>Close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Package </a:t>
            </a:r>
            <a:r>
              <a:rPr lang="ko-KR" altLang="en-US" dirty="0" smtClean="0">
                <a:sym typeface="Wingdings" panose="05000000000000000000" pitchFamily="2" charset="2"/>
              </a:rPr>
              <a:t>이름이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사실상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파일들만 </a:t>
            </a:r>
            <a:r>
              <a:rPr lang="ko-KR" altLang="en-US" dirty="0">
                <a:sym typeface="Wingdings" panose="05000000000000000000" pitchFamily="2" charset="2"/>
              </a:rPr>
              <a:t>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</a:t>
            </a:r>
            <a:r>
              <a:rPr lang="en-US" altLang="ko-KR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3</a:t>
            </a:r>
            <a:r>
              <a:rPr lang="ko-KR" altLang="en-US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dirty="0">
                <a:sym typeface="Wingdings" panose="05000000000000000000" pitchFamily="2" charset="2"/>
              </a:rPr>
              <a:t>, Activity2 </a:t>
            </a:r>
            <a:r>
              <a:rPr lang="ko-KR" altLang="en-US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활성화합니다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textView2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에도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로부터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를 받은  메시지를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동시에 이를 </a:t>
            </a:r>
            <a:r>
              <a:rPr lang="en-US" altLang="ko-KR" dirty="0">
                <a:sym typeface="Wingdings" panose="05000000000000000000" pitchFamily="2" charset="2"/>
              </a:rPr>
              <a:t>Uppercase</a:t>
            </a:r>
            <a:r>
              <a:rPr lang="ko-KR" altLang="en-US" dirty="0">
                <a:sym typeface="Wingdings" panose="05000000000000000000" pitchFamily="2" charset="2"/>
              </a:rPr>
              <a:t>로 변환하여</a:t>
            </a:r>
            <a:r>
              <a:rPr lang="en-US" altLang="ko-KR" dirty="0">
                <a:sym typeface="Wingdings" panose="05000000000000000000" pitchFamily="2" charset="2"/>
              </a:rPr>
              <a:t>, "Sending:"</a:t>
            </a:r>
            <a:r>
              <a:rPr lang="ko-KR" altLang="en-US" dirty="0">
                <a:sym typeface="Wingdings" panose="05000000000000000000" pitchFamily="2" charset="2"/>
              </a:rPr>
              <a:t>과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[MainActivity</a:t>
            </a:r>
            <a:r>
              <a:rPr lang="ko-KR" altLang="en-US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클릭하면</a:t>
            </a:r>
            <a:r>
              <a:rPr lang="en-US" altLang="ko-KR" dirty="0">
                <a:sym typeface="Wingdings" panose="05000000000000000000" pitchFamily="2" charset="2"/>
              </a:rPr>
              <a:t>, Uppercase</a:t>
            </a:r>
            <a:r>
              <a:rPr lang="ko-KR" altLang="en-US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dirty="0" err="1">
                <a:sym typeface="Wingdings" panose="05000000000000000000" pitchFamily="2" charset="2"/>
              </a:rPr>
              <a:t>onActivityResult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를 구현하며 </a:t>
            </a:r>
            <a:r>
              <a:rPr lang="en-US" altLang="ko-KR" dirty="0">
                <a:sym typeface="Wingdings" panose="05000000000000000000" pitchFamily="2" charset="2"/>
              </a:rPr>
              <a:t>intent </a:t>
            </a:r>
            <a:r>
              <a:rPr lang="ko-KR" altLang="en-US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 err="1">
                <a:sym typeface="Wingdings" panose="05000000000000000000" pitchFamily="2" charset="2"/>
              </a:rPr>
              <a:t>메인액티비티에서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24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=18sp, text="", hint="received"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b="1" dirty="0">
                <a:sym typeface="Wingdings" panose="05000000000000000000" pitchFamily="2" charset="2"/>
              </a:rPr>
              <a:t/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en-US" altLang="ko-KR" dirty="0" smtClean="0">
                <a:sym typeface="Wingdings" panose="05000000000000000000" pitchFamily="2" charset="2"/>
              </a:rPr>
              <a:t>="", hint="prepared"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9547"/>
            <a:ext cx="6538527" cy="1988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4987228"/>
            <a:ext cx="5184576" cy="17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3215680" y="1986377"/>
            <a:ext cx="57606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791744" y="1832489"/>
            <a:ext cx="1636987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will be used later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toUpperService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78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>
                <a:latin typeface="Consolas" panose="020B0609020204030204" pitchFamily="49" charset="0"/>
              </a:rPr>
              <a:t>finish();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55524" y="4840746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name</a:t>
            </a:r>
            <a:r>
              <a:rPr lang="ko-KR" altLang="en-US" sz="1400" dirty="0" smtClean="0">
                <a:sym typeface="Wingdings" panose="05000000000000000000" pitchFamily="2" charset="2"/>
              </a:rPr>
              <a:t>의 값을 부가 데이터로 넣기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751217" y="5669198"/>
            <a:ext cx="319299" cy="1170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859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12" y="1988840"/>
            <a:ext cx="2529061" cy="44946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988841"/>
            <a:ext cx="2609352" cy="4507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436" y="1988841"/>
            <a:ext cx="2594902" cy="44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메시지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응답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6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600" dirty="0" smtClean="0">
                <a:latin typeface="Consolas" panose="020B0609020204030204" pitchFamily="49" charset="0"/>
              </a:rPr>
              <a:t>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item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toUpperService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6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Hu046ActivityFour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ym typeface="Wingdings" panose="05000000000000000000" pitchFamily="2" charset="2"/>
              </a:rPr>
              <a:t>slide_in_left.xml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="-100</a:t>
            </a:r>
            <a:r>
              <a:rPr lang="en-US" altLang="ko-KR" dirty="0" smtClean="0">
                <a:latin typeface="Consolas" panose="020B0609020204030204" pitchFamily="49" charset="0"/>
              </a:rPr>
              <a:t>%"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5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43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837004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3765617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47394" y="5939716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R.anim.fadeout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R.anim.fadein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7394" y="2983518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R.anim.fadein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R.anim.fadeout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애니메이션은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>
                <a:sym typeface="Wingdings" panose="05000000000000000000" pitchFamily="2" charset="2"/>
              </a:rPr>
              <a:t>우클릭하면</a:t>
            </a:r>
            <a:r>
              <a:rPr lang="ko-KR" altLang="en-US" dirty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전달할 수 있는 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띄어주는</a:t>
            </a:r>
            <a:r>
              <a:rPr lang="ko-KR" altLang="en-US" dirty="0" smtClean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49127"/>
              </p:ext>
            </p:extLst>
          </p:nvPr>
        </p:nvGraphicFramePr>
        <p:xfrm>
          <a:off x="551384" y="1484784"/>
          <a:ext cx="1114982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 tel:01012349876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 tel:01012349876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6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액션과 데이터를 넣어 다른 앱의 액티비티를 띄우는 경우와 컴포넌트 이름을 이용해 새로운 액티비티를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Hu047CallIntent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입력상자를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=24sp, </a:t>
            </a:r>
            <a:r>
              <a:rPr lang="en-US" altLang="ko-KR" dirty="0">
                <a:sym typeface="Wingdings" panose="05000000000000000000" pitchFamily="2" charset="2"/>
              </a:rPr>
              <a:t>text= </a:t>
            </a:r>
            <a:r>
              <a:rPr lang="en-US" altLang="ko-KR" b="1" dirty="0" smtClean="0">
                <a:sym typeface="Wingdings" panose="05000000000000000000" pitchFamily="2" charset="2"/>
                <a:hlinkClick r:id="rId2"/>
              </a:rPr>
              <a:t>tel:010-1000-1000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b="1" dirty="0" smtClean="0">
                <a:sym typeface="Wingdings" panose="05000000000000000000" pitchFamily="2" charset="2"/>
              </a:rPr>
              <a:t>=center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10" y="3397999"/>
            <a:ext cx="1928054" cy="32718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38" y="4365104"/>
            <a:ext cx="3986871" cy="23452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9356" y="4437112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017871" y="4522246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579" y="3573017"/>
            <a:ext cx="1796361" cy="310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final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data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(data));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24192" y="2708920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824192" y="3949491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824192" y="4559581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824192" y="4936759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  <p:cxnSp>
        <p:nvCxnSpPr>
          <p:cNvPr id="16" name="꺾인 연결선 15"/>
          <p:cNvCxnSpPr>
            <a:stCxn id="9" idx="3"/>
          </p:cNvCxnSpPr>
          <p:nvPr/>
        </p:nvCxnSpPr>
        <p:spPr>
          <a:xfrm flipH="1" flipV="1">
            <a:off x="9624392" y="4365104"/>
            <a:ext cx="1494292" cy="348366"/>
          </a:xfrm>
          <a:prstGeom prst="bentConnector3">
            <a:avLst>
              <a:gd name="adj1" fmla="val -15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5015880" y="4653137"/>
            <a:ext cx="2808312" cy="437511"/>
          </a:xfrm>
          <a:prstGeom prst="bentConnector3">
            <a:avLst>
              <a:gd name="adj1" fmla="val 9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실습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889329"/>
            <a:ext cx="2663980" cy="46072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5" y="1889329"/>
            <a:ext cx="2592288" cy="45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띄우기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하나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</a:t>
            </a:r>
            <a:r>
              <a:rPr lang="en-US" altLang="ko-KR" dirty="0" err="1" smtClean="0">
                <a:sym typeface="Wingdings" panose="05000000000000000000" pitchFamily="2" charset="2"/>
              </a:rPr>
              <a:t>textColor</a:t>
            </a:r>
            <a:r>
              <a:rPr lang="en-US" altLang="ko-KR" dirty="0" smtClean="0">
                <a:sym typeface="Wingdings" panose="05000000000000000000" pitchFamily="2" charset="2"/>
              </a:rPr>
              <a:t>=#0000FF", </a:t>
            </a:r>
            <a:r>
              <a:rPr lang="en-US" altLang="ko-KR" dirty="0" err="1" smtClean="0">
                <a:sym typeface="Wingdings" panose="05000000000000000000" pitchFamily="2" charset="2"/>
              </a:rPr>
              <a:t>tex</a:t>
            </a:r>
            <a:r>
              <a:rPr lang="en-US" altLang="ko-KR" dirty="0" smtClean="0">
                <a:sym typeface="Wingdings" panose="05000000000000000000" pitchFamily="2" charset="2"/>
              </a:rPr>
              <a:t>="Be joyful always"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0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띄우가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전화 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띄우기</a:t>
            </a:r>
            <a:r>
              <a:rPr lang="en-US" altLang="ko-KR" b="1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 파일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>
                <a:latin typeface="Consolas" panose="020B0609020204030204" pitchFamily="49" charset="0"/>
              </a:rPr>
              <a:t> name = new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</a:t>
            </a:r>
            <a:r>
              <a:rPr lang="en-US" altLang="ko-KR" sz="160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org.joy.callintent.JoyActivity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6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startActivityForResult(intent,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2462676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9" y="331025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9" y="368957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53100" y="5291384"/>
            <a:ext cx="499527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Can you find any </a:t>
            </a:r>
            <a:r>
              <a:rPr lang="en-US" altLang="ko-KR" b="1" dirty="0" smtClean="0">
                <a:sym typeface="Wingdings" panose="05000000000000000000" pitchFamily="2" charset="2"/>
              </a:rPr>
              <a:t>redundant code </a:t>
            </a:r>
            <a:r>
              <a:rPr lang="en-US" altLang="ko-KR" dirty="0" smtClean="0">
                <a:sym typeface="Wingdings" panose="05000000000000000000" pitchFamily="2" charset="2"/>
              </a:rPr>
              <a:t>above?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17" y="947643"/>
            <a:ext cx="2100679" cy="36482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694" y="947643"/>
            <a:ext cx="2122518" cy="36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9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8400256" y="4365104"/>
            <a:ext cx="2520280" cy="2161316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액티비티는 액티비티 매니저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Manager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객체에 의해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액티비티 스택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Stack</a:t>
            </a:r>
            <a:r>
              <a:rPr lang="en-US" altLang="ko-KR" dirty="0" smtClean="0">
                <a:sym typeface="Wingdings" panose="05000000000000000000" pitchFamily="2" charset="2"/>
              </a:rPr>
              <a:t>)'</a:t>
            </a:r>
            <a:r>
              <a:rPr lang="ko-KR" altLang="en-US" dirty="0" smtClean="0">
                <a:sym typeface="Wingdings" panose="05000000000000000000" pitchFamily="2" charset="2"/>
              </a:rPr>
              <a:t>으로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스택은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쌓아두었다가 가장 위의 액티비티가 없어지면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 액티비티가 다시 화면에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등록하면 그 액티비티는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이전에 사용하던 액티비티는 스택에 저장되고 새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여러 번 실행한다면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액티비티가 여러 개 스택에 저장되어 리소스 낭비가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문제를 해결할 수 있도록 도와주는 것이 바로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en-US" altLang="ko-KR" dirty="0" smtClean="0">
                <a:sym typeface="Wingdings" panose="05000000000000000000" pitchFamily="2" charset="2"/>
              </a:rPr>
              <a:t>_ACTIVITY_SINGLE_TOP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FLAG_ACTIVITY_NO_HISTORY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FLAG_ACTIVITY_CLEAR_TOP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4792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새로운 액티비티</a:t>
            </a:r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8828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실행 액티비티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>
            <a:off x="7392144" y="3262611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89412" y="2914360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63132" y="2708920"/>
            <a:ext cx="521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화면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688288" y="4525836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이전 실행 액티비티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698269" y="5013714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n - 1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98269" y="5949280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438220" y="537241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smtClean="0"/>
              <a:t>...</a:t>
            </a:r>
            <a:endParaRPr lang="ko-KR" altLang="en-US" sz="24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192344" y="3478635"/>
            <a:ext cx="0" cy="88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55869" y="3812412"/>
            <a:ext cx="936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정지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04824" y="3817489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재실행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0063132" y="3472899"/>
            <a:ext cx="0" cy="88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198485" y="5486031"/>
            <a:ext cx="124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액티비티 스택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FLAG_ACTIVITY_SINGLE_TOP</a:t>
            </a:r>
            <a:r>
              <a:rPr lang="ko-KR" altLang="en-US" dirty="0">
                <a:sym typeface="Wingdings" panose="05000000000000000000" pitchFamily="2" charset="2"/>
              </a:rPr>
              <a:t> 플래그는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생성할 때 이미 생성된 액티비티가 있으면 그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그대로 사용하라는 플래그입니다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화면에 보이는 액티비티가 새로 만들어지지 않고 기존에 있는 것이 보인다면 시스템에서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어떻게 전달받을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부모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액티비티</a:t>
            </a:r>
            <a:r>
              <a:rPr lang="ko-KR" altLang="en-US" dirty="0" err="1" smtClean="0">
                <a:sym typeface="Wingdings" panose="05000000000000000000" pitchFamily="2" charset="2"/>
              </a:rPr>
              <a:t>라고</a:t>
            </a:r>
            <a:r>
              <a:rPr lang="ko-KR" altLang="en-US" dirty="0" smtClean="0">
                <a:sym typeface="Wingdings" panose="05000000000000000000" pitchFamily="2" charset="2"/>
              </a:rPr>
              <a:t> 부른다면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새로 만들어진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액티비티가 재사용된다면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액티비티의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b="1" dirty="0" smtClean="0">
                <a:sym typeface="Wingdings" panose="05000000000000000000" pitchFamily="2" charset="2"/>
              </a:rPr>
              <a:t> 호출되지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경우 새로 시작하는 액티비티에서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전달받아 처리하는 방법이 따로 있어야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재정의하면 액티비티가 새로 만들어지지 않았을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객체만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요약 정리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이미 만들어져 있는 액티비티를 다시 띄울 때 인텐트 처리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때는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를 재정의해서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이미 객체로 만들어져 있을 때 시스템으로부터 자동으로 호출되며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void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(Intent intent)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8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FLAG_ACTIVITY_NO_HISTORY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처음 이후에 실행된 액티비티는 </a:t>
            </a:r>
            <a:r>
              <a:rPr lang="ko-KR" altLang="en-US" b="1" dirty="0" smtClean="0">
                <a:sym typeface="Wingdings" panose="05000000000000000000" pitchFamily="2" charset="2"/>
              </a:rPr>
              <a:t>액티비티 스택에 추가되지 않습니다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즉 플래그가 설정되지 않은 경우에는 이전에 실행되었던 액티비티가 스택에 추가되므로 시스템</a:t>
            </a:r>
            <a:r>
              <a:rPr lang="en-US" altLang="ko-KR" dirty="0" smtClean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키를 누르면 이전의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플래그를 사용하면 항상 맨 처음에 실행되었던 액티비티가 바로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발생하여 사용자에게 한 번 알림 화면을 보여주고 싶을 때 유용합니다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알림 화면은 한 번만 보여주면 되므로 여러 번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발생하더라도 그 화면만 한 번 보여주는 형태로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FLAG_ACTIVITY_CLEAR_TOP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플래그를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액티비티 위에 있는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액티비트를</a:t>
            </a:r>
            <a:r>
              <a:rPr lang="ko-KR" altLang="en-US" dirty="0" smtClean="0">
                <a:sym typeface="Wingdings" panose="05000000000000000000" pitchFamily="2" charset="2"/>
              </a:rPr>
              <a:t>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종료시킵니다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홈 화면과 같이 다른 액티비티보다 항상 우선하는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만약 홈 화면이 여러 개 있는 것이 아니라 하나만 만들어 지는 것으로 하고 싶을 때 </a:t>
            </a:r>
            <a:r>
              <a:rPr lang="en-US" altLang="ko-KR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플래그와 함께 설정하면 항상 하나의 객체가 메모리에 존재하면서 그 상위의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모두 종료시킬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액티비티에서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</a:t>
            </a:r>
            <a:r>
              <a:rPr lang="ko-KR" altLang="en-US" dirty="0" smtClean="0">
                <a:sym typeface="Wingdings" panose="05000000000000000000" pitchFamily="2" charset="2"/>
              </a:rPr>
              <a:t> 데이터 전달은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안에 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넣어 전달하는 방법을 권장합니다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ym typeface="Wingdings" panose="05000000000000000000" pitchFamily="2" charset="2"/>
              </a:rPr>
              <a:t>(Bundle) </a:t>
            </a:r>
            <a:r>
              <a:rPr lang="ko-KR" altLang="en-US" b="1" dirty="0" smtClean="0">
                <a:sym typeface="Wingdings" panose="05000000000000000000" pitchFamily="2" charset="2"/>
              </a:rPr>
              <a:t>객체가 들어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번들 객체는 해시테이블과 유사해서 </a:t>
            </a:r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데이터를 넣거나 빼낼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ko-KR" altLang="en-US" dirty="0" smtClean="0">
                <a:sym typeface="Wingdings" panose="05000000000000000000" pitchFamily="2" charset="2"/>
              </a:rPr>
              <a:t>는 기본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자료형의</a:t>
            </a:r>
            <a:r>
              <a:rPr lang="ko-KR" altLang="en-US" dirty="0" smtClean="0">
                <a:sym typeface="Wingdings" panose="05000000000000000000" pitchFamily="2" charset="2"/>
              </a:rPr>
              <a:t> 이름입니다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넣고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다시 빼내고 싶다면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String</a:t>
            </a:r>
            <a:r>
              <a:rPr lang="en-US" altLang="ko-KR" b="1" dirty="0" err="1" smtClean="0">
                <a:sym typeface="Wingdings" panose="05000000000000000000" pitchFamily="2" charset="2"/>
              </a:rPr>
              <a:t>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바이트 배열이나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객체도 넣었다 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u="sng" dirty="0" smtClean="0">
                <a:sym typeface="Wingdings" panose="05000000000000000000" pitchFamily="2" charset="2"/>
              </a:rPr>
              <a:t>번들 객체 안에 넣은 데이터를 </a:t>
            </a:r>
            <a:r>
              <a:rPr lang="ko-KR" altLang="en-US" b="1" u="sng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u="sng" dirty="0" smtClean="0">
                <a:sym typeface="Wingdings" panose="05000000000000000000" pitchFamily="2" charset="2"/>
              </a:rPr>
              <a:t>라고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시스템에선 건들지 않고 다른 앱 구성요소로 전달만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부가 데이터는 키</a:t>
            </a:r>
            <a:r>
              <a:rPr lang="en-US" altLang="ko-KR" dirty="0" smtClean="0">
                <a:sym typeface="Wingdings" panose="05000000000000000000" pitchFamily="2" charset="2"/>
              </a:rPr>
              <a:t>(Key)</a:t>
            </a:r>
            <a:r>
              <a:rPr lang="ko-KR" altLang="en-US" dirty="0" smtClean="0">
                <a:sym typeface="Wingdings" panose="05000000000000000000" pitchFamily="2" charset="2"/>
              </a:rPr>
              <a:t>와 값</a:t>
            </a:r>
            <a:r>
              <a:rPr lang="en-US" altLang="ko-KR" dirty="0" smtClean="0">
                <a:sym typeface="Wingdings" panose="05000000000000000000" pitchFamily="2" charset="2"/>
              </a:rPr>
              <a:t>(Value)</a:t>
            </a:r>
            <a:r>
              <a:rPr lang="ko-KR" altLang="en-US" dirty="0" smtClean="0">
                <a:sym typeface="Wingdings" panose="05000000000000000000" pitchFamily="2" charset="2"/>
              </a:rPr>
              <a:t>을 쌍으로 만들어 넣습니다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String value)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int value)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</a:t>
            </a:r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value)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String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String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int </a:t>
            </a:r>
            <a:r>
              <a:rPr lang="en-US" altLang="ko-KR" dirty="0" err="1" smtClean="0"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Boolean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전달하고 싶은 데이터가 </a:t>
            </a:r>
            <a:r>
              <a:rPr lang="ko-KR" altLang="en-US" b="1" dirty="0" smtClean="0">
                <a:sym typeface="Wingdings" panose="05000000000000000000" pitchFamily="2" charset="2"/>
              </a:rPr>
              <a:t>기본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dirty="0" err="1" smtClean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 아니라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(Object)</a:t>
            </a:r>
            <a:r>
              <a:rPr lang="ko-KR" altLang="en-US" b="1" dirty="0" smtClean="0">
                <a:sym typeface="Wingdings" panose="05000000000000000000" pitchFamily="2" charset="2"/>
              </a:rPr>
              <a:t>인 경우에는 객체 자체를 전달할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바이트 배열로 변환하거나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객체를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직렬화한</a:t>
            </a:r>
            <a:r>
              <a:rPr lang="ko-KR" altLang="en-US" dirty="0" smtClean="0">
                <a:sym typeface="Wingdings" panose="05000000000000000000" pitchFamily="2" charset="2"/>
              </a:rPr>
              <a:t> 다음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안드로이드에서는 </a:t>
            </a:r>
            <a:r>
              <a:rPr lang="en-US" altLang="ko-KR" dirty="0" smtClean="0">
                <a:sym typeface="Wingdings" panose="05000000000000000000" pitchFamily="2" charset="2"/>
              </a:rPr>
              <a:t>Serializable</a:t>
            </a:r>
            <a:r>
              <a:rPr lang="ko-KR" altLang="en-US" dirty="0" smtClean="0">
                <a:sym typeface="Wingdings" panose="05000000000000000000" pitchFamily="2" charset="2"/>
              </a:rPr>
              <a:t>과 유사한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</a:t>
            </a:r>
            <a:r>
              <a:rPr lang="ko-KR" altLang="en-US" b="1" dirty="0" smtClean="0">
                <a:sym typeface="Wingdings" panose="05000000000000000000" pitchFamily="2" charset="2"/>
              </a:rPr>
              <a:t>객체</a:t>
            </a:r>
            <a:r>
              <a:rPr lang="ko-KR" altLang="en-US" dirty="0" smtClean="0">
                <a:sym typeface="Wingdings" panose="05000000000000000000" pitchFamily="2" charset="2"/>
              </a:rPr>
              <a:t>를 직접 번들에 추가하여 데이터를 전송할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int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void </a:t>
            </a:r>
            <a:r>
              <a:rPr lang="en-US" altLang="ko-KR" b="1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b="1" dirty="0" smtClean="0">
                <a:sym typeface="Wingdings" panose="05000000000000000000" pitchFamily="2" charset="2"/>
              </a:rPr>
              <a:t>(Parcel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dest</a:t>
            </a:r>
            <a:r>
              <a:rPr lang="en-US" altLang="ko-KR" b="1" dirty="0" smtClean="0">
                <a:sym typeface="Wingdings" panose="05000000000000000000" pitchFamily="2" charset="2"/>
              </a:rPr>
              <a:t>, int flags)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직렬화하려는</a:t>
            </a:r>
            <a:r>
              <a:rPr lang="ko-KR" altLang="en-US" dirty="0" smtClean="0">
                <a:sym typeface="Wingdings" panose="05000000000000000000" pitchFamily="2" charset="2"/>
              </a:rPr>
              <a:t> 객체의 유형을 구분할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 예제에서는 단순히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을 반환하도록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객체가 가지고 있는 데이터를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만들어 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smtClean="0">
                <a:sym typeface="Wingdings" panose="05000000000000000000" pitchFamily="2" charset="2"/>
              </a:rPr>
              <a:t>Bundle </a:t>
            </a:r>
            <a:r>
              <a:rPr lang="ko-KR" altLang="en-US" dirty="0" smtClean="0">
                <a:sym typeface="Wingdings" panose="05000000000000000000" pitchFamily="2" charset="2"/>
              </a:rPr>
              <a:t>객체처럼 </a:t>
            </a:r>
            <a:r>
              <a:rPr lang="en-US" altLang="ko-KR" dirty="0" err="1" smtClean="0">
                <a:sym typeface="Wingdings" panose="05000000000000000000" pitchFamily="2" charset="2"/>
              </a:rPr>
              <a:t>readOOO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writeOOO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형태를 가진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제공하므로 기본 데이터 타입을 넣고 확인할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	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구현한 다음에는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CREATOR</a:t>
            </a:r>
            <a:r>
              <a:rPr lang="ko-KR" altLang="en-US" dirty="0" smtClean="0">
                <a:sym typeface="Wingdings" panose="05000000000000000000" pitchFamily="2" charset="2"/>
              </a:rPr>
              <a:t>라는 상수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상수는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err="1" smtClean="0">
                <a:sym typeface="Wingdings" panose="05000000000000000000" pitchFamily="2" charset="2"/>
              </a:rPr>
              <a:t>객체로부터</a:t>
            </a:r>
            <a:r>
              <a:rPr lang="ko-KR" altLang="en-US" dirty="0" smtClean="0">
                <a:sym typeface="Wingdings" panose="05000000000000000000" pitchFamily="2" charset="2"/>
              </a:rPr>
              <a:t> 데이터를 읽어 들여 객체를 생성하는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객체는 상수로 정의되고 반드시 </a:t>
            </a:r>
            <a:r>
              <a:rPr lang="en-US" altLang="ko-KR" b="1" dirty="0" smtClean="0">
                <a:sym typeface="Wingdings" panose="05000000000000000000" pitchFamily="2" charset="2"/>
              </a:rPr>
              <a:t>static final </a:t>
            </a:r>
            <a:r>
              <a:rPr lang="ko-KR" altLang="en-US" dirty="0" smtClean="0">
                <a:sym typeface="Wingdings" panose="05000000000000000000" pitchFamily="2" charset="2"/>
              </a:rPr>
              <a:t>로 선언되어야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보내고 받는 실습을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 있는 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개와 버튼을 있는 그대로 활용합니다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80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>
                <a:sym typeface="Wingdings" panose="05000000000000000000" pitchFamily="2" charset="2"/>
              </a:rPr>
              <a:t>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Hu046ActivityFour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Hu048Parcel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로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복사에 따른 절차를 실행하십시오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 파일을 생성하고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클래스에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구현하고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객체를 만들어 전달합니다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org.joy.parcel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ko-KR" altLang="en-US" dirty="0" smtClean="0">
                <a:sym typeface="Wingdings" panose="05000000000000000000" pitchFamily="2" charset="2"/>
              </a:rPr>
              <a:t>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Java Class]</a:t>
            </a:r>
            <a:r>
              <a:rPr lang="ko-KR" altLang="en-US" dirty="0" smtClean="0">
                <a:sym typeface="Wingdings" panose="05000000000000000000" pitchFamily="2" charset="2"/>
              </a:rPr>
              <a:t>에서 파일이름을 입력하여 </a:t>
            </a:r>
            <a:r>
              <a:rPr lang="en-US" altLang="ko-KR" b="1" dirty="0" smtClean="0">
                <a:sym typeface="Wingdings" panose="05000000000000000000" pitchFamily="2" charset="2"/>
              </a:rPr>
              <a:t>BookData.java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한 객체를 </a:t>
            </a:r>
            <a:r>
              <a:rPr lang="en-US" altLang="ko-KR" dirty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>
                <a:sym typeface="Wingdings" panose="05000000000000000000" pitchFamily="2" charset="2"/>
              </a:rPr>
              <a:t>android.os.Parcelable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</a:t>
            </a:r>
            <a:r>
              <a:rPr lang="ko-KR" altLang="en-US" dirty="0">
                <a:sym typeface="Wingdings" panose="05000000000000000000" pitchFamily="2" charset="2"/>
              </a:rPr>
              <a:t>구현해야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1424" y="3284984"/>
            <a:ext cx="1025945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15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단순형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자료형이</a:t>
            </a:r>
            <a:r>
              <a:rPr lang="ko-KR" altLang="en-US" dirty="0" smtClean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책의 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객체를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android.os.Parcelable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인터페이스를 구현하려고 </a:t>
            </a:r>
            <a:r>
              <a:rPr lang="en-US" altLang="ko-KR" dirty="0" smtClean="0">
                <a:sym typeface="Wingdings" panose="05000000000000000000" pitchFamily="2" charset="2"/>
              </a:rPr>
              <a:t>"implements Parcelable"</a:t>
            </a:r>
            <a:r>
              <a:rPr lang="ko-KR" altLang="en-US" dirty="0" smtClean="0">
                <a:sym typeface="Wingdings" panose="05000000000000000000" pitchFamily="2" charset="2"/>
              </a:rPr>
              <a:t>을 클래스 이름 뒤에 추가하면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나타나는 오류 표시인 </a:t>
            </a:r>
            <a:r>
              <a:rPr lang="ko-KR" altLang="en-US" dirty="0" err="1" smtClean="0">
                <a:sym typeface="Wingdings" panose="05000000000000000000" pitchFamily="2" charset="2"/>
              </a:rPr>
              <a:t>빨간전구를</a:t>
            </a:r>
            <a:r>
              <a:rPr lang="ko-KR" altLang="en-US" dirty="0" smtClean="0">
                <a:sym typeface="Wingdings" panose="05000000000000000000" pitchFamily="2" charset="2"/>
              </a:rPr>
              <a:t> 클릭하여 오류 메시지를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메시지로 </a:t>
            </a:r>
            <a:r>
              <a:rPr lang="en-US" altLang="ko-KR" dirty="0" smtClean="0">
                <a:sym typeface="Wingdings" panose="05000000000000000000" pitchFamily="2" charset="2"/>
              </a:rPr>
              <a:t>"implements methods"</a:t>
            </a:r>
            <a:r>
              <a:rPr lang="ko-KR" altLang="en-US" dirty="0" smtClean="0">
                <a:sym typeface="Wingdings" panose="05000000000000000000" pitchFamily="2" charset="2"/>
              </a:rPr>
              <a:t>라고 나옵니다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일반적으로 어떤 인터페이스를 구현한다는 말은 곧 그 인터페이스가 요구하는 메소드를 구현해야 한다는 겁니다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구현한다는 말은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인터페이스가 지정한 다음 두 메소드를 반드시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인터페이스가 우리에게 구현</a:t>
            </a:r>
            <a:r>
              <a:rPr lang="en-US" altLang="ko-KR" dirty="0" smtClean="0">
                <a:sym typeface="Wingdings" panose="05000000000000000000" pitchFamily="2" charset="2"/>
              </a:rPr>
              <a:t>(implement)</a:t>
            </a:r>
            <a:r>
              <a:rPr lang="ko-KR" altLang="en-US" dirty="0" smtClean="0">
                <a:sym typeface="Wingdings" panose="05000000000000000000" pitchFamily="2" charset="2"/>
              </a:rPr>
              <a:t>요구하는 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메소드들은</a:t>
            </a:r>
            <a:r>
              <a:rPr lang="ko-KR" altLang="en-US" dirty="0" smtClean="0">
                <a:sym typeface="Wingdings" panose="05000000000000000000" pitchFamily="2" charset="2"/>
              </a:rPr>
              <a:t>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2137" y="1556792"/>
            <a:ext cx="1071778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implements Parcelable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707886"/>
            <a:ext cx="4254073" cy="13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인터페이스가 </a:t>
            </a:r>
            <a:r>
              <a:rPr lang="ko-KR" altLang="en-US" dirty="0" smtClean="0">
                <a:sym typeface="Wingdings" panose="05000000000000000000" pitchFamily="2" charset="2"/>
              </a:rPr>
              <a:t>우리에게 구현을 요구하는 </a:t>
            </a:r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빨간색이 표시된 줄에서 우클릭하여 </a:t>
            </a:r>
            <a:r>
              <a:rPr lang="en-US" altLang="ko-KR" dirty="0">
                <a:sym typeface="Wingdings" panose="05000000000000000000" pitchFamily="2" charset="2"/>
              </a:rPr>
              <a:t>[Generate …]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[Implement  </a:t>
            </a:r>
            <a:r>
              <a:rPr lang="en-US" altLang="ko-KR" dirty="0">
                <a:sym typeface="Wingdings" panose="05000000000000000000" pitchFamily="2" charset="2"/>
              </a:rPr>
              <a:t>methods …] </a:t>
            </a:r>
            <a:r>
              <a:rPr lang="ko-KR" altLang="en-US" dirty="0">
                <a:sym typeface="Wingdings" panose="05000000000000000000" pitchFamily="2" charset="2"/>
              </a:rPr>
              <a:t>선택합니다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두 메소드 이름을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– Parcel </a:t>
            </a:r>
            <a:r>
              <a:rPr lang="ko-KR" altLang="en-US" dirty="0" smtClean="0">
                <a:sym typeface="Wingdings" panose="05000000000000000000" pitchFamily="2" charset="2"/>
              </a:rPr>
              <a:t>하려는 객체의 종류를 정의합니다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writeToPacel</a:t>
            </a:r>
            <a:r>
              <a:rPr lang="en-US" altLang="ko-KR" dirty="0" smtClean="0">
                <a:sym typeface="Wingdings" panose="05000000000000000000" pitchFamily="2" charset="2"/>
              </a:rPr>
              <a:t>(Parcel </a:t>
            </a:r>
            <a:r>
              <a:rPr lang="en-US" altLang="ko-KR" dirty="0" err="1" smtClean="0">
                <a:sym typeface="Wingdings" panose="05000000000000000000" pitchFamily="2" charset="2"/>
              </a:rPr>
              <a:t>dest</a:t>
            </a:r>
            <a:r>
              <a:rPr lang="en-US" altLang="ko-KR" dirty="0" smtClean="0">
                <a:sym typeface="Wingdings" panose="05000000000000000000" pitchFamily="2" charset="2"/>
              </a:rPr>
              <a:t>, int flags) – </a:t>
            </a:r>
            <a:r>
              <a:rPr lang="ko-KR" altLang="en-US" dirty="0" smtClean="0">
                <a:sym typeface="Wingdings" panose="05000000000000000000" pitchFamily="2" charset="2"/>
              </a:rPr>
              <a:t>실제 객체를 </a:t>
            </a:r>
            <a:r>
              <a:rPr lang="en-US" altLang="ko-KR" dirty="0" smtClean="0">
                <a:sym typeface="Wingdings" panose="05000000000000000000" pitchFamily="2" charset="2"/>
              </a:rPr>
              <a:t>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객체의 각 </a:t>
            </a:r>
            <a:r>
              <a:rPr lang="ko-KR" altLang="en-US" dirty="0" err="1" smtClean="0">
                <a:sym typeface="Wingdings" panose="05000000000000000000" pitchFamily="2" charset="2"/>
              </a:rPr>
              <a:t>엘레멘트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메소드를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Skeleton </a:t>
            </a:r>
            <a:r>
              <a:rPr lang="ko-KR" altLang="en-US" dirty="0" smtClean="0">
                <a:sym typeface="Wingdings" panose="05000000000000000000" pitchFamily="2" charset="2"/>
              </a:rPr>
              <a:t>코드가 발생되며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우리는 그 내용을 채우면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787" y="1577732"/>
            <a:ext cx="3892849" cy="1389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4183414"/>
            <a:ext cx="4314850" cy="23131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3912" y="4206110"/>
            <a:ext cx="635442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describeContents</a:t>
            </a:r>
            <a:r>
              <a:rPr lang="en-US" altLang="ko-KR" dirty="0">
                <a:latin typeface="Consolas" panose="020B0609020204030204" pitchFamily="49" charset="0"/>
              </a:rPr>
              <a:t>() { return 0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writeToParcel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>
                <a:latin typeface="Consolas" panose="020B0609020204030204" pitchFamily="49" charset="0"/>
              </a:rPr>
              <a:t>int i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dirty="0" smtClean="0">
                <a:latin typeface="Consolas" panose="020B0609020204030204" pitchFamily="49" charset="0"/>
              </a:rPr>
              <a:t>(title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dirty="0" smtClean="0">
                <a:latin typeface="Consolas" panose="020B0609020204030204" pitchFamily="49" charset="0"/>
              </a:rPr>
              <a:t>(price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7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부가 데이터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에서 데이터를 </a:t>
            </a:r>
            <a:r>
              <a:rPr lang="en-US" altLang="ko-KR" dirty="0" smtClean="0">
                <a:sym typeface="Wingdings" panose="05000000000000000000" pitchFamily="2" charset="2"/>
              </a:rPr>
              <a:t>de-serialization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단계를 추가해주어야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Creator&lt;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타입의 </a:t>
            </a:r>
            <a:r>
              <a:rPr lang="en-US" altLang="ko-KR" dirty="0">
                <a:sym typeface="Wingdings" panose="05000000000000000000" pitchFamily="2" charset="2"/>
              </a:rPr>
              <a:t>CREATOR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상수를 정의해야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>
                <a:sym typeface="Wingdings" panose="05000000000000000000" pitchFamily="2" charset="2"/>
              </a:rPr>
              <a:t>변수를 정의하지 않으면 </a:t>
            </a:r>
            <a:r>
              <a:rPr lang="ko-KR" altLang="en-US" dirty="0" smtClean="0">
                <a:sym typeface="Wingdings" panose="05000000000000000000" pitchFamily="2" charset="2"/>
              </a:rPr>
              <a:t>다음과 </a:t>
            </a:r>
            <a:r>
              <a:rPr lang="ko-KR" altLang="en-US" dirty="0">
                <a:sym typeface="Wingdings" panose="05000000000000000000" pitchFamily="2" charset="2"/>
              </a:rPr>
              <a:t>같은 </a:t>
            </a:r>
            <a:r>
              <a:rPr lang="ko-KR" altLang="en-US" dirty="0" err="1" smtClean="0">
                <a:sym typeface="Wingdings" panose="05000000000000000000" pitchFamily="2" charset="2"/>
              </a:rPr>
              <a:t>익셉션이</a:t>
            </a:r>
            <a:r>
              <a:rPr lang="ko-KR" altLang="en-US" dirty="0" smtClean="0">
                <a:sym typeface="Wingdings" panose="05000000000000000000" pitchFamily="2" charset="2"/>
              </a:rPr>
              <a:t>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/>
              <a:t>다음은 이번 실습 예제인 </a:t>
            </a:r>
            <a:r>
              <a:rPr lang="en-US" altLang="ko-KR" dirty="0" err="1"/>
              <a:t>BookData</a:t>
            </a:r>
            <a:r>
              <a:rPr lang="en-US" altLang="ko-KR" dirty="0"/>
              <a:t> </a:t>
            </a:r>
            <a:r>
              <a:rPr lang="ko-KR" altLang="en-US" dirty="0"/>
              <a:t>클래스를 위한 </a:t>
            </a:r>
            <a:r>
              <a:rPr lang="en-US" altLang="ko-KR" dirty="0" smtClean="0"/>
              <a:t>Creator&lt;</a:t>
            </a:r>
            <a:r>
              <a:rPr lang="en-US" altLang="ko-KR" dirty="0" err="1" smtClean="0"/>
              <a:t>BookData</a:t>
            </a:r>
            <a:r>
              <a:rPr lang="en-US" altLang="ko-KR" dirty="0" smtClean="0"/>
              <a:t>&gt; CREATOR </a:t>
            </a:r>
            <a:r>
              <a:rPr lang="ko-KR" altLang="en-US" dirty="0" smtClean="0"/>
              <a:t>코드입니다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2137" y="1938681"/>
            <a:ext cx="107177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Consolas" panose="020B0609020204030204" pitchFamily="49" charset="0"/>
              </a:rPr>
              <a:t>Parcelable protocol requires a Parcelable.Creator object called CREATOR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2137" y="2996952"/>
            <a:ext cx="1071778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</a:t>
            </a:r>
            <a:r>
              <a:rPr lang="en-US" altLang="ko-KR" dirty="0" smtClean="0">
                <a:latin typeface="Consolas" panose="020B0609020204030204" pitchFamily="49" charset="0"/>
              </a:rPr>
              <a:t>static </a:t>
            </a:r>
            <a:r>
              <a:rPr lang="en-US" altLang="ko-KR" dirty="0">
                <a:latin typeface="Consolas" panose="020B0609020204030204" pitchFamily="49" charset="0"/>
              </a:rPr>
              <a:t>final </a:t>
            </a:r>
            <a:r>
              <a:rPr lang="en-US" altLang="ko-KR" dirty="0" smtClean="0">
                <a:latin typeface="Consolas" panose="020B0609020204030204" pitchFamily="49" charset="0"/>
              </a:rPr>
              <a:t>Creator&lt;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 CREATOR = new Creator&lt;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&gt;()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 createFromParcel(Parcel src)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(src);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클래스에 모든</a:t>
            </a:r>
            <a:r>
              <a:rPr lang="en-US" altLang="ko-KR" dirty="0" smtClean="0">
                <a:sym typeface="Wingdings" panose="05000000000000000000" pitchFamily="2" charset="2"/>
              </a:rPr>
              <a:t> parcel </a:t>
            </a:r>
            <a:r>
              <a:rPr lang="ko-KR" altLang="en-US" dirty="0" smtClean="0">
                <a:sym typeface="Wingdings" panose="05000000000000000000" pitchFamily="2" charset="2"/>
              </a:rPr>
              <a:t>된 데이터를 복구하는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를 정의해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생성자의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보내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그 정보 대로 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주의할 것은 </a:t>
            </a:r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기록한 순서와 동일한 순서로 복구해야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1424" y="1916832"/>
            <a:ext cx="1033146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(String title, int price)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this.title</a:t>
            </a:r>
            <a:r>
              <a:rPr lang="en-US" altLang="ko-KR" dirty="0">
                <a:latin typeface="Consolas" panose="020B0609020204030204" pitchFamily="49" charset="0"/>
              </a:rPr>
              <a:t> =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this.price</a:t>
            </a:r>
            <a:r>
              <a:rPr lang="en-US" altLang="ko-KR" dirty="0">
                <a:latin typeface="Consolas" panose="020B0609020204030204" pitchFamily="49" charset="0"/>
              </a:rPr>
              <a:t> =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smtClean="0">
                <a:latin typeface="Consolas" panose="020B0609020204030204" pitchFamily="49" charset="0"/>
              </a:rPr>
              <a:t>in)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price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4424314"/>
            <a:ext cx="10331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setTitle</a:t>
            </a:r>
            <a:r>
              <a:rPr lang="en-US" altLang="ko-KR" dirty="0">
                <a:latin typeface="Consolas" panose="020B0609020204030204" pitchFamily="49" charset="0"/>
              </a:rPr>
              <a:t>(String title)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title</a:t>
            </a:r>
            <a:r>
              <a:rPr lang="en-US" altLang="ko-KR" dirty="0" smtClean="0">
                <a:latin typeface="Consolas" panose="020B0609020204030204" pitchFamily="49" charset="0"/>
              </a:rPr>
              <a:t>;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setPrice</a:t>
            </a:r>
            <a:r>
              <a:rPr lang="en-US" altLang="ko-KR" dirty="0">
                <a:latin typeface="Consolas" panose="020B0609020204030204" pitchFamily="49" charset="0"/>
              </a:rPr>
              <a:t>(int price)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getTitle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title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int </a:t>
            </a:r>
            <a:r>
              <a:rPr lang="en-US" altLang="ko-KR" dirty="0" err="1">
                <a:latin typeface="Consolas" panose="020B0609020204030204" pitchFamily="49" charset="0"/>
              </a:rPr>
              <a:t>getPrice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84232" y="2886328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472264" y="5661248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7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종합하면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implements Parcelable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private String title;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int    price;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(String title, int price)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title;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price;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 in)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price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use [Generate ...] to implement getter/setter methods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여기에 들어가야 할 코드가 다음 쪽에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312024" y="198884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48128" y="1727230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클래스 속성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만든 후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우리가 전달하고자 하는 자료를 이 속성에 저장합니다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245467" y="3311406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Parcel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245466" y="2296760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생성자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386498" y="3278290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83292" y="4564539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4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b="1" dirty="0">
                <a:latin typeface="Consolas" panose="020B0609020204030204" pitchFamily="49" charset="0"/>
              </a:rPr>
              <a:t>static final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&gt; </a:t>
            </a:r>
            <a:r>
              <a:rPr lang="en-US" altLang="ko-KR" sz="1600" b="1" dirty="0">
                <a:latin typeface="Consolas" panose="020B0609020204030204" pitchFamily="49" charset="0"/>
              </a:rPr>
              <a:t>CREATOR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createFromParcel(Parcel in)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(in);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};</a:t>
            </a:r>
          </a:p>
          <a:p>
            <a:endParaRPr lang="en-US" altLang="ko-KR" sz="1600" b="1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b="1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600" dirty="0">
                <a:latin typeface="Consolas" panose="020B0609020204030204" pitchFamily="49" charset="0"/>
              </a:rPr>
              <a:t>(Parcel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latin typeface="Consolas" panose="020B0609020204030204" pitchFamily="49" charset="0"/>
              </a:rPr>
              <a:t>int i</a:t>
            </a:r>
            <a:r>
              <a:rPr lang="en-US" altLang="ko-KR" sz="1600" dirty="0" smtClean="0"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(title);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(price);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94006" y="1916832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/>
              <a:t>CREATOR </a:t>
            </a:r>
            <a:r>
              <a:rPr lang="ko-KR" altLang="en-US" sz="1400" dirty="0" smtClean="0"/>
              <a:t>상수는 </a:t>
            </a:r>
            <a:r>
              <a:rPr lang="en-US" altLang="ko-KR" sz="1400" dirty="0" smtClean="0"/>
              <a:t>Parcelable </a:t>
            </a:r>
            <a:r>
              <a:rPr lang="ko-KR" altLang="en-US" sz="1400" dirty="0" smtClean="0"/>
              <a:t>객체의 자료를 읽어와서 객체를 생성하여 반환합니다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1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 예제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</a:t>
            </a:r>
            <a:r>
              <a:rPr lang="ko-KR" altLang="en-US" dirty="0">
                <a:sym typeface="Wingdings" panose="05000000000000000000" pitchFamily="2" charset="2"/>
              </a:rPr>
              <a:t>안에 정의된 인스턴스 변수는 두 개이며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문자열이고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정수입니다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객체는 이 두 개의 변수로 구성된 객체입니다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메소드는</a:t>
            </a:r>
            <a:r>
              <a:rPr lang="ko-KR" altLang="en-US" dirty="0">
                <a:sym typeface="Wingdings" panose="05000000000000000000" pitchFamily="2" charset="2"/>
              </a:rPr>
              <a:t> 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 안에 들어 있는 데이터를 </a:t>
            </a:r>
            <a:r>
              <a:rPr lang="en-US" altLang="ko-KR" dirty="0">
                <a:sym typeface="Wingdings" panose="05000000000000000000" pitchFamily="2" charset="2"/>
              </a:rPr>
              <a:t>Parcel </a:t>
            </a:r>
            <a:r>
              <a:rPr lang="ko-KR" altLang="en-US" dirty="0">
                <a:sym typeface="Wingdings" panose="05000000000000000000" pitchFamily="2" charset="2"/>
              </a:rPr>
              <a:t>객체로 만드는 역할을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 안에는 </a:t>
            </a:r>
            <a:r>
              <a:rPr lang="en-US" altLang="ko-KR" dirty="0" err="1">
                <a:sym typeface="Wingdings" panose="05000000000000000000" pitchFamily="2" charset="2"/>
              </a:rPr>
              <a:t>writeInt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ym typeface="Wingdings" panose="05000000000000000000" pitchFamily="2" charset="2"/>
              </a:rPr>
              <a:t>writeString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메소드가</a:t>
            </a:r>
            <a:r>
              <a:rPr lang="ko-KR" altLang="en-US" dirty="0">
                <a:sym typeface="Wingdings" panose="05000000000000000000" pitchFamily="2" charset="2"/>
              </a:rPr>
              <a:t>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 </a:t>
            </a:r>
            <a:r>
              <a:rPr lang="ko-KR" altLang="en-US" dirty="0" err="1">
                <a:sym typeface="Wingdings" panose="05000000000000000000" pitchFamily="2" charset="2"/>
              </a:rPr>
              <a:t>생성자를</a:t>
            </a:r>
            <a:r>
              <a:rPr lang="ko-KR" altLang="en-US" dirty="0">
                <a:sym typeface="Wingdings" panose="05000000000000000000" pitchFamily="2" charset="2"/>
              </a:rPr>
              <a:t> 보면</a:t>
            </a:r>
            <a:r>
              <a:rPr lang="en-US" altLang="ko-KR" dirty="0">
                <a:sym typeface="Wingdings" panose="05000000000000000000" pitchFamily="2" charset="2"/>
              </a:rPr>
              <a:t>, Parcel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받은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readInt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readString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 데이터를 읽어 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생성해 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CREATOR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객체는 상수로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객체가 만들어지는 코드가 들어가므로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만드는 부분을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객체의 데이터를 읽는 부분과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쓰는 부분을 정의한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en-US" altLang="ko-KR" dirty="0" smtClean="0">
                <a:latin typeface="Consolas" panose="020B0609020204030204" pitchFamily="49" charset="0"/>
              </a:rPr>
              <a:t>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</a:t>
            </a:r>
            <a:r>
              <a:rPr lang="ko-KR" altLang="en-US" dirty="0" smtClean="0">
                <a:sym typeface="Wingdings" panose="05000000000000000000" pitchFamily="2" charset="2"/>
              </a:rPr>
              <a:t>코드를 다음과 같이 수정하여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시작하고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객체에는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부가 데이터로 넣어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int </a:t>
            </a:r>
            <a:r>
              <a:rPr lang="en-US" altLang="ko-KR" dirty="0" smtClean="0">
                <a:latin typeface="Consolas" panose="020B0609020204030204" pitchFamily="49" charset="0"/>
              </a:rPr>
              <a:t>REQUEST_CODE </a:t>
            </a:r>
            <a:r>
              <a:rPr lang="en-US" altLang="ko-KR" dirty="0">
                <a:latin typeface="Consolas" panose="020B0609020204030204" pitchFamily="49" charset="0"/>
              </a:rPr>
              <a:t>= 101;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static final String KEY_SERVICE = "quote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dirty="0">
                <a:latin typeface="Consolas" panose="020B0609020204030204" pitchFamily="49" charset="0"/>
              </a:rPr>
              <a:t>textView2;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setContentView(R.layout.activity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final EditText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textView2 = findViewById(R.id.textView2);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pPr lvl="1"/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book =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().toString(), 1000);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dirty="0">
                <a:latin typeface="Consolas" panose="020B0609020204030204" pitchFamily="49" charset="0"/>
              </a:rPr>
              <a:t>book);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startActivityForResult(intent, REQUEST_CODE);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780308" y="314096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title </a:t>
            </a:r>
            <a:r>
              <a:rPr lang="ko-KR" altLang="en-US" sz="1400" dirty="0" smtClean="0">
                <a:sym typeface="Wingdings" panose="05000000000000000000" pitchFamily="2" charset="2"/>
              </a:rPr>
              <a:t>과 </a:t>
            </a:r>
            <a:r>
              <a:rPr lang="en-US" altLang="ko-KR" sz="1400" dirty="0" smtClean="0">
                <a:sym typeface="Wingdings" panose="05000000000000000000" pitchFamily="2" charset="2"/>
              </a:rPr>
              <a:t>1000 </a:t>
            </a:r>
            <a:r>
              <a:rPr lang="ko-KR" altLang="en-US" sz="1400" dirty="0" smtClean="0">
                <a:sym typeface="Wingdings" panose="05000000000000000000" pitchFamily="2" charset="2"/>
              </a:rPr>
              <a:t>데이터가 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Parcel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객체로 만들어집니다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62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</a:t>
            </a:r>
            <a:r>
              <a:rPr lang="en-US" altLang="ko-KR" dirty="0" smtClean="0">
                <a:sym typeface="Wingdings" panose="05000000000000000000" pitchFamily="2" charset="2"/>
              </a:rPr>
              <a:t>activity2.xml 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텍스트뷰 두 개와 하나를 이용합니다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Received</a:t>
            </a:r>
            <a:r>
              <a:rPr lang="en-US" altLang="ko-KR" dirty="0" smtClean="0">
                <a:sym typeface="Wingdings" panose="05000000000000000000" pitchFamily="2" charset="2"/>
              </a:rPr>
              <a:t>", "</a:t>
            </a:r>
            <a:r>
              <a:rPr lang="en-US" altLang="ko-KR" b="1" dirty="0" smtClean="0">
                <a:sym typeface="Wingdings" panose="05000000000000000000" pitchFamily="2" charset="2"/>
              </a:rPr>
              <a:t>Sending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이란 텍스트와 함께 전달 받은 정보와 되돌려줄 정보를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b="1" dirty="0" smtClean="0">
                <a:sym typeface="Wingdings" panose="05000000000000000000" pitchFamily="2" charset="2"/>
              </a:rPr>
              <a:t>가기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받은 정보 중에 </a:t>
            </a:r>
            <a:r>
              <a:rPr lang="en-US" altLang="ko-KR" dirty="0" err="1" smtClean="0">
                <a:sym typeface="Wingdings" panose="05000000000000000000" pitchFamily="2" charset="2"/>
              </a:rPr>
              <a:t>book.price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50% discount</a:t>
            </a:r>
            <a:r>
              <a:rPr lang="ko-KR" altLang="en-US" dirty="0" smtClean="0">
                <a:sym typeface="Wingdings" panose="05000000000000000000" pitchFamily="2" charset="2"/>
              </a:rPr>
              <a:t>한 가격으로 </a:t>
            </a:r>
            <a:r>
              <a:rPr lang="en-US" altLang="ko-KR" dirty="0" smtClean="0">
                <a:sym typeface="Wingdings" panose="05000000000000000000" pitchFamily="2" charset="2"/>
              </a:rPr>
              <a:t>Sending </a:t>
            </a:r>
            <a:r>
              <a:rPr lang="ko-KR" altLang="en-US" dirty="0" smtClean="0">
                <a:sym typeface="Wingdings" panose="05000000000000000000" pitchFamily="2" charset="2"/>
              </a:rPr>
              <a:t>정보로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6456" y="2177615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import static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org.joy.parcel.MainActivity.KEY_SERVICE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book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Bundle </a:t>
            </a:r>
            <a:r>
              <a:rPr lang="en-US" altLang="ko-KR" sz="1600" b="1" dirty="0" err="1"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b="1" dirty="0">
                <a:latin typeface="Consolas" panose="020B0609020204030204" pitchFamily="49" charset="0"/>
              </a:rPr>
              <a:t>().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getExtras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book =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(KEY_SERVICE);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book.setPrice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((int)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Math.round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 * </a:t>
            </a:r>
            <a:r>
              <a:rPr lang="en-US" altLang="ko-KR" sz="1600" dirty="0" smtClean="0">
                <a:latin typeface="Consolas" panose="020B0609020204030204" pitchFamily="49" charset="0"/>
              </a:rPr>
              <a:t>0.5));  // 50% discount price </a:t>
            </a:r>
            <a:r>
              <a:rPr lang="ko-KR" altLang="en-US" sz="1600" dirty="0" smtClean="0">
                <a:latin typeface="Consolas" panose="020B0609020204030204" pitchFamily="49" charset="0"/>
              </a:rPr>
              <a:t>저장합니다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textView2.setText("Sending: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());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setResult</a:t>
            </a:r>
            <a:r>
              <a:rPr lang="en-US" altLang="ko-KR" sz="1600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6200" y="167687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정보를 수정하여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로 새로 만든 </a:t>
            </a:r>
            <a:r>
              <a:rPr lang="en-US" altLang="ko-KR" sz="1400" dirty="0" smtClean="0">
                <a:sym typeface="Wingdings" panose="05000000000000000000" pitchFamily="2" charset="2"/>
              </a:rPr>
              <a:t>book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보냅니다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30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 smtClean="0">
                <a:sym typeface="Wingdings" panose="05000000000000000000" pitchFamily="2" charset="2"/>
              </a:rPr>
              <a:t>로부터 전달받은 인텐트를 처리하도록 코딩합니다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617762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Intent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(requestCode,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(requestCode == REQUEST_CODE)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"requestCode: 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+ requestCode + ",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Bundle </a:t>
            </a:r>
            <a:r>
              <a:rPr lang="en-US" altLang="ko-KR" sz="1600" dirty="0" err="1">
                <a:latin typeface="Consolas" panose="020B0609020204030204" pitchFamily="49" charset="0"/>
              </a:rPr>
              <a:t>bundle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 err="1">
                <a:latin typeface="Consolas" panose="020B0609020204030204" pitchFamily="49" charset="0"/>
              </a:rPr>
              <a:t>.getExtras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(KEY_SERVICE);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textView2.setText("Received: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66088" y="2247374"/>
            <a:ext cx="38065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전달 받은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 </a:t>
            </a:r>
            <a:r>
              <a:rPr lang="ko-KR" altLang="en-US" sz="1400" dirty="0" smtClean="0">
                <a:sym typeface="Wingdings" panose="05000000000000000000" pitchFamily="2" charset="2"/>
              </a:rPr>
              <a:t>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이 안에 </a:t>
            </a:r>
            <a:r>
              <a:rPr lang="en-US" altLang="ko-KR" sz="1400" dirty="0" smtClean="0">
                <a:sym typeface="Wingdings" panose="05000000000000000000" pitchFamily="2" charset="2"/>
              </a:rPr>
              <a:t>Bundle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로 되어 객체를 찾아야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013763" y="1409762"/>
            <a:ext cx="22445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MainActivity.java: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2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결과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2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Challenge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indent="-285750"/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현제 코드는 제목</a:t>
            </a:r>
            <a:r>
              <a:rPr lang="ko-KR" altLang="en-US" dirty="0" smtClean="0">
                <a:sym typeface="Wingdings" panose="05000000000000000000" pitchFamily="2" charset="2"/>
              </a:rPr>
              <a:t>은 사용자로부터 입력 받지만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가격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정가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1000</a:t>
            </a:r>
            <a:r>
              <a:rPr lang="ko-KR" altLang="en-US" dirty="0" smtClean="0">
                <a:sym typeface="Wingdings" panose="05000000000000000000" pitchFamily="2" charset="2"/>
              </a:rPr>
              <a:t>으로 고정되어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가지의 정보를 사용자로부터 제대로 입력을 받을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EditText, TextView</a:t>
            </a:r>
            <a:r>
              <a:rPr lang="ko-KR" altLang="en-US" dirty="0" smtClean="0">
                <a:sym typeface="Wingdings" panose="05000000000000000000" pitchFamily="2" charset="2"/>
              </a:rPr>
              <a:t>들을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모은 정보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책 제목과 가격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ko-KR" altLang="en-US" dirty="0">
                <a:sym typeface="Wingdings" panose="05000000000000000000" pitchFamily="2" charset="2"/>
              </a:rPr>
              <a:t>책의 </a:t>
            </a:r>
            <a:r>
              <a:rPr lang="ko-KR" altLang="en-US" dirty="0" smtClean="0">
                <a:sym typeface="Wingdings" panose="05000000000000000000" pitchFamily="2" charset="2"/>
              </a:rPr>
              <a:t>상태를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en-US" altLang="ko-KR" dirty="0">
                <a:sym typeface="Wingdings" panose="05000000000000000000" pitchFamily="2" charset="2"/>
              </a:rPr>
              <a:t>, best, good, bad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radio button</a:t>
            </a:r>
            <a:r>
              <a:rPr lang="ko-KR" altLang="en-US" dirty="0">
                <a:sym typeface="Wingdings" panose="05000000000000000000" pitchFamily="2" charset="2"/>
              </a:rPr>
              <a:t> 으로 </a:t>
            </a:r>
            <a:r>
              <a:rPr lang="ko-KR" altLang="en-US" dirty="0" smtClean="0">
                <a:sym typeface="Wingdings" panose="05000000000000000000" pitchFamily="2" charset="2"/>
              </a:rPr>
              <a:t>표시하고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가격을 정하여 화면에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정보를</a:t>
            </a:r>
            <a:r>
              <a:rPr lang="en-US" altLang="ko-KR" dirty="0" smtClean="0">
                <a:sym typeface="Wingdings" panose="05000000000000000000" pitchFamily="2" charset="2"/>
              </a:rPr>
              <a:t> MainActivity </a:t>
            </a:r>
            <a:r>
              <a:rPr lang="ko-KR" altLang="en-US" dirty="0" smtClean="0">
                <a:sym typeface="Wingdings" panose="05000000000000000000" pitchFamily="2" charset="2"/>
              </a:rPr>
              <a:t>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반환된 값인 책의 상태와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가격을 각각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프로세스와 태스크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프로세스는 마치 하나의 상자와 같아서 다른 프로세스와 어떤 정보를 공유하기가 어렵습니다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하나의 프로세스에서 다른 프로세스의 화면을 띄우려면 시스템의 도움이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시스템에서 이런 액티비티의 각종 정보를 저장해 두기 위해 </a:t>
            </a:r>
            <a:r>
              <a:rPr lang="ko-KR" altLang="en-US" dirty="0" err="1" smtClean="0">
                <a:sym typeface="Wingdings" panose="05000000000000000000" pitchFamily="2" charset="2"/>
              </a:rPr>
              <a:t>태스크라는</a:t>
            </a:r>
            <a:r>
              <a:rPr lang="ko-KR" altLang="en-US" dirty="0" smtClean="0">
                <a:sym typeface="Wingdings" panose="05000000000000000000" pitchFamily="2" charset="2"/>
              </a:rPr>
              <a:t> 것을 만들게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등록할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필요에 따라 태스크도 함께 직접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3140968"/>
            <a:ext cx="1800200" cy="26555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839416" y="5836592"/>
            <a:ext cx="180020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9416" y="6175410"/>
            <a:ext cx="1800200" cy="3092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Process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11424" y="3743720"/>
            <a:ext cx="1656184" cy="19895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5440" y="5229200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55440" y="4607266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#1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endCxn id="10" idx="2"/>
          </p:cNvCxnSpPr>
          <p:nvPr/>
        </p:nvCxnSpPr>
        <p:spPr>
          <a:xfrm flipV="1">
            <a:off x="1739516" y="4998634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311484" y="357444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41000" y="340516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#1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991895" y="3140968"/>
            <a:ext cx="1800200" cy="3343695"/>
            <a:chOff x="2991895" y="3140968"/>
            <a:chExt cx="1800200" cy="3343695"/>
          </a:xfrm>
        </p:grpSpPr>
        <p:sp>
          <p:nvSpPr>
            <p:cNvPr id="19" name="직사각형 18"/>
            <p:cNvSpPr/>
            <p:nvPr/>
          </p:nvSpPr>
          <p:spPr>
            <a:xfrm>
              <a:off x="2991895" y="3140968"/>
              <a:ext cx="1800200" cy="2655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91895" y="5836592"/>
              <a:ext cx="180020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91895" y="6175410"/>
              <a:ext cx="1800200" cy="309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Process #2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063903" y="4005064"/>
              <a:ext cx="1656184" cy="172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207919" y="4607266"/>
              <a:ext cx="1368152" cy="39136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Activity #1</a:t>
              </a:r>
              <a:endParaRPr lang="ko-KR" altLang="en-US" sz="1400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144374" y="3121220"/>
            <a:ext cx="642423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옆의 그림은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예를 </a:t>
            </a:r>
            <a:r>
              <a:rPr lang="ko-KR" altLang="en-US" sz="1400" dirty="0">
                <a:sym typeface="Wingdings" panose="05000000000000000000" pitchFamily="2" charset="2"/>
              </a:rPr>
              <a:t>들어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두 앱을 각각 실행했을 경우입니다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여러분의 </a:t>
            </a:r>
            <a:r>
              <a:rPr lang="ko-KR" altLang="en-US" sz="1400" dirty="0">
                <a:sym typeface="Wingdings" panose="05000000000000000000" pitchFamily="2" charset="2"/>
              </a:rPr>
              <a:t>앱에서 전화 앱의 화면을 띄우지 않고 전화 앱을 따로 실행시키면 전화 앱의 태스크는 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여러분의 앱의 태스크와 별도로 만들어지게 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55440" y="4165112"/>
            <a:ext cx="1368152" cy="3913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#2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07919" y="5210338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891995" y="4979772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363282" y="381245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692798" y="364317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#2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5144374" y="3906917"/>
            <a:ext cx="642423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/>
              <a:t>태스크</a:t>
            </a:r>
            <a:r>
              <a:rPr lang="en-US" altLang="ko-KR" sz="1400" dirty="0"/>
              <a:t>(Task)</a:t>
            </a:r>
            <a:r>
              <a:rPr lang="ko-KR" altLang="en-US" sz="1400" dirty="0"/>
              <a:t>는 사용자가 실질적으로 “하나의 어플리케이션처럼” 느끼는 액티비티들의 집합이라 할 수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atinLnBrk="0"/>
            <a:r>
              <a:rPr lang="ko-KR" altLang="en-US" sz="1400" dirty="0" smtClean="0"/>
              <a:t>태스크는 </a:t>
            </a:r>
            <a:r>
              <a:rPr lang="ko-KR" altLang="en-US" sz="1400" dirty="0"/>
              <a:t>스택</a:t>
            </a:r>
            <a:r>
              <a:rPr lang="en-US" altLang="ko-KR" sz="1400" dirty="0"/>
              <a:t>(Stack) </a:t>
            </a:r>
            <a:r>
              <a:rPr lang="ko-KR" altLang="en-US" sz="1400" dirty="0"/>
              <a:t>형태로 구성되며</a:t>
            </a:r>
            <a:r>
              <a:rPr lang="en-US" altLang="ko-KR" sz="1400" dirty="0"/>
              <a:t>, </a:t>
            </a:r>
            <a:r>
              <a:rPr lang="ko-KR" altLang="en-US" sz="1400" dirty="0"/>
              <a:t>스택의 가장 아래에는 이 태스크를 시작한 </a:t>
            </a:r>
            <a:r>
              <a:rPr lang="ko-KR" altLang="en-US" sz="1400" dirty="0" err="1"/>
              <a:t>액티비티인</a:t>
            </a:r>
            <a:r>
              <a:rPr lang="ko-KR" altLang="en-US" sz="1400" dirty="0"/>
              <a:t> 루트 액티비티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RootActivity</a:t>
            </a:r>
            <a:r>
              <a:rPr lang="en-US" altLang="ko-KR" sz="1400" dirty="0"/>
              <a:t>)</a:t>
            </a:r>
            <a:r>
              <a:rPr lang="ko-KR" altLang="en-US" sz="1400" dirty="0"/>
              <a:t>가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그 후로 액티비티가 호출되게 되면 그 위에 액티비티가 </a:t>
            </a:r>
            <a:r>
              <a:rPr lang="ko-KR" altLang="en-US" sz="1400" dirty="0" smtClean="0"/>
              <a:t>하나씩 쌓여가게 </a:t>
            </a:r>
            <a:r>
              <a:rPr lang="ko-KR" altLang="en-US" sz="1400" dirty="0"/>
              <a:t>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태스크를 액티비티가 쌓여 </a:t>
            </a:r>
            <a:r>
              <a:rPr lang="ko-KR" altLang="en-US" sz="1400" dirty="0" smtClean="0"/>
              <a:t>있는 스택이라 </a:t>
            </a:r>
            <a:r>
              <a:rPr lang="ko-KR" altLang="en-US" sz="1400" dirty="0"/>
              <a:t>하여 액티비티 스택</a:t>
            </a:r>
            <a:r>
              <a:rPr lang="en-US" altLang="ko-KR" sz="1400" dirty="0"/>
              <a:t>(</a:t>
            </a:r>
            <a:r>
              <a:rPr lang="en-US" altLang="ko-KR" sz="1400" b="1" dirty="0"/>
              <a:t>Activity Stack</a:t>
            </a:r>
            <a:r>
              <a:rPr lang="en-US" altLang="ko-KR" sz="1400" dirty="0"/>
              <a:t>)</a:t>
            </a:r>
            <a:r>
              <a:rPr lang="ko-KR" altLang="en-US" sz="1400" dirty="0"/>
              <a:t>이라고도 합니다</a:t>
            </a:r>
          </a:p>
        </p:txBody>
      </p:sp>
    </p:spTree>
    <p:extLst>
      <p:ext uri="{BB962C8B-B14F-4D97-AF65-F5344CB8AC3E}">
        <p14:creationId xmlns:p14="http://schemas.microsoft.com/office/powerpoint/2010/main" val="34386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Hu049Task</a:t>
            </a:r>
            <a:r>
              <a:rPr lang="ko-KR" altLang="en-US" dirty="0" smtClean="0">
                <a:sym typeface="Wingdings" panose="05000000000000000000" pitchFamily="2" charset="2"/>
              </a:rPr>
              <a:t> 프로젝트를 만들며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task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"Hello World"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으로 바꾸고 크기는 </a:t>
            </a:r>
            <a:r>
              <a:rPr lang="en-US" altLang="ko-KR" dirty="0" smtClean="0">
                <a:sym typeface="Wingdings" panose="05000000000000000000" pitchFamily="2" charset="2"/>
              </a:rPr>
              <a:t>24sp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텍스트뷰 위에 또 다른 텍스트 뷰</a:t>
            </a:r>
            <a:r>
              <a:rPr lang="en-US" altLang="ko-KR" dirty="0" smtClean="0">
                <a:sym typeface="Wingdings" panose="05000000000000000000" pitchFamily="2" charset="2"/>
              </a:rPr>
              <a:t>(id=textView2)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현재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시작한 시간을 기록합니다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=24sp</a:t>
            </a:r>
            <a:r>
              <a:rPr lang="ko-KR" altLang="en-US" dirty="0"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textAlignment</a:t>
            </a:r>
            <a:r>
              <a:rPr lang="en-US" altLang="ko-KR" dirty="0">
                <a:sym typeface="Wingdings" panose="05000000000000000000" pitchFamily="2" charset="2"/>
              </a:rPr>
              <a:t>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첫 번째 화면</a:t>
            </a:r>
            <a:r>
              <a:rPr lang="en-US" altLang="ko-KR" dirty="0">
                <a:sym typeface="Wingdings" panose="05000000000000000000" pitchFamily="2" charset="2"/>
              </a:rPr>
              <a:t>" </a:t>
            </a:r>
            <a:r>
              <a:rPr lang="ko-KR" altLang="en-US" dirty="0">
                <a:sym typeface="Wingdings" panose="05000000000000000000" pitchFamily="2" charset="2"/>
              </a:rPr>
              <a:t>텍스트뷰 </a:t>
            </a:r>
            <a:r>
              <a:rPr lang="ko-KR" altLang="en-US" dirty="0" smtClean="0">
                <a:sym typeface="Wingdings" panose="05000000000000000000" pitchFamily="2" charset="2"/>
              </a:rPr>
              <a:t>아래에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나 자신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913362"/>
            <a:ext cx="5616624" cy="16558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661" y="3284984"/>
            <a:ext cx="1839733" cy="3210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1" y="4739690"/>
            <a:ext cx="2999857" cy="17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시간을 </a:t>
            </a:r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HH:MM:SS </a:t>
            </a:r>
            <a:r>
              <a:rPr lang="ko-KR" altLang="en-US" dirty="0" smtClean="0">
                <a:sym typeface="Wingdings" panose="05000000000000000000" pitchFamily="2" charset="2"/>
              </a:rPr>
              <a:t>형식으로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파일에는 버튼을 눌렀을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화면을 띄웁니다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2124139"/>
            <a:ext cx="1136585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DateFormat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SimpleDateFormat("</a:t>
            </a:r>
            <a:r>
              <a:rPr lang="en-US" altLang="ko-KR" sz="1400" dirty="0" err="1">
                <a:latin typeface="Consolas" panose="020B0609020204030204" pitchFamily="49" charset="0"/>
              </a:rPr>
              <a:t>yyyy</a:t>
            </a:r>
            <a:r>
              <a:rPr lang="en-US" altLang="ko-KR" sz="1400" dirty="0">
                <a:latin typeface="Consolas" panose="020B0609020204030204" pitchFamily="49" charset="0"/>
              </a:rPr>
              <a:t>/MM/</a:t>
            </a:r>
            <a:r>
              <a:rPr lang="en-US" altLang="ko-KR" sz="1400" dirty="0" err="1">
                <a:latin typeface="Consolas" panose="020B0609020204030204" pitchFamily="49" charset="0"/>
              </a:rPr>
              <a:t>dd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HH:mm:ss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textView2.setText(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df.format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Calendar.getInstance</a:t>
            </a:r>
            <a:r>
              <a:rPr lang="en-US" altLang="ko-KR" sz="1400" dirty="0"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latin typeface="Consolas" panose="020B0609020204030204" pitchFamily="49" charset="0"/>
              </a:rPr>
              <a:t>getTime</a:t>
            </a:r>
            <a:r>
              <a:rPr lang="en-US" altLang="ko-KR" sz="1400" dirty="0">
                <a:latin typeface="Consolas" panose="020B0609020204030204" pitchFamily="49" charset="0"/>
              </a:rPr>
              <a:t>()));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8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23325</TotalTime>
  <Words>13287</Words>
  <Application>Microsoft Office PowerPoint</Application>
  <PresentationFormat>와이드스크린</PresentationFormat>
  <Paragraphs>1821</Paragraphs>
  <Slides>124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124</vt:i4>
      </vt:variant>
    </vt:vector>
  </HeadingPairs>
  <TitlesOfParts>
    <vt:vector size="137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Joy041Activity - Challenge One Solution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 결과</vt:lpstr>
      <vt:lpstr>04-2: 여러 화면 만들고 화면 간 전환하기: Activity 실습 3 단계</vt:lpstr>
      <vt:lpstr>04-2: 여러 화면 만들고 화면 간 전환하기: Activity 실습 3 단계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- Challenge 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Joy041Activity</vt:lpstr>
      <vt:lpstr>Joy04DMActivity</vt:lpstr>
      <vt:lpstr>Joy041Activity</vt:lpstr>
      <vt:lpstr>Joy041Activity</vt:lpstr>
      <vt:lpstr>Joy041Activity</vt:lpstr>
      <vt:lpstr>Joy041Activity</vt:lpstr>
      <vt:lpstr>Joy041Activity - Challenge</vt:lpstr>
      <vt:lpstr>Joy041Activity - Challenge One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1305</cp:revision>
  <dcterms:created xsi:type="dcterms:W3CDTF">2014-02-12T09:15:05Z</dcterms:created>
  <dcterms:modified xsi:type="dcterms:W3CDTF">2020-07-27T02:52:10Z</dcterms:modified>
</cp:coreProperties>
</file>