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5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156" r:id="rId22"/>
    <p:sldId id="1157" r:id="rId23"/>
    <p:sldId id="1158" r:id="rId24"/>
    <p:sldId id="1159" r:id="rId25"/>
    <p:sldId id="1160" r:id="rId26"/>
    <p:sldId id="1165" r:id="rId27"/>
    <p:sldId id="1161" r:id="rId28"/>
    <p:sldId id="1162" r:id="rId29"/>
    <p:sldId id="1170" r:id="rId30"/>
    <p:sldId id="1167" r:id="rId31"/>
    <p:sldId id="1168" r:id="rId32"/>
    <p:sldId id="1014" r:id="rId33"/>
    <p:sldId id="1094" r:id="rId34"/>
    <p:sldId id="1080" r:id="rId35"/>
    <p:sldId id="1082" r:id="rId36"/>
    <p:sldId id="1086" r:id="rId37"/>
    <p:sldId id="1169" r:id="rId38"/>
    <p:sldId id="1087" r:id="rId39"/>
    <p:sldId id="1096" r:id="rId40"/>
    <p:sldId id="1172" r:id="rId41"/>
    <p:sldId id="1171" r:id="rId42"/>
    <p:sldId id="1089" r:id="rId43"/>
    <p:sldId id="1015" r:id="rId44"/>
    <p:sldId id="1083" r:id="rId45"/>
    <p:sldId id="1078" r:id="rId46"/>
    <p:sldId id="1090" r:id="rId47"/>
    <p:sldId id="1076" r:id="rId48"/>
    <p:sldId id="1101" r:id="rId49"/>
    <p:sldId id="1019" r:id="rId50"/>
    <p:sldId id="1148" r:id="rId51"/>
    <p:sldId id="1174" r:id="rId52"/>
    <p:sldId id="1128" r:id="rId53"/>
    <p:sldId id="1104" r:id="rId54"/>
    <p:sldId id="1023" r:id="rId55"/>
    <p:sldId id="1175" r:id="rId56"/>
    <p:sldId id="1093" r:id="rId57"/>
    <p:sldId id="1105" r:id="rId58"/>
    <p:sldId id="1106" r:id="rId59"/>
    <p:sldId id="1129" r:id="rId60"/>
    <p:sldId id="1107" r:id="rId61"/>
    <p:sldId id="1130" r:id="rId62"/>
    <p:sldId id="1132" r:id="rId63"/>
    <p:sldId id="1131" r:id="rId64"/>
    <p:sldId id="1110" r:id="rId65"/>
    <p:sldId id="1111" r:id="rId66"/>
    <p:sldId id="1178" r:id="rId67"/>
    <p:sldId id="1028" r:id="rId68"/>
    <p:sldId id="1029" r:id="rId69"/>
    <p:sldId id="1031" r:id="rId70"/>
    <p:sldId id="1030" r:id="rId71"/>
    <p:sldId id="1032" r:id="rId72"/>
    <p:sldId id="1033" r:id="rId73"/>
    <p:sldId id="1034" r:id="rId74"/>
    <p:sldId id="1149" r:id="rId75"/>
    <p:sldId id="1133" r:id="rId76"/>
    <p:sldId id="1036" r:id="rId77"/>
    <p:sldId id="1150" r:id="rId78"/>
    <p:sldId id="1151" r:id="rId79"/>
    <p:sldId id="1038" r:id="rId80"/>
    <p:sldId id="1176" r:id="rId81"/>
    <p:sldId id="1177" r:id="rId82"/>
    <p:sldId id="1039" r:id="rId83"/>
    <p:sldId id="1152" r:id="rId84"/>
    <p:sldId id="1191" r:id="rId85"/>
    <p:sldId id="1042" r:id="rId86"/>
    <p:sldId id="1195" r:id="rId87"/>
    <p:sldId id="1196" r:id="rId88"/>
    <p:sldId id="1197" r:id="rId89"/>
    <p:sldId id="1181" r:id="rId90"/>
    <p:sldId id="1182" r:id="rId91"/>
    <p:sldId id="1194" r:id="rId92"/>
    <p:sldId id="1184" r:id="rId93"/>
    <p:sldId id="1185" r:id="rId94"/>
    <p:sldId id="1193" r:id="rId95"/>
    <p:sldId id="1187" r:id="rId96"/>
    <p:sldId id="1188" r:id="rId97"/>
    <p:sldId id="1189" r:id="rId98"/>
    <p:sldId id="1192" r:id="rId99"/>
    <p:sldId id="1198" r:id="rId100"/>
    <p:sldId id="1117" r:id="rId101"/>
    <p:sldId id="1119" r:id="rId102"/>
    <p:sldId id="1134" r:id="rId103"/>
    <p:sldId id="1043" r:id="rId104"/>
    <p:sldId id="1115" r:id="rId105"/>
    <p:sldId id="1116" r:id="rId106"/>
    <p:sldId id="1046" r:id="rId107"/>
    <p:sldId id="1047" r:id="rId108"/>
    <p:sldId id="1044" r:id="rId109"/>
    <p:sldId id="1118" r:id="rId110"/>
    <p:sldId id="1048" r:id="rId111"/>
    <p:sldId id="1049" r:id="rId112"/>
    <p:sldId id="1050" r:id="rId113"/>
    <p:sldId id="1054" r:id="rId114"/>
    <p:sldId id="1052" r:id="rId115"/>
    <p:sldId id="1135" r:id="rId116"/>
    <p:sldId id="1153" r:id="rId117"/>
    <p:sldId id="1136" r:id="rId118"/>
    <p:sldId id="1137" r:id="rId119"/>
    <p:sldId id="1057" r:id="rId120"/>
    <p:sldId id="1059" r:id="rId121"/>
    <p:sldId id="1154" r:id="rId122"/>
    <p:sldId id="1061" r:id="rId123"/>
    <p:sldId id="1062" r:id="rId124"/>
    <p:sldId id="1063" r:id="rId125"/>
    <p:sldId id="1138" r:id="rId126"/>
    <p:sldId id="1065" r:id="rId127"/>
    <p:sldId id="1064" r:id="rId128"/>
    <p:sldId id="1139" r:id="rId129"/>
    <p:sldId id="1066" r:id="rId130"/>
    <p:sldId id="1072" r:id="rId131"/>
    <p:sldId id="1067" r:id="rId132"/>
    <p:sldId id="1068" r:id="rId133"/>
    <p:sldId id="1069" r:id="rId134"/>
    <p:sldId id="1070" r:id="rId135"/>
    <p:sldId id="1071" r:id="rId136"/>
    <p:sldId id="1155" r:id="rId137"/>
    <p:sldId id="1140" r:id="rId138"/>
    <p:sldId id="1141" r:id="rId139"/>
    <p:sldId id="1142" r:id="rId140"/>
    <p:sldId id="1143" r:id="rId141"/>
    <p:sldId id="1144" r:id="rId142"/>
    <p:sldId id="1145" r:id="rId143"/>
    <p:sldId id="1146" r:id="rId1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7" autoAdjust="0"/>
    <p:restoredTop sz="93780" autoAdjust="0"/>
  </p:normalViewPr>
  <p:slideViewPr>
    <p:cSldViewPr>
      <p:cViewPr varScale="1">
        <p:scale>
          <a:sx n="69" d="100"/>
          <a:sy n="69" d="100"/>
        </p:scale>
        <p:origin x="77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qlyh8.tistory.com/9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final </a:t>
            </a:r>
            <a:r>
              <a:rPr lang="en-US" altLang="ko-KR" sz="1600" dirty="0">
                <a:latin typeface="Consolas" panose="020B0609020204030204" pitchFamily="49" charset="0"/>
              </a:rPr>
              <a:t>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ym typeface="Wingdings" panose="05000000000000000000" pitchFamily="2" charset="2"/>
              </a:rPr>
              <a:t>activity_su</a:t>
            </a:r>
            <a:r>
              <a:rPr lang="en-US" altLang="ko-KR" b="1" dirty="0" smtClean="0">
                <a:sym typeface="Wingdings" panose="05000000000000000000" pitchFamily="2" charset="2"/>
              </a:rPr>
              <a:t>b.xml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LinearLayout 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button1)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더 </a:t>
            </a:r>
            <a:r>
              <a:rPr lang="ko-KR" altLang="en-US" smtClean="0">
                <a:sym typeface="Wingdings" panose="05000000000000000000" pitchFamily="2" charset="2"/>
              </a:rPr>
              <a:t>이상 필요 없으니 </a:t>
            </a:r>
            <a:r>
              <a:rPr lang="ko-KR" altLang="en-US" dirty="0" smtClean="0"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calls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128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1" y="3678639"/>
            <a:ext cx="7834039" cy="291871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62815"/>
            <a:ext cx="2945403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2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1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6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600" dirty="0">
                <a:latin typeface="Consolas" panose="020B0609020204030204" pitchFamily="49" charset="0"/>
              </a:rPr>
              <a:t>item 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0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text="Be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b="1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@Override</a:t>
            </a:r>
            <a:b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err="1"/>
              <a:t>onSaveInstanceState</a:t>
            </a:r>
            <a:r>
              <a:rPr lang="en-US" altLang="ko-KR" b="1" dirty="0"/>
              <a:t>()</a:t>
            </a:r>
            <a:r>
              <a:rPr lang="en-US" altLang="ko-KR" dirty="0"/>
              <a:t> </a:t>
            </a:r>
            <a:r>
              <a:rPr lang="ko-KR" altLang="en-US" dirty="0" err="1" smtClean="0"/>
              <a:t>메소드란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액티비티가 중지되기 전에 호출되는 </a:t>
            </a:r>
            <a:r>
              <a:rPr lang="ko-KR" altLang="en-US" dirty="0" smtClean="0">
                <a:sym typeface="Wingdings" panose="05000000000000000000" pitchFamily="2" charset="2"/>
              </a:rPr>
              <a:t>메소드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데이터를 임시로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값으로 </a:t>
            </a:r>
            <a:r>
              <a:rPr lang="en-US" altLang="ko-KR" dirty="0"/>
              <a:t>bundle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onSaveInstanceState</a:t>
            </a:r>
            <a:r>
              <a:rPr lang="en-US" altLang="ko-KR" dirty="0" smtClean="0">
                <a:latin typeface="Consolas" panose="020B0609020204030204" pitchFamily="49" charset="0"/>
              </a:rPr>
              <a:t>(Bundle </a:t>
            </a:r>
            <a:r>
              <a:rPr lang="en-US" altLang="ko-KR" dirty="0">
                <a:latin typeface="Consolas" panose="020B0609020204030204" pitchFamily="49" charset="0"/>
              </a:rPr>
              <a:t>bundle) 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onCreate() </a:t>
            </a:r>
            <a:r>
              <a:rPr lang="ko-KR" altLang="en-US" dirty="0"/>
              <a:t>나 </a:t>
            </a:r>
            <a:r>
              <a:rPr lang="en-US" altLang="ko-KR" dirty="0" err="1"/>
              <a:t>onRestoreInstanceState</a:t>
            </a:r>
            <a:r>
              <a:rPr lang="en-US" altLang="ko-KR" dirty="0"/>
              <a:t>() </a:t>
            </a:r>
            <a:r>
              <a:rPr lang="ko-KR" altLang="en-US" dirty="0"/>
              <a:t>에서 임시 저장된 </a:t>
            </a:r>
            <a:r>
              <a:rPr lang="en-US" altLang="ko-KR" dirty="0"/>
              <a:t>bundle</a:t>
            </a:r>
            <a:r>
              <a:rPr lang="ko-KR" altLang="en-US" dirty="0"/>
              <a:t>의 내용을 다시 </a:t>
            </a:r>
            <a:r>
              <a:rPr lang="ko-KR" altLang="en-US" dirty="0" smtClean="0"/>
              <a:t>읽어 들일 </a:t>
            </a:r>
            <a:r>
              <a:rPr lang="ko-KR" altLang="en-US" dirty="0"/>
              <a:t>수 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 </a:t>
            </a:r>
            <a:r>
              <a:rPr lang="ko-KR" altLang="en-US" dirty="0"/>
              <a:t>방식을 사용하면 앱이 강제로 죽거나 비정상 종료 되었어도 </a:t>
            </a:r>
            <a:r>
              <a:rPr lang="ko-KR" altLang="en-US" dirty="0" err="1"/>
              <a:t>재시작</a:t>
            </a:r>
            <a:r>
              <a:rPr lang="ko-KR" altLang="en-US" dirty="0"/>
              <a:t> 되었을 때 </a:t>
            </a:r>
            <a:r>
              <a:rPr lang="ko-KR" altLang="en-US" dirty="0" err="1"/>
              <a:t>죽기전</a:t>
            </a:r>
            <a:r>
              <a:rPr lang="ko-KR" altLang="en-US" dirty="0"/>
              <a:t> 상태와 동일하게 보여줄 수 있습니다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</a:t>
            </a:r>
            <a:r>
              <a:rPr lang="en-US" altLang="ko-KR" dirty="0" smtClean="0">
                <a:sym typeface="Wingdings" panose="05000000000000000000" pitchFamily="2" charset="2"/>
              </a:rPr>
              <a:t>(Hash)</a:t>
            </a:r>
            <a:r>
              <a:rPr lang="ko-KR" altLang="en-US" dirty="0" smtClean="0">
                <a:sym typeface="Wingdings" panose="05000000000000000000" pitchFamily="2" charset="2"/>
              </a:rPr>
              <a:t>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자바 직렬화</a:t>
            </a:r>
            <a:r>
              <a:rPr lang="en-US" altLang="ko-KR" dirty="0" smtClean="0">
                <a:sym typeface="Wingdings" panose="05000000000000000000" pitchFamily="2" charset="2"/>
              </a:rPr>
              <a:t>(Serializable)</a:t>
            </a:r>
            <a:r>
              <a:rPr lang="ko-KR" altLang="en-US" dirty="0" smtClean="0">
                <a:sym typeface="Wingdings" panose="05000000000000000000" pitchFamily="2" charset="2"/>
              </a:rPr>
              <a:t>란 무엇인가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  <a:hlinkClick r:id="rId2"/>
              </a:rPr>
              <a:t>참조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qlyh8.tistory.com/97</a:t>
            </a:r>
            <a:endParaRPr lang="en-US" altLang="ko-KR" dirty="0" smtClean="0"/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/>
              <a:t>자바의 직렬화 방법</a:t>
            </a:r>
            <a:endParaRPr lang="ko-KR" altLang="en-US" dirty="0"/>
          </a:p>
          <a:p>
            <a:pPr lvl="1"/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</a:t>
            </a:r>
            <a:r>
              <a:rPr lang="en-US" altLang="ko-KR" dirty="0"/>
              <a:t>implement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복잡한 데이터 구조의 클래스의 객체라도 </a:t>
            </a:r>
            <a:r>
              <a:rPr lang="en-US" altLang="ko-KR" dirty="0"/>
              <a:t>Serializable </a:t>
            </a:r>
            <a:r>
              <a:rPr lang="ko-KR" altLang="en-US" dirty="0"/>
              <a:t>인터페이스를 구현하면 큰 작업 없이 바로 직렬화</a:t>
            </a:r>
            <a:r>
              <a:rPr lang="en-US" altLang="ko-KR" dirty="0"/>
              <a:t>, </a:t>
            </a:r>
            <a:r>
              <a:rPr lang="ko-KR" altLang="en-US" dirty="0" err="1"/>
              <a:t>역직렬화가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인터페이스는 구현해야 할 메소드가 없기 때문에 </a:t>
            </a:r>
            <a:r>
              <a:rPr lang="en-US" altLang="ko-KR" dirty="0"/>
              <a:t>implements </a:t>
            </a:r>
            <a:r>
              <a:rPr lang="ko-KR" altLang="en-US" dirty="0"/>
              <a:t>선언만 해주면 된다</a:t>
            </a:r>
            <a:r>
              <a:rPr lang="en-US" altLang="ko-KR" dirty="0"/>
              <a:t>. 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인터페이스를 사용하는 이유는 해당 객체에게 </a:t>
            </a:r>
            <a:r>
              <a:rPr lang="ko-KR" altLang="en-US" dirty="0" err="1"/>
              <a:t>직렬화가</a:t>
            </a:r>
            <a:r>
              <a:rPr lang="ko-KR" altLang="en-US" dirty="0"/>
              <a:t> 제공되어야 함을 </a:t>
            </a:r>
            <a:r>
              <a:rPr lang="en-US" altLang="ko-KR" dirty="0"/>
              <a:t>JVM</a:t>
            </a:r>
            <a:r>
              <a:rPr lang="ko-KR" altLang="en-US" dirty="0"/>
              <a:t>에게 알려주어야 하기 때문이다</a:t>
            </a:r>
            <a:r>
              <a:rPr lang="en-US" altLang="ko-KR" dirty="0"/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553207"/>
            <a:ext cx="5256584" cy="1025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2204864"/>
            <a:ext cx="2664296" cy="23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  <a:endParaRPr lang="en-US" altLang="ko-KR" sz="1200" dirty="0" smtClean="0"/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  <a:endParaRPr lang="en-US" altLang="ko-KR" sz="1200" dirty="0" smtClean="0"/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  <a:endParaRPr lang="en-US" altLang="ko-KR" sz="1200" dirty="0" smtClean="0"/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</a:t>
            </a:r>
            <a:r>
              <a:rPr lang="en-US" altLang="ko-KR" sz="1400" dirty="0" err="1" smtClean="0"/>
              <a:t>goog</a:t>
            </a:r>
            <a:endParaRPr lang="en-US" altLang="ko-KR" sz="1400" dirty="0" smtClean="0"/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18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1: Hu048Parcelable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 smtClean="0">
                <a:sym typeface="Wingdings" panose="05000000000000000000" pitchFamily="2" charset="2"/>
              </a:rPr>
              <a:t>로 시작하고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버튼을 아래와 같이 만들고 </a:t>
            </a:r>
            <a:r>
              <a:rPr lang="en-US" altLang="ko-KR" dirty="0" smtClean="0">
                <a:sym typeface="Wingdings" panose="05000000000000000000" pitchFamily="2" charset="2"/>
              </a:rPr>
              <a:t>id=button</a:t>
            </a:r>
            <a:r>
              <a:rPr lang="ko-KR" altLang="en-US" dirty="0" smtClean="0">
                <a:sym typeface="Wingdings" panose="05000000000000000000" pitchFamily="2" charset="2"/>
              </a:rPr>
              <a:t>으로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8501"/>
            <a:ext cx="2448272" cy="43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MainActivity Class</a:t>
            </a:r>
            <a:r>
              <a:rPr lang="ko-KR" altLang="en-US" dirty="0" smtClean="0">
                <a:sym typeface="Wingdings" panose="05000000000000000000" pitchFamily="2" charset="2"/>
              </a:rPr>
              <a:t>에 다음과 같은 상수들을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3100" y="1297995"/>
            <a:ext cx="1124811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TAG= "HuStar";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GOOD_NEWS = "</a:t>
            </a:r>
            <a:r>
              <a:rPr lang="en-US" altLang="ko-KR" dirty="0" err="1">
                <a:latin typeface="Consolas" panose="020B0609020204030204" pitchFamily="49" charset="0"/>
              </a:rPr>
              <a:t>org.joy.activity.GOOD_NEWS</a:t>
            </a:r>
            <a:r>
              <a:rPr lang="en-US" altLang="ko-KR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JOHN_316= "org.joy.activity.JOHN_316";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REQUEST_CODE = 101;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코딩하는 그 내용은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아래 코드를 완성하기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먼저 생성해야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580594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create intent to send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subactivity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Serializable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("God is good");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("All the time!");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(GOOD_NEWS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list)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인텐트에</a:t>
            </a:r>
            <a:r>
              <a:rPr lang="ko-KR" altLang="en-US" sz="1600" dirty="0" smtClean="0">
                <a:latin typeface="Consolas" panose="020B0609020204030204" pitchFamily="49" charset="0"/>
              </a:rPr>
              <a:t> 넣기</a:t>
            </a:r>
            <a:r>
              <a:rPr lang="en-US" altLang="ko-KR" sz="1600" dirty="0" smtClean="0">
                <a:latin typeface="Consolas" panose="020B0609020204030204" pitchFamily="49" charset="0"/>
              </a:rPr>
              <a:t>, use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Parcelable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latin typeface="Consolas" panose="020B0609020204030204" pitchFamily="49" charset="0"/>
              </a:rPr>
              <a:t>SimpleData data = new SimpleData(316, "God loves you!");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ko-KR" altLang="en-US" sz="1600" dirty="0" err="1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(JOHN_316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data)</a:t>
            </a:r>
            <a:r>
              <a:rPr lang="ko-KR" altLang="en-US" sz="1600" dirty="0">
                <a:latin typeface="Consolas" panose="020B0609020204030204" pitchFamily="49" charset="0"/>
              </a:rPr>
              <a:t>를 </a:t>
            </a:r>
            <a:r>
              <a:rPr lang="ko-KR" altLang="en-US" sz="1600" dirty="0" err="1">
                <a:latin typeface="Consolas" panose="020B0609020204030204" pitchFamily="49" charset="0"/>
              </a:rPr>
              <a:t>인텐트에</a:t>
            </a:r>
            <a:r>
              <a:rPr lang="ko-KR" altLang="en-US" sz="1600" dirty="0">
                <a:latin typeface="Consolas" panose="020B0609020204030204" pitchFamily="49" charset="0"/>
              </a:rPr>
              <a:t> 넣기</a:t>
            </a:r>
            <a:r>
              <a:rPr lang="en-US" altLang="ko-KR" sz="1600" dirty="0">
                <a:latin typeface="Consolas" panose="020B0609020204030204" pitchFamily="49" charset="0"/>
              </a:rPr>
              <a:t>, use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 MainActivity: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start activity with REQUEST_CODE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68208" y="1988488"/>
            <a:ext cx="36004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8248" y="146355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SubActivity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생성해야</a:t>
            </a:r>
            <a:endParaRPr lang="en-US" altLang="ko-KR" sz="1400" dirty="0"/>
          </a:p>
          <a:p>
            <a:r>
              <a:rPr lang="ko-KR" altLang="en-US" sz="1400" dirty="0" smtClean="0"/>
              <a:t>오류가 사라집니다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9336" y="515684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SimpleData </a:t>
            </a:r>
            <a:r>
              <a:rPr lang="ko-KR" altLang="en-US" sz="1400" dirty="0" smtClean="0"/>
              <a:t>클래스를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생성해야 오류가 없어집니다</a:t>
            </a:r>
            <a:r>
              <a:rPr lang="en-US" altLang="ko-KR" sz="1400" dirty="0" smtClean="0"/>
              <a:t>.  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11424" y="4940816"/>
            <a:ext cx="1152128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en-US" altLang="ko-KR" b="1" dirty="0" err="1">
                <a:sym typeface="Wingdings" panose="05000000000000000000" pitchFamily="2" charset="2"/>
              </a:rPr>
              <a:t>SubActivity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클래스 생성하기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app </a:t>
            </a:r>
            <a:r>
              <a:rPr lang="ko-KR" altLang="en-US" dirty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>
                <a:sym typeface="Wingdings" panose="05000000000000000000" pitchFamily="2" charset="2"/>
              </a:rPr>
              <a:t>New  Empty Activity </a:t>
            </a:r>
            <a:r>
              <a:rPr lang="ko-KR" altLang="en-US" dirty="0">
                <a:sym typeface="Wingdings" panose="05000000000000000000" pitchFamily="2" charset="2"/>
              </a:rPr>
              <a:t>를 하여</a:t>
            </a:r>
            <a:r>
              <a:rPr lang="en-US" altLang="ko-KR" dirty="0">
                <a:sym typeface="Wingdings" panose="05000000000000000000" pitchFamily="2" charset="2"/>
              </a:rPr>
              <a:t>, SubActivity.java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을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에 다음과 같이 버튼 하나를 만듭니다</a:t>
            </a:r>
            <a:r>
              <a:rPr lang="en-US" altLang="ko-KR" dirty="0">
                <a:sym typeface="Wingdings" panose="05000000000000000000" pitchFamily="2" charset="2"/>
              </a:rPr>
              <a:t>. id=button.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709110"/>
            <a:ext cx="2123802" cy="37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4:  SubActivity.java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버튼을 참조하고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이벤트가 일어나면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보낸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를 찾아서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 아니면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메시지를 찾아서 하나</a:t>
            </a:r>
            <a:r>
              <a:rPr lang="en-US" altLang="ko-KR" dirty="0" smtClean="0">
                <a:sym typeface="Wingdings" panose="05000000000000000000" pitchFamily="2" charset="2"/>
              </a:rPr>
              <a:t>(GOOD_NEWS)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하나</a:t>
            </a:r>
            <a:r>
              <a:rPr lang="en-US" altLang="ko-KR" dirty="0" smtClean="0">
                <a:sym typeface="Wingdings" panose="05000000000000000000" pitchFamily="2" charset="2"/>
              </a:rPr>
              <a:t>(JOHN_316)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에 표시합니다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ArrayList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 smtClean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7408" y="3140968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</a:t>
            </a:r>
            <a:r>
              <a:rPr lang="en-US" altLang="ko-KR" dirty="0">
                <a:latin typeface="Consolas" panose="020B0609020204030204" pitchFamily="49" charset="0"/>
              </a:rPr>
              <a:t>&gt; list = (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&lt;String&gt;) </a:t>
            </a:r>
            <a:r>
              <a:rPr lang="en-US" altLang="ko-KR" dirty="0" err="1">
                <a:latin typeface="Consolas" panose="020B0609020204030204" pitchFamily="49" charset="0"/>
              </a:rPr>
              <a:t>intent.getSerializableExtra</a:t>
            </a:r>
            <a:r>
              <a:rPr lang="en-US" altLang="ko-KR" dirty="0">
                <a:latin typeface="Consolas" panose="020B0609020204030204" pitchFamily="49" charset="0"/>
              </a:rPr>
              <a:t>(GOOD_NEWS);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if(list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7408" y="5085184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SimpleData </a:t>
            </a:r>
            <a:r>
              <a:rPr lang="en-US" altLang="ko-KR" dirty="0">
                <a:latin typeface="Consolas" panose="020B0609020204030204" pitchFamily="49" charset="0"/>
              </a:rPr>
              <a:t>data = </a:t>
            </a:r>
            <a:r>
              <a:rPr lang="en-US" altLang="ko-KR" dirty="0" err="1">
                <a:latin typeface="Consolas" panose="020B0609020204030204" pitchFamily="49" charset="0"/>
              </a:rPr>
              <a:t>intent.getParcelableExtra</a:t>
            </a:r>
            <a:r>
              <a:rPr lang="en-US" altLang="ko-KR" dirty="0">
                <a:latin typeface="Consolas" panose="020B0609020204030204" pitchFamily="49" charset="0"/>
              </a:rPr>
              <a:t>(JOHN_316);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if(data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// your code here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Step 5: 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정의하고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org.java.parcelable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하여 </a:t>
            </a:r>
            <a:r>
              <a:rPr lang="en-US" altLang="ko-KR" dirty="0" smtClean="0">
                <a:sym typeface="Wingdings" panose="05000000000000000000" pitchFamily="2" charset="2"/>
              </a:rPr>
              <a:t>New   Java </a:t>
            </a:r>
            <a:r>
              <a:rPr lang="en-US" altLang="ko-KR" dirty="0" err="1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를 클릭하여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 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number and message </a:t>
            </a:r>
            <a:r>
              <a:rPr lang="ko-KR" altLang="en-US" dirty="0" smtClean="0">
                <a:sym typeface="Wingdings" panose="05000000000000000000" pitchFamily="2" charset="2"/>
              </a:rPr>
              <a:t>변수를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클래스  이름 뒤에 이어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implements Parcelable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옆에 그림과 같이 빨간 전구에서 </a:t>
            </a:r>
            <a:r>
              <a:rPr lang="en-US" altLang="ko-KR" dirty="0" smtClean="0">
                <a:sym typeface="Wingdings" panose="05000000000000000000" pitchFamily="2" charset="2"/>
              </a:rPr>
              <a:t>implements methods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줄의 </a:t>
            </a:r>
            <a:r>
              <a:rPr lang="en-US" altLang="ko-KR" dirty="0" smtClean="0">
                <a:sym typeface="Wingdings" panose="05000000000000000000" pitchFamily="2" charset="2"/>
              </a:rPr>
              <a:t>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저절로 작성이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700808"/>
            <a:ext cx="3083406" cy="1797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4369" y="3387987"/>
            <a:ext cx="7215807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400" dirty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>
                <a:latin typeface="Consolas" panose="020B0609020204030204" pitchFamily="49" charset="0"/>
              </a:rPr>
              <a:t>parcel</a:t>
            </a:r>
            <a:r>
              <a:rPr lang="en-US" altLang="ko-KR" sz="1400" dirty="0">
                <a:latin typeface="Consolas" panose="020B0609020204030204" pitchFamily="49" charset="0"/>
              </a:rPr>
              <a:t>, int i) 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// Parcel </a:t>
            </a:r>
            <a:r>
              <a:rPr lang="ko-KR" altLang="en-US" sz="1400" dirty="0">
                <a:latin typeface="Consolas" panose="020B0609020204030204" pitchFamily="49" charset="0"/>
              </a:rPr>
              <a:t>은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데이터를 다른 곳에 전달할 때 사용되는 </a:t>
            </a:r>
            <a:r>
              <a:rPr lang="ko-KR" altLang="en-US" sz="1400" dirty="0" smtClean="0">
                <a:latin typeface="Consolas" panose="020B0609020204030204" pitchFamily="49" charset="0"/>
              </a:rPr>
              <a:t>객체입니다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public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SimpleData(int number, String message)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this.number</a:t>
            </a:r>
            <a:r>
              <a:rPr lang="en-US" altLang="ko-KR" sz="1400" dirty="0">
                <a:latin typeface="Consolas" panose="020B0609020204030204" pitchFamily="49" charset="0"/>
              </a:rPr>
              <a:t> =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this.message</a:t>
            </a:r>
            <a:r>
              <a:rPr lang="en-US" altLang="ko-KR" sz="1400" dirty="0"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creates: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Parcel </a:t>
            </a:r>
            <a:r>
              <a:rPr lang="ko-KR" altLang="en-US" sz="1400" dirty="0">
                <a:latin typeface="Consolas" panose="020B0609020204030204" pitchFamily="49" charset="0"/>
              </a:rPr>
              <a:t>에서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들어가 있는 변수를 </a:t>
            </a:r>
            <a:r>
              <a:rPr lang="en-US" altLang="ko-KR" sz="1400" dirty="0">
                <a:latin typeface="Consolas" panose="020B0609020204030204" pitchFamily="49" charset="0"/>
              </a:rPr>
              <a:t>read </a:t>
            </a:r>
            <a:r>
              <a:rPr lang="ko-KR" altLang="en-US" sz="1400" dirty="0">
                <a:latin typeface="Consolas" panose="020B0609020204030204" pitchFamily="49" charset="0"/>
              </a:rPr>
              <a:t>로 </a:t>
            </a:r>
            <a:r>
              <a:rPr lang="ko-KR" altLang="en-US" sz="1400" dirty="0" smtClean="0">
                <a:latin typeface="Consolas" panose="020B0609020204030204" pitchFamily="49" charset="0"/>
              </a:rPr>
              <a:t>복원합니다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SimpleData(Parcel src){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number = </a:t>
            </a:r>
            <a:r>
              <a:rPr lang="en-US" altLang="ko-KR" sz="1400" dirty="0" err="1">
                <a:latin typeface="Consolas" panose="020B0609020204030204" pitchFamily="49" charset="0"/>
              </a:rPr>
              <a:t>src.readInt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message = src.readString();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recovers: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660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latin typeface="Consolas" panose="020B0609020204030204" pitchFamily="49" charset="0"/>
              </a:rPr>
              <a:t>역직렬화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바이트 스트림을 원래 데이터 객체로 변환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할 때 </a:t>
            </a:r>
            <a:r>
              <a:rPr lang="ko-KR" altLang="en-US" sz="1400" dirty="0" smtClean="0">
                <a:latin typeface="Consolas" panose="020B0609020204030204" pitchFamily="49" charset="0"/>
              </a:rPr>
              <a:t>사용됩니다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Parcelable.Creator CREATOR = new Parcelable.Creator(){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parcel</a:t>
            </a:r>
            <a:r>
              <a:rPr lang="ko-KR" altLang="en-US" sz="1400" dirty="0">
                <a:latin typeface="Consolas" panose="020B0609020204030204" pitchFamily="49" charset="0"/>
              </a:rPr>
              <a:t>된 데이터를 다시 원래대로 만들어 </a:t>
            </a:r>
            <a:r>
              <a:rPr lang="ko-KR" altLang="en-US" sz="1400" dirty="0" smtClean="0">
                <a:latin typeface="Consolas" panose="020B0609020204030204" pitchFamily="49" charset="0"/>
              </a:rPr>
              <a:t>줍니다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SimpleData createFromParcel(Parcel src){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CREATOR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return new SimpleData(src);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en-US" altLang="ko-KR" sz="1400" dirty="0" err="1">
                <a:latin typeface="Consolas" panose="020B0609020204030204" pitchFamily="49" charset="0"/>
              </a:rPr>
              <a:t>Parcel.createTypeArray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ko-KR" altLang="en-US" sz="1400" dirty="0" err="1">
                <a:latin typeface="Consolas" panose="020B0609020204030204" pitchFamily="49" charset="0"/>
              </a:rPr>
              <a:t>호출했을때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불립니다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SimpleData[] newArray(int size){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return new SimpleData[size];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Parcel</a:t>
            </a:r>
            <a:r>
              <a:rPr lang="ko-KR" altLang="en-US" sz="1400" dirty="0">
                <a:latin typeface="Consolas" panose="020B0609020204030204" pitchFamily="49" charset="0"/>
              </a:rPr>
              <a:t>의 내용을 </a:t>
            </a:r>
            <a:r>
              <a:rPr lang="ko-KR" altLang="en-US" sz="1400" dirty="0" smtClean="0">
                <a:latin typeface="Consolas" panose="020B0609020204030204" pitchFamily="49" charset="0"/>
              </a:rPr>
              <a:t>기술합니다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en-US" altLang="ko-KR" sz="1400" dirty="0" err="1">
                <a:latin typeface="Consolas" panose="020B0609020204030204" pitchFamily="49" charset="0"/>
              </a:rPr>
              <a:t>FileDescriptor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같은 특별한 객체가 들어가면 이 부분을 통해서 </a:t>
            </a:r>
            <a:r>
              <a:rPr lang="ko-KR" altLang="en-US" sz="1400" dirty="0" smtClean="0">
                <a:latin typeface="Consolas" panose="020B0609020204030204" pitchFamily="49" charset="0"/>
              </a:rPr>
              <a:t>알려줘야 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ko-KR" altLang="en-US" sz="1400" dirty="0">
                <a:latin typeface="Consolas" panose="020B0609020204030204" pitchFamily="49" charset="0"/>
              </a:rPr>
              <a:t>보통은 </a:t>
            </a:r>
            <a:r>
              <a:rPr lang="en-US" altLang="ko-KR" sz="1400" dirty="0"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리턴해줍니다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697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latin typeface="Consolas" panose="020B0609020204030204" pitchFamily="49" charset="0"/>
              </a:rPr>
              <a:t>역직렬화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바이트 스트림을 원래 데이터 객체로 변환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할 때 사용되어진다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Parcelable.Creator CREATOR = new Parcelable.Creator(){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parcel</a:t>
            </a:r>
            <a:r>
              <a:rPr lang="ko-KR" altLang="en-US" sz="1400" dirty="0">
                <a:latin typeface="Consolas" panose="020B0609020204030204" pitchFamily="49" charset="0"/>
              </a:rPr>
              <a:t>된 데이터를 다시 원래대로 만들어 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// Parcel</a:t>
            </a:r>
            <a:r>
              <a:rPr lang="ko-KR" altLang="en-US" sz="1400" dirty="0">
                <a:latin typeface="Consolas" panose="020B0609020204030204" pitchFamily="49" charset="0"/>
              </a:rPr>
              <a:t>의 내용을 기술한다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en-US" altLang="ko-KR" sz="1400" dirty="0" err="1">
                <a:latin typeface="Consolas" panose="020B0609020204030204" pitchFamily="49" charset="0"/>
              </a:rPr>
              <a:t>FileDescriptor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같은 특별한 객체가 들어가면 이 부분을 통해서 </a:t>
            </a:r>
            <a:r>
              <a:rPr lang="ko-KR" altLang="en-US" sz="1400" dirty="0" err="1">
                <a:latin typeface="Consolas" panose="020B0609020204030204" pitchFamily="49" charset="0"/>
              </a:rPr>
              <a:t>알려줘야한다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ko-KR" altLang="en-US" sz="1400" dirty="0">
                <a:latin typeface="Consolas" panose="020B0609020204030204" pitchFamily="49" charset="0"/>
              </a:rPr>
              <a:t>보통은 </a:t>
            </a:r>
            <a:r>
              <a:rPr lang="en-US" altLang="ko-KR" sz="1400" dirty="0"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</a:t>
            </a:r>
            <a:r>
              <a:rPr lang="ko-KR" altLang="en-US" sz="1400" dirty="0" err="1">
                <a:latin typeface="Consolas" panose="020B0609020204030204" pitchFamily="49" charset="0"/>
              </a:rPr>
              <a:t>리턴해준다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SimpleData 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en-US" altLang="ko-KR" sz="1400" dirty="0">
                <a:latin typeface="Consolas" panose="020B0609020204030204" pitchFamily="49" charset="0"/>
              </a:rPr>
              <a:t>Parcel </a:t>
            </a:r>
            <a:r>
              <a:rPr lang="ko-KR" altLang="en-US" sz="1400" dirty="0">
                <a:latin typeface="Consolas" panose="020B0609020204030204" pitchFamily="49" charset="0"/>
              </a:rPr>
              <a:t>로 바꾼다</a:t>
            </a:r>
            <a:r>
              <a:rPr lang="en-US" altLang="ko-KR" sz="1400" dirty="0">
                <a:latin typeface="Consolas" panose="020B0609020204030204" pitchFamily="49" charset="0"/>
              </a:rPr>
              <a:t>. (Parcel </a:t>
            </a:r>
            <a:r>
              <a:rPr lang="ko-KR" altLang="en-US" sz="1400" dirty="0">
                <a:latin typeface="Consolas" panose="020B0609020204030204" pitchFamily="49" charset="0"/>
              </a:rPr>
              <a:t>안에 데이터를 넣는다</a:t>
            </a:r>
            <a:r>
              <a:rPr lang="en-US" altLang="ko-KR" sz="1400" dirty="0"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400" dirty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>
                <a:latin typeface="Consolas" panose="020B0609020204030204" pitchFamily="49" charset="0"/>
              </a:rPr>
              <a:t>dest</a:t>
            </a:r>
            <a:r>
              <a:rPr lang="en-US" altLang="ko-KR" sz="1400" dirty="0">
                <a:latin typeface="Consolas" panose="020B0609020204030204" pitchFamily="49" charset="0"/>
              </a:rPr>
              <a:t>, int flags)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dest.writeInt</a:t>
            </a:r>
            <a:r>
              <a:rPr lang="en-US" altLang="ko-KR" sz="1400" dirty="0">
                <a:latin typeface="Consolas" panose="020B0609020204030204" pitchFamily="49" charset="0"/>
              </a:rPr>
              <a:t>(number);  //number </a:t>
            </a:r>
            <a:r>
              <a:rPr lang="ko-KR" altLang="en-US" sz="1400" dirty="0">
                <a:latin typeface="Consolas" panose="020B0609020204030204" pitchFamily="49" charset="0"/>
              </a:rPr>
              <a:t>값을 </a:t>
            </a:r>
            <a:r>
              <a:rPr lang="en-US" altLang="ko-KR" sz="1400" dirty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dest.writeString</a:t>
            </a:r>
            <a:r>
              <a:rPr lang="en-US" altLang="ko-KR" sz="1400" dirty="0">
                <a:latin typeface="Consolas" panose="020B0609020204030204" pitchFamily="49" charset="0"/>
              </a:rPr>
              <a:t>(message);  // message </a:t>
            </a:r>
            <a:r>
              <a:rPr lang="ko-KR" altLang="en-US" sz="1400" dirty="0">
                <a:latin typeface="Consolas" panose="020B0609020204030204" pitchFamily="49" charset="0"/>
              </a:rPr>
              <a:t>값을 </a:t>
            </a:r>
            <a:r>
              <a:rPr lang="en-US" altLang="ko-KR" sz="1400" dirty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</a:t>
            </a:r>
            <a:r>
              <a:rPr lang="en-US" altLang="ko-KR" sz="1400" dirty="0" err="1">
                <a:latin typeface="Consolas" panose="020B0609020204030204" pitchFamily="49" charset="0"/>
              </a:rPr>
              <a:t>writeParcel</a:t>
            </a:r>
            <a:r>
              <a:rPr lang="en-US" altLang="ko-KR" sz="14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class SimpleData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 화면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204864"/>
            <a:ext cx="2152909" cy="3786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79" y="2093677"/>
            <a:ext cx="2123802" cy="3786150"/>
          </a:xfrm>
          <a:prstGeom prst="rect">
            <a:avLst/>
          </a:prstGeom>
        </p:spPr>
      </p:pic>
      <p:cxnSp>
        <p:nvCxnSpPr>
          <p:cNvPr id="8" name="구부러진 연결선 7"/>
          <p:cNvCxnSpPr>
            <a:stCxn id="5" idx="0"/>
            <a:endCxn id="6" idx="0"/>
          </p:cNvCxnSpPr>
          <p:nvPr/>
        </p:nvCxnSpPr>
        <p:spPr>
          <a:xfrm rot="5400000" flipH="1" flipV="1">
            <a:off x="5853410" y="-1339805"/>
            <a:ext cx="111187" cy="6978153"/>
          </a:xfrm>
          <a:prstGeom prst="curvedConnector3">
            <a:avLst>
              <a:gd name="adj1" fmla="val 3056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6" idx="2"/>
            <a:endCxn id="5" idx="2"/>
          </p:cNvCxnSpPr>
          <p:nvPr/>
        </p:nvCxnSpPr>
        <p:spPr>
          <a:xfrm rot="5400000">
            <a:off x="5853411" y="2446344"/>
            <a:ext cx="111187" cy="6978153"/>
          </a:xfrm>
          <a:prstGeom prst="curvedConnector3">
            <a:avLst>
              <a:gd name="adj1" fmla="val 3056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4449379" y="3134499"/>
            <a:ext cx="2757963" cy="1960261"/>
            <a:chOff x="3791744" y="3356992"/>
            <a:chExt cx="2757963" cy="196026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791744" y="3356992"/>
              <a:ext cx="2664296" cy="1259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049047" y="3573017"/>
              <a:ext cx="2046954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49046" y="4029219"/>
              <a:ext cx="2046955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SimpleData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90993" y="4794033"/>
              <a:ext cx="25587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Java </a:t>
              </a:r>
              <a:r>
                <a:rPr lang="en-US" altLang="ko-KR" sz="1400" dirty="0" err="1" smtClean="0"/>
                <a:t>ArrayList</a:t>
              </a:r>
              <a:r>
                <a:rPr lang="en-US" altLang="ko-KR" sz="1400" dirty="0" smtClean="0"/>
                <a:t>&lt;String&gt;</a:t>
              </a:r>
            </a:p>
            <a:p>
              <a:r>
                <a:rPr lang="en-US" altLang="ko-KR" sz="1400" dirty="0" smtClean="0"/>
                <a:t>Simple: User defined object</a:t>
              </a:r>
            </a:p>
          </p:txBody>
        </p:sp>
      </p:grpSp>
      <p:cxnSp>
        <p:nvCxnSpPr>
          <p:cNvPr id="16" name="직선 화살표 연결선 15"/>
          <p:cNvCxnSpPr>
            <a:endCxn id="12" idx="1"/>
          </p:cNvCxnSpPr>
          <p:nvPr/>
        </p:nvCxnSpPr>
        <p:spPr>
          <a:xfrm flipV="1">
            <a:off x="3977912" y="3566548"/>
            <a:ext cx="728770" cy="111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4907" y="3536784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875" y="3974199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cxnSp>
        <p:nvCxnSpPr>
          <p:cNvPr id="20" name="직선 화살표 연결선 19"/>
          <p:cNvCxnSpPr>
            <a:endCxn id="13" idx="1"/>
          </p:cNvCxnSpPr>
          <p:nvPr/>
        </p:nvCxnSpPr>
        <p:spPr>
          <a:xfrm flipV="1">
            <a:off x="3859463" y="4022750"/>
            <a:ext cx="847218" cy="1167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</p:cNvCxnSpPr>
          <p:nvPr/>
        </p:nvCxnSpPr>
        <p:spPr>
          <a:xfrm>
            <a:off x="6753636" y="3566548"/>
            <a:ext cx="1918810" cy="1622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753636" y="4029219"/>
            <a:ext cx="1623447" cy="1749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  <a:endParaRPr lang="en-US" altLang="ko-KR" sz="1200" dirty="0" smtClean="0"/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</a:t>
              </a:r>
              <a:r>
                <a:rPr lang="en-US" altLang="ko-KR" sz="1400" dirty="0" err="1" smtClean="0"/>
                <a:t>goog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</a:t>
            </a:r>
            <a:r>
              <a:rPr lang="en-US" altLang="ko-KR" sz="1400" dirty="0" err="1" smtClean="0"/>
              <a:t>goog</a:t>
            </a:r>
            <a:endParaRPr lang="en-US" altLang="ko-KR" sz="1400" dirty="0" smtClean="0"/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39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23588</TotalTime>
  <Words>15386</Words>
  <Application>Microsoft Office PowerPoint</Application>
  <PresentationFormat>와이드스크린</PresentationFormat>
  <Paragraphs>2182</Paragraphs>
  <Slides>143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143</vt:i4>
      </vt:variant>
    </vt:vector>
  </HeadingPairs>
  <TitlesOfParts>
    <vt:vector size="156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1333</cp:revision>
  <dcterms:created xsi:type="dcterms:W3CDTF">2014-02-12T09:15:05Z</dcterms:created>
  <dcterms:modified xsi:type="dcterms:W3CDTF">2020-07-27T22:38:59Z</dcterms:modified>
</cp:coreProperties>
</file>