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56" r:id="rId4"/>
    <p:sldId id="257" r:id="rId5"/>
    <p:sldId id="259" r:id="rId6"/>
    <p:sldId id="286" r:id="rId7"/>
    <p:sldId id="289" r:id="rId8"/>
    <p:sldId id="290" r:id="rId9"/>
    <p:sldId id="291" r:id="rId10"/>
    <p:sldId id="262" r:id="rId11"/>
    <p:sldId id="265" r:id="rId12"/>
    <p:sldId id="267" r:id="rId13"/>
    <p:sldId id="293" r:id="rId14"/>
    <p:sldId id="268" r:id="rId15"/>
    <p:sldId id="294" r:id="rId16"/>
    <p:sldId id="280" r:id="rId17"/>
    <p:sldId id="295" r:id="rId18"/>
    <p:sldId id="281" r:id="rId19"/>
    <p:sldId id="272" r:id="rId20"/>
    <p:sldId id="273" r:id="rId21"/>
    <p:sldId id="296" r:id="rId22"/>
    <p:sldId id="292" r:id="rId23"/>
    <p:sldId id="276" r:id="rId24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" panose="020B06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ko-KR"/>
    </a:defPPr>
    <a:lvl1pPr marL="0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170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341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511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681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85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102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619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136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B2D88-0F61-43FD-AB21-9CC3CBACE64F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ADBF-0AE3-4985-811B-3F5C39162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ADBF-0AE3-4985-811B-3F5C391626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ADBF-0AE3-4985-811B-3F5C391626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2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2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0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2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7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89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99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5170" indent="0">
              <a:buNone/>
              <a:defRPr sz="2500"/>
            </a:lvl2pPr>
            <a:lvl3pPr marL="810341" indent="0">
              <a:buNone/>
              <a:defRPr sz="2100"/>
            </a:lvl3pPr>
            <a:lvl4pPr marL="1215511" indent="0">
              <a:buNone/>
              <a:defRPr sz="1800"/>
            </a:lvl4pPr>
            <a:lvl5pPr marL="1620681" indent="0">
              <a:buNone/>
              <a:defRPr sz="1800"/>
            </a:lvl5pPr>
            <a:lvl6pPr marL="2025852" indent="0">
              <a:buNone/>
              <a:defRPr sz="1800"/>
            </a:lvl6pPr>
            <a:lvl7pPr marL="2431022" indent="0">
              <a:buNone/>
              <a:defRPr sz="1800"/>
            </a:lvl7pPr>
            <a:lvl8pPr marL="2836192" indent="0">
              <a:buNone/>
              <a:defRPr sz="1800"/>
            </a:lvl8pPr>
            <a:lvl9pPr marL="3241362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1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2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70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37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34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62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41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66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57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72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9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5170" indent="0">
              <a:buNone/>
              <a:defRPr sz="2500"/>
            </a:lvl2pPr>
            <a:lvl3pPr marL="810341" indent="0">
              <a:buNone/>
              <a:defRPr sz="2100"/>
            </a:lvl3pPr>
            <a:lvl4pPr marL="1215511" indent="0">
              <a:buNone/>
              <a:defRPr sz="1800"/>
            </a:lvl4pPr>
            <a:lvl5pPr marL="1620681" indent="0">
              <a:buNone/>
              <a:defRPr sz="1800"/>
            </a:lvl5pPr>
            <a:lvl6pPr marL="2025852" indent="0">
              <a:buNone/>
              <a:defRPr sz="1800"/>
            </a:lvl6pPr>
            <a:lvl7pPr marL="2431022" indent="0">
              <a:buNone/>
              <a:defRPr sz="1800"/>
            </a:lvl7pPr>
            <a:lvl8pPr marL="2836192" indent="0">
              <a:buNone/>
              <a:defRPr sz="1800"/>
            </a:lvl8pPr>
            <a:lvl9pPr marL="3241362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13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62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3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5170" indent="0">
              <a:buNone/>
              <a:defRPr sz="2500"/>
            </a:lvl2pPr>
            <a:lvl3pPr marL="810341" indent="0">
              <a:buNone/>
              <a:defRPr sz="2100"/>
            </a:lvl3pPr>
            <a:lvl4pPr marL="1215511" indent="0">
              <a:buNone/>
              <a:defRPr sz="1800"/>
            </a:lvl4pPr>
            <a:lvl5pPr marL="1620681" indent="0">
              <a:buNone/>
              <a:defRPr sz="1800"/>
            </a:lvl5pPr>
            <a:lvl6pPr marL="2025852" indent="0">
              <a:buNone/>
              <a:defRPr sz="1800"/>
            </a:lvl6pPr>
            <a:lvl7pPr marL="2431022" indent="0">
              <a:buNone/>
              <a:defRPr sz="1800"/>
            </a:lvl7pPr>
            <a:lvl8pPr marL="2836192" indent="0">
              <a:buNone/>
              <a:defRPr sz="1800"/>
            </a:lvl8pPr>
            <a:lvl9pPr marL="3241362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0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034" tIns="40517" rIns="81034" bIns="4051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034" tIns="40517" rIns="81034" bIns="4051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0341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77" indent="-303877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02" indent="-253231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2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09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6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43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60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77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394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7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4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1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68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85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02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19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36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034" tIns="40517" rIns="81034" bIns="4051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034" tIns="40517" rIns="81034" bIns="4051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810341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77" indent="-303877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02" indent="-253231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2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09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6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43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60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77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394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7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4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1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68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85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02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19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36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034" tIns="40517" rIns="81034" bIns="4051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034" tIns="40517" rIns="81034" bIns="4051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10341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77" indent="-303877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02" indent="-253231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2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09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6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43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60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77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394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7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4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1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68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85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02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19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36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540" y="1056454"/>
            <a:ext cx="294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몬테카를로를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이용한</a:t>
            </a:r>
            <a:endParaRPr lang="en-US" altLang="ko-KR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경복궁 관광객 수 예측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40" y="195010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Process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77547" y="1887451"/>
            <a:ext cx="2786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7279" y="3715934"/>
            <a:ext cx="219162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산업경영공학과 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201401210 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강형원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발표일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 교수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이영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섭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교수님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9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987574"/>
            <a:ext cx="11384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20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1" y="207772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설계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590" y="2672650"/>
            <a:ext cx="1936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몬테카를로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 관광객 수 예측 </a:t>
            </a:r>
          </a:p>
        </p:txBody>
      </p:sp>
    </p:spTree>
    <p:extLst>
      <p:ext uri="{BB962C8B-B14F-4D97-AF65-F5344CB8AC3E}">
        <p14:creationId xmlns:p14="http://schemas.microsoft.com/office/powerpoint/2010/main" val="4674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기온과 강수량 확률 분포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2657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72000" y="1203598"/>
            <a:ext cx="0" cy="36004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50" y="1347614"/>
            <a:ext cx="3918922" cy="186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4"/>
          <a:stretch/>
        </p:blipFill>
        <p:spPr bwMode="auto">
          <a:xfrm>
            <a:off x="4903750" y="3363838"/>
            <a:ext cx="391672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492700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기온과 강수의 확률 분포를 입력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560" y="2068764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입력한 확률분포를 누적분포로 나타낸다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560" y="2644828"/>
            <a:ext cx="21438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매우추움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(~-10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0.1 -&gt; 0.1</a:t>
            </a:r>
          </a:p>
          <a:p>
            <a:pPr marL="271463" indent="-95250"/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추움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(-10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0.2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0.3</a:t>
            </a:r>
          </a:p>
          <a:p>
            <a:pPr marL="271463" indent="-95250"/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쌀쌀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~10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0.3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0.6</a:t>
            </a:r>
          </a:p>
          <a:p>
            <a:pPr marL="271463" indent="-95250"/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~20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0.2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0.8</a:t>
            </a:r>
          </a:p>
          <a:p>
            <a:pPr marL="271463" indent="-95250"/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더움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~30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0.1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0.9</a:t>
            </a:r>
          </a:p>
          <a:p>
            <a:pPr marL="271463" indent="-95250"/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매우더움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~): 0.1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1.0</a:t>
            </a:r>
          </a:p>
          <a:p>
            <a:pPr marL="271463" indent="-95250"/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71463" indent="-95250"/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안옴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(0mm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0.1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0.1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71463" indent="-95250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거의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안옴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(0~1.0mm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0.2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0.3</a:t>
            </a:r>
          </a:p>
          <a:p>
            <a:pPr marL="271463" indent="-95250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조금 옴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(1.0~5.0mm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0.3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0.6</a:t>
            </a:r>
          </a:p>
          <a:p>
            <a:pPr marL="271463" indent="-95250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옴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(5.0~10.0mm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0.2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0.8</a:t>
            </a:r>
          </a:p>
          <a:p>
            <a:pPr marL="271463" indent="-95250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많이 옴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(10.0mm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~): 0.2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1.0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708165" y="1491630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기온과 강수량 확률 분포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2657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72000" y="1203598"/>
            <a:ext cx="0" cy="36004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50" y="1347614"/>
            <a:ext cx="3918922" cy="186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4"/>
          <a:stretch/>
        </p:blipFill>
        <p:spPr bwMode="auto">
          <a:xfrm>
            <a:off x="4903750" y="3363838"/>
            <a:ext cx="391672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479565" y="1707656"/>
            <a:ext cx="3660387" cy="2664294"/>
            <a:chOff x="637325" y="1789885"/>
            <a:chExt cx="3213126" cy="2438049"/>
          </a:xfrm>
        </p:grpSpPr>
        <p:pic>
          <p:nvPicPr>
            <p:cNvPr id="3078" name="Picture 6" descr="D:\Figure_1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325" y="1789885"/>
              <a:ext cx="3213126" cy="2374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1211453" y="2925979"/>
              <a:ext cx="2217801" cy="102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0274" y="2898248"/>
              <a:ext cx="527037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매우추움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(~-10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83277" y="2898248"/>
              <a:ext cx="518051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추움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(-10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67294" y="2898248"/>
              <a:ext cx="500075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쌀쌀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~10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33336" y="2898248"/>
              <a:ext cx="527037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보통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~20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26340" y="2898248"/>
              <a:ext cx="527037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더움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~30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19341" y="2898248"/>
              <a:ext cx="509062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매우더움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(30</a:t>
              </a:r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~)</a:t>
              </a:r>
              <a:endParaRPr lang="ko-KR" altLang="en-US" sz="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84152" y="3941355"/>
              <a:ext cx="2444251" cy="286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70372" y="3896797"/>
              <a:ext cx="417389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안옴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(0mm)</a:t>
              </a:r>
              <a:endParaRPr lang="ko-KR" altLang="en-US" sz="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0056" y="3896797"/>
              <a:ext cx="604332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거의 </a:t>
              </a:r>
              <a:r>
                <a:rPr lang="ko-KR" altLang="en-US" sz="3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안옴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(0~1.0mm)</a:t>
              </a:r>
              <a:endParaRPr lang="ko-KR" altLang="en-US" sz="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05905" y="3896797"/>
              <a:ext cx="602535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조금 옴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(1.0~5.0mm)</a:t>
              </a:r>
              <a:endParaRPr lang="ko-KR" altLang="en-US" sz="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07336" y="3896797"/>
              <a:ext cx="539621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옴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(5.0~10.0mm</a:t>
              </a:r>
              <a:r>
                <a:rPr lang="en-US" altLang="ko-KR" sz="3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61872" y="3896797"/>
              <a:ext cx="561191" cy="1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많이 옴</a:t>
              </a:r>
              <a:r>
                <a:rPr lang="en-US" altLang="ko-KR" sz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(10.0mm~)</a:t>
              </a:r>
              <a:endParaRPr lang="ko-KR" altLang="en-US" sz="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3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난수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생성과 기온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강수량 값 추출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35937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72000" y="1185506"/>
            <a:ext cx="0" cy="35464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92" y="1347614"/>
            <a:ext cx="1998519" cy="307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7614"/>
            <a:ext cx="1998519" cy="150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1780732"/>
            <a:ext cx="1972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난수를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두 번 생성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356796"/>
            <a:ext cx="2887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난수의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값을 누적확률분포에 따라 값을 변환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08165" y="1779662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11560" y="2932860"/>
                <a:ext cx="3498394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</a:t>
                </a:r>
                <a:r>
                  <a:rPr lang="en-US" altLang="ko-KR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기온의 경우</a:t>
                </a:r>
                <a:endPara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indent="176213"/>
                <a:r>
                  <a:rPr lang="ko-KR" altLang="en-US" sz="1000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난수</a:t>
                </a:r>
                <a:r>
                  <a:rPr lang="en-US" altLang="ko-KR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0.5234 </a:t>
                </a:r>
                <a:r>
                  <a:rPr lang="en-US" altLang="ko-KR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-&gt; </a:t>
                </a:r>
                <a:r>
                  <a:rPr lang="en-US" altLang="ko-KR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0.3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과 </a:t>
                </a:r>
                <a:r>
                  <a:rPr lang="en-US" altLang="ko-KR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0.6 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사이 </a:t>
                </a:r>
                <a:r>
                  <a:rPr lang="en-US" altLang="ko-KR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-&gt; 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쌀쌀</a:t>
                </a:r>
                <a:r>
                  <a:rPr lang="en-US" altLang="ko-KR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(0</a:t>
                </a:r>
                <a:r>
                  <a:rPr lang="ko-KR" altLang="en-US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도</a:t>
                </a:r>
                <a:r>
                  <a:rPr lang="en-US" altLang="ko-KR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~10</a:t>
                </a:r>
                <a:r>
                  <a:rPr lang="ko-KR" altLang="en-US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도</a:t>
                </a:r>
                <a:r>
                  <a:rPr lang="en-US" altLang="ko-KR" sz="1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지정</a:t>
                </a:r>
                <a:endPara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indent="176213"/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값 변환</a:t>
                </a:r>
                <a:r>
                  <a:rPr lang="en-US" altLang="ko-KR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새로운 </a:t>
                </a:r>
                <a:r>
                  <a:rPr lang="ko-KR" altLang="en-US" sz="1000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난수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ko-KR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10 (0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도</a:t>
                </a:r>
                <a:r>
                  <a:rPr lang="en-US" altLang="ko-KR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~10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도가 되도록</a:t>
                </a:r>
                <a:r>
                  <a:rPr lang="en-US" altLang="ko-KR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pPr indent="176213"/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결과</a:t>
                </a:r>
                <a:r>
                  <a:rPr lang="en-US" altLang="ko-KR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8.7</a:t>
                </a:r>
                <a:r>
                  <a:rPr lang="ko-KR" altLang="en-US" sz="1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도</a:t>
                </a:r>
                <a:endPara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indent="176213"/>
                <a:endPara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32860"/>
                <a:ext cx="3498394" cy="8617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난수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생성과 기온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강수량 값 추출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35937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72000" y="1185506"/>
            <a:ext cx="0" cy="35464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92" y="1347614"/>
            <a:ext cx="1998519" cy="307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7614"/>
            <a:ext cx="1998519" cy="150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 descr="D:\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8998"/>
            <a:ext cx="3671167" cy="27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3805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선형회귀식에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기온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강수량 값 대입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38058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572000" y="1563638"/>
            <a:ext cx="0" cy="23042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382" y="1880419"/>
            <a:ext cx="3972226" cy="155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59" y="1921408"/>
            <a:ext cx="307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강수량 값을 </a:t>
            </a: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선형회귀식에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대입하여 계산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504124"/>
            <a:ext cx="215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계산하여 나온 값의 분포를 확인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08165" y="1920338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59" y="3086839"/>
            <a:ext cx="279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평균을 구하여 예상 관광객 수로 나타낸다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2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3805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선형회귀식에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기온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강수량 값 대입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38058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572000" y="1563638"/>
            <a:ext cx="0" cy="23042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382" y="1880419"/>
            <a:ext cx="3972226" cy="155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D:\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4"/>
          <a:stretch/>
        </p:blipFill>
        <p:spPr bwMode="auto">
          <a:xfrm>
            <a:off x="907789" y="1509454"/>
            <a:ext cx="3588257" cy="27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321" y="3569857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예상 관광객 수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632" y="281877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예상 강수량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119" y="2067694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예상 기온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6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987574"/>
            <a:ext cx="11384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20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1" y="207772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ko-KR" altLang="en-US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590" y="2672650"/>
            <a:ext cx="12602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관광객 수 예측 결과</a:t>
            </a:r>
            <a:endParaRPr lang="ko-KR" altLang="en-US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5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관광객 수 예측 결과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2249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99592" y="1495837"/>
            <a:ext cx="5541902" cy="2804105"/>
            <a:chOff x="899592" y="1713171"/>
            <a:chExt cx="5541902" cy="2804105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971600" y="1713171"/>
              <a:ext cx="36004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9592" y="1724204"/>
              <a:ext cx="5541902" cy="2793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2018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 부터 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 까지 기상 데이터를 이용하였을 때 확률분포를 구하면</a:t>
              </a:r>
              <a:endPara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기온</a:t>
              </a:r>
              <a:endPara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0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매우추움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(~ -10</a:t>
              </a:r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): 0</a:t>
              </a:r>
            </a:p>
            <a:p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추움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(-10~0</a:t>
              </a:r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): 0</a:t>
              </a:r>
            </a:p>
            <a:p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쌀쌀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(0~10</a:t>
              </a:r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): 0</a:t>
              </a:r>
            </a:p>
            <a:p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보통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(10~20</a:t>
              </a:r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): 0.84</a:t>
              </a:r>
            </a:p>
            <a:p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더움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(20~30</a:t>
              </a:r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): 0.16</a:t>
              </a:r>
            </a:p>
            <a:p>
              <a:r>
                <a:rPr lang="ko-KR" altLang="en-US" sz="10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매우더움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(30</a:t>
              </a:r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~): 0</a:t>
              </a:r>
            </a:p>
            <a:p>
              <a:endPara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강수량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0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안옴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(0mm): 0.6</a:t>
              </a:r>
            </a:p>
            <a:p>
              <a:r>
                <a:rPr lang="ko-KR" altLang="en-US" sz="10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거의안옴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(0.1~1.0mm): 0.04</a:t>
              </a:r>
            </a:p>
            <a:p>
              <a:r>
                <a:rPr lang="ko-KR" altLang="en-US" sz="10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조금옴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(1.0~3.0mm): 0.04</a:t>
              </a:r>
            </a:p>
            <a:p>
              <a:r>
                <a:rPr lang="ko-KR" altLang="en-US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옴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(5.0~10.0mm): 0.08</a:t>
              </a:r>
            </a:p>
            <a:p>
              <a:r>
                <a:rPr lang="ko-KR" altLang="en-US" sz="10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많이옴</a:t>
              </a:r>
              <a:r>
                <a:rPr lang="en-US" altLang="ko-KR" sz="10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(10.0mm~): 0.24</a:t>
              </a:r>
              <a:endPara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관광객 수 예측 결과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2249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Figure_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63638"/>
            <a:ext cx="4417744" cy="32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51721" y="4660810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예상 관광객 수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9592" y="1495837"/>
            <a:ext cx="1873590" cy="288032"/>
            <a:chOff x="899592" y="1713171"/>
            <a:chExt cx="1873590" cy="288032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971600" y="1713171"/>
              <a:ext cx="36004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99592" y="1724204"/>
              <a:ext cx="18735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예상 관광객 수 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histogram</a:t>
              </a:r>
              <a:endPara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3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196" y="41151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90196" y="911506"/>
            <a:ext cx="15055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9433" y="152427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66853" y="1524274"/>
            <a:ext cx="0" cy="4376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86933" y="146630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7607" y="1707654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설계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6933" y="2305915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선형회귀식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6933" y="2545621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선형회귀분석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1958" y="397628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81958" y="314353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설계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9433" y="235161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566853" y="2351617"/>
            <a:ext cx="0" cy="4376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1953" y="3178960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564333" y="3178960"/>
            <a:ext cx="0" cy="4376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21953" y="400630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564333" y="4006304"/>
            <a:ext cx="0" cy="4376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7607" y="3372928"/>
            <a:ext cx="1936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몬테카를로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 관광객 수 예측 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1958" y="4190042"/>
            <a:ext cx="12602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관광객 수 예측 결과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6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관광객 수 예측 결과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2249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MCAM 20180526_1758000358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17440" y="1275606"/>
            <a:ext cx="4509120" cy="30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8091" y="2077728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987574"/>
            <a:ext cx="11384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1" y="207772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2592288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6666" y="2672650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  <a:r>
              <a:rPr lang="en-US" altLang="ko-KR" sz="1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설계</a:t>
            </a:r>
            <a:endParaRPr lang="ko-KR" altLang="en-US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14189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3568" y="1297092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강수량 데이터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8328" y="2241014"/>
            <a:ext cx="2063472" cy="546760"/>
            <a:chOff x="690196" y="1866322"/>
            <a:chExt cx="2717579" cy="7200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08" t="9400" r="30550" b="42716"/>
            <a:stretch/>
          </p:blipFill>
          <p:spPr>
            <a:xfrm>
              <a:off x="690196" y="1866322"/>
              <a:ext cx="748568" cy="72008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75656" y="2057085"/>
              <a:ext cx="1932119" cy="405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기상자료개방포털</a:t>
              </a:r>
              <a:endPara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97856" y="3075806"/>
            <a:ext cx="293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종관기상관측장비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(ASOS)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관측한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2013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년부터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년까지 기상 데이터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기온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강수량 데이터 사용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7128" y="1297092"/>
            <a:ext cx="2435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경복궁 관광객 수 데이터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1416" y="3075806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포털에서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pi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관광자원통계서비스를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이용하여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2013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년부터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년까지 관광객 수 데이터 이용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84" y="1894705"/>
            <a:ext cx="21050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4572000" y="1297092"/>
            <a:ext cx="0" cy="2714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16530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79190" y="1275606"/>
            <a:ext cx="1944216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134" y="1275606"/>
            <a:ext cx="194421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94162" y="1275606"/>
            <a:ext cx="194421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419622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선형회귀식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구하기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87624" y="1779662"/>
            <a:ext cx="3600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7196" y="142178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몬테카를로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 작성</a:t>
            </a:r>
            <a:endParaRPr lang="ko-KR" altLang="en-US" sz="11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879204" y="1781820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4208" y="1419622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예</a:t>
            </a:r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516216" y="1779662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87624" y="3211314"/>
            <a:ext cx="1570504" cy="289699"/>
            <a:chOff x="1187624" y="3147814"/>
            <a:chExt cx="1570504" cy="289699"/>
          </a:xfrm>
        </p:grpSpPr>
        <p:sp>
          <p:nvSpPr>
            <p:cNvPr id="19" name="타원 18"/>
            <p:cNvSpPr/>
            <p:nvPr/>
          </p:nvSpPr>
          <p:spPr>
            <a:xfrm>
              <a:off x="1200324" y="3147814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7624" y="3160514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60364" y="3158847"/>
              <a:ext cx="119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 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979190" y="2859782"/>
            <a:ext cx="71741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187624" y="3714537"/>
            <a:ext cx="5550864" cy="289699"/>
            <a:chOff x="1668284" y="3650203"/>
            <a:chExt cx="5550864" cy="289699"/>
          </a:xfrm>
        </p:grpSpPr>
        <p:sp>
          <p:nvSpPr>
            <p:cNvPr id="25" name="타원 24"/>
            <p:cNvSpPr/>
            <p:nvPr/>
          </p:nvSpPr>
          <p:spPr>
            <a:xfrm>
              <a:off x="1680984" y="3650203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68284" y="3662903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7539" y="3662903"/>
              <a:ext cx="5171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기온과 강수량 데이터 이용하여  경복궁 관광객 수를 나타내는 다중 선형회귀분석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7624" y="4217759"/>
            <a:ext cx="3691153" cy="289699"/>
            <a:chOff x="2172340" y="4154259"/>
            <a:chExt cx="3691153" cy="289699"/>
          </a:xfrm>
        </p:grpSpPr>
        <p:sp>
          <p:nvSpPr>
            <p:cNvPr id="28" name="타원 27"/>
            <p:cNvSpPr/>
            <p:nvPr/>
          </p:nvSpPr>
          <p:spPr>
            <a:xfrm>
              <a:off x="2185040" y="4154259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72340" y="4166959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7780" y="4166959"/>
              <a:ext cx="3305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다중 선형회귀분석을 통해 다중 </a:t>
              </a:r>
              <a:r>
                <a:rPr lang="ko-KR" altLang="en-US" sz="1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선형회귀식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구하기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9190" y="1275606"/>
            <a:ext cx="194421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134" y="1275606"/>
            <a:ext cx="194421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94162" y="1275606"/>
            <a:ext cx="1944216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419622"/>
            <a:ext cx="153760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선형회귀식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구하기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87624" y="1779662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7196" y="142178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몬테카를로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 작성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879204" y="1781820"/>
            <a:ext cx="3600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4208" y="1419622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예측</a:t>
            </a:r>
            <a:endParaRPr lang="ko-KR" altLang="en-US" sz="11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516216" y="1779662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87624" y="3211314"/>
            <a:ext cx="3545403" cy="289699"/>
            <a:chOff x="1187624" y="3147814"/>
            <a:chExt cx="3545403" cy="289699"/>
          </a:xfrm>
        </p:grpSpPr>
        <p:sp>
          <p:nvSpPr>
            <p:cNvPr id="19" name="타원 18"/>
            <p:cNvSpPr/>
            <p:nvPr/>
          </p:nvSpPr>
          <p:spPr>
            <a:xfrm>
              <a:off x="1200324" y="3147814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7624" y="3160514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60364" y="3158847"/>
              <a:ext cx="3172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기온과 강수량의 확률분포를 누적으로 나타낸다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979190" y="2859782"/>
            <a:ext cx="71741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187624" y="3714537"/>
            <a:ext cx="4783025" cy="289699"/>
            <a:chOff x="1668284" y="3650203"/>
            <a:chExt cx="4783025" cy="289699"/>
          </a:xfrm>
        </p:grpSpPr>
        <p:sp>
          <p:nvSpPr>
            <p:cNvPr id="25" name="타원 24"/>
            <p:cNvSpPr/>
            <p:nvPr/>
          </p:nvSpPr>
          <p:spPr>
            <a:xfrm>
              <a:off x="1680984" y="3650203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68284" y="3662903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7539" y="3662903"/>
              <a:ext cx="4403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난수를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생성하고 누적확률분포에 따른 기온과 강수량의 값을 구한다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7624" y="4217759"/>
            <a:ext cx="5284538" cy="289699"/>
            <a:chOff x="2172340" y="4154259"/>
            <a:chExt cx="5284538" cy="289699"/>
          </a:xfrm>
        </p:grpSpPr>
        <p:sp>
          <p:nvSpPr>
            <p:cNvPr id="28" name="타원 27"/>
            <p:cNvSpPr/>
            <p:nvPr/>
          </p:nvSpPr>
          <p:spPr>
            <a:xfrm>
              <a:off x="2185040" y="4154259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72340" y="4166959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7780" y="4166959"/>
              <a:ext cx="4899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구한 기온과 강수량의 값을 다중 </a:t>
              </a:r>
              <a:r>
                <a:rPr lang="ko-KR" altLang="en-US" sz="1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선형회귀식에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대입하여 관광객 수를 구한다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0196" y="48351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690196" y="911506"/>
            <a:ext cx="16530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2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9190" y="1275606"/>
            <a:ext cx="194421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134" y="1275606"/>
            <a:ext cx="1944216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94162" y="1275606"/>
            <a:ext cx="194421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419622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선형회귀식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구하기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87624" y="1779662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7196" y="142178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몬테카를로</a:t>
            </a:r>
            <a:r>
              <a:rPr lang="ko-KR" altLang="en-US" sz="1100" dirty="0" smtClean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 작성</a:t>
            </a:r>
            <a:endParaRPr lang="ko-KR" altLang="en-US" sz="11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879204" y="1781820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4208" y="1419622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예측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516216" y="1779662"/>
            <a:ext cx="3600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87624" y="3211314"/>
            <a:ext cx="5164436" cy="289699"/>
            <a:chOff x="1187624" y="3147814"/>
            <a:chExt cx="5164436" cy="289699"/>
          </a:xfrm>
        </p:grpSpPr>
        <p:sp>
          <p:nvSpPr>
            <p:cNvPr id="19" name="타원 18"/>
            <p:cNvSpPr/>
            <p:nvPr/>
          </p:nvSpPr>
          <p:spPr>
            <a:xfrm>
              <a:off x="1200324" y="3147814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7624" y="3160514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60364" y="3158847"/>
              <a:ext cx="4791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선형 </a:t>
              </a:r>
              <a:r>
                <a:rPr lang="ko-KR" altLang="en-US" sz="1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회귀식을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통해 나온 관광객 수의 평균을 구하여 관광객 수를 예측한다</a:t>
              </a:r>
              <a:r>
                <a:rPr lang="en-US" altLang="ko-KR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r>
                <a:rPr lang="ko-KR" altLang="en-US" sz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979190" y="2859782"/>
            <a:ext cx="71741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0196" y="48351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90196" y="911506"/>
            <a:ext cx="16530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987574"/>
            <a:ext cx="11384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20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1" y="2077728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선형회귀식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590" y="2672650"/>
            <a:ext cx="2353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 </a:t>
            </a:r>
            <a:r>
              <a:rPr lang="ko-KR" altLang="en-US" sz="1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프로그램을 이용한 다중 선형회귀분석</a:t>
            </a:r>
            <a:endParaRPr lang="ko-KR" altLang="en-US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7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선형회귀분석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21210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User\Desktop\몬테카를로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96" y="1851670"/>
            <a:ext cx="3471529" cy="189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508104" y="2800326"/>
            <a:ext cx="576064" cy="1032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05609" y="2907371"/>
            <a:ext cx="576064" cy="1032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9003" y="3005587"/>
            <a:ext cx="576064" cy="1032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1" idx="1"/>
          </p:cNvCxnSpPr>
          <p:nvPr/>
        </p:nvCxnSpPr>
        <p:spPr>
          <a:xfrm rot="10800000">
            <a:off x="3779913" y="2571751"/>
            <a:ext cx="1725697" cy="387221"/>
          </a:xfrm>
          <a:prstGeom prst="curvedConnector3">
            <a:avLst>
              <a:gd name="adj1" fmla="val 480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69334" y="2283718"/>
                <a:ext cx="2738570" cy="649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2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2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2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1200" b="0" i="1" smtClean="0">
                          <a:latin typeface="Cambria Math"/>
                        </a:rPr>
                        <m:t>=13645.01+360.39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−466.75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:</m:t>
                      </m:r>
                      <m:r>
                        <a:rPr lang="ko-KR" altLang="en-US" sz="1200" b="0" i="1" smtClean="0">
                          <a:latin typeface="Cambria Math"/>
                        </a:rPr>
                        <m:t>기온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:</m:t>
                      </m:r>
                      <m:r>
                        <a:rPr lang="ko-KR" altLang="en-US" sz="1200" b="0" i="1" smtClean="0">
                          <a:latin typeface="Cambria Math"/>
                        </a:rPr>
                        <m:t>강</m:t>
                      </m:r>
                      <m:r>
                        <a:rPr lang="ko-KR" altLang="en-US" sz="1200" i="1">
                          <a:latin typeface="Cambria Math"/>
                        </a:rPr>
                        <m:t>수</m:t>
                      </m:r>
                      <m:r>
                        <a:rPr lang="ko-KR" altLang="en-US" sz="1200" b="0" i="1" smtClean="0">
                          <a:latin typeface="Cambria Math"/>
                        </a:rPr>
                        <m:t>량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34" y="2283718"/>
                <a:ext cx="2738570" cy="649858"/>
              </a:xfrm>
              <a:prstGeom prst="rect">
                <a:avLst/>
              </a:prstGeom>
              <a:blipFill rotWithShape="1"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686</Words>
  <Application>Microsoft Office PowerPoint</Application>
  <PresentationFormat>화면 슬라이드 쇼(16:9)</PresentationFormat>
  <Paragraphs>138</Paragraphs>
  <Slides>21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Arial</vt:lpstr>
      <vt:lpstr>나눔스퀘어 ExtraBold</vt:lpstr>
      <vt:lpstr>나눔스퀘어 Bold</vt:lpstr>
      <vt:lpstr>나눔스퀘어</vt:lpstr>
      <vt:lpstr>맑은 고딕</vt:lpstr>
      <vt:lpstr>Cambria Math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</cp:revision>
  <dcterms:created xsi:type="dcterms:W3CDTF">2018-05-22T06:50:59Z</dcterms:created>
  <dcterms:modified xsi:type="dcterms:W3CDTF">2018-05-30T13:10:45Z</dcterms:modified>
</cp:coreProperties>
</file>