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09" r:id="rId2"/>
    <p:sldId id="729" r:id="rId3"/>
    <p:sldId id="711" r:id="rId4"/>
    <p:sldId id="712" r:id="rId5"/>
    <p:sldId id="713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30" r:id="rId16"/>
    <p:sldId id="731" r:id="rId17"/>
  </p:sldIdLst>
  <p:sldSz cx="9144000" cy="5143500" type="screen16x9"/>
  <p:notesSz cx="6858000" cy="9144000"/>
  <p:embeddedFontLst>
    <p:embeddedFont>
      <p:font typeface="나눔고딕코딩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orient="horz" pos="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514" autoAdjust="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orient="horz" pos="1620"/>
        <p:guide pos="2880"/>
        <p:guide pos="158"/>
        <p:guide orient="horz" pos="3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FC109E6-8F6F-465C-9839-D68E02FF9C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EC9E0-724D-40F8-8B3D-754A58C0CA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6B7E-EA8F-47C6-9BCC-2CD51F060B8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538023-62DB-48F9-99C5-10AFE301BC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AAFBA-D802-42E7-AA64-903FEF6671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D86C0-80BD-4AE7-92C0-B5C00A10F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9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11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23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11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08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31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61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30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</a:t>
            </a:r>
            <a:r>
              <a:rPr lang="ko-KR" altLang="en-US" dirty="0"/>
              <a:t>버전으로 설치할 경우 위 오른쪽 화면으로 가기 전에 다운로드 화면이 하나 더 나타난다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4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20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36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0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96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3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08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1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16590"/>
            <a:ext cx="8520600" cy="434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B150A1E-DAFA-4C13-9470-9F12AB0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MySQL </a:t>
            </a:r>
            <a:r>
              <a:rPr lang="ko-KR" altLang="en-US" sz="2200" dirty="0"/>
              <a:t>설치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B79638-625C-4657-9FE1-68AC63CE0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웹 브라우저를 열어 </a:t>
            </a:r>
            <a:r>
              <a:rPr lang="en-US" altLang="ko-KR" dirty="0"/>
              <a:t>MySQL</a:t>
            </a:r>
            <a:r>
              <a:rPr lang="ko-KR" altLang="en-US" dirty="0"/>
              <a:t> 홈페이지에 접속 </a:t>
            </a:r>
            <a:r>
              <a:rPr lang="en-US" altLang="ko-KR" dirty="0"/>
              <a:t>https://www.mysql.com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상단 메뉴에서 </a:t>
            </a:r>
            <a:r>
              <a:rPr lang="en-US" altLang="ko-KR" dirty="0"/>
              <a:t>[Downloads]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중앙 </a:t>
            </a:r>
            <a:r>
              <a:rPr lang="en-US" altLang="ko-KR" dirty="0"/>
              <a:t>[MySQL Community (GPL) Downloads &gt;&gt;]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/>
              <a:t>[MySQL</a:t>
            </a:r>
            <a:r>
              <a:rPr lang="ko-KR" altLang="en-US" dirty="0"/>
              <a:t> </a:t>
            </a:r>
            <a:r>
              <a:rPr lang="en-US" altLang="ko-KR" dirty="0"/>
              <a:t>Community</a:t>
            </a:r>
            <a:r>
              <a:rPr lang="ko-KR" altLang="en-US" dirty="0"/>
              <a:t> </a:t>
            </a:r>
            <a:r>
              <a:rPr lang="en-US" altLang="ko-KR" dirty="0"/>
              <a:t>Server]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중앙 </a:t>
            </a:r>
            <a:r>
              <a:rPr lang="en-US" altLang="ko-KR" dirty="0"/>
              <a:t>[MySQL Installer for Windows]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/>
              <a:t>[mysql-installer-web-community-8.0.30.0.msi]</a:t>
            </a:r>
            <a:r>
              <a:rPr lang="ko-KR" altLang="en-US" dirty="0"/>
              <a:t>를 </a:t>
            </a:r>
            <a:r>
              <a:rPr lang="en-US" altLang="ko-KR" dirty="0"/>
              <a:t>Download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하단 </a:t>
            </a:r>
            <a:r>
              <a:rPr lang="en-US" altLang="ko-KR" dirty="0"/>
              <a:t>[No thanks, just start my download]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다운받은 파일을 실행해서 설치 시작</a:t>
            </a:r>
          </a:p>
        </p:txBody>
      </p:sp>
    </p:spTree>
    <p:extLst>
      <p:ext uri="{BB962C8B-B14F-4D97-AF65-F5344CB8AC3E}">
        <p14:creationId xmlns:p14="http://schemas.microsoft.com/office/powerpoint/2010/main" val="111474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테이블 생성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46717-CDDC-4D3F-B499-337AD446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77643"/>
            <a:ext cx="6839932" cy="218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3021672" y="3665857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5-1 member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3C5749-4C6B-49F6-A4FE-AFE70B6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62065-0505-401E-8C4C-8C8112F63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5-1]</a:t>
            </a:r>
            <a:r>
              <a:rPr lang="ko-KR" altLang="en-US" dirty="0"/>
              <a:t>의 정의대로 </a:t>
            </a:r>
            <a:r>
              <a:rPr lang="en-US" altLang="ko-KR" dirty="0"/>
              <a:t>member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5-1] member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2278"/>
              </p:ext>
            </p:extLst>
          </p:nvPr>
        </p:nvGraphicFramePr>
        <p:xfrm>
          <a:off x="1295400" y="1581912"/>
          <a:ext cx="5537400" cy="1979676"/>
        </p:xfrm>
        <a:graphic>
          <a:graphicData uri="http://schemas.openxmlformats.org/drawingml/2006/table">
            <a:tbl>
              <a:tblPr firstRow="1" bandRow="1"/>
              <a:tblGrid>
                <a:gridCol w="55374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179012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member (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id varchar(10)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pass varchar(10)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name varchar(30)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regidate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timestamp NOT NULL 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current_timestamp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PRIMARY KEY (id)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A2D4AE0B-C556-45DB-B800-448DE8CA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79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B992-A811-4524-8133-F3276A7DDF83}"/>
              </a:ext>
            </a:extLst>
          </p:cNvPr>
          <p:cNvSpPr txBox="1"/>
          <p:nvPr/>
        </p:nvSpPr>
        <p:spPr>
          <a:xfrm>
            <a:off x="2654027" y="3651403"/>
            <a:ext cx="291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표 </a:t>
            </a:r>
            <a: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  <a:t>5-2] board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테이블 정의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CC106-5C67-47EE-BA4C-451F9A3C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13" y="1020816"/>
            <a:ext cx="6400903" cy="2630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665EC-634F-4709-A427-EAB8FD37320D}"/>
              </a:ext>
            </a:extLst>
          </p:cNvPr>
          <p:cNvSpPr txBox="1"/>
          <p:nvPr/>
        </p:nvSpPr>
        <p:spPr>
          <a:xfrm>
            <a:off x="1180826" y="4122684"/>
            <a:ext cx="7291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 : </a:t>
            </a:r>
            <a:r>
              <a:rPr lang="ko-KR" altLang="en-US" sz="1200" dirty="0">
                <a:latin typeface="+mn-ea"/>
                <a:ea typeface="+mn-ea"/>
              </a:rPr>
              <a:t>전체 자릿수를 지정하지 않은 상태로 컬럼을 생성하면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입력한 값만큼 공간이 자동으로 할당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number(6) : </a:t>
            </a:r>
            <a:r>
              <a:rPr lang="ko-KR" altLang="en-US" sz="1200" dirty="0">
                <a:latin typeface="+mn-ea"/>
                <a:ea typeface="+mn-ea"/>
              </a:rPr>
              <a:t>소수점을 포함한 전체 자릿수를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>
                <a:latin typeface="+mn-ea"/>
                <a:ea typeface="+mn-ea"/>
              </a:rPr>
              <a:t>으로 지정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D78054-D8E6-4DC6-925B-8B7AB8B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</a:t>
            </a:r>
            <a:r>
              <a:rPr lang="ko-KR" altLang="en-US" dirty="0"/>
              <a:t>의 정의대로 </a:t>
            </a:r>
            <a:r>
              <a:rPr lang="en-US" altLang="ko-KR" dirty="0"/>
              <a:t>board </a:t>
            </a:r>
            <a:r>
              <a:rPr lang="ko-KR" altLang="en-US" dirty="0"/>
              <a:t>테이블을 만들어주는 </a:t>
            </a:r>
            <a:r>
              <a:rPr lang="en-US" altLang="ko-KR" dirty="0"/>
              <a:t>SQL </a:t>
            </a:r>
            <a:r>
              <a:rPr lang="ko-KR" altLang="en-US" dirty="0"/>
              <a:t>쿼리문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5-2] board </a:t>
            </a:r>
            <a:r>
              <a:rPr lang="ko-KR" altLang="en-US" dirty="0"/>
              <a:t>테이블 생성 쿼리문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064D55-97EE-482A-87E9-919C5F4C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77485"/>
              </p:ext>
            </p:extLst>
          </p:nvPr>
        </p:nvGraphicFramePr>
        <p:xfrm>
          <a:off x="1295400" y="1660873"/>
          <a:ext cx="4947000" cy="2528316"/>
        </p:xfrm>
        <a:graphic>
          <a:graphicData uri="http://schemas.openxmlformats.org/drawingml/2006/table">
            <a:tbl>
              <a:tblPr firstRow="1" bandRow="1"/>
              <a:tblGrid>
                <a:gridCol w="4947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create table board (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num int not null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auto_increment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title varchar(200)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content varchar(2000)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id varchar(10) not null,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postdate timestamp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default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current_timestamp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not null,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visitcount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decimal(6),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primary key (num)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1344ECB-7EE0-4356-A58D-2D273586A635}"/>
              </a:ext>
            </a:extLst>
          </p:cNvPr>
          <p:cNvSpPr/>
          <p:nvPr/>
        </p:nvSpPr>
        <p:spPr>
          <a:xfrm>
            <a:off x="3864990" y="2439774"/>
            <a:ext cx="188536" cy="18853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47E141-0B79-4221-BFAB-3C28D834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52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외래키로 테이블 사이의 관계 설정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board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컬럼이 </a:t>
            </a:r>
            <a:r>
              <a:rPr lang="en-US" altLang="ko-KR" dirty="0"/>
              <a:t>member </a:t>
            </a:r>
            <a:r>
              <a:rPr lang="ko-KR" altLang="en-US" dirty="0"/>
              <a:t>테이블의 </a:t>
            </a:r>
            <a:r>
              <a:rPr lang="en-US" altLang="ko-KR" dirty="0"/>
              <a:t>id </a:t>
            </a:r>
            <a:r>
              <a:rPr lang="ko-KR" altLang="en-US" dirty="0"/>
              <a:t>컬럼을 참조하도록 해주는 외래키를 생성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5-3] </a:t>
            </a:r>
            <a:r>
              <a:rPr lang="ko-KR" altLang="en-US" dirty="0"/>
              <a:t>외래키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7E783-215A-4E05-9F67-DE02589EE3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245706"/>
          <a:ext cx="3978078" cy="882396"/>
        </p:xfrm>
        <a:graphic>
          <a:graphicData uri="http://schemas.openxmlformats.org/drawingml/2006/table">
            <a:tbl>
              <a:tblPr firstRow="1" bandRow="1"/>
              <a:tblGrid>
                <a:gridCol w="3978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alter table board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add constraint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board_mem_fk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foreign key (id)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references member (id);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D4CD85-F438-452F-8F38-F913885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(5)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01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B150A1E-DAFA-4C13-9470-9F12AB0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H2Database </a:t>
            </a:r>
            <a:r>
              <a:rPr lang="ko-KR" altLang="en-US" sz="2200" dirty="0"/>
              <a:t>설치 및 실행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B79638-625C-4657-9FE1-68AC63CE0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웹 브라우저를 열어 </a:t>
            </a:r>
            <a:r>
              <a:rPr lang="en-US" altLang="ko-KR" dirty="0"/>
              <a:t>H2Database </a:t>
            </a:r>
            <a:r>
              <a:rPr lang="ko-KR" altLang="en-US" dirty="0"/>
              <a:t>홈페이지에 접속 </a:t>
            </a:r>
            <a:r>
              <a:rPr lang="en-US" altLang="ko-KR" dirty="0"/>
              <a:t>https://www.h2database.com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화면 중앙 </a:t>
            </a:r>
            <a:r>
              <a:rPr lang="en-US" altLang="ko-KR" dirty="0"/>
              <a:t>[Windows Installer]</a:t>
            </a:r>
            <a:r>
              <a:rPr lang="ko-KR" altLang="en-US" dirty="0"/>
              <a:t>를 </a:t>
            </a:r>
            <a:r>
              <a:rPr lang="en-US" altLang="ko-KR" dirty="0"/>
              <a:t>Download</a:t>
            </a:r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다운받은 파일을 실행해서 설치 시작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시작메뉴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[H2] – [H2 Console] </a:t>
            </a:r>
            <a:r>
              <a:rPr lang="ko-KR" altLang="en-US" dirty="0"/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1B327-E5DC-4D81-8D3D-401099E2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91" y="2571750"/>
            <a:ext cx="3407593" cy="2352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130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B150A1E-DAFA-4C13-9470-9F12AB03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H2Database </a:t>
            </a:r>
            <a:r>
              <a:rPr lang="ko-KR" altLang="en-US" sz="2200" dirty="0"/>
              <a:t>생성 및 설정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0B79638-625C-4657-9FE1-68AC63CE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16590"/>
            <a:ext cx="4056135" cy="4340227"/>
          </a:xfrm>
        </p:spPr>
        <p:txBody>
          <a:bodyPr/>
          <a:lstStyle/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로그인 사용자 폴더로 이동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en-US" altLang="ko-KR" dirty="0" err="1"/>
              <a:t>test.mv.db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musthave.mv.db</a:t>
            </a:r>
            <a:r>
              <a:rPr lang="ko-KR" altLang="en-US" dirty="0"/>
              <a:t>로 복사</a:t>
            </a:r>
            <a:endParaRPr lang="en-US" altLang="ko-KR" dirty="0"/>
          </a:p>
          <a:p>
            <a:pPr marL="431800" indent="-342900">
              <a:buFont typeface="+mj-lt"/>
              <a:buAutoNum type="arabicPeriod"/>
            </a:pPr>
            <a:r>
              <a:rPr lang="ko-KR" altLang="en-US" dirty="0"/>
              <a:t>로그인 다이얼로그 실행</a:t>
            </a:r>
            <a:endParaRPr lang="en-US" altLang="ko-KR" dirty="0"/>
          </a:p>
          <a:p>
            <a:pPr marL="700088" lvl="1" indent="-342900">
              <a:buFont typeface="+mj-ea"/>
              <a:buAutoNum type="circleNumDbPlain"/>
            </a:pPr>
            <a:r>
              <a:rPr lang="en-US" altLang="ko-KR" dirty="0"/>
              <a:t>[JDBC URL:] </a:t>
            </a:r>
            <a:r>
              <a:rPr lang="ko-KR" altLang="en-US" dirty="0"/>
              <a:t>제일 뒤에 </a:t>
            </a:r>
            <a:r>
              <a:rPr lang="en-US" altLang="ko-KR" dirty="0"/>
              <a:t>“test”</a:t>
            </a:r>
            <a:r>
              <a:rPr lang="ko-KR" altLang="en-US" dirty="0"/>
              <a:t>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en-US" altLang="ko-KR" dirty="0" err="1">
                <a:sym typeface="Wingdings" panose="05000000000000000000" pitchFamily="2" charset="2"/>
              </a:rPr>
              <a:t>musthave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00088" lvl="1" indent="-342900">
              <a:buFont typeface="+mj-ea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설정 이름 제일 뒤에 </a:t>
            </a:r>
            <a:r>
              <a:rPr lang="en-US" altLang="ko-KR" dirty="0" err="1">
                <a:sym typeface="Wingdings" panose="05000000000000000000" pitchFamily="2" charset="2"/>
              </a:rPr>
              <a:t>MustHave</a:t>
            </a:r>
            <a:r>
              <a:rPr lang="ko-KR" altLang="en-US" dirty="0">
                <a:sym typeface="Wingdings" panose="05000000000000000000" pitchFamily="2" charset="2"/>
              </a:rPr>
              <a:t>를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00088" lvl="1" indent="-342900">
              <a:buFont typeface="+mj-ea"/>
              <a:buAutoNum type="circleNumDbPlain"/>
            </a:pPr>
            <a:r>
              <a:rPr lang="ko-KR" altLang="en-US">
                <a:sym typeface="Wingdings" panose="05000000000000000000" pitchFamily="2" charset="2"/>
              </a:rPr>
              <a:t>설정 이름 저장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955ED-1345-4DE5-AA8D-94460DF8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6590"/>
            <a:ext cx="4277322" cy="299126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6FA9CC1-BE83-4F76-826E-B038BEC62775}"/>
              </a:ext>
            </a:extLst>
          </p:cNvPr>
          <p:cNvSpPr/>
          <p:nvPr/>
        </p:nvSpPr>
        <p:spPr>
          <a:xfrm>
            <a:off x="6806354" y="2192288"/>
            <a:ext cx="946298" cy="3934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9C92F7-EB83-4039-B9D7-04E5158C94F0}"/>
              </a:ext>
            </a:extLst>
          </p:cNvPr>
          <p:cNvSpPr/>
          <p:nvPr/>
        </p:nvSpPr>
        <p:spPr>
          <a:xfrm>
            <a:off x="6710661" y="1346963"/>
            <a:ext cx="946298" cy="3934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3B63-FB38-4C9E-ADCC-402AE9DBBC55}"/>
              </a:ext>
            </a:extLst>
          </p:cNvPr>
          <p:cNvSpPr txBox="1"/>
          <p:nvPr/>
        </p:nvSpPr>
        <p:spPr>
          <a:xfrm>
            <a:off x="6710661" y="2012224"/>
            <a:ext cx="28405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0C4E3-3E4F-4DC2-BF98-FC896FF5762E}"/>
              </a:ext>
            </a:extLst>
          </p:cNvPr>
          <p:cNvSpPr txBox="1"/>
          <p:nvPr/>
        </p:nvSpPr>
        <p:spPr>
          <a:xfrm>
            <a:off x="6522302" y="1252768"/>
            <a:ext cx="28405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61EE04-DF83-437F-A3D4-50BFAF409776}"/>
              </a:ext>
            </a:extLst>
          </p:cNvPr>
          <p:cNvSpPr/>
          <p:nvPr/>
        </p:nvSpPr>
        <p:spPr>
          <a:xfrm>
            <a:off x="7704169" y="1346962"/>
            <a:ext cx="452771" cy="3934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42F29-2A86-4C9A-9607-E300E7D9585F}"/>
              </a:ext>
            </a:extLst>
          </p:cNvPr>
          <p:cNvSpPr txBox="1"/>
          <p:nvPr/>
        </p:nvSpPr>
        <p:spPr>
          <a:xfrm>
            <a:off x="8077053" y="1164470"/>
            <a:ext cx="28405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4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461626" y="455504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A701A-904C-4543-82D1-CE0B4077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592138"/>
            <a:ext cx="2791506" cy="21060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1516DF-2C34-4DAA-B2D8-32AB3C560EEA}"/>
              </a:ext>
            </a:extLst>
          </p:cNvPr>
          <p:cNvSpPr/>
          <p:nvPr/>
        </p:nvSpPr>
        <p:spPr>
          <a:xfrm>
            <a:off x="1069229" y="1100741"/>
            <a:ext cx="801757" cy="26078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A0AC415-B71E-4394-B422-876BC2A827D7}"/>
              </a:ext>
            </a:extLst>
          </p:cNvPr>
          <p:cNvSpPr/>
          <p:nvPr/>
        </p:nvSpPr>
        <p:spPr>
          <a:xfrm>
            <a:off x="1055155" y="682400"/>
            <a:ext cx="1388431" cy="344537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Developer Default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F31809-89BB-43DE-954F-DD2386657114}"/>
              </a:ext>
            </a:extLst>
          </p:cNvPr>
          <p:cNvSpPr/>
          <p:nvPr/>
        </p:nvSpPr>
        <p:spPr>
          <a:xfrm>
            <a:off x="2354689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B6262E-F80E-4C75-A31A-8BBDD3F4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9" y="592141"/>
            <a:ext cx="2791507" cy="210606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5304210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ED0B72-4B6F-409C-8F94-E57727AD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638" y="1527604"/>
            <a:ext cx="1555140" cy="571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041C22-28DD-47A8-9727-90AB208DE27E}"/>
              </a:ext>
            </a:extLst>
          </p:cNvPr>
          <p:cNvSpPr/>
          <p:nvPr/>
        </p:nvSpPr>
        <p:spPr>
          <a:xfrm>
            <a:off x="5543649" y="19623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7EF40F-17FB-483A-A53F-D65595505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54" y="592139"/>
            <a:ext cx="2791507" cy="21060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8C4BE6-73CA-4BF7-AF87-E573EE69DB95}"/>
              </a:ext>
            </a:extLst>
          </p:cNvPr>
          <p:cNvSpPr/>
          <p:nvPr/>
        </p:nvSpPr>
        <p:spPr>
          <a:xfrm>
            <a:off x="8246193" y="2541587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B3F8CD-581D-4C21-930F-60B03A5D42EE}"/>
              </a:ext>
            </a:extLst>
          </p:cNvPr>
          <p:cNvCxnSpPr/>
          <p:nvPr/>
        </p:nvCxnSpPr>
        <p:spPr>
          <a:xfrm>
            <a:off x="1749370" y="1398042"/>
            <a:ext cx="605319" cy="1082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656442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5F8A53-1262-420E-8C21-A416244BC27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455087" y="2099104"/>
            <a:ext cx="150876" cy="4347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77D297-86DC-491B-A9B4-2D2C31AB0F8D}"/>
              </a:ext>
            </a:extLst>
          </p:cNvPr>
          <p:cNvCxnSpPr>
            <a:cxnSpLocks/>
          </p:cNvCxnSpPr>
          <p:nvPr/>
        </p:nvCxnSpPr>
        <p:spPr>
          <a:xfrm>
            <a:off x="5870860" y="2082775"/>
            <a:ext cx="2375333" cy="519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A81902F-DAD6-4505-8D42-09FC6D867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954" y="2872548"/>
            <a:ext cx="2791507" cy="2106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AFA35AA-E050-4FCB-A1F2-7C84ACC4E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389" y="2900143"/>
            <a:ext cx="2791507" cy="21060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7973863-0AF6-4681-90E2-B14982414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25" y="2900144"/>
            <a:ext cx="2791506" cy="210606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039C2-A175-4548-A388-8AFE73526944}"/>
              </a:ext>
            </a:extLst>
          </p:cNvPr>
          <p:cNvSpPr/>
          <p:nvPr/>
        </p:nvSpPr>
        <p:spPr>
          <a:xfrm>
            <a:off x="2365071" y="484813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278FC-CC38-4200-A571-8932EB23A816}"/>
              </a:ext>
            </a:extLst>
          </p:cNvPr>
          <p:cNvSpPr/>
          <p:nvPr/>
        </p:nvSpPr>
        <p:spPr>
          <a:xfrm>
            <a:off x="8246193" y="4829349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B31439-5AE8-421D-8C62-B338ABC4F55C}"/>
              </a:ext>
            </a:extLst>
          </p:cNvPr>
          <p:cNvCxnSpPr>
            <a:cxnSpLocks/>
          </p:cNvCxnSpPr>
          <p:nvPr/>
        </p:nvCxnSpPr>
        <p:spPr>
          <a:xfrm>
            <a:off x="2709662" y="4917959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1BA7F9-5798-4352-AF31-C43B2BD916F7}"/>
              </a:ext>
            </a:extLst>
          </p:cNvPr>
          <p:cNvSpPr/>
          <p:nvPr/>
        </p:nvSpPr>
        <p:spPr>
          <a:xfrm>
            <a:off x="5300428" y="484813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702E35B-5E0E-4C56-AC25-9BB5FB7DA681}"/>
              </a:ext>
            </a:extLst>
          </p:cNvPr>
          <p:cNvCxnSpPr>
            <a:cxnSpLocks/>
          </p:cNvCxnSpPr>
          <p:nvPr/>
        </p:nvCxnSpPr>
        <p:spPr>
          <a:xfrm>
            <a:off x="5655427" y="4917959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E91200-A0CA-4378-BD3D-F6973484A8B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656442" y="2678321"/>
            <a:ext cx="5740628" cy="2112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53095111-2BBC-42FB-9178-CB07297C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653871-7659-40E6-AA01-0CF83100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07" y="592138"/>
            <a:ext cx="2791507" cy="2106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41A6D0-B322-4720-9100-5E0E0EC8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9" y="592138"/>
            <a:ext cx="2791507" cy="21060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9F2E9E-81B6-4779-81DC-1C7F6738A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592138"/>
            <a:ext cx="2791507" cy="21060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65071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8C4BE6-73CA-4BF7-AF87-E573EE69DB95}"/>
              </a:ext>
            </a:extLst>
          </p:cNvPr>
          <p:cNvSpPr/>
          <p:nvPr/>
        </p:nvSpPr>
        <p:spPr>
          <a:xfrm>
            <a:off x="8246193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09662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300428" y="253387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3C95DA3-BA5B-45BD-9256-A00AA4E50B41}"/>
              </a:ext>
            </a:extLst>
          </p:cNvPr>
          <p:cNvCxnSpPr>
            <a:cxnSpLocks/>
          </p:cNvCxnSpPr>
          <p:nvPr/>
        </p:nvCxnSpPr>
        <p:spPr>
          <a:xfrm>
            <a:off x="5655427" y="2609954"/>
            <a:ext cx="2590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5A5465D-EDF6-4360-9980-72BAC8423FC3}"/>
              </a:ext>
            </a:extLst>
          </p:cNvPr>
          <p:cNvSpPr/>
          <p:nvPr/>
        </p:nvSpPr>
        <p:spPr>
          <a:xfrm>
            <a:off x="4590142" y="889025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41F8-4184-4D51-9152-2F60C434C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388" y="2909686"/>
            <a:ext cx="2791509" cy="21060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851F28-8944-4819-9F5A-14AE9C6E9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25" y="2909686"/>
            <a:ext cx="2791508" cy="21060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31247D-6941-4EEC-AF5B-3B4643C87E99}"/>
              </a:ext>
            </a:extLst>
          </p:cNvPr>
          <p:cNvSpPr/>
          <p:nvPr/>
        </p:nvSpPr>
        <p:spPr>
          <a:xfrm>
            <a:off x="2365071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7623D1-95D4-4CEC-8093-47B96301648F}"/>
              </a:ext>
            </a:extLst>
          </p:cNvPr>
          <p:cNvCxnSpPr>
            <a:cxnSpLocks/>
          </p:cNvCxnSpPr>
          <p:nvPr/>
        </p:nvCxnSpPr>
        <p:spPr>
          <a:xfrm>
            <a:off x="2709662" y="4927502"/>
            <a:ext cx="28918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AF5C1-5C53-4BB6-9213-7A540136BF03}"/>
              </a:ext>
            </a:extLst>
          </p:cNvPr>
          <p:cNvSpPr/>
          <p:nvPr/>
        </p:nvSpPr>
        <p:spPr>
          <a:xfrm>
            <a:off x="5655427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CAEEF7-B636-4324-9179-0A580E337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951" y="2909686"/>
            <a:ext cx="2791507" cy="210606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22B53A-B772-4FA1-A5BC-0591734B8DB5}"/>
              </a:ext>
            </a:extLst>
          </p:cNvPr>
          <p:cNvCxnSpPr>
            <a:cxnSpLocks/>
          </p:cNvCxnSpPr>
          <p:nvPr/>
        </p:nvCxnSpPr>
        <p:spPr>
          <a:xfrm>
            <a:off x="5992523" y="4927502"/>
            <a:ext cx="2199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B61114-289D-4A6D-86B2-C4DA7687F32F}"/>
              </a:ext>
            </a:extLst>
          </p:cNvPr>
          <p:cNvSpPr/>
          <p:nvPr/>
        </p:nvSpPr>
        <p:spPr>
          <a:xfrm>
            <a:off x="8239601" y="4851418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183DD1-1F7C-4FE8-8859-E358F1A5B35D}"/>
              </a:ext>
            </a:extLst>
          </p:cNvPr>
          <p:cNvCxnSpPr>
            <a:cxnSpLocks/>
          </p:cNvCxnSpPr>
          <p:nvPr/>
        </p:nvCxnSpPr>
        <p:spPr>
          <a:xfrm flipH="1">
            <a:off x="2649816" y="2711451"/>
            <a:ext cx="5740628" cy="2112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2">
            <a:extLst>
              <a:ext uri="{FF2B5EF4-FFF2-40B4-BE49-F238E27FC236}">
                <a16:creationId xmlns:a16="http://schemas.microsoft.com/office/drawing/2014/main" id="{05CCB68A-1147-4B18-93C6-F2A8287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50BDAC-EBD7-4CA8-A32F-C748911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9" y="592139"/>
            <a:ext cx="2798137" cy="2111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6574CE-1A94-453B-BE4A-A929B9F1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87" y="592138"/>
            <a:ext cx="2798136" cy="21110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9A9391-541A-45B2-B168-B7B12EA65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597139"/>
            <a:ext cx="2791508" cy="21060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65071" y="253887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09662" y="2614955"/>
            <a:ext cx="2593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302666" y="253887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F60CBA-924D-446C-8EBA-3466E81EFDF3}"/>
              </a:ext>
            </a:extLst>
          </p:cNvPr>
          <p:cNvCxnSpPr>
            <a:cxnSpLocks/>
          </p:cNvCxnSpPr>
          <p:nvPr/>
        </p:nvCxnSpPr>
        <p:spPr>
          <a:xfrm flipV="1">
            <a:off x="5992523" y="2263058"/>
            <a:ext cx="1225706" cy="351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4DE98BA-7809-4064-A4D2-B09C92326215}"/>
              </a:ext>
            </a:extLst>
          </p:cNvPr>
          <p:cNvSpPr/>
          <p:nvPr/>
        </p:nvSpPr>
        <p:spPr>
          <a:xfrm>
            <a:off x="7513830" y="1860159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6416AB-9A8A-47FC-AFFF-7C85422B3CA1}"/>
              </a:ext>
            </a:extLst>
          </p:cNvPr>
          <p:cNvSpPr/>
          <p:nvPr/>
        </p:nvSpPr>
        <p:spPr>
          <a:xfrm>
            <a:off x="7264753" y="219469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C9149FA-7F2D-4A70-A30B-6AE93D352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854" y="2912289"/>
            <a:ext cx="2798136" cy="21110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16F32BB-5210-4CAA-8B4A-6F7B786D1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387" y="2912288"/>
            <a:ext cx="2798136" cy="21110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50FA80-2419-4691-8131-99DC44673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25" y="2912288"/>
            <a:ext cx="2798136" cy="211106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53D6F3-6B61-4DC6-A2FA-6DAB60D26D34}"/>
              </a:ext>
            </a:extLst>
          </p:cNvPr>
          <p:cNvSpPr/>
          <p:nvPr/>
        </p:nvSpPr>
        <p:spPr>
          <a:xfrm>
            <a:off x="2365071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771B99-4580-4D6E-88BA-08E816CCC3D5}"/>
              </a:ext>
            </a:extLst>
          </p:cNvPr>
          <p:cNvCxnSpPr>
            <a:cxnSpLocks/>
          </p:cNvCxnSpPr>
          <p:nvPr/>
        </p:nvCxnSpPr>
        <p:spPr>
          <a:xfrm>
            <a:off x="2709662" y="4935105"/>
            <a:ext cx="2593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5466EE-45FE-46BD-A637-3040B20CBDB3}"/>
              </a:ext>
            </a:extLst>
          </p:cNvPr>
          <p:cNvSpPr/>
          <p:nvPr/>
        </p:nvSpPr>
        <p:spPr>
          <a:xfrm>
            <a:off x="5302666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7C8961-97E6-44A2-8CC1-A6F7EE513AB5}"/>
              </a:ext>
            </a:extLst>
          </p:cNvPr>
          <p:cNvCxnSpPr>
            <a:cxnSpLocks/>
          </p:cNvCxnSpPr>
          <p:nvPr/>
        </p:nvCxnSpPr>
        <p:spPr>
          <a:xfrm flipV="1">
            <a:off x="5992523" y="4935105"/>
            <a:ext cx="25384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C39F63-B096-4922-BC20-7AA9769BC9A5}"/>
              </a:ext>
            </a:extLst>
          </p:cNvPr>
          <p:cNvSpPr/>
          <p:nvPr/>
        </p:nvSpPr>
        <p:spPr>
          <a:xfrm>
            <a:off x="8585099" y="4859021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2E3AD1-703E-44FA-A2D1-7392E6FD940A}"/>
              </a:ext>
            </a:extLst>
          </p:cNvPr>
          <p:cNvSpPr/>
          <p:nvPr/>
        </p:nvSpPr>
        <p:spPr>
          <a:xfrm>
            <a:off x="2275168" y="3467477"/>
            <a:ext cx="636104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981D2D-6523-437B-955D-9CF7BF031A15}"/>
              </a:ext>
            </a:extLst>
          </p:cNvPr>
          <p:cNvCxnSpPr>
            <a:cxnSpLocks/>
          </p:cNvCxnSpPr>
          <p:nvPr/>
        </p:nvCxnSpPr>
        <p:spPr>
          <a:xfrm flipH="1">
            <a:off x="2515947" y="3723193"/>
            <a:ext cx="77273" cy="1089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41484F-F888-4C68-9287-069D50FA7962}"/>
              </a:ext>
            </a:extLst>
          </p:cNvPr>
          <p:cNvCxnSpPr>
            <a:cxnSpLocks/>
          </p:cNvCxnSpPr>
          <p:nvPr/>
        </p:nvCxnSpPr>
        <p:spPr>
          <a:xfrm flipH="1">
            <a:off x="2911272" y="2385723"/>
            <a:ext cx="4426226" cy="1159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2">
            <a:extLst>
              <a:ext uri="{FF2B5EF4-FFF2-40B4-BE49-F238E27FC236}">
                <a16:creationId xmlns:a16="http://schemas.microsoft.com/office/drawing/2014/main" id="{5A71C114-1E0E-45B8-8421-B50106F4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8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A28204-7855-4ECF-B574-EAD8C910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7" y="592138"/>
            <a:ext cx="2805585" cy="21166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286FC6-5E62-47C6-B380-BB114EF7B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597757"/>
            <a:ext cx="2805586" cy="21166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0830E-3D4A-42E3-A3C0-C8A295DF0BE9}"/>
              </a:ext>
            </a:extLst>
          </p:cNvPr>
          <p:cNvSpPr/>
          <p:nvPr/>
        </p:nvSpPr>
        <p:spPr>
          <a:xfrm>
            <a:off x="2375192" y="254449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26EF9E-D264-4DFB-99CA-450421730337}"/>
              </a:ext>
            </a:extLst>
          </p:cNvPr>
          <p:cNvCxnSpPr>
            <a:cxnSpLocks/>
          </p:cNvCxnSpPr>
          <p:nvPr/>
        </p:nvCxnSpPr>
        <p:spPr>
          <a:xfrm>
            <a:off x="2719783" y="2620574"/>
            <a:ext cx="29375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C1AE00-A743-46C6-940A-1EEF83A45CB8}"/>
              </a:ext>
            </a:extLst>
          </p:cNvPr>
          <p:cNvSpPr/>
          <p:nvPr/>
        </p:nvSpPr>
        <p:spPr>
          <a:xfrm>
            <a:off x="5657343" y="2544490"/>
            <a:ext cx="301753" cy="13673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11F11887-AE16-461F-87B2-E40EA1B1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MySQL </a:t>
            </a:r>
            <a:r>
              <a:rPr lang="ko-KR" altLang="en-US" dirty="0"/>
              <a:t>설치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1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74650" indent="-285750"/>
            <a:r>
              <a:rPr lang="ko-KR" altLang="en-US" dirty="0"/>
              <a:t>시작 메뉴에서 </a:t>
            </a:r>
            <a:r>
              <a:rPr lang="en-US" altLang="ko-KR" dirty="0"/>
              <a:t>[MySQL] - [MySQL Workbench 8.0 CE]</a:t>
            </a:r>
            <a:r>
              <a:rPr lang="ko-KR" altLang="en-US" dirty="0"/>
              <a:t>를 실행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F5628C-E112-43E4-B41B-1CC34A67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0" y="1241709"/>
            <a:ext cx="7148820" cy="34887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3CA67B-EE6E-4024-BD13-361EFF08B7C8}"/>
              </a:ext>
            </a:extLst>
          </p:cNvPr>
          <p:cNvSpPr/>
          <p:nvPr/>
        </p:nvSpPr>
        <p:spPr>
          <a:xfrm>
            <a:off x="1684728" y="2231345"/>
            <a:ext cx="1477816" cy="58119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5340B-E9CD-490C-B8C3-050AE39B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489" y="2571750"/>
            <a:ext cx="2525857" cy="13300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39F5A4-4195-485A-8440-19CB482E7CDB}"/>
              </a:ext>
            </a:extLst>
          </p:cNvPr>
          <p:cNvCxnSpPr>
            <a:cxnSpLocks/>
          </p:cNvCxnSpPr>
          <p:nvPr/>
        </p:nvCxnSpPr>
        <p:spPr>
          <a:xfrm>
            <a:off x="3179441" y="2812536"/>
            <a:ext cx="1777512" cy="424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1992A78-0FFD-4EE0-96A6-F3F3EA72FCC3}"/>
              </a:ext>
            </a:extLst>
          </p:cNvPr>
          <p:cNvSpPr/>
          <p:nvPr/>
        </p:nvSpPr>
        <p:spPr>
          <a:xfrm>
            <a:off x="4956953" y="3142902"/>
            <a:ext cx="678434" cy="18773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56D19E-8730-401A-B57F-0F2FA4E24567}"/>
              </a:ext>
            </a:extLst>
          </p:cNvPr>
          <p:cNvSpPr/>
          <p:nvPr/>
        </p:nvSpPr>
        <p:spPr>
          <a:xfrm>
            <a:off x="5204693" y="3636903"/>
            <a:ext cx="355598" cy="26488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070C6C-33F2-4589-985D-29D8618330F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96170" y="3330638"/>
            <a:ext cx="86322" cy="306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D4D5CD9-C8C6-4EDD-B57C-E16E4874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</p:spTree>
    <p:extLst>
      <p:ext uri="{BB962C8B-B14F-4D97-AF65-F5344CB8AC3E}">
        <p14:creationId xmlns:p14="http://schemas.microsoft.com/office/powerpoint/2010/main" val="39632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01E50A-49FF-4218-86C7-8A9E66FF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29" y="1878904"/>
            <a:ext cx="6514141" cy="31790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847640F-9C1D-468D-83FA-CE7E29A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16D4E-AD6F-48A8-83A2-F904B8522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 중앙 </a:t>
            </a:r>
            <a:r>
              <a:rPr lang="en-US" altLang="ko-KR" sz="1400" dirty="0">
                <a:solidFill>
                  <a:schemeClr val="tx1"/>
                </a:solidFill>
              </a:rPr>
              <a:t>[Query1 Tab] create database </a:t>
            </a:r>
            <a:r>
              <a:rPr lang="en-US" altLang="ko-KR" sz="1400" dirty="0" err="1">
                <a:solidFill>
                  <a:schemeClr val="tx1"/>
                </a:solidFill>
              </a:rPr>
              <a:t>musthave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메뉴 </a:t>
            </a:r>
            <a:r>
              <a:rPr lang="en-US" altLang="ko-KR" sz="1400" dirty="0">
                <a:solidFill>
                  <a:schemeClr val="tx1"/>
                </a:solidFill>
              </a:rPr>
              <a:t>[Query] - [Execute Current Statement] or [</a:t>
            </a:r>
            <a:r>
              <a:rPr lang="en-US" altLang="ko-KR" sz="1400" dirty="0" err="1">
                <a:solidFill>
                  <a:schemeClr val="tx1"/>
                </a:solidFill>
              </a:rPr>
              <a:t>Ctrl+Enter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[Navigator] - [SCHEMAS Tab] </a:t>
            </a:r>
            <a:r>
              <a:rPr lang="ko-KR" altLang="en-US" sz="1400" dirty="0">
                <a:solidFill>
                  <a:schemeClr val="tx1"/>
                </a:solidFill>
              </a:rPr>
              <a:t>에서 마우스 오른쪽 클릭 후 </a:t>
            </a:r>
            <a:r>
              <a:rPr lang="en-US" altLang="ko-KR" sz="1400" dirty="0">
                <a:solidFill>
                  <a:schemeClr val="tx1"/>
                </a:solidFill>
              </a:rPr>
              <a:t>[Refresh All]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011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4">
            <a:extLst>
              <a:ext uri="{FF2B5EF4-FFF2-40B4-BE49-F238E27FC236}">
                <a16:creationId xmlns:a16="http://schemas.microsoft.com/office/drawing/2014/main" id="{D53A19B9-2D9E-4409-86CA-A06864DB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16590"/>
            <a:ext cx="8520600" cy="4340227"/>
          </a:xfrm>
        </p:spPr>
        <p:txBody>
          <a:bodyPr>
            <a:normAutofit/>
          </a:bodyPr>
          <a:lstStyle/>
          <a:p>
            <a:r>
              <a:rPr lang="en-US" altLang="ko-KR" dirty="0"/>
              <a:t>[Navigator] - [Administration Tab] - [Users and Privileges]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A0502D0-8862-4194-B3A1-75A50356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46" y="1615083"/>
            <a:ext cx="4068853" cy="11330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E6E0A2-9D56-4253-B797-42C88DAC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9" y="1548837"/>
            <a:ext cx="1720259" cy="25670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0B731B-7C29-451E-8BB0-97B7B6439D1B}"/>
              </a:ext>
            </a:extLst>
          </p:cNvPr>
          <p:cNvSpPr/>
          <p:nvPr/>
        </p:nvSpPr>
        <p:spPr>
          <a:xfrm>
            <a:off x="311700" y="3895722"/>
            <a:ext cx="517056" cy="1904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129FE-E6AD-4C9D-A3C7-CBF149331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27" y="1587630"/>
            <a:ext cx="1852330" cy="147540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F4D179-2585-43DC-A38A-12218ECFF118}"/>
              </a:ext>
            </a:extLst>
          </p:cNvPr>
          <p:cNvCxnSpPr>
            <a:cxnSpLocks/>
          </p:cNvCxnSpPr>
          <p:nvPr/>
        </p:nvCxnSpPr>
        <p:spPr>
          <a:xfrm>
            <a:off x="1837291" y="2411237"/>
            <a:ext cx="449636" cy="7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6B551F-FBA7-4D37-8BD9-C34C7EFA7234}"/>
              </a:ext>
            </a:extLst>
          </p:cNvPr>
          <p:cNvCxnSpPr>
            <a:cxnSpLocks/>
          </p:cNvCxnSpPr>
          <p:nvPr/>
        </p:nvCxnSpPr>
        <p:spPr>
          <a:xfrm>
            <a:off x="4243100" y="2411237"/>
            <a:ext cx="449636" cy="7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40C4E-B8E6-4250-9598-079384F7E665}"/>
              </a:ext>
            </a:extLst>
          </p:cNvPr>
          <p:cNvSpPr/>
          <p:nvPr/>
        </p:nvSpPr>
        <p:spPr>
          <a:xfrm>
            <a:off x="2298691" y="3149118"/>
            <a:ext cx="1840565" cy="746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Login Name : </a:t>
            </a:r>
            <a:r>
              <a:rPr lang="en-US" altLang="ko-KR" sz="1100" dirty="0" err="1">
                <a:solidFill>
                  <a:schemeClr val="tx1"/>
                </a:solidFill>
              </a:rPr>
              <a:t>musthave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Password </a:t>
            </a:r>
            <a:r>
              <a:rPr lang="en-US" altLang="ko-KR" sz="1100">
                <a:solidFill>
                  <a:schemeClr val="tx1"/>
                </a:solidFill>
              </a:rPr>
              <a:t>: tiger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A3309D-EE24-4C62-B44A-09F6E0381768}"/>
              </a:ext>
            </a:extLst>
          </p:cNvPr>
          <p:cNvSpPr/>
          <p:nvPr/>
        </p:nvSpPr>
        <p:spPr>
          <a:xfrm>
            <a:off x="2062109" y="1570304"/>
            <a:ext cx="636104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239D9-7D55-49D3-AB8A-70443F93694C}"/>
              </a:ext>
            </a:extLst>
          </p:cNvPr>
          <p:cNvSpPr/>
          <p:nvPr/>
        </p:nvSpPr>
        <p:spPr>
          <a:xfrm>
            <a:off x="8213930" y="2528130"/>
            <a:ext cx="517056" cy="1904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ABBBC-F707-43C0-9FF9-B276F336129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349673" y="2718552"/>
            <a:ext cx="122785" cy="504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28AE6DB-BC35-42B9-A527-BFF90077B5B2}"/>
              </a:ext>
            </a:extLst>
          </p:cNvPr>
          <p:cNvSpPr/>
          <p:nvPr/>
        </p:nvSpPr>
        <p:spPr>
          <a:xfrm>
            <a:off x="6092471" y="1570304"/>
            <a:ext cx="706636" cy="232454"/>
          </a:xfrm>
          <a:prstGeom prst="ellipse">
            <a:avLst/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29C937-C377-4E89-86AA-B4156F4CA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57696"/>
            <a:ext cx="4336500" cy="127605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CA837E-1204-4973-A5F4-6ECED837FAC6}"/>
              </a:ext>
            </a:extLst>
          </p:cNvPr>
          <p:cNvSpPr/>
          <p:nvPr/>
        </p:nvSpPr>
        <p:spPr>
          <a:xfrm>
            <a:off x="8623444" y="4301257"/>
            <a:ext cx="208855" cy="2324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32996B2C-F403-49C6-A8FE-E61E096C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계정 생성 및 권한 설정</a:t>
            </a:r>
          </a:p>
        </p:txBody>
      </p:sp>
    </p:spTree>
    <p:extLst>
      <p:ext uri="{BB962C8B-B14F-4D97-AF65-F5344CB8AC3E}">
        <p14:creationId xmlns:p14="http://schemas.microsoft.com/office/powerpoint/2010/main" val="111014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FC2E33-5625-47F5-AEA6-88678C01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1" y="1501427"/>
            <a:ext cx="3608922" cy="267634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38202E-A948-42DE-9CEE-6C1FD74F40A0}"/>
              </a:ext>
            </a:extLst>
          </p:cNvPr>
          <p:cNvSpPr/>
          <p:nvPr/>
        </p:nvSpPr>
        <p:spPr>
          <a:xfrm>
            <a:off x="258590" y="1752886"/>
            <a:ext cx="3608921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418015-89FC-40C9-AA51-2F10142C8C9D}"/>
              </a:ext>
            </a:extLst>
          </p:cNvPr>
          <p:cNvSpPr/>
          <p:nvPr/>
        </p:nvSpPr>
        <p:spPr>
          <a:xfrm>
            <a:off x="3338918" y="3780268"/>
            <a:ext cx="528593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0FC06C-23E2-4EB6-A8D2-5BCA496FA30D}"/>
              </a:ext>
            </a:extLst>
          </p:cNvPr>
          <p:cNvCxnSpPr>
            <a:cxnSpLocks/>
          </p:cNvCxnSpPr>
          <p:nvPr/>
        </p:nvCxnSpPr>
        <p:spPr>
          <a:xfrm>
            <a:off x="1376219" y="2002851"/>
            <a:ext cx="1962699" cy="1777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4530BD9-1EA0-43FE-99EE-6F808245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899" y="872958"/>
            <a:ext cx="4159217" cy="184212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2C4F85-073C-4717-ACBA-C8415335AD6E}"/>
              </a:ext>
            </a:extLst>
          </p:cNvPr>
          <p:cNvSpPr/>
          <p:nvPr/>
        </p:nvSpPr>
        <p:spPr>
          <a:xfrm>
            <a:off x="8222523" y="2519506"/>
            <a:ext cx="528593" cy="1775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4DF8FD-2615-4A8D-A224-0AB287A06A34}"/>
              </a:ext>
            </a:extLst>
          </p:cNvPr>
          <p:cNvCxnSpPr>
            <a:cxnSpLocks/>
          </p:cNvCxnSpPr>
          <p:nvPr/>
        </p:nvCxnSpPr>
        <p:spPr>
          <a:xfrm flipV="1">
            <a:off x="3867511" y="1921174"/>
            <a:ext cx="612959" cy="65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3C00901E-EEBD-4263-AAA3-087AA9336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01" y="3273696"/>
            <a:ext cx="1852412" cy="136817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751FD3-2DFE-488F-B5C4-29EDD668A1A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767782" y="2697020"/>
            <a:ext cx="719038" cy="674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FF5ED012-E159-43B0-8710-87F990AF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계정 생성 및 권한 설정</a:t>
            </a:r>
          </a:p>
        </p:txBody>
      </p:sp>
    </p:spTree>
    <p:extLst>
      <p:ext uri="{BB962C8B-B14F-4D97-AF65-F5344CB8AC3E}">
        <p14:creationId xmlns:p14="http://schemas.microsoft.com/office/powerpoint/2010/main" val="604852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568</Words>
  <Application>Microsoft Office PowerPoint</Application>
  <PresentationFormat>화면 슬라이드 쇼(16:9)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나눔고딕코딩</vt:lpstr>
      <vt:lpstr>맑은 고딕</vt:lpstr>
      <vt:lpstr>Simple Light</vt:lpstr>
      <vt:lpstr>MySQL 설치</vt:lpstr>
      <vt:lpstr>MySQL 설치 </vt:lpstr>
      <vt:lpstr>MySQL 설치 </vt:lpstr>
      <vt:lpstr>MySQL 설치 </vt:lpstr>
      <vt:lpstr>MySQL 설치 </vt:lpstr>
      <vt:lpstr>데이터베이스 생성</vt:lpstr>
      <vt:lpstr>데이터베이스 생성</vt:lpstr>
      <vt:lpstr>사용자 계정 생성 및 권한 설정</vt:lpstr>
      <vt:lpstr>사용자 계정 생성 및 권한 설정</vt:lpstr>
      <vt:lpstr>테이블 생성(1)</vt:lpstr>
      <vt:lpstr>테이블 생성(2)</vt:lpstr>
      <vt:lpstr>테이블 생성(3)</vt:lpstr>
      <vt:lpstr>테이블 생성(4)</vt:lpstr>
      <vt:lpstr>테이블 생성(5)</vt:lpstr>
      <vt:lpstr>H2Database 설치 및 실행</vt:lpstr>
      <vt:lpstr>H2Database 생성 및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상현</cp:lastModifiedBy>
  <cp:revision>164</cp:revision>
  <dcterms:modified xsi:type="dcterms:W3CDTF">2023-02-24T04:54:32Z</dcterms:modified>
</cp:coreProperties>
</file>