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710" r:id="rId2"/>
  </p:sldMasterIdLst>
  <p:notesMasterIdLst>
    <p:notesMasterId r:id="rId57"/>
  </p:notesMasterIdLst>
  <p:sldIdLst>
    <p:sldId id="259" r:id="rId3"/>
    <p:sldId id="260" r:id="rId4"/>
    <p:sldId id="461" r:id="rId5"/>
    <p:sldId id="462" r:id="rId6"/>
    <p:sldId id="463" r:id="rId7"/>
    <p:sldId id="464" r:id="rId8"/>
    <p:sldId id="465" r:id="rId9"/>
    <p:sldId id="466" r:id="rId10"/>
    <p:sldId id="467" r:id="rId11"/>
    <p:sldId id="474" r:id="rId12"/>
    <p:sldId id="475" r:id="rId13"/>
    <p:sldId id="476" r:id="rId14"/>
    <p:sldId id="477" r:id="rId15"/>
    <p:sldId id="478" r:id="rId16"/>
    <p:sldId id="479" r:id="rId17"/>
    <p:sldId id="480" r:id="rId18"/>
    <p:sldId id="482" r:id="rId19"/>
    <p:sldId id="483" r:id="rId20"/>
    <p:sldId id="484" r:id="rId21"/>
    <p:sldId id="490" r:id="rId22"/>
    <p:sldId id="516" r:id="rId23"/>
    <p:sldId id="469" r:id="rId24"/>
    <p:sldId id="485" r:id="rId25"/>
    <p:sldId id="486" r:id="rId26"/>
    <p:sldId id="487" r:id="rId27"/>
    <p:sldId id="488" r:id="rId28"/>
    <p:sldId id="517" r:id="rId29"/>
    <p:sldId id="470" r:id="rId30"/>
    <p:sldId id="491" r:id="rId31"/>
    <p:sldId id="492" r:id="rId32"/>
    <p:sldId id="493" r:id="rId33"/>
    <p:sldId id="518" r:id="rId34"/>
    <p:sldId id="519" r:id="rId35"/>
    <p:sldId id="514" r:id="rId36"/>
    <p:sldId id="468" r:id="rId37"/>
    <p:sldId id="489" r:id="rId38"/>
    <p:sldId id="494" r:id="rId39"/>
    <p:sldId id="515" r:id="rId40"/>
    <p:sldId id="497" r:id="rId41"/>
    <p:sldId id="498" r:id="rId42"/>
    <p:sldId id="502" r:id="rId43"/>
    <p:sldId id="507" r:id="rId44"/>
    <p:sldId id="508" r:id="rId45"/>
    <p:sldId id="512" r:id="rId46"/>
    <p:sldId id="510" r:id="rId47"/>
    <p:sldId id="509" r:id="rId48"/>
    <p:sldId id="499" r:id="rId49"/>
    <p:sldId id="500" r:id="rId50"/>
    <p:sldId id="501" r:id="rId51"/>
    <p:sldId id="511" r:id="rId52"/>
    <p:sldId id="513" r:id="rId53"/>
    <p:sldId id="495" r:id="rId54"/>
    <p:sldId id="496" r:id="rId55"/>
    <p:sldId id="372" r:id="rId56"/>
  </p:sldIdLst>
  <p:sldSz cx="13004800" cy="7302500"/>
  <p:notesSz cx="6858000" cy="9144000"/>
  <p:embeddedFontLst>
    <p:embeddedFont>
      <p:font typeface="Georgia" panose="02040502050405020303" pitchFamily="18" charset="0"/>
      <p:regular r:id="rId58"/>
      <p:bold r:id="rId59"/>
      <p:italic r:id="rId60"/>
      <p:boldItalic r:id="rId61"/>
    </p:embeddedFont>
    <p:embeddedFont>
      <p:font typeface="Gill Sans" panose="020B0A02020104020203" pitchFamily="34" charset="77"/>
      <p:regular r:id="rId62"/>
      <p:bold r:id="rId62"/>
    </p:embeddedFont>
    <p:embeddedFont>
      <p:font typeface="Merriweather Sans" panose="020B0704020202090204" pitchFamily="34" charset="0"/>
      <p:regular r:id="rId63"/>
      <p:bold r:id="rId64"/>
      <p:italic r:id="rId65"/>
      <p:boldItalic r:id="rId66"/>
    </p:embeddedFont>
    <p:embeddedFont>
      <p:font typeface="Oswald" pitchFamily="2" charset="77"/>
      <p:regular r:id="rId67"/>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71616-5DA6-465B-92B5-9BB0344BA8E4}">
  <a:tblStyle styleId="{CF371616-5DA6-465B-92B5-9BB0344BA8E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98"/>
    <p:restoredTop sz="83265"/>
  </p:normalViewPr>
  <p:slideViewPr>
    <p:cSldViewPr snapToGrid="0">
      <p:cViewPr varScale="1">
        <p:scale>
          <a:sx n="95" d="100"/>
          <a:sy n="95"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NUL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34095245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70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564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318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58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3787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5084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691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5991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838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77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92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69736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254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468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574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197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7278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a:t>Local repo is </a:t>
            </a:r>
          </a:p>
        </p:txBody>
      </p:sp>
    </p:spTree>
    <p:extLst>
      <p:ext uri="{BB962C8B-B14F-4D97-AF65-F5344CB8AC3E}">
        <p14:creationId xmlns:p14="http://schemas.microsoft.com/office/powerpoint/2010/main" val="3472881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7859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9313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509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30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441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3806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9747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681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6603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703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453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982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8" name="Shape 56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29080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8413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21405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78225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99955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8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19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cxnSp>
        <p:nvCxnSpPr>
          <p:cNvPr id="5" name="Shape 448">
            <a:extLst>
              <a:ext uri="{FF2B5EF4-FFF2-40B4-BE49-F238E27FC236}">
                <a16:creationId xmlns:a16="http://schemas.microsoft.com/office/drawing/2014/main" id="{C06F34B6-49B8-2846-8858-638B3412F81E}"/>
              </a:ext>
            </a:extLst>
          </p:cNvPr>
          <p:cNvCxnSpPr/>
          <p:nvPr userDrawn="1"/>
        </p:nvCxnSpPr>
        <p:spPr>
          <a:xfrm>
            <a:off x="1242140" y="6739128"/>
            <a:ext cx="10532634" cy="1"/>
          </a:xfrm>
          <a:prstGeom prst="straightConnector1">
            <a:avLst/>
          </a:prstGeom>
          <a:noFill/>
          <a:ln w="9525" cap="flat" cmpd="sng">
            <a:solidFill>
              <a:srgbClr val="FFFFFF"/>
            </a:solidFill>
            <a:prstDash val="solid"/>
            <a:miter lim="8000"/>
            <a:headEnd type="none" w="sm" len="sm"/>
            <a:tailEnd type="none" w="sm" len="sm"/>
          </a:ln>
        </p:spPr>
      </p:cxnSp>
      <p:pic>
        <p:nvPicPr>
          <p:cNvPr id="6" name="Shape 450" descr="Image">
            <a:extLst>
              <a:ext uri="{FF2B5EF4-FFF2-40B4-BE49-F238E27FC236}">
                <a16:creationId xmlns:a16="http://schemas.microsoft.com/office/drawing/2014/main" id="{B54AE314-CBA6-AC4C-8465-21FCEB550C98}"/>
              </a:ext>
            </a:extLst>
          </p:cNvPr>
          <p:cNvPicPr preferRelativeResize="0">
            <a:picLocks/>
          </p:cNvPicPr>
          <p:nvPr userDrawn="1"/>
        </p:nvPicPr>
        <p:blipFill rotWithShape="1">
          <a:blip r:embed="rId3">
            <a:alphaModFix/>
          </a:blip>
          <a:srcRect/>
          <a:stretch/>
        </p:blipFill>
        <p:spPr>
          <a:xfrm>
            <a:off x="11480103" y="6812280"/>
            <a:ext cx="298293" cy="296162"/>
          </a:xfrm>
          <a:prstGeom prst="rect">
            <a:avLst/>
          </a:prstGeom>
          <a:noFill/>
          <a:ln>
            <a:noFill/>
          </a:ln>
        </p:spPr>
      </p:pic>
      <p:sp>
        <p:nvSpPr>
          <p:cNvPr id="8" name="Shape 291">
            <a:extLst>
              <a:ext uri="{FF2B5EF4-FFF2-40B4-BE49-F238E27FC236}">
                <a16:creationId xmlns:a16="http://schemas.microsoft.com/office/drawing/2014/main" id="{E6D1F803-7659-0446-A325-CF93ADB328B6}"/>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solidFill>
                  <a:schemeClr val="bg1"/>
                </a:solidFill>
                <a:latin typeface="Arial" panose="020B0604020202020204" pitchFamily="34" charset="0"/>
                <a:cs typeface="Arial" panose="020B0604020202020204" pitchFamily="34" charset="0"/>
              </a:rPr>
              <a:pPr defTabSz="1298265"/>
              <a:t>‹#›</a:t>
            </a:fld>
            <a:r>
              <a:rPr lang="en-US" sz="1400" dirty="0">
                <a:solidFill>
                  <a:schemeClr val="bg1"/>
                </a:solidFill>
                <a:latin typeface="Arial" panose="020B0604020202020204" pitchFamily="34" charset="0"/>
                <a:cs typeface="Arial" panose="020B0604020202020204" pitchFamily="34" charset="0"/>
              </a:rPr>
              <a:t> | © 2019 General Assembly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8" y="3130561"/>
            <a:ext cx="1638672" cy="1638672"/>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cxnSp>
        <p:nvCxnSpPr>
          <p:cNvPr id="8" name="Shape 73">
            <a:extLst>
              <a:ext uri="{FF2B5EF4-FFF2-40B4-BE49-F238E27FC236}">
                <a16:creationId xmlns:a16="http://schemas.microsoft.com/office/drawing/2014/main" id="{557B4662-A3F9-5D48-80AD-52A6D0C170B0}"/>
              </a:ext>
            </a:extLst>
          </p:cNvPr>
          <p:cNvCxnSpPr/>
          <p:nvPr userDrawn="1"/>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pic>
        <p:nvPicPr>
          <p:cNvPr id="9" name="Shape 353" descr="Image">
            <a:extLst>
              <a:ext uri="{FF2B5EF4-FFF2-40B4-BE49-F238E27FC236}">
                <a16:creationId xmlns:a16="http://schemas.microsoft.com/office/drawing/2014/main" id="{BF493B14-D0BC-CE4F-A785-1AB83A21738E}"/>
              </a:ext>
            </a:extLst>
          </p:cNvPr>
          <p:cNvPicPr preferRelativeResize="0">
            <a:picLocks/>
          </p:cNvPicPr>
          <p:nvPr userDrawn="1"/>
        </p:nvPicPr>
        <p:blipFill rotWithShape="1">
          <a:blip r:embed="rId3">
            <a:alphaModFix/>
          </a:blip>
          <a:srcRect l="451" r="451"/>
          <a:stretch/>
        </p:blipFill>
        <p:spPr>
          <a:xfrm>
            <a:off x="11488840" y="6811863"/>
            <a:ext cx="298812" cy="296666"/>
          </a:xfrm>
          <a:prstGeom prst="rect">
            <a:avLst/>
          </a:prstGeom>
          <a:noFill/>
          <a:ln>
            <a:noFill/>
          </a:ln>
        </p:spPr>
      </p:pic>
      <p:sp>
        <p:nvSpPr>
          <p:cNvPr id="10" name="Shape 291">
            <a:extLst>
              <a:ext uri="{FF2B5EF4-FFF2-40B4-BE49-F238E27FC236}">
                <a16:creationId xmlns:a16="http://schemas.microsoft.com/office/drawing/2014/main" id="{6805C790-D25F-7242-B070-F0C549290BDA}"/>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latin typeface="Arial" panose="020B0604020202020204" pitchFamily="34" charset="0"/>
                <a:cs typeface="Arial" panose="020B0604020202020204" pitchFamily="34" charset="0"/>
              </a:rPr>
              <a:pPr defTabSz="1298265"/>
              <a:t>‹#›</a:t>
            </a:fld>
            <a:r>
              <a:rPr lang="en-US" sz="1400" dirty="0">
                <a:latin typeface="Arial" panose="020B0604020202020204" pitchFamily="34" charset="0"/>
                <a:cs typeface="Arial" panose="020B0604020202020204" pitchFamily="34" charset="0"/>
              </a:rPr>
              <a:t> | © 2019 General Assembly</a:t>
            </a:r>
          </a:p>
        </p:txBody>
      </p:sp>
      <p:sp>
        <p:nvSpPr>
          <p:cNvPr id="11" name="Shape 18">
            <a:extLst>
              <a:ext uri="{FF2B5EF4-FFF2-40B4-BE49-F238E27FC236}">
                <a16:creationId xmlns:a16="http://schemas.microsoft.com/office/drawing/2014/main" id="{698EE04A-9CA0-2942-B1C7-60837CB02454}"/>
              </a:ext>
            </a:extLst>
          </p:cNvPr>
          <p:cNvSpPr txBox="1">
            <a:spLocks noGrp="1"/>
          </p:cNvSpPr>
          <p:nvPr>
            <p:ph type="title"/>
          </p:nvPr>
        </p:nvSpPr>
        <p:spPr>
          <a:xfrm>
            <a:off x="641067" y="710838"/>
            <a:ext cx="11734800" cy="451756"/>
          </a:xfrm>
          <a:prstGeom prst="rect">
            <a:avLst/>
          </a:prstGeom>
          <a:noFill/>
          <a:ln>
            <a:noFill/>
          </a:ln>
        </p:spPr>
        <p:txBody>
          <a:bodyPr lIns="91425" tIns="91425" rIns="91425" bIns="91425" anchor="t" anchorCtr="0"/>
          <a:lstStyle>
            <a:lvl1pPr lvl="0" rtl="0">
              <a:lnSpc>
                <a:spcPct val="92592"/>
              </a:lnSpc>
              <a:spcBef>
                <a:spcPts val="0"/>
              </a:spcBef>
              <a:defRPr sz="3200">
                <a:latin typeface="Georgia" panose="02040502050405020303" pitchFamily="18" charset="0"/>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8" y="3130561"/>
            <a:ext cx="1638672" cy="1638672"/>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pic>
        <p:nvPicPr>
          <p:cNvPr id="9" name="Shape 353" descr="Image">
            <a:extLst>
              <a:ext uri="{FF2B5EF4-FFF2-40B4-BE49-F238E27FC236}">
                <a16:creationId xmlns:a16="http://schemas.microsoft.com/office/drawing/2014/main" id="{BF493B14-D0BC-CE4F-A785-1AB83A21738E}"/>
              </a:ext>
            </a:extLst>
          </p:cNvPr>
          <p:cNvPicPr preferRelativeResize="0">
            <a:picLocks/>
          </p:cNvPicPr>
          <p:nvPr userDrawn="1"/>
        </p:nvPicPr>
        <p:blipFill rotWithShape="1">
          <a:blip r:embed="rId3">
            <a:alphaModFix/>
          </a:blip>
          <a:srcRect l="451" r="451"/>
          <a:stretch/>
        </p:blipFill>
        <p:spPr>
          <a:xfrm>
            <a:off x="11488840" y="6811863"/>
            <a:ext cx="298812" cy="296666"/>
          </a:xfrm>
          <a:prstGeom prst="rect">
            <a:avLst/>
          </a:prstGeom>
          <a:noFill/>
          <a:ln>
            <a:noFill/>
          </a:ln>
        </p:spPr>
      </p:pic>
      <p:sp>
        <p:nvSpPr>
          <p:cNvPr id="10" name="Shape 291">
            <a:extLst>
              <a:ext uri="{FF2B5EF4-FFF2-40B4-BE49-F238E27FC236}">
                <a16:creationId xmlns:a16="http://schemas.microsoft.com/office/drawing/2014/main" id="{6805C790-D25F-7242-B070-F0C549290BDA}"/>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latin typeface="Arial" panose="020B0604020202020204" pitchFamily="34" charset="0"/>
                <a:cs typeface="Arial" panose="020B0604020202020204" pitchFamily="34" charset="0"/>
              </a:rPr>
              <a:pPr defTabSz="1298265"/>
              <a:t>‹#›</a:t>
            </a:fld>
            <a:r>
              <a:rPr lang="en-US" sz="1400" dirty="0">
                <a:latin typeface="Arial" panose="020B0604020202020204" pitchFamily="34" charset="0"/>
                <a:cs typeface="Arial" panose="020B0604020202020204" pitchFamily="34" charset="0"/>
              </a:rPr>
              <a:t> | © 2019 General Assembly</a:t>
            </a:r>
          </a:p>
        </p:txBody>
      </p:sp>
      <p:sp>
        <p:nvSpPr>
          <p:cNvPr id="11" name="Shape 18">
            <a:extLst>
              <a:ext uri="{FF2B5EF4-FFF2-40B4-BE49-F238E27FC236}">
                <a16:creationId xmlns:a16="http://schemas.microsoft.com/office/drawing/2014/main" id="{698EE04A-9CA0-2942-B1C7-60837CB02454}"/>
              </a:ext>
            </a:extLst>
          </p:cNvPr>
          <p:cNvSpPr txBox="1">
            <a:spLocks noGrp="1"/>
          </p:cNvSpPr>
          <p:nvPr>
            <p:ph type="title"/>
          </p:nvPr>
        </p:nvSpPr>
        <p:spPr>
          <a:xfrm>
            <a:off x="641067" y="710838"/>
            <a:ext cx="11734800" cy="451756"/>
          </a:xfrm>
          <a:prstGeom prst="rect">
            <a:avLst/>
          </a:prstGeom>
          <a:noFill/>
          <a:ln>
            <a:noFill/>
          </a:ln>
        </p:spPr>
        <p:txBody>
          <a:bodyPr lIns="91425" tIns="91425" rIns="91425" bIns="91425" anchor="t" anchorCtr="0"/>
          <a:lstStyle>
            <a:lvl1pPr lvl="0" rtl="0">
              <a:lnSpc>
                <a:spcPct val="92592"/>
              </a:lnSpc>
              <a:spcBef>
                <a:spcPts val="0"/>
              </a:spcBef>
              <a:defRPr sz="3200">
                <a:latin typeface="Georgia" panose="02040502050405020303" pitchFamily="18" charset="0"/>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dirty="0"/>
          </a:p>
        </p:txBody>
      </p:sp>
    </p:spTree>
    <p:extLst>
      <p:ext uri="{BB962C8B-B14F-4D97-AF65-F5344CB8AC3E}">
        <p14:creationId xmlns:p14="http://schemas.microsoft.com/office/powerpoint/2010/main" val="1963666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4" name="Shape 448">
            <a:extLst>
              <a:ext uri="{FF2B5EF4-FFF2-40B4-BE49-F238E27FC236}">
                <a16:creationId xmlns:a16="http://schemas.microsoft.com/office/drawing/2014/main" id="{DCF93567-6A2A-C94E-8E3A-4E78021B8A5D}"/>
              </a:ext>
            </a:extLst>
          </p:cNvPr>
          <p:cNvCxnSpPr/>
          <p:nvPr userDrawn="1"/>
        </p:nvCxnSpPr>
        <p:spPr>
          <a:xfrm>
            <a:off x="1242140" y="6739128"/>
            <a:ext cx="10532634" cy="1"/>
          </a:xfrm>
          <a:prstGeom prst="straightConnector1">
            <a:avLst/>
          </a:prstGeom>
          <a:noFill/>
          <a:ln w="9525" cap="flat" cmpd="sng">
            <a:solidFill>
              <a:srgbClr val="FFFFFF"/>
            </a:solidFill>
            <a:prstDash val="solid"/>
            <a:miter lim="8000"/>
            <a:headEnd type="none" w="sm" len="sm"/>
            <a:tailEnd type="none" w="sm" len="sm"/>
          </a:ln>
        </p:spPr>
      </p:cxnSp>
      <p:pic>
        <p:nvPicPr>
          <p:cNvPr id="5" name="Shape 450" descr="Image">
            <a:extLst>
              <a:ext uri="{FF2B5EF4-FFF2-40B4-BE49-F238E27FC236}">
                <a16:creationId xmlns:a16="http://schemas.microsoft.com/office/drawing/2014/main" id="{47A127FF-9C2E-4A4E-9E07-BF960EF053F3}"/>
              </a:ext>
            </a:extLst>
          </p:cNvPr>
          <p:cNvPicPr preferRelativeResize="0">
            <a:picLocks/>
          </p:cNvPicPr>
          <p:nvPr userDrawn="1"/>
        </p:nvPicPr>
        <p:blipFill rotWithShape="1">
          <a:blip r:embed="rId2">
            <a:alphaModFix/>
          </a:blip>
          <a:srcRect/>
          <a:stretch/>
        </p:blipFill>
        <p:spPr>
          <a:xfrm>
            <a:off x="11480103" y="6812280"/>
            <a:ext cx="298293" cy="296162"/>
          </a:xfrm>
          <a:prstGeom prst="rect">
            <a:avLst/>
          </a:prstGeom>
          <a:noFill/>
          <a:ln>
            <a:noFill/>
          </a:ln>
        </p:spPr>
      </p:pic>
      <p:sp>
        <p:nvSpPr>
          <p:cNvPr id="7" name="Shape 291">
            <a:extLst>
              <a:ext uri="{FF2B5EF4-FFF2-40B4-BE49-F238E27FC236}">
                <a16:creationId xmlns:a16="http://schemas.microsoft.com/office/drawing/2014/main" id="{CC8B9ED3-9625-684E-83FA-F81850886F9A}"/>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solidFill>
                  <a:schemeClr val="bg1"/>
                </a:solidFill>
                <a:latin typeface="Arial" panose="020B0604020202020204" pitchFamily="34" charset="0"/>
                <a:cs typeface="Arial" panose="020B0604020202020204" pitchFamily="34" charset="0"/>
              </a:rPr>
              <a:pPr defTabSz="1298265"/>
              <a:t>‹#›</a:t>
            </a:fld>
            <a:r>
              <a:rPr lang="en-US" sz="1400" dirty="0">
                <a:solidFill>
                  <a:schemeClr val="bg1"/>
                </a:solidFill>
                <a:latin typeface="Arial" panose="020B0604020202020204" pitchFamily="34" charset="0"/>
                <a:cs typeface="Arial" panose="020B0604020202020204" pitchFamily="34" charset="0"/>
              </a:rPr>
              <a:t> | © 2019 General Assembly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Body copy – bulleted" userDrawn="1">
  <p:cSld name="Body copy – bulleted">
    <p:bg>
      <p:bgPr>
        <a:solidFill>
          <a:srgbClr val="FFFFFF"/>
        </a:solidFill>
        <a:effectLst/>
      </p:bgPr>
    </p:bg>
    <p:spTree>
      <p:nvGrpSpPr>
        <p:cNvPr id="1" name="Shape 71"/>
        <p:cNvGrpSpPr/>
        <p:nvPr/>
      </p:nvGrpSpPr>
      <p:grpSpPr>
        <a:xfrm>
          <a:off x="0" y="0"/>
          <a:ext cx="0" cy="0"/>
          <a:chOff x="0" y="0"/>
          <a:chExt cx="0" cy="0"/>
        </a:xfrm>
      </p:grpSpPr>
      <p:cxnSp>
        <p:nvCxnSpPr>
          <p:cNvPr id="72" name="Shape 72"/>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73" name="Shape 73"/>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75" name="Shape 75"/>
          <p:cNvSpPr txBox="1">
            <a:spLocks noGrp="1"/>
          </p:cNvSpPr>
          <p:nvPr>
            <p:ph type="body" idx="2"/>
          </p:nvPr>
        </p:nvSpPr>
        <p:spPr>
          <a:xfrm>
            <a:off x="1253514" y="1757164"/>
            <a:ext cx="8729128" cy="1763944"/>
          </a:xfrm>
          <a:prstGeom prst="rect">
            <a:avLst/>
          </a:prstGeom>
          <a:noFill/>
          <a:ln>
            <a:noFill/>
          </a:ln>
        </p:spPr>
        <p:txBody>
          <a:bodyPr spcFirstLastPara="1" wrap="square" lIns="89325" tIns="89325" rIns="89325" bIns="89325" anchor="t" anchorCtr="0"/>
          <a:lstStyle>
            <a:lvl1pPr marL="649133" marR="0" lvl="0" indent="-459802" algn="l" rtl="0">
              <a:lnSpc>
                <a:spcPct val="110000"/>
              </a:lnSpc>
              <a:spcBef>
                <a:spcPts val="426"/>
              </a:spcBef>
              <a:spcAft>
                <a:spcPts val="0"/>
              </a:spcAft>
              <a:buClr>
                <a:srgbClr val="000000"/>
              </a:buClr>
              <a:buSzPct val="100000"/>
              <a:buFont typeface="Merriweather Sans"/>
              <a:buChar char="‣"/>
              <a:defRPr sz="2556" b="0" i="0" u="none" strike="noStrike" cap="none">
                <a:solidFill>
                  <a:srgbClr val="000000"/>
                </a:solidFill>
                <a:latin typeface="Georgia" panose="02040502050405020303" pitchFamily="18" charset="0"/>
                <a:ea typeface="Georgia" panose="02040502050405020303" pitchFamily="18" charset="0"/>
                <a:cs typeface="Arial"/>
                <a:sym typeface="Arial"/>
              </a:defRPr>
            </a:lvl1pPr>
            <a:lvl2pPr marL="1298265" marR="0" lvl="1"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2pPr>
            <a:lvl3pPr marL="1947398" marR="0" lvl="2"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3pPr>
            <a:lvl4pPr marL="2596530" marR="0" lvl="3"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dirty="0"/>
          </a:p>
        </p:txBody>
      </p:sp>
      <p:pic>
        <p:nvPicPr>
          <p:cNvPr id="9" name="Shape 353" descr="Image">
            <a:extLst>
              <a:ext uri="{FF2B5EF4-FFF2-40B4-BE49-F238E27FC236}">
                <a16:creationId xmlns:a16="http://schemas.microsoft.com/office/drawing/2014/main" id="{400C0CA4-02E5-2945-BEA6-7703739B444D}"/>
              </a:ext>
            </a:extLst>
          </p:cNvPr>
          <p:cNvPicPr preferRelativeResize="0">
            <a:picLocks/>
          </p:cNvPicPr>
          <p:nvPr userDrawn="1"/>
        </p:nvPicPr>
        <p:blipFill rotWithShape="1">
          <a:blip r:embed="rId2">
            <a:alphaModFix/>
          </a:blip>
          <a:srcRect l="451" r="451"/>
          <a:stretch/>
        </p:blipFill>
        <p:spPr>
          <a:xfrm>
            <a:off x="11488840" y="6811863"/>
            <a:ext cx="298812" cy="296666"/>
          </a:xfrm>
          <a:prstGeom prst="rect">
            <a:avLst/>
          </a:prstGeom>
          <a:noFill/>
          <a:ln>
            <a:noFill/>
          </a:ln>
        </p:spPr>
      </p:pic>
      <p:sp>
        <p:nvSpPr>
          <p:cNvPr id="12" name="Shape 291">
            <a:extLst>
              <a:ext uri="{FF2B5EF4-FFF2-40B4-BE49-F238E27FC236}">
                <a16:creationId xmlns:a16="http://schemas.microsoft.com/office/drawing/2014/main" id="{129CA915-9388-6345-8986-664187B91808}"/>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latin typeface="Arial" panose="020B0604020202020204" pitchFamily="34" charset="0"/>
                <a:cs typeface="Arial" panose="020B0604020202020204" pitchFamily="34" charset="0"/>
              </a:rPr>
              <a:pPr defTabSz="1298265"/>
              <a:t>‹#›</a:t>
            </a:fld>
            <a:r>
              <a:rPr lang="en-US" sz="1400" dirty="0">
                <a:latin typeface="Arial" panose="020B0604020202020204" pitchFamily="34" charset="0"/>
                <a:cs typeface="Arial" panose="020B0604020202020204" pitchFamily="34" charset="0"/>
              </a:rPr>
              <a:t> | © 2019 General Assembly</a:t>
            </a:r>
          </a:p>
        </p:txBody>
      </p:sp>
      <p:sp>
        <p:nvSpPr>
          <p:cNvPr id="3" name="Text Placeholder 2">
            <a:extLst>
              <a:ext uri="{FF2B5EF4-FFF2-40B4-BE49-F238E27FC236}">
                <a16:creationId xmlns:a16="http://schemas.microsoft.com/office/drawing/2014/main" id="{9B38F2AB-0BF8-964F-9AB8-732DD5D990FB}"/>
              </a:ext>
            </a:extLst>
          </p:cNvPr>
          <p:cNvSpPr>
            <a:spLocks noGrp="1"/>
          </p:cNvSpPr>
          <p:nvPr>
            <p:ph type="body" sz="quarter" idx="10"/>
          </p:nvPr>
        </p:nvSpPr>
        <p:spPr>
          <a:xfrm>
            <a:off x="1243584" y="978408"/>
            <a:ext cx="5154612" cy="265113"/>
          </a:xfrm>
          <a:prstGeom prst="rect">
            <a:avLst/>
          </a:prstGeom>
        </p:spPr>
        <p:txBody>
          <a:bodyPr/>
          <a:lstStyle>
            <a:lvl1pPr>
              <a:defRPr sz="2000">
                <a:latin typeface="Oswald" pitchFamily="2" charset="77"/>
              </a:defRPr>
            </a:lvl1pPr>
            <a:lvl2pPr>
              <a:defRPr sz="2000">
                <a:latin typeface="Georgia" panose="02040502050405020303" pitchFamily="18" charset="0"/>
              </a:defRPr>
            </a:lvl2pPr>
            <a:lvl3pPr>
              <a:defRPr sz="2000">
                <a:latin typeface="Oswald" pitchFamily="2" charset="77"/>
              </a:defRPr>
            </a:lvl3pPr>
            <a:lvl4pPr>
              <a:defRPr sz="2000">
                <a:latin typeface="Oswald" pitchFamily="2" charset="77"/>
              </a:defRPr>
            </a:lvl4pPr>
            <a:lvl5pPr>
              <a:defRPr sz="2000">
                <a:latin typeface="Oswald" pitchFamily="2" charset="77"/>
              </a:defRPr>
            </a:lvl5pPr>
          </a:lstStyle>
          <a:p>
            <a:pPr lvl="1"/>
            <a:endParaRPr lang="en-US" dirty="0"/>
          </a:p>
        </p:txBody>
      </p:sp>
    </p:spTree>
    <p:extLst>
      <p:ext uri="{BB962C8B-B14F-4D97-AF65-F5344CB8AC3E}">
        <p14:creationId xmlns:p14="http://schemas.microsoft.com/office/powerpoint/2010/main" val="2468150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41067" y="710838"/>
            <a:ext cx="11734800" cy="451756"/>
          </a:xfrm>
          <a:prstGeom prst="rect">
            <a:avLst/>
          </a:prstGeom>
          <a:noFill/>
          <a:ln>
            <a:noFill/>
          </a:ln>
        </p:spPr>
        <p:txBody>
          <a:bodyPr lIns="91425" tIns="91425" rIns="91425" bIns="91425" anchor="t" anchorCtr="0"/>
          <a:lstStyle>
            <a:lvl1pPr lvl="0" rtl="0">
              <a:lnSpc>
                <a:spcPct val="92592"/>
              </a:lnSpc>
              <a:spcBef>
                <a:spcPts val="0"/>
              </a:spcBef>
              <a:defRPr sz="3200">
                <a:latin typeface="Oswald" pitchFamily="2" charset="77"/>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dirty="0"/>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 name="Shape 73">
            <a:extLst>
              <a:ext uri="{FF2B5EF4-FFF2-40B4-BE49-F238E27FC236}">
                <a16:creationId xmlns:a16="http://schemas.microsoft.com/office/drawing/2014/main" id="{2CAFE8AB-5270-F949-A542-AB75BFB20FD8}"/>
              </a:ext>
            </a:extLst>
          </p:cNvPr>
          <p:cNvCxnSpPr/>
          <p:nvPr userDrawn="1"/>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pic>
        <p:nvPicPr>
          <p:cNvPr id="5" name="Shape 353" descr="Image">
            <a:extLst>
              <a:ext uri="{FF2B5EF4-FFF2-40B4-BE49-F238E27FC236}">
                <a16:creationId xmlns:a16="http://schemas.microsoft.com/office/drawing/2014/main" id="{D08D8577-071B-EF45-8714-DA5A1623CE2F}"/>
              </a:ext>
            </a:extLst>
          </p:cNvPr>
          <p:cNvPicPr preferRelativeResize="0">
            <a:picLocks/>
          </p:cNvPicPr>
          <p:nvPr userDrawn="1"/>
        </p:nvPicPr>
        <p:blipFill rotWithShape="1">
          <a:blip r:embed="rId2">
            <a:alphaModFix/>
          </a:blip>
          <a:srcRect l="451" r="451"/>
          <a:stretch/>
        </p:blipFill>
        <p:spPr>
          <a:xfrm>
            <a:off x="11488840" y="6811863"/>
            <a:ext cx="298812" cy="296666"/>
          </a:xfrm>
          <a:prstGeom prst="rect">
            <a:avLst/>
          </a:prstGeom>
          <a:noFill/>
          <a:ln>
            <a:noFill/>
          </a:ln>
        </p:spPr>
      </p:pic>
      <p:sp>
        <p:nvSpPr>
          <p:cNvPr id="6" name="Shape 291">
            <a:extLst>
              <a:ext uri="{FF2B5EF4-FFF2-40B4-BE49-F238E27FC236}">
                <a16:creationId xmlns:a16="http://schemas.microsoft.com/office/drawing/2014/main" id="{B6B8909F-A94C-A540-A955-AE7D95E0982E}"/>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latin typeface="Arial" panose="020B0604020202020204" pitchFamily="34" charset="0"/>
                <a:cs typeface="Arial" panose="020B0604020202020204" pitchFamily="34" charset="0"/>
              </a:rPr>
              <a:pPr defTabSz="1298265"/>
              <a:t>‹#›</a:t>
            </a:fld>
            <a:r>
              <a:rPr lang="en-US" sz="1400" dirty="0">
                <a:latin typeface="Arial" panose="020B0604020202020204" pitchFamily="34" charset="0"/>
                <a:cs typeface="Arial" panose="020B0604020202020204" pitchFamily="34" charset="0"/>
              </a:rPr>
              <a:t> | © 2019 General Assembly</a:t>
            </a:r>
          </a:p>
        </p:txBody>
      </p:sp>
    </p:spTree>
    <p:extLst>
      <p:ext uri="{BB962C8B-B14F-4D97-AF65-F5344CB8AC3E}">
        <p14:creationId xmlns:p14="http://schemas.microsoft.com/office/powerpoint/2010/main" val="3762086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Body copy – bulleted" userDrawn="1">
  <p:cSld name="Body copy – bulleted">
    <p:bg>
      <p:bgPr>
        <a:solidFill>
          <a:srgbClr val="FFFFFF"/>
        </a:solidFill>
        <a:effectLst/>
      </p:bgPr>
    </p:bg>
    <p:spTree>
      <p:nvGrpSpPr>
        <p:cNvPr id="1" name="Shape 71"/>
        <p:cNvGrpSpPr/>
        <p:nvPr/>
      </p:nvGrpSpPr>
      <p:grpSpPr>
        <a:xfrm>
          <a:off x="0" y="0"/>
          <a:ext cx="0" cy="0"/>
          <a:chOff x="0" y="0"/>
          <a:chExt cx="0" cy="0"/>
        </a:xfrm>
      </p:grpSpPr>
      <p:cxnSp>
        <p:nvCxnSpPr>
          <p:cNvPr id="72" name="Shape 72"/>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73" name="Shape 73"/>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75" name="Shape 75"/>
          <p:cNvSpPr txBox="1">
            <a:spLocks noGrp="1"/>
          </p:cNvSpPr>
          <p:nvPr>
            <p:ph type="body" idx="2"/>
          </p:nvPr>
        </p:nvSpPr>
        <p:spPr>
          <a:xfrm>
            <a:off x="1253514" y="1757164"/>
            <a:ext cx="8729128" cy="1763944"/>
          </a:xfrm>
          <a:prstGeom prst="rect">
            <a:avLst/>
          </a:prstGeom>
          <a:noFill/>
          <a:ln>
            <a:noFill/>
          </a:ln>
        </p:spPr>
        <p:txBody>
          <a:bodyPr spcFirstLastPara="1" wrap="square" lIns="89325" tIns="89325" rIns="89325" bIns="89325" anchor="t" anchorCtr="0"/>
          <a:lstStyle>
            <a:lvl1pPr marL="649133" marR="0" lvl="0" indent="-459802" algn="l" rtl="0">
              <a:lnSpc>
                <a:spcPct val="110000"/>
              </a:lnSpc>
              <a:spcBef>
                <a:spcPts val="426"/>
              </a:spcBef>
              <a:spcAft>
                <a:spcPts val="0"/>
              </a:spcAft>
              <a:buClr>
                <a:srgbClr val="000000"/>
              </a:buClr>
              <a:buSzPct val="100000"/>
              <a:buFont typeface="Merriweather Sans"/>
              <a:buChar char="‣"/>
              <a:defRPr sz="2556" b="0" i="0" u="none" strike="noStrike" cap="none">
                <a:solidFill>
                  <a:srgbClr val="000000"/>
                </a:solidFill>
                <a:latin typeface="Georgia" panose="02040502050405020303" pitchFamily="18" charset="0"/>
                <a:ea typeface="Georgia" panose="02040502050405020303" pitchFamily="18" charset="0"/>
                <a:cs typeface="Arial"/>
                <a:sym typeface="Arial"/>
              </a:defRPr>
            </a:lvl1pPr>
            <a:lvl2pPr marL="1298265" marR="0" lvl="1"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2pPr>
            <a:lvl3pPr marL="1947398" marR="0" lvl="2"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3pPr>
            <a:lvl4pPr marL="2596530" marR="0" lvl="3" indent="-441771" algn="l" rtl="0">
              <a:lnSpc>
                <a:spcPct val="110000"/>
              </a:lnSpc>
              <a:spcBef>
                <a:spcPts val="426"/>
              </a:spcBef>
              <a:spcAft>
                <a:spcPts val="0"/>
              </a:spcAft>
              <a:buClr>
                <a:srgbClr val="000000"/>
              </a:buClr>
              <a:buSzPts val="1300"/>
              <a:buFont typeface="Merriweather Sans"/>
              <a:buChar char="•"/>
              <a:defRPr sz="2556" b="0" i="0" u="none" strike="noStrike" cap="none">
                <a:solidFill>
                  <a:srgbClr val="000000"/>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dirty="0"/>
          </a:p>
        </p:txBody>
      </p:sp>
      <p:pic>
        <p:nvPicPr>
          <p:cNvPr id="9" name="Shape 353" descr="Image">
            <a:extLst>
              <a:ext uri="{FF2B5EF4-FFF2-40B4-BE49-F238E27FC236}">
                <a16:creationId xmlns:a16="http://schemas.microsoft.com/office/drawing/2014/main" id="{400C0CA4-02E5-2945-BEA6-7703739B444D}"/>
              </a:ext>
            </a:extLst>
          </p:cNvPr>
          <p:cNvPicPr preferRelativeResize="0">
            <a:picLocks/>
          </p:cNvPicPr>
          <p:nvPr userDrawn="1"/>
        </p:nvPicPr>
        <p:blipFill rotWithShape="1">
          <a:blip r:embed="rId2">
            <a:alphaModFix/>
          </a:blip>
          <a:srcRect l="451" r="451"/>
          <a:stretch/>
        </p:blipFill>
        <p:spPr>
          <a:xfrm>
            <a:off x="11488840" y="6811863"/>
            <a:ext cx="298812" cy="296666"/>
          </a:xfrm>
          <a:prstGeom prst="rect">
            <a:avLst/>
          </a:prstGeom>
          <a:noFill/>
          <a:ln>
            <a:noFill/>
          </a:ln>
        </p:spPr>
      </p:pic>
      <p:sp>
        <p:nvSpPr>
          <p:cNvPr id="12" name="Shape 291">
            <a:extLst>
              <a:ext uri="{FF2B5EF4-FFF2-40B4-BE49-F238E27FC236}">
                <a16:creationId xmlns:a16="http://schemas.microsoft.com/office/drawing/2014/main" id="{129CA915-9388-6345-8986-664187B91808}"/>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latin typeface="Arial" panose="020B0604020202020204" pitchFamily="34" charset="0"/>
                <a:cs typeface="Arial" panose="020B0604020202020204" pitchFamily="34" charset="0"/>
              </a:rPr>
              <a:pPr defTabSz="1298265"/>
              <a:t>‹#›</a:t>
            </a:fld>
            <a:r>
              <a:rPr lang="en-US" sz="1400" dirty="0">
                <a:latin typeface="Arial" panose="020B0604020202020204" pitchFamily="34" charset="0"/>
                <a:cs typeface="Arial" panose="020B0604020202020204" pitchFamily="34" charset="0"/>
              </a:rPr>
              <a:t> | © 2019 General Assembly</a:t>
            </a:r>
          </a:p>
        </p:txBody>
      </p:sp>
      <p:sp>
        <p:nvSpPr>
          <p:cNvPr id="3" name="Text Placeholder 2">
            <a:extLst>
              <a:ext uri="{FF2B5EF4-FFF2-40B4-BE49-F238E27FC236}">
                <a16:creationId xmlns:a16="http://schemas.microsoft.com/office/drawing/2014/main" id="{9B38F2AB-0BF8-964F-9AB8-732DD5D990FB}"/>
              </a:ext>
            </a:extLst>
          </p:cNvPr>
          <p:cNvSpPr>
            <a:spLocks noGrp="1"/>
          </p:cNvSpPr>
          <p:nvPr>
            <p:ph type="body" sz="quarter" idx="10"/>
          </p:nvPr>
        </p:nvSpPr>
        <p:spPr>
          <a:xfrm>
            <a:off x="1243584" y="978408"/>
            <a:ext cx="5154612" cy="265113"/>
          </a:xfrm>
          <a:prstGeom prst="rect">
            <a:avLst/>
          </a:prstGeom>
        </p:spPr>
        <p:txBody>
          <a:bodyPr/>
          <a:lstStyle>
            <a:lvl1pPr>
              <a:defRPr sz="2000">
                <a:latin typeface="Oswald" pitchFamily="2" charset="77"/>
              </a:defRPr>
            </a:lvl1pPr>
            <a:lvl2pPr>
              <a:defRPr sz="2000">
                <a:latin typeface="Georgia" panose="02040502050405020303" pitchFamily="18" charset="0"/>
              </a:defRPr>
            </a:lvl2pPr>
            <a:lvl3pPr>
              <a:defRPr sz="2000">
                <a:latin typeface="Oswald" pitchFamily="2" charset="77"/>
              </a:defRPr>
            </a:lvl3pPr>
            <a:lvl4pPr>
              <a:defRPr sz="2000">
                <a:latin typeface="Oswald" pitchFamily="2" charset="77"/>
              </a:defRPr>
            </a:lvl4pPr>
            <a:lvl5pPr>
              <a:defRPr sz="2000">
                <a:latin typeface="Oswald" pitchFamily="2" charset="77"/>
              </a:defRPr>
            </a:lvl5pPr>
          </a:lstStyle>
          <a:p>
            <a:pPr lvl="1"/>
            <a:endParaRPr lang="en-US" dirty="0"/>
          </a:p>
        </p:txBody>
      </p:sp>
    </p:spTree>
    <p:extLst>
      <p:ext uri="{BB962C8B-B14F-4D97-AF65-F5344CB8AC3E}">
        <p14:creationId xmlns:p14="http://schemas.microsoft.com/office/powerpoint/2010/main" val="10765045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Agenda copy 2">
  <p:cSld name="Agenda copy 2">
    <p:bg>
      <p:bgPr>
        <a:solidFill>
          <a:srgbClr val="FFFFFF"/>
        </a:solidFill>
        <a:effectLst/>
      </p:bgPr>
    </p:bg>
    <p:spTree>
      <p:nvGrpSpPr>
        <p:cNvPr id="1" name="Shape 91"/>
        <p:cNvGrpSpPr/>
        <p:nvPr/>
      </p:nvGrpSpPr>
      <p:grpSpPr>
        <a:xfrm>
          <a:off x="0" y="0"/>
          <a:ext cx="0" cy="0"/>
          <a:chOff x="0" y="0"/>
          <a:chExt cx="0" cy="0"/>
        </a:xfrm>
      </p:grpSpPr>
      <p:cxnSp>
        <p:nvCxnSpPr>
          <p:cNvPr id="92" name="Shape 92"/>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93" name="Shape 93"/>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sp>
        <p:nvSpPr>
          <p:cNvPr id="94" name="Shape 94"/>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367044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p:cSld name="1_Title">
    <p:spTree>
      <p:nvGrpSpPr>
        <p:cNvPr id="1" name="Shape 95"/>
        <p:cNvGrpSpPr/>
        <p:nvPr/>
      </p:nvGrpSpPr>
      <p:grpSpPr>
        <a:xfrm>
          <a:off x="0" y="0"/>
          <a:ext cx="0" cy="0"/>
          <a:chOff x="0" y="0"/>
          <a:chExt cx="0" cy="0"/>
        </a:xfrm>
      </p:grpSpPr>
      <p:cxnSp>
        <p:nvCxnSpPr>
          <p:cNvPr id="96" name="Shape 96"/>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97" name="Shape 97"/>
          <p:cNvCxnSpPr/>
          <p:nvPr/>
        </p:nvCxnSpPr>
        <p:spPr>
          <a:xfrm>
            <a:off x="2678971" y="5764711"/>
            <a:ext cx="7662175" cy="1"/>
          </a:xfrm>
          <a:prstGeom prst="straightConnector1">
            <a:avLst/>
          </a:prstGeom>
          <a:noFill/>
          <a:ln w="9525" cap="flat" cmpd="sng">
            <a:solidFill>
              <a:srgbClr val="000000"/>
            </a:solidFill>
            <a:prstDash val="solid"/>
            <a:miter lim="8000"/>
            <a:headEnd type="none" w="sm" len="sm"/>
            <a:tailEnd type="none" w="sm" len="sm"/>
          </a:ln>
        </p:spPr>
      </p:cxnSp>
      <p:cxnSp>
        <p:nvCxnSpPr>
          <p:cNvPr id="98" name="Shape 98"/>
          <p:cNvCxnSpPr/>
          <p:nvPr/>
        </p:nvCxnSpPr>
        <p:spPr>
          <a:xfrm>
            <a:off x="1232991" y="6568092"/>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99" name="Shape 99"/>
          <p:cNvSpPr txBox="1">
            <a:spLocks noGrp="1"/>
          </p:cNvSpPr>
          <p:nvPr>
            <p:ph type="body" idx="1"/>
          </p:nvPr>
        </p:nvSpPr>
        <p:spPr>
          <a:xfrm>
            <a:off x="1253514" y="6661284"/>
            <a:ext cx="3343314" cy="365126"/>
          </a:xfrm>
          <a:prstGeom prst="rect">
            <a:avLst/>
          </a:prstGeom>
          <a:noFill/>
          <a:ln>
            <a:noFill/>
          </a:ln>
        </p:spPr>
        <p:txBody>
          <a:bodyPr spcFirstLastPara="1" wrap="square" lIns="89325" tIns="89325" rIns="89325" bIns="89325" anchor="t"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00" name="Shape 100"/>
          <p:cNvSpPr txBox="1">
            <a:spLocks noGrp="1"/>
          </p:cNvSpPr>
          <p:nvPr>
            <p:ph type="body" idx="2"/>
          </p:nvPr>
        </p:nvSpPr>
        <p:spPr>
          <a:xfrm>
            <a:off x="1230692" y="1061146"/>
            <a:ext cx="10543417" cy="146507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1704"/>
              </a:spcBef>
              <a:spcAft>
                <a:spcPts val="0"/>
              </a:spcAft>
              <a:buClr>
                <a:srgbClr val="FFFFFF"/>
              </a:buClr>
              <a:buSzPts val="1400"/>
              <a:buFont typeface="Arial"/>
              <a:buNone/>
              <a:defRPr sz="1135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01" name="Shape 101"/>
          <p:cNvSpPr>
            <a:spLocks noGrp="1"/>
          </p:cNvSpPr>
          <p:nvPr>
            <p:ph type="pic" idx="3"/>
          </p:nvPr>
        </p:nvSpPr>
        <p:spPr>
          <a:xfrm>
            <a:off x="11488759" y="6674941"/>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02" name="Shape 102"/>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683073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111"/>
        <p:cNvGrpSpPr/>
        <p:nvPr/>
      </p:nvGrpSpPr>
      <p:grpSpPr>
        <a:xfrm>
          <a:off x="0" y="0"/>
          <a:ext cx="0" cy="0"/>
          <a:chOff x="0" y="0"/>
          <a:chExt cx="0" cy="0"/>
        </a:xfrm>
      </p:grpSpPr>
      <p:cxnSp>
        <p:nvCxnSpPr>
          <p:cNvPr id="112" name="Shape 112"/>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113" name="Shape 113"/>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114" name="Shape 114"/>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15" name="Shape 115"/>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16" name="Shape 116"/>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967541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5_Agenda">
  <p:cSld name="5_Agenda">
    <p:bg>
      <p:bgPr>
        <a:solidFill>
          <a:srgbClr val="FFFFFF"/>
        </a:solidFill>
        <a:effectLst/>
      </p:bgPr>
    </p:bg>
    <p:spTree>
      <p:nvGrpSpPr>
        <p:cNvPr id="1" name="Shape 126"/>
        <p:cNvGrpSpPr/>
        <p:nvPr/>
      </p:nvGrpSpPr>
      <p:grpSpPr>
        <a:xfrm>
          <a:off x="0" y="0"/>
          <a:ext cx="0" cy="0"/>
          <a:chOff x="0" y="0"/>
          <a:chExt cx="0" cy="0"/>
        </a:xfrm>
      </p:grpSpPr>
      <p:cxnSp>
        <p:nvCxnSpPr>
          <p:cNvPr id="127" name="Shape 127"/>
          <p:cNvCxnSpPr/>
          <p:nvPr/>
        </p:nvCxnSpPr>
        <p:spPr>
          <a:xfrm>
            <a:off x="1230475" y="676892"/>
            <a:ext cx="10543369" cy="2206"/>
          </a:xfrm>
          <a:prstGeom prst="straightConnector1">
            <a:avLst/>
          </a:prstGeom>
          <a:noFill/>
          <a:ln w="9525" cap="flat" cmpd="sng">
            <a:solidFill>
              <a:srgbClr val="000000"/>
            </a:solidFill>
            <a:prstDash val="solid"/>
            <a:miter lim="8000"/>
            <a:headEnd type="none" w="sm" len="sm"/>
            <a:tailEnd type="none" w="sm" len="sm"/>
          </a:ln>
        </p:spPr>
      </p:cxnSp>
      <p:cxnSp>
        <p:nvCxnSpPr>
          <p:cNvPr id="128" name="Shape 128"/>
          <p:cNvCxnSpPr/>
          <p:nvPr/>
        </p:nvCxnSpPr>
        <p:spPr>
          <a:xfrm>
            <a:off x="1230475" y="1261182"/>
            <a:ext cx="10543369" cy="2205"/>
          </a:xfrm>
          <a:prstGeom prst="straightConnector1">
            <a:avLst/>
          </a:prstGeom>
          <a:noFill/>
          <a:ln w="9525" cap="flat" cmpd="sng">
            <a:solidFill>
              <a:srgbClr val="000000"/>
            </a:solidFill>
            <a:prstDash val="solid"/>
            <a:miter lim="8000"/>
            <a:headEnd type="none" w="sm" len="sm"/>
            <a:tailEnd type="none" w="sm" len="sm"/>
          </a:ln>
        </p:spPr>
      </p:cxnSp>
      <p:sp>
        <p:nvSpPr>
          <p:cNvPr id="129" name="Shape 129"/>
          <p:cNvSpPr txBox="1">
            <a:spLocks noGrp="1"/>
          </p:cNvSpPr>
          <p:nvPr>
            <p:ph type="sldNum" idx="12"/>
          </p:nvPr>
        </p:nvSpPr>
        <p:spPr>
          <a:xfrm>
            <a:off x="11613614" y="751826"/>
            <a:ext cx="335859" cy="398641"/>
          </a:xfrm>
          <a:prstGeom prst="rect">
            <a:avLst/>
          </a:prstGeom>
          <a:noFill/>
          <a:ln>
            <a:noFill/>
          </a:ln>
        </p:spPr>
        <p:txBody>
          <a:bodyPr spcFirstLastPara="1" wrap="square" lIns="0" tIns="0" rIns="0" bIns="0" anchor="ctr" anchorCtr="0">
            <a:noAutofit/>
          </a:bodyPr>
          <a:lstStyle>
            <a:lvl1pPr marL="0" marR="0" lvl="0"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1pPr>
            <a:lvl2pPr marL="0" marR="0" lvl="1"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2pPr>
            <a:lvl3pPr marL="0" marR="0" lvl="2"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3pPr>
            <a:lvl4pPr marL="0" marR="0" lvl="3"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4pPr>
            <a:lvl5pPr marL="0" marR="0" lvl="4"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5pPr>
            <a:lvl6pPr marL="0" marR="0" lvl="5"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6pPr>
            <a:lvl7pPr marL="0" marR="0" lvl="6"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7pPr>
            <a:lvl8pPr marL="0" marR="0" lvl="7"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8pPr>
            <a:lvl9pPr marL="0" marR="0" lvl="8" indent="0" algn="l" rtl="0">
              <a:lnSpc>
                <a:spcPct val="60000"/>
              </a:lnSpc>
              <a:spcBef>
                <a:spcPts val="0"/>
              </a:spcBef>
              <a:spcAft>
                <a:spcPts val="0"/>
              </a:spcAft>
              <a:buClr>
                <a:srgbClr val="000000"/>
              </a:buClr>
              <a:buFont typeface="Arial"/>
              <a:buNone/>
              <a:defRPr sz="2982"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3458330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Heading and footer">
  <p:cSld name="Heading and footer">
    <p:bg>
      <p:bgPr>
        <a:solidFill>
          <a:srgbClr val="FFFFFF"/>
        </a:solidFill>
        <a:effectLst/>
      </p:bgPr>
    </p:bg>
    <p:spTree>
      <p:nvGrpSpPr>
        <p:cNvPr id="1" name="Shape 130"/>
        <p:cNvGrpSpPr/>
        <p:nvPr/>
      </p:nvGrpSpPr>
      <p:grpSpPr>
        <a:xfrm>
          <a:off x="0" y="0"/>
          <a:ext cx="0" cy="0"/>
          <a:chOff x="0" y="0"/>
          <a:chExt cx="0" cy="0"/>
        </a:xfrm>
      </p:grpSpPr>
      <p:cxnSp>
        <p:nvCxnSpPr>
          <p:cNvPr id="131" name="Shape 131"/>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132" name="Shape 132"/>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133" name="Shape 133"/>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34" name="Shape 134"/>
          <p:cNvSpPr txBox="1">
            <a:spLocks noGrp="1"/>
          </p:cNvSpPr>
          <p:nvPr>
            <p:ph type="body" idx="1"/>
          </p:nvPr>
        </p:nvSpPr>
        <p:spPr>
          <a:xfrm>
            <a:off x="1242103" y="983213"/>
            <a:ext cx="10554826" cy="282224"/>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000000"/>
              </a:buClr>
              <a:buSzPts val="1400"/>
              <a:buFont typeface="Merriweather Sans"/>
              <a:buNone/>
              <a:defRPr sz="1704"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135" name="Shape 135"/>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4395766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1_Agenda">
  <p:cSld name="1_Agenda">
    <p:bg>
      <p:bgPr>
        <a:solidFill>
          <a:srgbClr val="FFFFFF"/>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6589526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p:cSld name="1_Title">
    <p:spTree>
      <p:nvGrpSpPr>
        <p:cNvPr id="1" name="Shape 146"/>
        <p:cNvGrpSpPr/>
        <p:nvPr/>
      </p:nvGrpSpPr>
      <p:grpSpPr>
        <a:xfrm>
          <a:off x="0" y="0"/>
          <a:ext cx="0" cy="0"/>
          <a:chOff x="0" y="0"/>
          <a:chExt cx="0" cy="0"/>
        </a:xfrm>
      </p:grpSpPr>
      <p:sp>
        <p:nvSpPr>
          <p:cNvPr id="147" name="Shape 147"/>
          <p:cNvSpPr txBox="1">
            <a:spLocks noGrp="1"/>
          </p:cNvSpPr>
          <p:nvPr>
            <p:ph type="sldNum" idx="12"/>
          </p:nvPr>
        </p:nvSpPr>
        <p:spPr>
          <a:xfrm>
            <a:off x="6052590" y="6649861"/>
            <a:ext cx="899621" cy="1005417"/>
          </a:xfrm>
          <a:prstGeom prst="rect">
            <a:avLst/>
          </a:prstGeom>
          <a:noFill/>
          <a:ln>
            <a:noFill/>
          </a:ln>
        </p:spPr>
        <p:txBody>
          <a:bodyPr spcFirstLastPara="1" wrap="square" lIns="49650" tIns="49650" rIns="49650" bIns="49650" anchor="t" anchorCtr="0">
            <a:noAutofit/>
          </a:bodyPr>
          <a:lstStyle>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25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48"/>
        <p:cNvGrpSpPr/>
        <p:nvPr/>
      </p:nvGrpSpPr>
      <p:grpSpPr>
        <a:xfrm>
          <a:off x="0" y="0"/>
          <a:ext cx="0" cy="0"/>
          <a:chOff x="0" y="0"/>
          <a:chExt cx="0" cy="0"/>
        </a:xfrm>
      </p:grpSpPr>
      <p:sp>
        <p:nvSpPr>
          <p:cNvPr id="149" name="Shape 149"/>
          <p:cNvSpPr txBox="1">
            <a:spLocks noGrp="1"/>
          </p:cNvSpPr>
          <p:nvPr>
            <p:ph type="sldNum" idx="12"/>
          </p:nvPr>
        </p:nvSpPr>
        <p:spPr>
          <a:xfrm>
            <a:off x="6052590" y="6649861"/>
            <a:ext cx="899621" cy="1005417"/>
          </a:xfrm>
          <a:prstGeom prst="rect">
            <a:avLst/>
          </a:prstGeom>
          <a:noFill/>
          <a:ln>
            <a:noFill/>
          </a:ln>
        </p:spPr>
        <p:txBody>
          <a:bodyPr spcFirstLastPara="1" wrap="square" lIns="49650" tIns="49650" rIns="49650" bIns="49650" anchor="t" anchorCtr="0">
            <a:noAutofit/>
          </a:bodyPr>
          <a:lstStyle>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80532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Title">
  <p:cSld name="2_Title">
    <p:spTree>
      <p:nvGrpSpPr>
        <p:cNvPr id="1" name="Shape 150"/>
        <p:cNvGrpSpPr/>
        <p:nvPr/>
      </p:nvGrpSpPr>
      <p:grpSpPr>
        <a:xfrm>
          <a:off x="0" y="0"/>
          <a:ext cx="0" cy="0"/>
          <a:chOff x="0" y="0"/>
          <a:chExt cx="0" cy="0"/>
        </a:xfrm>
      </p:grpSpPr>
      <p:pic>
        <p:nvPicPr>
          <p:cNvPr id="151" name="Shape 151" descr="image.png"/>
          <p:cNvPicPr preferRelativeResize="0"/>
          <p:nvPr/>
        </p:nvPicPr>
        <p:blipFill rotWithShape="1">
          <a:blip r:embed="rId2">
            <a:alphaModFix/>
          </a:blip>
          <a:srcRect/>
          <a:stretch/>
        </p:blipFill>
        <p:spPr>
          <a:xfrm>
            <a:off x="635027" y="804775"/>
            <a:ext cx="2831157" cy="304272"/>
          </a:xfrm>
          <a:prstGeom prst="rect">
            <a:avLst/>
          </a:prstGeom>
          <a:noFill/>
          <a:ln>
            <a:noFill/>
          </a:ln>
        </p:spPr>
      </p:pic>
      <p:sp>
        <p:nvSpPr>
          <p:cNvPr id="152" name="Shape 152"/>
          <p:cNvSpPr txBox="1">
            <a:spLocks noGrp="1"/>
          </p:cNvSpPr>
          <p:nvPr>
            <p:ph type="sldNum" idx="12"/>
          </p:nvPr>
        </p:nvSpPr>
        <p:spPr>
          <a:xfrm>
            <a:off x="6052590" y="6649861"/>
            <a:ext cx="899621" cy="1005417"/>
          </a:xfrm>
          <a:prstGeom prst="rect">
            <a:avLst/>
          </a:prstGeom>
          <a:noFill/>
          <a:ln>
            <a:noFill/>
          </a:ln>
        </p:spPr>
        <p:txBody>
          <a:bodyPr spcFirstLastPara="1" wrap="square" lIns="49650" tIns="49650" rIns="49650" bIns="49650" anchor="t" anchorCtr="0">
            <a:noAutofit/>
          </a:bodyPr>
          <a:lstStyle>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73211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Title">
  <p:cSld name="3_Title">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6667034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2_Agenda">
  <p:cSld name="2_Agenda">
    <p:bg>
      <p:bgPr>
        <a:solidFill>
          <a:srgbClr val="FFFFFF"/>
        </a:solidFill>
        <a:effectLst/>
      </p:bgPr>
    </p:bg>
    <p:spTree>
      <p:nvGrpSpPr>
        <p:cNvPr id="1" name="Shape 155"/>
        <p:cNvGrpSpPr/>
        <p:nvPr/>
      </p:nvGrpSpPr>
      <p:grpSpPr>
        <a:xfrm>
          <a:off x="0" y="0"/>
          <a:ext cx="0" cy="0"/>
          <a:chOff x="0" y="0"/>
          <a:chExt cx="0" cy="0"/>
        </a:xfrm>
      </p:grpSpPr>
      <p:cxnSp>
        <p:nvCxnSpPr>
          <p:cNvPr id="156" name="Shape 156"/>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57" name="Shape 157"/>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58" name="Shape 158"/>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59" name="Shape 159"/>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pic>
        <p:nvPicPr>
          <p:cNvPr id="160" name="Shape 160" descr="image.tiff"/>
          <p:cNvPicPr preferRelativeResize="0"/>
          <p:nvPr/>
        </p:nvPicPr>
        <p:blipFill/>
        <p:spPr>
          <a:xfrm>
            <a:off x="3395624" y="1534583"/>
            <a:ext cx="6281906" cy="5091024"/>
          </a:xfrm>
          <a:prstGeom prst="rect">
            <a:avLst/>
          </a:prstGeom>
          <a:solidFill>
            <a:srgbClr val="FFFFFF"/>
          </a:solidFill>
          <a:ln>
            <a:noFill/>
          </a:ln>
        </p:spPr>
      </p:pic>
      <p:sp>
        <p:nvSpPr>
          <p:cNvPr id="161" name="Shape 161"/>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984105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3_Agenda">
  <p:cSld name="3_Agenda">
    <p:bg>
      <p:bgPr>
        <a:solidFill>
          <a:srgbClr val="FFFFFF"/>
        </a:solidFill>
        <a:effectLst/>
      </p:bgPr>
    </p:bg>
    <p:spTree>
      <p:nvGrpSpPr>
        <p:cNvPr id="1" name="Shape 162"/>
        <p:cNvGrpSpPr/>
        <p:nvPr/>
      </p:nvGrpSpPr>
      <p:grpSpPr>
        <a:xfrm>
          <a:off x="0" y="0"/>
          <a:ext cx="0" cy="0"/>
          <a:chOff x="0" y="0"/>
          <a:chExt cx="0" cy="0"/>
        </a:xfrm>
      </p:grpSpPr>
      <p:cxnSp>
        <p:nvCxnSpPr>
          <p:cNvPr id="163" name="Shape 163"/>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64" name="Shape 164"/>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pic>
        <p:nvPicPr>
          <p:cNvPr id="165" name="Shape 165" descr="image.tiff"/>
          <p:cNvPicPr preferRelativeResize="0"/>
          <p:nvPr/>
        </p:nvPicPr>
        <p:blipFill/>
        <p:spPr>
          <a:xfrm>
            <a:off x="2802492" y="1543403"/>
            <a:ext cx="7305003" cy="5115278"/>
          </a:xfrm>
          <a:prstGeom prst="rect">
            <a:avLst/>
          </a:prstGeom>
          <a:solidFill>
            <a:srgbClr val="FFFFFF"/>
          </a:solidFill>
          <a:ln>
            <a:noFill/>
          </a:ln>
        </p:spPr>
      </p:pic>
      <p:cxnSp>
        <p:nvCxnSpPr>
          <p:cNvPr id="166" name="Shape 166"/>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67" name="Shape 167"/>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sp>
        <p:nvSpPr>
          <p:cNvPr id="168" name="Shape 168"/>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2877113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4_Agenda">
  <p:cSld name="4_Agenda">
    <p:bg>
      <p:bgPr>
        <a:solidFill>
          <a:srgbClr val="FFFFFF"/>
        </a:solidFill>
        <a:effectLst/>
      </p:bgPr>
    </p:bg>
    <p:spTree>
      <p:nvGrpSpPr>
        <p:cNvPr id="1" name="Shape 169"/>
        <p:cNvGrpSpPr/>
        <p:nvPr/>
      </p:nvGrpSpPr>
      <p:grpSpPr>
        <a:xfrm>
          <a:off x="0" y="0"/>
          <a:ext cx="0" cy="0"/>
          <a:chOff x="0" y="0"/>
          <a:chExt cx="0" cy="0"/>
        </a:xfrm>
      </p:grpSpPr>
      <p:cxnSp>
        <p:nvCxnSpPr>
          <p:cNvPr id="170" name="Shape 170"/>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71" name="Shape 171"/>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pic>
        <p:nvPicPr>
          <p:cNvPr id="172" name="Shape 172" descr="image.tiff"/>
          <p:cNvPicPr preferRelativeResize="0"/>
          <p:nvPr/>
        </p:nvPicPr>
        <p:blipFill/>
        <p:spPr>
          <a:xfrm>
            <a:off x="3225842" y="1578680"/>
            <a:ext cx="6753765" cy="5289463"/>
          </a:xfrm>
          <a:prstGeom prst="rect">
            <a:avLst/>
          </a:prstGeom>
          <a:solidFill>
            <a:srgbClr val="FFFFFF"/>
          </a:solidFill>
          <a:ln>
            <a:noFill/>
          </a:ln>
        </p:spPr>
      </p:pic>
      <p:cxnSp>
        <p:nvCxnSpPr>
          <p:cNvPr id="173" name="Shape 173"/>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74" name="Shape 174"/>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sp>
        <p:nvSpPr>
          <p:cNvPr id="175" name="Shape 175"/>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9245796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5_Agenda">
  <p:cSld name="6_Agenda">
    <p:bg>
      <p:bgPr>
        <a:solidFill>
          <a:srgbClr val="FFFFFF"/>
        </a:solidFill>
        <a:effectLst/>
      </p:bgPr>
    </p:bg>
    <p:spTree>
      <p:nvGrpSpPr>
        <p:cNvPr id="1" name="Shape 176"/>
        <p:cNvGrpSpPr/>
        <p:nvPr/>
      </p:nvGrpSpPr>
      <p:grpSpPr>
        <a:xfrm>
          <a:off x="0" y="0"/>
          <a:ext cx="0" cy="0"/>
          <a:chOff x="0" y="0"/>
          <a:chExt cx="0" cy="0"/>
        </a:xfrm>
      </p:grpSpPr>
      <p:cxnSp>
        <p:nvCxnSpPr>
          <p:cNvPr id="177" name="Shape 177"/>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78" name="Shape 178"/>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pic>
        <p:nvPicPr>
          <p:cNvPr id="179" name="Shape 179" descr="image.tiff"/>
          <p:cNvPicPr preferRelativeResize="0"/>
          <p:nvPr/>
        </p:nvPicPr>
        <p:blipFill/>
        <p:spPr>
          <a:xfrm>
            <a:off x="998842" y="1457413"/>
            <a:ext cx="10537461" cy="5379863"/>
          </a:xfrm>
          <a:prstGeom prst="rect">
            <a:avLst/>
          </a:prstGeom>
          <a:solidFill>
            <a:srgbClr val="FFFFFF"/>
          </a:solidFill>
          <a:ln>
            <a:noFill/>
          </a:ln>
        </p:spPr>
      </p:pic>
      <p:cxnSp>
        <p:nvCxnSpPr>
          <p:cNvPr id="180" name="Shape 180"/>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81" name="Shape 181"/>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sp>
        <p:nvSpPr>
          <p:cNvPr id="182" name="Shape 182"/>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2697606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6_Agenda">
  <p:cSld name="6_Agenda">
    <p:bg>
      <p:bgPr>
        <a:solidFill>
          <a:srgbClr val="FFFFFF"/>
        </a:solidFill>
        <a:effectLst/>
      </p:bgPr>
    </p:bg>
    <p:spTree>
      <p:nvGrpSpPr>
        <p:cNvPr id="1" name="Shape 183"/>
        <p:cNvGrpSpPr/>
        <p:nvPr/>
      </p:nvGrpSpPr>
      <p:grpSpPr>
        <a:xfrm>
          <a:off x="0" y="0"/>
          <a:ext cx="0" cy="0"/>
          <a:chOff x="0" y="0"/>
          <a:chExt cx="0" cy="0"/>
        </a:xfrm>
      </p:grpSpPr>
      <p:cxnSp>
        <p:nvCxnSpPr>
          <p:cNvPr id="184" name="Shape 184"/>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85" name="Shape 185"/>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86" name="Shape 186"/>
          <p:cNvCxnSpPr/>
          <p:nvPr/>
        </p:nvCxnSpPr>
        <p:spPr>
          <a:xfrm flipH="1">
            <a:off x="630617" y="2892779"/>
            <a:ext cx="3755032" cy="2205"/>
          </a:xfrm>
          <a:prstGeom prst="straightConnector1">
            <a:avLst/>
          </a:prstGeom>
          <a:noFill/>
          <a:ln w="9525" cap="flat" cmpd="sng">
            <a:solidFill>
              <a:srgbClr val="000000"/>
            </a:solidFill>
            <a:prstDash val="solid"/>
            <a:round/>
            <a:headEnd type="none" w="sm" len="sm"/>
            <a:tailEnd type="none" w="sm" len="sm"/>
          </a:ln>
        </p:spPr>
      </p:cxnSp>
      <p:cxnSp>
        <p:nvCxnSpPr>
          <p:cNvPr id="187" name="Shape 187"/>
          <p:cNvCxnSpPr/>
          <p:nvPr/>
        </p:nvCxnSpPr>
        <p:spPr>
          <a:xfrm>
            <a:off x="4703160" y="2897189"/>
            <a:ext cx="7322642" cy="2205"/>
          </a:xfrm>
          <a:prstGeom prst="straightConnector1">
            <a:avLst/>
          </a:prstGeom>
          <a:noFill/>
          <a:ln w="9525" cap="flat" cmpd="sng">
            <a:solidFill>
              <a:srgbClr val="000000"/>
            </a:solidFill>
            <a:prstDash val="solid"/>
            <a:round/>
            <a:headEnd type="none" w="sm" len="sm"/>
            <a:tailEnd type="none" w="sm" len="sm"/>
          </a:ln>
        </p:spPr>
      </p:cxnSp>
      <p:cxnSp>
        <p:nvCxnSpPr>
          <p:cNvPr id="188" name="Shape 188"/>
          <p:cNvCxnSpPr/>
          <p:nvPr/>
        </p:nvCxnSpPr>
        <p:spPr>
          <a:xfrm flipH="1">
            <a:off x="630617" y="5080001"/>
            <a:ext cx="3755032" cy="2205"/>
          </a:xfrm>
          <a:prstGeom prst="straightConnector1">
            <a:avLst/>
          </a:prstGeom>
          <a:noFill/>
          <a:ln w="9525" cap="flat" cmpd="sng">
            <a:solidFill>
              <a:srgbClr val="000000"/>
            </a:solidFill>
            <a:prstDash val="solid"/>
            <a:round/>
            <a:headEnd type="none" w="sm" len="sm"/>
            <a:tailEnd type="none" w="sm" len="sm"/>
          </a:ln>
        </p:spPr>
      </p:cxnSp>
      <p:cxnSp>
        <p:nvCxnSpPr>
          <p:cNvPr id="189" name="Shape 189"/>
          <p:cNvCxnSpPr/>
          <p:nvPr/>
        </p:nvCxnSpPr>
        <p:spPr>
          <a:xfrm flipH="1">
            <a:off x="4683316" y="5071181"/>
            <a:ext cx="7322642" cy="2205"/>
          </a:xfrm>
          <a:prstGeom prst="straightConnector1">
            <a:avLst/>
          </a:prstGeom>
          <a:noFill/>
          <a:ln w="9525" cap="flat" cmpd="sng">
            <a:solidFill>
              <a:srgbClr val="000000"/>
            </a:solidFill>
            <a:prstDash val="solid"/>
            <a:round/>
            <a:headEnd type="none" w="sm" len="sm"/>
            <a:tailEnd type="none" w="sm" len="sm"/>
          </a:ln>
        </p:spPr>
      </p:cxnSp>
      <p:sp>
        <p:nvSpPr>
          <p:cNvPr id="190" name="Shape 190"/>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643038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7_Agenda">
  <p:cSld name="7_Agenda">
    <p:bg>
      <p:bgPr>
        <a:solidFill>
          <a:srgbClr val="FFFFFF"/>
        </a:solidFill>
        <a:effectLst/>
      </p:bgPr>
    </p:bg>
    <p:spTree>
      <p:nvGrpSpPr>
        <p:cNvPr id="1" name="Shape 191"/>
        <p:cNvGrpSpPr/>
        <p:nvPr/>
      </p:nvGrpSpPr>
      <p:grpSpPr>
        <a:xfrm>
          <a:off x="0" y="0"/>
          <a:ext cx="0" cy="0"/>
          <a:chOff x="0" y="0"/>
          <a:chExt cx="0" cy="0"/>
        </a:xfrm>
      </p:grpSpPr>
      <p:cxnSp>
        <p:nvCxnSpPr>
          <p:cNvPr id="192" name="Shape 192"/>
          <p:cNvCxnSpPr/>
          <p:nvPr/>
        </p:nvCxnSpPr>
        <p:spPr>
          <a:xfrm>
            <a:off x="635027" y="67689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93" name="Shape 193"/>
          <p:cNvCxnSpPr/>
          <p:nvPr/>
        </p:nvCxnSpPr>
        <p:spPr>
          <a:xfrm>
            <a:off x="635027" y="1261182"/>
            <a:ext cx="11734748" cy="2205"/>
          </a:xfrm>
          <a:prstGeom prst="straightConnector1">
            <a:avLst/>
          </a:prstGeom>
          <a:noFill/>
          <a:ln w="9525" cap="flat" cmpd="sng">
            <a:solidFill>
              <a:srgbClr val="000000"/>
            </a:solidFill>
            <a:prstDash val="solid"/>
            <a:miter lim="8000"/>
            <a:headEnd type="none" w="sm" len="sm"/>
            <a:tailEnd type="none" w="sm" len="sm"/>
          </a:ln>
        </p:spPr>
      </p:cxnSp>
      <p:cxnSp>
        <p:nvCxnSpPr>
          <p:cNvPr id="194" name="Shape 194"/>
          <p:cNvCxnSpPr/>
          <p:nvPr/>
        </p:nvCxnSpPr>
        <p:spPr>
          <a:xfrm flipH="1">
            <a:off x="8568440" y="2892779"/>
            <a:ext cx="3755032" cy="2205"/>
          </a:xfrm>
          <a:prstGeom prst="straightConnector1">
            <a:avLst/>
          </a:prstGeom>
          <a:noFill/>
          <a:ln w="9525" cap="flat" cmpd="sng">
            <a:solidFill>
              <a:srgbClr val="000000"/>
            </a:solidFill>
            <a:prstDash val="solid"/>
            <a:round/>
            <a:headEnd type="none" w="sm" len="sm"/>
            <a:tailEnd type="none" w="sm" len="sm"/>
          </a:ln>
        </p:spPr>
      </p:cxnSp>
      <p:cxnSp>
        <p:nvCxnSpPr>
          <p:cNvPr id="195" name="Shape 195"/>
          <p:cNvCxnSpPr/>
          <p:nvPr/>
        </p:nvCxnSpPr>
        <p:spPr>
          <a:xfrm>
            <a:off x="661486" y="2892779"/>
            <a:ext cx="7640155" cy="2205"/>
          </a:xfrm>
          <a:prstGeom prst="straightConnector1">
            <a:avLst/>
          </a:prstGeom>
          <a:noFill/>
          <a:ln w="9525" cap="flat" cmpd="sng">
            <a:solidFill>
              <a:srgbClr val="000000"/>
            </a:solidFill>
            <a:prstDash val="solid"/>
            <a:round/>
            <a:headEnd type="none" w="sm" len="sm"/>
            <a:tailEnd type="none" w="sm" len="sm"/>
          </a:ln>
        </p:spPr>
      </p:cxnSp>
      <p:sp>
        <p:nvSpPr>
          <p:cNvPr id="196" name="Shape 196"/>
          <p:cNvSpPr txBox="1">
            <a:spLocks noGrp="1"/>
          </p:cNvSpPr>
          <p:nvPr>
            <p:ph type="sldNum" idx="12"/>
          </p:nvPr>
        </p:nvSpPr>
        <p:spPr>
          <a:xfrm>
            <a:off x="12007898" y="746124"/>
            <a:ext cx="366552" cy="412753"/>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3124"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6154722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4_Title">
  <p:cSld name="4_Title">
    <p:spTree>
      <p:nvGrpSpPr>
        <p:cNvPr id="1" name="Shape 197"/>
        <p:cNvGrpSpPr/>
        <p:nvPr/>
      </p:nvGrpSpPr>
      <p:grpSpPr>
        <a:xfrm>
          <a:off x="0" y="0"/>
          <a:ext cx="0" cy="0"/>
          <a:chOff x="0" y="0"/>
          <a:chExt cx="0" cy="0"/>
        </a:xfrm>
      </p:grpSpPr>
      <p:pic>
        <p:nvPicPr>
          <p:cNvPr id="198" name="Shape 198" descr="image.png"/>
          <p:cNvPicPr preferRelativeResize="0"/>
          <p:nvPr/>
        </p:nvPicPr>
        <p:blipFill rotWithShape="1">
          <a:blip r:embed="rId2">
            <a:alphaModFix/>
          </a:blip>
          <a:srcRect/>
          <a:stretch/>
        </p:blipFill>
        <p:spPr>
          <a:xfrm>
            <a:off x="635027" y="804775"/>
            <a:ext cx="2831157" cy="304272"/>
          </a:xfrm>
          <a:prstGeom prst="rect">
            <a:avLst/>
          </a:prstGeom>
          <a:noFill/>
          <a:ln>
            <a:noFill/>
          </a:ln>
        </p:spPr>
      </p:pic>
      <p:sp>
        <p:nvSpPr>
          <p:cNvPr id="199" name="Shape 199"/>
          <p:cNvSpPr txBox="1">
            <a:spLocks noGrp="1"/>
          </p:cNvSpPr>
          <p:nvPr>
            <p:ph type="sldNum" idx="12"/>
          </p:nvPr>
        </p:nvSpPr>
        <p:spPr>
          <a:xfrm>
            <a:off x="6052590" y="6649861"/>
            <a:ext cx="899621" cy="1005417"/>
          </a:xfrm>
          <a:prstGeom prst="rect">
            <a:avLst/>
          </a:prstGeom>
          <a:noFill/>
          <a:ln>
            <a:noFill/>
          </a:ln>
        </p:spPr>
        <p:txBody>
          <a:bodyPr spcFirstLastPara="1" wrap="square" lIns="49650" tIns="49650" rIns="49650" bIns="49650" anchor="t" anchorCtr="0">
            <a:noAutofit/>
          </a:bodyPr>
          <a:lstStyle>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505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5_Title">
  <p:cSld name="5_Title">
    <p:spTree>
      <p:nvGrpSpPr>
        <p:cNvPr id="1" name="Shape 200"/>
        <p:cNvGrpSpPr/>
        <p:nvPr/>
      </p:nvGrpSpPr>
      <p:grpSpPr>
        <a:xfrm>
          <a:off x="0" y="0"/>
          <a:ext cx="0" cy="0"/>
          <a:chOff x="0" y="0"/>
          <a:chExt cx="0" cy="0"/>
        </a:xfrm>
      </p:grpSpPr>
      <p:sp>
        <p:nvSpPr>
          <p:cNvPr id="201" name="Shape 201"/>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41093683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3_Title copy">
  <p:cSld name="3_Title copy">
    <p:spTree>
      <p:nvGrpSpPr>
        <p:cNvPr id="1" name="Shape 202"/>
        <p:cNvGrpSpPr/>
        <p:nvPr/>
      </p:nvGrpSpPr>
      <p:grpSpPr>
        <a:xfrm>
          <a:off x="0" y="0"/>
          <a:ext cx="0" cy="0"/>
          <a:chOff x="0" y="0"/>
          <a:chExt cx="0" cy="0"/>
        </a:xfrm>
      </p:grpSpPr>
      <p:sp>
        <p:nvSpPr>
          <p:cNvPr id="203" name="Shape 203"/>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32894044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3_Title copy 1">
  <p:cSld name="3_Title copy 1">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6319131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copy">
  <p:cSld name="2_Title copy">
    <p:spTree>
      <p:nvGrpSpPr>
        <p:cNvPr id="1" name="Shape 206"/>
        <p:cNvGrpSpPr/>
        <p:nvPr/>
      </p:nvGrpSpPr>
      <p:grpSpPr>
        <a:xfrm>
          <a:off x="0" y="0"/>
          <a:ext cx="0" cy="0"/>
          <a:chOff x="0" y="0"/>
          <a:chExt cx="0" cy="0"/>
        </a:xfrm>
      </p:grpSpPr>
      <p:sp>
        <p:nvSpPr>
          <p:cNvPr id="207" name="Shape 207"/>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24802850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Title copy 1">
  <p:cSld name="2_Title copy 1">
    <p:spTree>
      <p:nvGrpSpPr>
        <p:cNvPr id="1" name="Shape 208"/>
        <p:cNvGrpSpPr/>
        <p:nvPr/>
      </p:nvGrpSpPr>
      <p:grpSpPr>
        <a:xfrm>
          <a:off x="0" y="0"/>
          <a:ext cx="0" cy="0"/>
          <a:chOff x="0" y="0"/>
          <a:chExt cx="0" cy="0"/>
        </a:xfrm>
      </p:grpSpPr>
      <p:sp>
        <p:nvSpPr>
          <p:cNvPr id="209" name="Shape 209"/>
          <p:cNvSpPr txBox="1">
            <a:spLocks noGrp="1"/>
          </p:cNvSpPr>
          <p:nvPr>
            <p:ph type="sldNum" idx="12"/>
          </p:nvPr>
        </p:nvSpPr>
        <p:spPr>
          <a:xfrm>
            <a:off x="11738893" y="637204"/>
            <a:ext cx="366552" cy="412753"/>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Font typeface="Arial"/>
              <a:buNone/>
              <a:defRPr sz="3124"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86915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Body copy – bulleted rev">
  <p:cSld name="Body copy – bulleted rev">
    <p:spTree>
      <p:nvGrpSpPr>
        <p:cNvPr id="1" name="Shape 210"/>
        <p:cNvGrpSpPr/>
        <p:nvPr/>
      </p:nvGrpSpPr>
      <p:grpSpPr>
        <a:xfrm>
          <a:off x="0" y="0"/>
          <a:ext cx="0" cy="0"/>
          <a:chOff x="0" y="0"/>
          <a:chExt cx="0" cy="0"/>
        </a:xfrm>
      </p:grpSpPr>
      <p:cxnSp>
        <p:nvCxnSpPr>
          <p:cNvPr id="211" name="Shape 211"/>
          <p:cNvCxnSpPr/>
          <p:nvPr/>
        </p:nvCxnSpPr>
        <p:spPr>
          <a:xfrm rot="10800000" flipH="1">
            <a:off x="1248040" y="786462"/>
            <a:ext cx="817936" cy="1"/>
          </a:xfrm>
          <a:prstGeom prst="straightConnector1">
            <a:avLst/>
          </a:prstGeom>
          <a:noFill/>
          <a:ln w="88900" cap="flat" cmpd="sng">
            <a:solidFill>
              <a:srgbClr val="FFFFFF"/>
            </a:solidFill>
            <a:prstDash val="solid"/>
            <a:miter lim="8000"/>
            <a:headEnd type="none" w="sm" len="sm"/>
            <a:tailEnd type="none" w="sm" len="sm"/>
          </a:ln>
        </p:spPr>
      </p:cxnSp>
      <p:cxnSp>
        <p:nvCxnSpPr>
          <p:cNvPr id="212" name="Shape 212"/>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13" name="Shape 213"/>
          <p:cNvSpPr txBox="1">
            <a:spLocks noGrp="1"/>
          </p:cNvSpPr>
          <p:nvPr>
            <p:ph type="body" idx="1"/>
          </p:nvPr>
        </p:nvSpPr>
        <p:spPr>
          <a:xfrm>
            <a:off x="1242103" y="981272"/>
            <a:ext cx="5146192" cy="264585"/>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FFFFFF"/>
              </a:buClr>
              <a:buSzPts val="1400"/>
              <a:buFont typeface="Merriweather Sans"/>
              <a:buNone/>
              <a:defRPr sz="1704"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14" name="Shape 214"/>
          <p:cNvSpPr txBox="1">
            <a:spLocks noGrp="1"/>
          </p:cNvSpPr>
          <p:nvPr>
            <p:ph type="body" idx="2"/>
          </p:nvPr>
        </p:nvSpPr>
        <p:spPr>
          <a:xfrm>
            <a:off x="1253514" y="1757165"/>
            <a:ext cx="8717716" cy="1857376"/>
          </a:xfrm>
          <a:prstGeom prst="rect">
            <a:avLst/>
          </a:prstGeom>
          <a:noFill/>
          <a:ln>
            <a:noFill/>
          </a:ln>
        </p:spPr>
        <p:txBody>
          <a:bodyPr spcFirstLastPara="1" wrap="square" lIns="89325" tIns="89325" rIns="89325" bIns="89325" anchor="t" anchorCtr="0"/>
          <a:lstStyle>
            <a:lvl1pPr marL="649133" marR="0" lvl="0" indent="-459802" algn="l" rtl="0">
              <a:lnSpc>
                <a:spcPct val="110000"/>
              </a:lnSpc>
              <a:spcBef>
                <a:spcPts val="710"/>
              </a:spcBef>
              <a:spcAft>
                <a:spcPts val="0"/>
              </a:spcAft>
              <a:buClr>
                <a:srgbClr val="FFFFFF"/>
              </a:buClr>
              <a:buSzPts val="1500"/>
              <a:buFont typeface="Merriweather Sans"/>
              <a:buChar char="‣"/>
              <a:defRPr sz="2556" b="0" i="0" u="none" strike="noStrike" cap="none">
                <a:solidFill>
                  <a:srgbClr val="FFFFFF"/>
                </a:solidFill>
                <a:latin typeface="Arial"/>
                <a:ea typeface="Arial"/>
                <a:cs typeface="Arial"/>
                <a:sym typeface="Arial"/>
              </a:defRPr>
            </a:lvl1pPr>
            <a:lvl2pPr marL="1298265" marR="0" lvl="1"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2pPr>
            <a:lvl3pPr marL="1947398" marR="0" lvl="2"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3pPr>
            <a:lvl4pPr marL="2596530" marR="0" lvl="3"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15" name="Shape 215"/>
          <p:cNvSpPr txBox="1">
            <a:spLocks noGrp="1"/>
          </p:cNvSpPr>
          <p:nvPr>
            <p:ph type="body" idx="3"/>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16" name="Shape 216"/>
          <p:cNvSpPr>
            <a:spLocks noGrp="1"/>
          </p:cNvSpPr>
          <p:nvPr>
            <p:ph type="pic" idx="4"/>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17" name="Shape 217"/>
          <p:cNvSpPr txBox="1">
            <a:spLocks noGrp="1"/>
          </p:cNvSpPr>
          <p:nvPr>
            <p:ph type="sldNum" idx="12"/>
          </p:nvPr>
        </p:nvSpPr>
        <p:spPr>
          <a:xfrm>
            <a:off x="11454609" y="481330"/>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382466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GA location map">
  <p:cSld name="GA location map">
    <p:bg>
      <p:bgPr>
        <a:solidFill>
          <a:srgbClr val="FFFFFF"/>
        </a:solidFill>
        <a:effectLst/>
      </p:bgPr>
    </p:bg>
    <p:spTree>
      <p:nvGrpSpPr>
        <p:cNvPr id="1" name="Shape 218"/>
        <p:cNvGrpSpPr/>
        <p:nvPr/>
      </p:nvGrpSpPr>
      <p:grpSpPr>
        <a:xfrm>
          <a:off x="0" y="0"/>
          <a:ext cx="0" cy="0"/>
          <a:chOff x="0" y="0"/>
          <a:chExt cx="0" cy="0"/>
        </a:xfrm>
      </p:grpSpPr>
      <p:cxnSp>
        <p:nvCxnSpPr>
          <p:cNvPr id="219" name="Shape 219"/>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220" name="Shape 220"/>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221" name="Shape 221"/>
          <p:cNvSpPr txBox="1"/>
          <p:nvPr/>
        </p:nvSpPr>
        <p:spPr>
          <a:xfrm>
            <a:off x="1242103" y="981272"/>
            <a:ext cx="5146192" cy="264585"/>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000000"/>
              </a:buClr>
              <a:buFont typeface="Merriweather Sans"/>
              <a:buNone/>
            </a:pPr>
            <a:r>
              <a:rPr lang="en" sz="1704" b="0" i="0" u="none" strike="noStrike" cap="none">
                <a:solidFill>
                  <a:srgbClr val="000000"/>
                </a:solidFill>
                <a:latin typeface="Arial"/>
                <a:ea typeface="Arial"/>
                <a:cs typeface="Arial"/>
                <a:sym typeface="Arial"/>
              </a:rPr>
              <a:t>General Assembly campus locations</a:t>
            </a:r>
            <a:endParaRPr sz="1988"/>
          </a:p>
        </p:txBody>
      </p:sp>
      <p:pic>
        <p:nvPicPr>
          <p:cNvPr id="222" name="Shape 222" descr="svg&gt;.pdf"/>
          <p:cNvPicPr preferRelativeResize="0"/>
          <p:nvPr/>
        </p:nvPicPr>
        <p:blipFill rotWithShape="1">
          <a:blip r:embed="rId2">
            <a:alphaModFix/>
          </a:blip>
          <a:srcRect/>
          <a:stretch/>
        </p:blipFill>
        <p:spPr>
          <a:xfrm>
            <a:off x="1264923" y="1541382"/>
            <a:ext cx="10512893" cy="4746626"/>
          </a:xfrm>
          <a:prstGeom prst="rect">
            <a:avLst/>
          </a:prstGeom>
          <a:noFill/>
          <a:ln>
            <a:noFill/>
          </a:ln>
        </p:spPr>
      </p:pic>
      <p:sp>
        <p:nvSpPr>
          <p:cNvPr id="223" name="Shape 223"/>
          <p:cNvSpPr txBox="1">
            <a:spLocks noGrp="1"/>
          </p:cNvSpPr>
          <p:nvPr>
            <p:ph type="body" idx="1"/>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000000"/>
              </a:buClr>
              <a:buSzPts val="1400"/>
              <a:buFont typeface="Arial"/>
              <a:buNone/>
              <a:defRPr sz="1278"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24" name="Shape 224"/>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25" name="Shape 225"/>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9812749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226"/>
        <p:cNvGrpSpPr/>
        <p:nvPr/>
      </p:nvGrpSpPr>
      <p:grpSpPr>
        <a:xfrm>
          <a:off x="0" y="0"/>
          <a:ext cx="0" cy="0"/>
          <a:chOff x="0" y="0"/>
          <a:chExt cx="0" cy="0"/>
        </a:xfrm>
      </p:grpSpPr>
      <p:cxnSp>
        <p:nvCxnSpPr>
          <p:cNvPr id="227" name="Shape 227"/>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228" name="Shape 228"/>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29" name="Shape 229"/>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30" name="Shape 230"/>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31" name="Shape 231"/>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32" name="Shape 232"/>
          <p:cNvSpPr txBox="1">
            <a:spLocks noGrp="1"/>
          </p:cNvSpPr>
          <p:nvPr>
            <p:ph type="sldNum" idx="12"/>
          </p:nvPr>
        </p:nvSpPr>
        <p:spPr>
          <a:xfrm>
            <a:off x="11454609" y="481330"/>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9328724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p:cSld name="8_Agenda">
    <p:bg>
      <p:bgPr>
        <a:solidFill>
          <a:srgbClr val="FFFFFF"/>
        </a:solidFill>
        <a:effectLst/>
      </p:bgPr>
    </p:bg>
    <p:spTree>
      <p:nvGrpSpPr>
        <p:cNvPr id="1" name="Shape 233"/>
        <p:cNvGrpSpPr/>
        <p:nvPr/>
      </p:nvGrpSpPr>
      <p:grpSpPr>
        <a:xfrm>
          <a:off x="0" y="0"/>
          <a:ext cx="0" cy="0"/>
          <a:chOff x="0" y="0"/>
          <a:chExt cx="0" cy="0"/>
        </a:xfrm>
      </p:grpSpPr>
      <p:cxnSp>
        <p:nvCxnSpPr>
          <p:cNvPr id="234" name="Shape 234"/>
          <p:cNvCxnSpPr/>
          <p:nvPr/>
        </p:nvCxnSpPr>
        <p:spPr>
          <a:xfrm>
            <a:off x="1230691" y="676892"/>
            <a:ext cx="10543369" cy="2205"/>
          </a:xfrm>
          <a:prstGeom prst="straightConnector1">
            <a:avLst/>
          </a:prstGeom>
          <a:noFill/>
          <a:ln w="9525" cap="flat" cmpd="sng">
            <a:solidFill>
              <a:srgbClr val="000000"/>
            </a:solidFill>
            <a:prstDash val="solid"/>
            <a:miter lim="8000"/>
            <a:headEnd type="none" w="sm" len="sm"/>
            <a:tailEnd type="none" w="sm" len="sm"/>
          </a:ln>
        </p:spPr>
      </p:cxnSp>
      <p:cxnSp>
        <p:nvCxnSpPr>
          <p:cNvPr id="235" name="Shape 235"/>
          <p:cNvCxnSpPr/>
          <p:nvPr/>
        </p:nvCxnSpPr>
        <p:spPr>
          <a:xfrm>
            <a:off x="1230691" y="1261180"/>
            <a:ext cx="10543369" cy="2206"/>
          </a:xfrm>
          <a:prstGeom prst="straightConnector1">
            <a:avLst/>
          </a:prstGeom>
          <a:noFill/>
          <a:ln w="9525" cap="flat" cmpd="sng">
            <a:solidFill>
              <a:srgbClr val="000000"/>
            </a:solidFill>
            <a:prstDash val="solid"/>
            <a:miter lim="8000"/>
            <a:headEnd type="none" w="sm" len="sm"/>
            <a:tailEnd type="none" w="sm" len="sm"/>
          </a:ln>
        </p:spPr>
      </p:cxnSp>
      <p:sp>
        <p:nvSpPr>
          <p:cNvPr id="236" name="Shape 236"/>
          <p:cNvSpPr txBox="1">
            <a:spLocks noGrp="1"/>
          </p:cNvSpPr>
          <p:nvPr>
            <p:ph type="sldNum" idx="12"/>
          </p:nvPr>
        </p:nvSpPr>
        <p:spPr>
          <a:xfrm>
            <a:off x="11453097" y="778647"/>
            <a:ext cx="321042" cy="352779"/>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284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53008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Title">
  <p:cSld name="6_Title">
    <p:spTree>
      <p:nvGrpSpPr>
        <p:cNvPr id="1" name="Shape 237"/>
        <p:cNvGrpSpPr/>
        <p:nvPr/>
      </p:nvGrpSpPr>
      <p:grpSpPr>
        <a:xfrm>
          <a:off x="0" y="0"/>
          <a:ext cx="0" cy="0"/>
          <a:chOff x="0" y="0"/>
          <a:chExt cx="0" cy="0"/>
        </a:xfrm>
      </p:grpSpPr>
      <p:cxnSp>
        <p:nvCxnSpPr>
          <p:cNvPr id="238" name="Shape 238"/>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239" name="Shape 239"/>
          <p:cNvCxnSpPr/>
          <p:nvPr/>
        </p:nvCxnSpPr>
        <p:spPr>
          <a:xfrm>
            <a:off x="2678971" y="5764711"/>
            <a:ext cx="7662175" cy="1"/>
          </a:xfrm>
          <a:prstGeom prst="straightConnector1">
            <a:avLst/>
          </a:prstGeom>
          <a:noFill/>
          <a:ln w="9525" cap="flat" cmpd="sng">
            <a:solidFill>
              <a:srgbClr val="000000"/>
            </a:solidFill>
            <a:prstDash val="solid"/>
            <a:miter lim="8000"/>
            <a:headEnd type="none" w="sm" len="sm"/>
            <a:tailEnd type="none" w="sm" len="sm"/>
          </a:ln>
        </p:spPr>
      </p:cxnSp>
      <p:cxnSp>
        <p:nvCxnSpPr>
          <p:cNvPr id="240" name="Shape 240"/>
          <p:cNvCxnSpPr/>
          <p:nvPr/>
        </p:nvCxnSpPr>
        <p:spPr>
          <a:xfrm>
            <a:off x="1232991" y="6568092"/>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41" name="Shape 241"/>
          <p:cNvSpPr txBox="1">
            <a:spLocks noGrp="1"/>
          </p:cNvSpPr>
          <p:nvPr>
            <p:ph type="body" idx="1"/>
          </p:nvPr>
        </p:nvSpPr>
        <p:spPr>
          <a:xfrm>
            <a:off x="1253514" y="6661284"/>
            <a:ext cx="3343314" cy="365126"/>
          </a:xfrm>
          <a:prstGeom prst="rect">
            <a:avLst/>
          </a:prstGeom>
          <a:noFill/>
          <a:ln>
            <a:noFill/>
          </a:ln>
        </p:spPr>
        <p:txBody>
          <a:bodyPr spcFirstLastPara="1" wrap="square" lIns="89325" tIns="89325" rIns="89325" bIns="89325" anchor="t"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42" name="Shape 242"/>
          <p:cNvSpPr txBox="1">
            <a:spLocks noGrp="1"/>
          </p:cNvSpPr>
          <p:nvPr>
            <p:ph type="body" idx="2"/>
          </p:nvPr>
        </p:nvSpPr>
        <p:spPr>
          <a:xfrm>
            <a:off x="1230692" y="1061146"/>
            <a:ext cx="10543417" cy="146507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1704"/>
              </a:spcBef>
              <a:spcAft>
                <a:spcPts val="0"/>
              </a:spcAft>
              <a:buClr>
                <a:srgbClr val="FFFFFF"/>
              </a:buClr>
              <a:buSzPts val="1400"/>
              <a:buFont typeface="Arial"/>
              <a:buNone/>
              <a:defRPr sz="1135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43" name="Shape 243"/>
          <p:cNvSpPr>
            <a:spLocks noGrp="1"/>
          </p:cNvSpPr>
          <p:nvPr>
            <p:ph type="pic" idx="3"/>
          </p:nvPr>
        </p:nvSpPr>
        <p:spPr>
          <a:xfrm>
            <a:off x="11488759" y="6674941"/>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44" name="Shape 244"/>
          <p:cNvSpPr txBox="1">
            <a:spLocks noGrp="1"/>
          </p:cNvSpPr>
          <p:nvPr>
            <p:ph type="sldNum" idx="12"/>
          </p:nvPr>
        </p:nvSpPr>
        <p:spPr>
          <a:xfrm>
            <a:off x="11454609" y="481330"/>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77870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ody copy - bulleted red">
  <p:cSld name="Body copy - bulleted red">
    <p:bg>
      <p:bgPr>
        <a:solidFill>
          <a:srgbClr val="ED332F"/>
        </a:solidFill>
        <a:effectLst/>
      </p:bgPr>
    </p:bg>
    <p:spTree>
      <p:nvGrpSpPr>
        <p:cNvPr id="1" name="Shape 245"/>
        <p:cNvGrpSpPr/>
        <p:nvPr/>
      </p:nvGrpSpPr>
      <p:grpSpPr>
        <a:xfrm>
          <a:off x="0" y="0"/>
          <a:ext cx="0" cy="0"/>
          <a:chOff x="0" y="0"/>
          <a:chExt cx="0" cy="0"/>
        </a:xfrm>
      </p:grpSpPr>
      <p:cxnSp>
        <p:nvCxnSpPr>
          <p:cNvPr id="246" name="Shape 246"/>
          <p:cNvCxnSpPr/>
          <p:nvPr/>
        </p:nvCxnSpPr>
        <p:spPr>
          <a:xfrm rot="10800000" flipH="1">
            <a:off x="1248040" y="786462"/>
            <a:ext cx="817936" cy="1"/>
          </a:xfrm>
          <a:prstGeom prst="straightConnector1">
            <a:avLst/>
          </a:prstGeom>
          <a:noFill/>
          <a:ln w="88900" cap="flat" cmpd="sng">
            <a:solidFill>
              <a:srgbClr val="FFFFFF"/>
            </a:solidFill>
            <a:prstDash val="solid"/>
            <a:miter lim="8000"/>
            <a:headEnd type="none" w="sm" len="sm"/>
            <a:tailEnd type="none" w="sm" len="sm"/>
          </a:ln>
        </p:spPr>
      </p:cxnSp>
      <p:cxnSp>
        <p:nvCxnSpPr>
          <p:cNvPr id="247" name="Shape 247"/>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48" name="Shape 248"/>
          <p:cNvSpPr txBox="1">
            <a:spLocks noGrp="1"/>
          </p:cNvSpPr>
          <p:nvPr>
            <p:ph type="body" idx="1"/>
          </p:nvPr>
        </p:nvSpPr>
        <p:spPr>
          <a:xfrm>
            <a:off x="1253514" y="1757165"/>
            <a:ext cx="8717716" cy="1857376"/>
          </a:xfrm>
          <a:prstGeom prst="rect">
            <a:avLst/>
          </a:prstGeom>
          <a:noFill/>
          <a:ln>
            <a:noFill/>
          </a:ln>
        </p:spPr>
        <p:txBody>
          <a:bodyPr spcFirstLastPara="1" wrap="square" lIns="89325" tIns="89325" rIns="89325" bIns="89325" anchor="t" anchorCtr="0"/>
          <a:lstStyle>
            <a:lvl1pPr marL="649133" marR="0" lvl="0" indent="-459802" algn="l" rtl="0">
              <a:lnSpc>
                <a:spcPct val="110000"/>
              </a:lnSpc>
              <a:spcBef>
                <a:spcPts val="710"/>
              </a:spcBef>
              <a:spcAft>
                <a:spcPts val="0"/>
              </a:spcAft>
              <a:buClr>
                <a:srgbClr val="FFFFFF"/>
              </a:buClr>
              <a:buSzPts val="1500"/>
              <a:buFont typeface="Merriweather Sans"/>
              <a:buChar char="‣"/>
              <a:defRPr sz="2556" b="0" i="0" u="none" strike="noStrike" cap="none">
                <a:solidFill>
                  <a:srgbClr val="FFFFFF"/>
                </a:solidFill>
                <a:latin typeface="Arial"/>
                <a:ea typeface="Arial"/>
                <a:cs typeface="Arial"/>
                <a:sym typeface="Arial"/>
              </a:defRPr>
            </a:lvl1pPr>
            <a:lvl2pPr marL="1298265" marR="0" lvl="1"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2pPr>
            <a:lvl3pPr marL="1947398" marR="0" lvl="2"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3pPr>
            <a:lvl4pPr marL="2596530" marR="0" lvl="3" indent="-441771" algn="l" rtl="0">
              <a:lnSpc>
                <a:spcPct val="110000"/>
              </a:lnSpc>
              <a:spcBef>
                <a:spcPts val="710"/>
              </a:spcBef>
              <a:spcAft>
                <a:spcPts val="0"/>
              </a:spcAft>
              <a:buClr>
                <a:srgbClr val="FFFFFF"/>
              </a:buClr>
              <a:buSzPts val="1300"/>
              <a:buFont typeface="Merriweather Sans"/>
              <a:buChar char="•"/>
              <a:defRPr sz="2556"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49" name="Shape 249"/>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50" name="Shape 250"/>
          <p:cNvSpPr txBox="1">
            <a:spLocks noGrp="1"/>
          </p:cNvSpPr>
          <p:nvPr>
            <p:ph type="body" idx="3"/>
          </p:nvPr>
        </p:nvSpPr>
        <p:spPr>
          <a:xfrm>
            <a:off x="1242103" y="983213"/>
            <a:ext cx="10554826" cy="282224"/>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FFFFFF"/>
              </a:buClr>
              <a:buSzPts val="1400"/>
              <a:buFont typeface="Merriweather Sans"/>
              <a:buNone/>
              <a:defRPr sz="1704"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51" name="Shape 251"/>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8589201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252"/>
        <p:cNvGrpSpPr/>
        <p:nvPr/>
      </p:nvGrpSpPr>
      <p:grpSpPr>
        <a:xfrm>
          <a:off x="0" y="0"/>
          <a:ext cx="0" cy="0"/>
          <a:chOff x="0" y="0"/>
          <a:chExt cx="0" cy="0"/>
        </a:xfrm>
      </p:grpSpPr>
      <p:cxnSp>
        <p:nvCxnSpPr>
          <p:cNvPr id="253" name="Shape 253"/>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254" name="Shape 254"/>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55" name="Shape 255"/>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56" name="Shape 256"/>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57" name="Shape 257"/>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58" name="Shape 258"/>
          <p:cNvSpPr txBox="1">
            <a:spLocks noGrp="1"/>
          </p:cNvSpPr>
          <p:nvPr>
            <p:ph type="sldNum" idx="12"/>
          </p:nvPr>
        </p:nvSpPr>
        <p:spPr>
          <a:xfrm>
            <a:off x="11454609" y="481330"/>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2101107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Body copy – no bullets">
  <p:cSld name="Body copy – no bullets">
    <p:bg>
      <p:bgPr>
        <a:solidFill>
          <a:srgbClr val="FFFFFF"/>
        </a:solidFill>
        <a:effectLst/>
      </p:bgPr>
    </p:bg>
    <p:spTree>
      <p:nvGrpSpPr>
        <p:cNvPr id="1" name="Shape 259"/>
        <p:cNvGrpSpPr/>
        <p:nvPr/>
      </p:nvGrpSpPr>
      <p:grpSpPr>
        <a:xfrm>
          <a:off x="0" y="0"/>
          <a:ext cx="0" cy="0"/>
          <a:chOff x="0" y="0"/>
          <a:chExt cx="0" cy="0"/>
        </a:xfrm>
      </p:grpSpPr>
      <p:cxnSp>
        <p:nvCxnSpPr>
          <p:cNvPr id="260" name="Shape 260"/>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261" name="Shape 261"/>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262" name="Shape 262"/>
          <p:cNvSpPr txBox="1">
            <a:spLocks noGrp="1"/>
          </p:cNvSpPr>
          <p:nvPr>
            <p:ph type="body" idx="1"/>
          </p:nvPr>
        </p:nvSpPr>
        <p:spPr>
          <a:xfrm>
            <a:off x="1253514" y="1757165"/>
            <a:ext cx="10554826" cy="1705681"/>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710"/>
              </a:spcBef>
              <a:spcAft>
                <a:spcPts val="0"/>
              </a:spcAft>
              <a:buClr>
                <a:srgbClr val="000000"/>
              </a:buClr>
              <a:buSzPts val="1400"/>
              <a:buFont typeface="Merriweather Sans"/>
              <a:buNone/>
              <a:defRPr sz="2272" b="0" i="0" u="none" strike="noStrike" cap="none">
                <a:solidFill>
                  <a:srgbClr val="000000"/>
                </a:solidFill>
                <a:latin typeface="Arial"/>
                <a:ea typeface="Arial"/>
                <a:cs typeface="Arial"/>
                <a:sym typeface="Arial"/>
              </a:defRPr>
            </a:lvl1pPr>
            <a:lvl2pPr marL="1298265" marR="0" lvl="1" indent="-324566" algn="l" rtl="0">
              <a:lnSpc>
                <a:spcPct val="110000"/>
              </a:lnSpc>
              <a:spcBef>
                <a:spcPts val="710"/>
              </a:spcBef>
              <a:spcAft>
                <a:spcPts val="0"/>
              </a:spcAft>
              <a:buClr>
                <a:srgbClr val="000000"/>
              </a:buClr>
              <a:buSzPts val="1500"/>
              <a:buFont typeface="Merriweather Sans"/>
              <a:buNone/>
              <a:defRPr sz="2272" b="0" i="0" u="none" strike="noStrike" cap="none">
                <a:solidFill>
                  <a:srgbClr val="000000"/>
                </a:solidFill>
                <a:latin typeface="Arial"/>
                <a:ea typeface="Arial"/>
                <a:cs typeface="Arial"/>
                <a:sym typeface="Arial"/>
              </a:defRPr>
            </a:lvl2pPr>
            <a:lvl3pPr marL="1947398" marR="0" lvl="2" indent="-324566" algn="l" rtl="0">
              <a:lnSpc>
                <a:spcPct val="110000"/>
              </a:lnSpc>
              <a:spcBef>
                <a:spcPts val="710"/>
              </a:spcBef>
              <a:spcAft>
                <a:spcPts val="0"/>
              </a:spcAft>
              <a:buClr>
                <a:srgbClr val="000000"/>
              </a:buClr>
              <a:buSzPts val="1500"/>
              <a:buFont typeface="Merriweather Sans"/>
              <a:buNone/>
              <a:defRPr sz="2272" b="0" i="0" u="none" strike="noStrike" cap="none">
                <a:solidFill>
                  <a:srgbClr val="000000"/>
                </a:solidFill>
                <a:latin typeface="Arial"/>
                <a:ea typeface="Arial"/>
                <a:cs typeface="Arial"/>
                <a:sym typeface="Arial"/>
              </a:defRPr>
            </a:lvl3pPr>
            <a:lvl4pPr marL="2596530" marR="0" lvl="3" indent="-324566" algn="l" rtl="0">
              <a:lnSpc>
                <a:spcPct val="110000"/>
              </a:lnSpc>
              <a:spcBef>
                <a:spcPts val="710"/>
              </a:spcBef>
              <a:spcAft>
                <a:spcPts val="0"/>
              </a:spcAft>
              <a:buClr>
                <a:srgbClr val="000000"/>
              </a:buClr>
              <a:buSzPts val="1500"/>
              <a:buFont typeface="Merriweather Sans"/>
              <a:buNone/>
              <a:defRPr sz="2272" b="0" i="0" u="none" strike="noStrike" cap="none">
                <a:solidFill>
                  <a:srgbClr val="000000"/>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63" name="Shape 263"/>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000000"/>
              </a:buClr>
              <a:buSzPts val="1400"/>
              <a:buFont typeface="Arial"/>
              <a:buNone/>
              <a:defRPr sz="1136"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64" name="Shape 264"/>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65" name="Shape 265"/>
          <p:cNvSpPr txBox="1">
            <a:spLocks noGrp="1"/>
          </p:cNvSpPr>
          <p:nvPr>
            <p:ph type="body" idx="4"/>
          </p:nvPr>
        </p:nvSpPr>
        <p:spPr>
          <a:xfrm>
            <a:off x="1242103" y="983213"/>
            <a:ext cx="10554826" cy="264585"/>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000000"/>
              </a:buClr>
              <a:buSzPts val="1400"/>
              <a:buFont typeface="Merriweather Sans"/>
              <a:buNone/>
              <a:defRPr sz="1704"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66" name="Shape 266"/>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2661810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267"/>
        <p:cNvGrpSpPr/>
        <p:nvPr/>
      </p:nvGrpSpPr>
      <p:grpSpPr>
        <a:xfrm>
          <a:off x="0" y="0"/>
          <a:ext cx="0" cy="0"/>
          <a:chOff x="0" y="0"/>
          <a:chExt cx="0" cy="0"/>
        </a:xfrm>
      </p:grpSpPr>
      <p:cxnSp>
        <p:nvCxnSpPr>
          <p:cNvPr id="268" name="Shape 268"/>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269" name="Shape 269"/>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70" name="Shape 270"/>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71" name="Shape 271"/>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72" name="Shape 272"/>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73" name="Shape 273"/>
          <p:cNvSpPr txBox="1">
            <a:spLocks noGrp="1"/>
          </p:cNvSpPr>
          <p:nvPr>
            <p:ph type="sldNum" idx="12"/>
          </p:nvPr>
        </p:nvSpPr>
        <p:spPr>
          <a:xfrm>
            <a:off x="11454609" y="481330"/>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8731623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Heading and footer">
  <p:cSld name="1_Heading and footer">
    <p:bg>
      <p:bgPr>
        <a:solidFill>
          <a:srgbClr val="FFFFFF"/>
        </a:solidFill>
        <a:effectLst/>
      </p:bgPr>
    </p:bg>
    <p:spTree>
      <p:nvGrpSpPr>
        <p:cNvPr id="1" name="Shape 274"/>
        <p:cNvGrpSpPr/>
        <p:nvPr/>
      </p:nvGrpSpPr>
      <p:grpSpPr>
        <a:xfrm>
          <a:off x="0" y="0"/>
          <a:ext cx="0" cy="0"/>
          <a:chOff x="0" y="0"/>
          <a:chExt cx="0" cy="0"/>
        </a:xfrm>
      </p:grpSpPr>
      <p:cxnSp>
        <p:nvCxnSpPr>
          <p:cNvPr id="275" name="Shape 275"/>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276" name="Shape 276"/>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277" name="Shape 277"/>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78" name="Shape 278"/>
          <p:cNvSpPr txBox="1">
            <a:spLocks noGrp="1"/>
          </p:cNvSpPr>
          <p:nvPr>
            <p:ph type="body" idx="1"/>
          </p:nvPr>
        </p:nvSpPr>
        <p:spPr>
          <a:xfrm>
            <a:off x="1242103" y="983213"/>
            <a:ext cx="10554826" cy="282224"/>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000000"/>
              </a:buClr>
              <a:buSzPts val="1400"/>
              <a:buFont typeface="Merriweather Sans"/>
              <a:buNone/>
              <a:defRPr sz="1704"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79" name="Shape 279"/>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2135585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Large text_rev red">
  <p:cSld name="Large text_rev red">
    <p:bg>
      <p:bgPr>
        <a:solidFill>
          <a:srgbClr val="ED332F"/>
        </a:solidFill>
        <a:effectLst/>
      </p:bgPr>
    </p:bg>
    <p:spTree>
      <p:nvGrpSpPr>
        <p:cNvPr id="1" name="Shape 280"/>
        <p:cNvGrpSpPr/>
        <p:nvPr/>
      </p:nvGrpSpPr>
      <p:grpSpPr>
        <a:xfrm>
          <a:off x="0" y="0"/>
          <a:ext cx="0" cy="0"/>
          <a:chOff x="0" y="0"/>
          <a:chExt cx="0" cy="0"/>
        </a:xfrm>
      </p:grpSpPr>
      <p:cxnSp>
        <p:nvCxnSpPr>
          <p:cNvPr id="281" name="Shape 281"/>
          <p:cNvCxnSpPr/>
          <p:nvPr/>
        </p:nvCxnSpPr>
        <p:spPr>
          <a:xfrm rot="10800000" flipH="1">
            <a:off x="1248040" y="786462"/>
            <a:ext cx="817936" cy="1"/>
          </a:xfrm>
          <a:prstGeom prst="straightConnector1">
            <a:avLst/>
          </a:prstGeom>
          <a:noFill/>
          <a:ln w="88900" cap="flat" cmpd="sng">
            <a:solidFill>
              <a:srgbClr val="FFFFFF"/>
            </a:solidFill>
            <a:prstDash val="solid"/>
            <a:miter lim="8000"/>
            <a:headEnd type="none" w="sm" len="sm"/>
            <a:tailEnd type="none" w="sm" len="sm"/>
          </a:ln>
        </p:spPr>
      </p:cxnSp>
      <p:cxnSp>
        <p:nvCxnSpPr>
          <p:cNvPr id="282" name="Shape 282"/>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83" name="Shape 283"/>
          <p:cNvSpPr txBox="1">
            <a:spLocks noGrp="1"/>
          </p:cNvSpPr>
          <p:nvPr>
            <p:ph type="body" idx="1"/>
          </p:nvPr>
        </p:nvSpPr>
        <p:spPr>
          <a:xfrm>
            <a:off x="1242103" y="2190749"/>
            <a:ext cx="10554826" cy="458613"/>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71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84" name="Shape 284"/>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85" name="Shape 285"/>
          <p:cNvSpPr txBox="1">
            <a:spLocks noGrp="1"/>
          </p:cNvSpPr>
          <p:nvPr>
            <p:ph type="body" idx="3"/>
          </p:nvPr>
        </p:nvSpPr>
        <p:spPr>
          <a:xfrm>
            <a:off x="1242103" y="983213"/>
            <a:ext cx="10554826" cy="264585"/>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FFFFFF"/>
              </a:buClr>
              <a:buSzPts val="1400"/>
              <a:buFont typeface="Merriweather Sans"/>
              <a:buNone/>
              <a:defRPr sz="1704"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86" name="Shape 286"/>
          <p:cNvSpPr txBox="1">
            <a:spLocks noGrp="1"/>
          </p:cNvSpPr>
          <p:nvPr>
            <p:ph type="body" idx="4"/>
          </p:nvPr>
        </p:nvSpPr>
        <p:spPr>
          <a:xfrm>
            <a:off x="1493137"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87" name="Shape 287"/>
          <p:cNvSpPr txBox="1">
            <a:spLocks noGrp="1"/>
          </p:cNvSpPr>
          <p:nvPr>
            <p:ph type="sldNum" idx="12"/>
          </p:nvPr>
        </p:nvSpPr>
        <p:spPr>
          <a:xfrm>
            <a:off x="1230692" y="6557114"/>
            <a:ext cx="176397" cy="491245"/>
          </a:xfrm>
          <a:prstGeom prst="rect">
            <a:avLst/>
          </a:prstGeom>
          <a:noFill/>
          <a:ln>
            <a:noFill/>
          </a:ln>
        </p:spPr>
        <p:txBody>
          <a:bodyPr spcFirstLastPara="1" wrap="square" lIns="0" tIns="0" rIns="0" bIns="0" anchor="ctr" anchorCtr="0">
            <a:noAutofit/>
          </a:bodyPr>
          <a:lstStyle>
            <a:lvl1pPr marL="0" marR="0" lvl="0"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1pPr>
            <a:lvl2pPr marL="0" marR="0" lvl="1"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2pPr>
            <a:lvl3pPr marL="0" marR="0" lvl="2"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3pPr>
            <a:lvl4pPr marL="0" marR="0" lvl="3"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4pPr>
            <a:lvl5pPr marL="0" marR="0" lvl="4"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5pPr>
            <a:lvl6pPr marL="0" marR="0" lvl="5"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6pPr>
            <a:lvl7pPr marL="0" marR="0" lvl="6"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7pPr>
            <a:lvl8pPr marL="0" marR="0" lvl="7"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8pPr>
            <a:lvl9pPr marL="0" marR="0" lvl="8" indent="0" algn="l" rtl="0">
              <a:lnSpc>
                <a:spcPct val="355555"/>
              </a:lnSpc>
              <a:spcBef>
                <a:spcPts val="0"/>
              </a:spcBef>
              <a:spcAft>
                <a:spcPts val="0"/>
              </a:spcAft>
              <a:buClr>
                <a:srgbClr val="FFFFFF"/>
              </a:buClr>
              <a:buFont typeface="Arial"/>
              <a:buNone/>
              <a:defRPr sz="1278"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sz="5821">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21191446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Title – rev">
  <p:cSld name="Title – rev">
    <p:spTree>
      <p:nvGrpSpPr>
        <p:cNvPr id="1" name="Shape 288"/>
        <p:cNvGrpSpPr/>
        <p:nvPr/>
      </p:nvGrpSpPr>
      <p:grpSpPr>
        <a:xfrm>
          <a:off x="0" y="0"/>
          <a:ext cx="0" cy="0"/>
          <a:chOff x="0" y="0"/>
          <a:chExt cx="0" cy="0"/>
        </a:xfrm>
      </p:grpSpPr>
      <p:cxnSp>
        <p:nvCxnSpPr>
          <p:cNvPr id="289" name="Shape 289"/>
          <p:cNvCxnSpPr/>
          <p:nvPr/>
        </p:nvCxnSpPr>
        <p:spPr>
          <a:xfrm rot="10800000" flipH="1">
            <a:off x="1230132" y="780626"/>
            <a:ext cx="10546630" cy="3"/>
          </a:xfrm>
          <a:prstGeom prst="straightConnector1">
            <a:avLst/>
          </a:prstGeom>
          <a:noFill/>
          <a:ln w="114300" cap="flat" cmpd="sng">
            <a:solidFill>
              <a:srgbClr val="FFFFFF"/>
            </a:solidFill>
            <a:prstDash val="solid"/>
            <a:miter lim="8000"/>
            <a:headEnd type="none" w="sm" len="sm"/>
            <a:tailEnd type="none" w="sm" len="sm"/>
          </a:ln>
        </p:spPr>
      </p:cxnSp>
      <p:cxnSp>
        <p:nvCxnSpPr>
          <p:cNvPr id="290" name="Shape 290"/>
          <p:cNvCxnSpPr/>
          <p:nvPr/>
        </p:nvCxnSpPr>
        <p:spPr>
          <a:xfrm>
            <a:off x="1232991" y="6568092"/>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291" name="Shape 291"/>
          <p:cNvSpPr txBox="1">
            <a:spLocks noGrp="1"/>
          </p:cNvSpPr>
          <p:nvPr>
            <p:ph type="body" idx="1"/>
          </p:nvPr>
        </p:nvSpPr>
        <p:spPr>
          <a:xfrm>
            <a:off x="1253514" y="6661284"/>
            <a:ext cx="3343314" cy="365126"/>
          </a:xfrm>
          <a:prstGeom prst="rect">
            <a:avLst/>
          </a:prstGeom>
          <a:noFill/>
          <a:ln>
            <a:noFill/>
          </a:ln>
        </p:spPr>
        <p:txBody>
          <a:bodyPr spcFirstLastPara="1" wrap="square" lIns="89325" tIns="89325" rIns="89325" bIns="89325" anchor="t"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92" name="Shape 292"/>
          <p:cNvSpPr txBox="1">
            <a:spLocks noGrp="1"/>
          </p:cNvSpPr>
          <p:nvPr>
            <p:ph type="body" idx="2"/>
          </p:nvPr>
        </p:nvSpPr>
        <p:spPr>
          <a:xfrm>
            <a:off x="1230692" y="1061146"/>
            <a:ext cx="10543417" cy="146507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1704"/>
              </a:spcBef>
              <a:spcAft>
                <a:spcPts val="0"/>
              </a:spcAft>
              <a:buClr>
                <a:srgbClr val="FFFFFF"/>
              </a:buClr>
              <a:buSzPts val="1400"/>
              <a:buFont typeface="Arial"/>
              <a:buNone/>
              <a:defRPr sz="1135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93" name="Shape 293"/>
          <p:cNvSpPr>
            <a:spLocks noGrp="1"/>
          </p:cNvSpPr>
          <p:nvPr>
            <p:ph type="pic" idx="3"/>
          </p:nvPr>
        </p:nvSpPr>
        <p:spPr>
          <a:xfrm>
            <a:off x="11488759" y="6674941"/>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94" name="Shape 294"/>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7241814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Full screen – no header">
  <p:cSld name="Full screen – no header">
    <p:bg>
      <p:bgPr>
        <a:solidFill>
          <a:srgbClr val="FFFFFF"/>
        </a:solidFill>
        <a:effectLst/>
      </p:bgPr>
    </p:bg>
    <p:spTree>
      <p:nvGrpSpPr>
        <p:cNvPr id="1" name="Shape 295"/>
        <p:cNvGrpSpPr/>
        <p:nvPr/>
      </p:nvGrpSpPr>
      <p:grpSpPr>
        <a:xfrm>
          <a:off x="0" y="0"/>
          <a:ext cx="0" cy="0"/>
          <a:chOff x="0" y="0"/>
          <a:chExt cx="0" cy="0"/>
        </a:xfrm>
      </p:grpSpPr>
      <p:cxnSp>
        <p:nvCxnSpPr>
          <p:cNvPr id="296" name="Shape 296"/>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297" name="Shape 297"/>
          <p:cNvSpPr txBox="1">
            <a:spLocks noGrp="1"/>
          </p:cNvSpPr>
          <p:nvPr>
            <p:ph type="body" idx="1"/>
          </p:nvPr>
        </p:nvSpPr>
        <p:spPr>
          <a:xfrm>
            <a:off x="1230692" y="731023"/>
            <a:ext cx="10554826" cy="5556747"/>
          </a:xfrm>
          <a:prstGeom prst="rect">
            <a:avLst/>
          </a:prstGeom>
          <a:noFill/>
          <a:ln>
            <a:noFill/>
          </a:ln>
        </p:spPr>
        <p:txBody>
          <a:bodyPr spcFirstLastPara="1" wrap="square" lIns="89325" tIns="89325" rIns="89325" bIns="89325" anchor="ctr"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98" name="Shape 298"/>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000000"/>
              </a:buClr>
              <a:buSzPts val="1400"/>
              <a:buFont typeface="Arial"/>
              <a:buNone/>
              <a:defRPr sz="1278"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299" name="Shape 299"/>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00" name="Shape 300"/>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7661579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matchingName="Title">
  <p:cSld name="6_Title">
    <p:spTree>
      <p:nvGrpSpPr>
        <p:cNvPr id="1" name="Shape 301"/>
        <p:cNvGrpSpPr/>
        <p:nvPr/>
      </p:nvGrpSpPr>
      <p:grpSpPr>
        <a:xfrm>
          <a:off x="0" y="0"/>
          <a:ext cx="0" cy="0"/>
          <a:chOff x="0" y="0"/>
          <a:chExt cx="0" cy="0"/>
        </a:xfrm>
      </p:grpSpPr>
      <p:cxnSp>
        <p:nvCxnSpPr>
          <p:cNvPr id="302" name="Shape 302"/>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303" name="Shape 303"/>
          <p:cNvCxnSpPr/>
          <p:nvPr/>
        </p:nvCxnSpPr>
        <p:spPr>
          <a:xfrm>
            <a:off x="2678971" y="5764711"/>
            <a:ext cx="7662175" cy="1"/>
          </a:xfrm>
          <a:prstGeom prst="straightConnector1">
            <a:avLst/>
          </a:prstGeom>
          <a:noFill/>
          <a:ln w="9525" cap="flat" cmpd="sng">
            <a:solidFill>
              <a:srgbClr val="000000"/>
            </a:solidFill>
            <a:prstDash val="solid"/>
            <a:miter lim="8000"/>
            <a:headEnd type="none" w="sm" len="sm"/>
            <a:tailEnd type="none" w="sm" len="sm"/>
          </a:ln>
        </p:spPr>
      </p:cxnSp>
      <p:cxnSp>
        <p:nvCxnSpPr>
          <p:cNvPr id="304" name="Shape 304"/>
          <p:cNvCxnSpPr/>
          <p:nvPr/>
        </p:nvCxnSpPr>
        <p:spPr>
          <a:xfrm>
            <a:off x="1232991" y="6568092"/>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305" name="Shape 305"/>
          <p:cNvSpPr txBox="1">
            <a:spLocks noGrp="1"/>
          </p:cNvSpPr>
          <p:nvPr>
            <p:ph type="body" idx="1"/>
          </p:nvPr>
        </p:nvSpPr>
        <p:spPr>
          <a:xfrm>
            <a:off x="1253514" y="6661284"/>
            <a:ext cx="3343314" cy="365126"/>
          </a:xfrm>
          <a:prstGeom prst="rect">
            <a:avLst/>
          </a:prstGeom>
          <a:noFill/>
          <a:ln>
            <a:noFill/>
          </a:ln>
        </p:spPr>
        <p:txBody>
          <a:bodyPr spcFirstLastPara="1" wrap="square" lIns="89325" tIns="89325" rIns="89325" bIns="89325" anchor="t"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06" name="Shape 306"/>
          <p:cNvSpPr txBox="1">
            <a:spLocks noGrp="1"/>
          </p:cNvSpPr>
          <p:nvPr>
            <p:ph type="body" idx="2"/>
          </p:nvPr>
        </p:nvSpPr>
        <p:spPr>
          <a:xfrm>
            <a:off x="1230692" y="1061146"/>
            <a:ext cx="10543417" cy="146507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1704"/>
              </a:spcBef>
              <a:spcAft>
                <a:spcPts val="0"/>
              </a:spcAft>
              <a:buClr>
                <a:srgbClr val="FFFFFF"/>
              </a:buClr>
              <a:buSzPts val="1400"/>
              <a:buFont typeface="Arial"/>
              <a:buNone/>
              <a:defRPr sz="1135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07" name="Shape 307"/>
          <p:cNvSpPr>
            <a:spLocks noGrp="1"/>
          </p:cNvSpPr>
          <p:nvPr>
            <p:ph type="pic" idx="3"/>
          </p:nvPr>
        </p:nvSpPr>
        <p:spPr>
          <a:xfrm>
            <a:off x="11488759" y="6674941"/>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08" name="Shape 308"/>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41585818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matchingName="Heading and footer">
  <p:cSld name="1_Heading and footer">
    <p:bg>
      <p:bgPr>
        <a:solidFill>
          <a:srgbClr val="FFFFFF"/>
        </a:solidFill>
        <a:effectLst/>
      </p:bgPr>
    </p:bg>
    <p:spTree>
      <p:nvGrpSpPr>
        <p:cNvPr id="1" name="Shape 309"/>
        <p:cNvGrpSpPr/>
        <p:nvPr/>
      </p:nvGrpSpPr>
      <p:grpSpPr>
        <a:xfrm>
          <a:off x="0" y="0"/>
          <a:ext cx="0" cy="0"/>
          <a:chOff x="0" y="0"/>
          <a:chExt cx="0" cy="0"/>
        </a:xfrm>
      </p:grpSpPr>
      <p:cxnSp>
        <p:nvCxnSpPr>
          <p:cNvPr id="310" name="Shape 310"/>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311" name="Shape 311"/>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312" name="Shape 312"/>
          <p:cNvSpPr>
            <a:spLocks noGrp="1"/>
          </p:cNvSpPr>
          <p:nvPr>
            <p:ph type="pic" idx="2"/>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13" name="Shape 313"/>
          <p:cNvSpPr txBox="1">
            <a:spLocks noGrp="1"/>
          </p:cNvSpPr>
          <p:nvPr>
            <p:ph type="body" idx="1"/>
          </p:nvPr>
        </p:nvSpPr>
        <p:spPr>
          <a:xfrm>
            <a:off x="1242103" y="983213"/>
            <a:ext cx="10554826" cy="282224"/>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000000"/>
              </a:buClr>
              <a:buSzPts val="1400"/>
              <a:buFont typeface="Merriweather Sans"/>
              <a:buNone/>
              <a:defRPr sz="1704"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14" name="Shape 314"/>
          <p:cNvSpPr txBox="1">
            <a:spLocks noGrp="1"/>
          </p:cNvSpPr>
          <p:nvPr>
            <p:ph type="sldNum" idx="12"/>
          </p:nvPr>
        </p:nvSpPr>
        <p:spPr>
          <a:xfrm>
            <a:off x="11454609" y="670167"/>
            <a:ext cx="278002"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28072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315"/>
        <p:cNvGrpSpPr/>
        <p:nvPr/>
      </p:nvGrpSpPr>
      <p:grpSpPr>
        <a:xfrm>
          <a:off x="0" y="0"/>
          <a:ext cx="0" cy="0"/>
          <a:chOff x="0" y="0"/>
          <a:chExt cx="0" cy="0"/>
        </a:xfrm>
      </p:grpSpPr>
      <p:cxnSp>
        <p:nvCxnSpPr>
          <p:cNvPr id="316" name="Shape 316"/>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317" name="Shape 317"/>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318" name="Shape 318"/>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19" name="Shape 319"/>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20" name="Shape 320"/>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21" name="Shape 321"/>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18195944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matchingName="Divider – rev">
  <p:cSld name="1_Divider – rev">
    <p:spTree>
      <p:nvGrpSpPr>
        <p:cNvPr id="1" name="Shape 322"/>
        <p:cNvGrpSpPr/>
        <p:nvPr/>
      </p:nvGrpSpPr>
      <p:grpSpPr>
        <a:xfrm>
          <a:off x="0" y="0"/>
          <a:ext cx="0" cy="0"/>
          <a:chOff x="0" y="0"/>
          <a:chExt cx="0" cy="0"/>
        </a:xfrm>
      </p:grpSpPr>
      <p:cxnSp>
        <p:nvCxnSpPr>
          <p:cNvPr id="323" name="Shape 323"/>
          <p:cNvCxnSpPr/>
          <p:nvPr/>
        </p:nvCxnSpPr>
        <p:spPr>
          <a:xfrm rot="10800000" flipH="1">
            <a:off x="1230132" y="780628"/>
            <a:ext cx="10546630" cy="1"/>
          </a:xfrm>
          <a:prstGeom prst="straightConnector1">
            <a:avLst/>
          </a:prstGeom>
          <a:noFill/>
          <a:ln w="114300" cap="flat" cmpd="sng">
            <a:solidFill>
              <a:srgbClr val="FFFFFF"/>
            </a:solidFill>
            <a:prstDash val="solid"/>
            <a:miter lim="8000"/>
            <a:headEnd type="none" w="sm" len="sm"/>
            <a:tailEnd type="none" w="sm" len="sm"/>
          </a:ln>
        </p:spPr>
      </p:cxnSp>
      <p:cxnSp>
        <p:nvCxnSpPr>
          <p:cNvPr id="324" name="Shape 324"/>
          <p:cNvCxnSpPr/>
          <p:nvPr/>
        </p:nvCxnSpPr>
        <p:spPr>
          <a:xfrm>
            <a:off x="1232991" y="6739244"/>
            <a:ext cx="10550952" cy="1"/>
          </a:xfrm>
          <a:prstGeom prst="straightConnector1">
            <a:avLst/>
          </a:prstGeom>
          <a:noFill/>
          <a:ln w="9525" cap="flat" cmpd="sng">
            <a:solidFill>
              <a:srgbClr val="FFFFFF"/>
            </a:solidFill>
            <a:prstDash val="solid"/>
            <a:miter lim="8000"/>
            <a:headEnd type="none" w="sm" len="sm"/>
            <a:tailEnd type="none" w="sm" len="sm"/>
          </a:ln>
        </p:spPr>
      </p:cxnSp>
      <p:sp>
        <p:nvSpPr>
          <p:cNvPr id="325" name="Shape 325"/>
          <p:cNvSpPr txBox="1">
            <a:spLocks noGrp="1"/>
          </p:cNvSpPr>
          <p:nvPr>
            <p:ph type="body" idx="1"/>
          </p:nvPr>
        </p:nvSpPr>
        <p:spPr>
          <a:xfrm>
            <a:off x="1230692" y="1061145"/>
            <a:ext cx="10543417" cy="1270002"/>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9655"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26" name="Shape 326"/>
          <p:cNvSpPr txBox="1">
            <a:spLocks noGrp="1"/>
          </p:cNvSpPr>
          <p:nvPr>
            <p:ph type="body" idx="2"/>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FFFFFF"/>
              </a:buClr>
              <a:buSzPts val="1400"/>
              <a:buFont typeface="Arial"/>
              <a:buNone/>
              <a:defRPr sz="1278"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27" name="Shape 327"/>
          <p:cNvSpPr>
            <a:spLocks noGrp="1"/>
          </p:cNvSpPr>
          <p:nvPr>
            <p:ph type="pic" idx="3"/>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28" name="Shape 328"/>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34860996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matchingName="Presenter info">
  <p:cSld name="Presenter info">
    <p:bg>
      <p:bgPr>
        <a:solidFill>
          <a:srgbClr val="FFFFFF"/>
        </a:solidFill>
        <a:effectLst/>
      </p:bgPr>
    </p:bg>
    <p:spTree>
      <p:nvGrpSpPr>
        <p:cNvPr id="1" name="Shape 329"/>
        <p:cNvGrpSpPr/>
        <p:nvPr/>
      </p:nvGrpSpPr>
      <p:grpSpPr>
        <a:xfrm>
          <a:off x="0" y="0"/>
          <a:ext cx="0" cy="0"/>
          <a:chOff x="0" y="0"/>
          <a:chExt cx="0" cy="0"/>
        </a:xfrm>
      </p:grpSpPr>
      <p:cxnSp>
        <p:nvCxnSpPr>
          <p:cNvPr id="330" name="Shape 330"/>
          <p:cNvCxnSpPr/>
          <p:nvPr/>
        </p:nvCxnSpPr>
        <p:spPr>
          <a:xfrm rot="10800000" flipH="1">
            <a:off x="1248040" y="786462"/>
            <a:ext cx="817936" cy="1"/>
          </a:xfrm>
          <a:prstGeom prst="straightConnector1">
            <a:avLst/>
          </a:prstGeom>
          <a:noFill/>
          <a:ln w="88900" cap="flat" cmpd="sng">
            <a:solidFill>
              <a:srgbClr val="000000"/>
            </a:solidFill>
            <a:prstDash val="solid"/>
            <a:miter lim="8000"/>
            <a:headEnd type="none" w="sm" len="sm"/>
            <a:tailEnd type="none" w="sm" len="sm"/>
          </a:ln>
        </p:spPr>
      </p:cxnSp>
      <p:cxnSp>
        <p:nvCxnSpPr>
          <p:cNvPr id="331" name="Shape 331"/>
          <p:cNvCxnSpPr/>
          <p:nvPr/>
        </p:nvCxnSpPr>
        <p:spPr>
          <a:xfrm>
            <a:off x="1232991" y="6739244"/>
            <a:ext cx="10550952" cy="1"/>
          </a:xfrm>
          <a:prstGeom prst="straightConnector1">
            <a:avLst/>
          </a:prstGeom>
          <a:noFill/>
          <a:ln w="9525" cap="flat" cmpd="sng">
            <a:solidFill>
              <a:srgbClr val="000000"/>
            </a:solidFill>
            <a:prstDash val="solid"/>
            <a:miter lim="8000"/>
            <a:headEnd type="none" w="sm" len="sm"/>
            <a:tailEnd type="none" w="sm" len="sm"/>
          </a:ln>
        </p:spPr>
      </p:cxnSp>
      <p:sp>
        <p:nvSpPr>
          <p:cNvPr id="332" name="Shape 332"/>
          <p:cNvSpPr txBox="1">
            <a:spLocks noGrp="1"/>
          </p:cNvSpPr>
          <p:nvPr>
            <p:ph type="body" idx="1"/>
          </p:nvPr>
        </p:nvSpPr>
        <p:spPr>
          <a:xfrm>
            <a:off x="1242104" y="1768152"/>
            <a:ext cx="2042503" cy="2510236"/>
          </a:xfrm>
          <a:prstGeom prst="rect">
            <a:avLst/>
          </a:prstGeom>
          <a:noFill/>
          <a:ln>
            <a:noFill/>
          </a:ln>
        </p:spPr>
        <p:txBody>
          <a:bodyPr spcFirstLastPara="1" wrap="square" lIns="89325" tIns="89325" rIns="89325" bIns="89325" anchor="ctr"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33" name="Shape 333"/>
          <p:cNvSpPr txBox="1">
            <a:spLocks noGrp="1"/>
          </p:cNvSpPr>
          <p:nvPr>
            <p:ph type="body" idx="2"/>
          </p:nvPr>
        </p:nvSpPr>
        <p:spPr>
          <a:xfrm>
            <a:off x="3489996" y="1757165"/>
            <a:ext cx="2864068" cy="211668"/>
          </a:xfrm>
          <a:prstGeom prst="rect">
            <a:avLst/>
          </a:prstGeom>
          <a:noFill/>
          <a:ln>
            <a:noFill/>
          </a:ln>
        </p:spPr>
        <p:txBody>
          <a:bodyPr spcFirstLastPara="1" wrap="square" lIns="89325" tIns="89325" rIns="89325" bIns="89325" anchor="t" anchorCtr="0"/>
          <a:lstStyle>
            <a:lvl1pPr marL="649133" marR="54094" lvl="0" indent="-324566"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34" name="Shape 334"/>
          <p:cNvSpPr txBox="1">
            <a:spLocks noGrp="1"/>
          </p:cNvSpPr>
          <p:nvPr>
            <p:ph type="body" idx="3"/>
          </p:nvPr>
        </p:nvSpPr>
        <p:spPr>
          <a:xfrm>
            <a:off x="1253514" y="6798205"/>
            <a:ext cx="5146192" cy="176390"/>
          </a:xfrm>
          <a:prstGeom prst="rect">
            <a:avLst/>
          </a:prstGeom>
          <a:noFill/>
          <a:ln>
            <a:noFill/>
          </a:ln>
        </p:spPr>
        <p:txBody>
          <a:bodyPr spcFirstLastPara="1" wrap="square" lIns="89325" tIns="89325" rIns="89325" bIns="89325" anchor="t" anchorCtr="0"/>
          <a:lstStyle>
            <a:lvl1pPr marL="649133" marR="0" lvl="0" indent="-324566" algn="l" rtl="0">
              <a:lnSpc>
                <a:spcPct val="65000"/>
              </a:lnSpc>
              <a:spcBef>
                <a:spcPts val="0"/>
              </a:spcBef>
              <a:spcAft>
                <a:spcPts val="0"/>
              </a:spcAft>
              <a:buClr>
                <a:srgbClr val="000000"/>
              </a:buClr>
              <a:buSzPts val="1400"/>
              <a:buFont typeface="Arial"/>
              <a:buNone/>
              <a:defRPr sz="1278"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35" name="Shape 335"/>
          <p:cNvSpPr>
            <a:spLocks noGrp="1"/>
          </p:cNvSpPr>
          <p:nvPr>
            <p:ph type="pic" idx="4"/>
          </p:nvPr>
        </p:nvSpPr>
        <p:spPr>
          <a:xfrm>
            <a:off x="11488840" y="6811863"/>
            <a:ext cx="298812" cy="296666"/>
          </a:xfrm>
          <a:prstGeom prst="rect">
            <a:avLst/>
          </a:prstGeom>
          <a:noFill/>
          <a:ln>
            <a:noFill/>
          </a:ln>
        </p:spPr>
        <p:txBody>
          <a:bodyPr spcFirstLastPara="1" wrap="square" lIns="89325" tIns="89325" rIns="89325" bIns="89325" anchor="t" anchorCtr="0"/>
          <a:lstStyle>
            <a:lvl1pPr marL="540944" marR="54094" lvl="0" indent="-486849" algn="l" rtl="0">
              <a:lnSpc>
                <a:spcPct val="113636"/>
              </a:lnSpc>
              <a:spcBef>
                <a:spcPts val="0"/>
              </a:spcBef>
              <a:spcAft>
                <a:spcPts val="0"/>
              </a:spcAft>
              <a:buClr>
                <a:srgbClr val="FFFFFF"/>
              </a:buClr>
              <a:buSzPts val="1400"/>
              <a:buFont typeface="Arial"/>
              <a:buNone/>
              <a:defRPr sz="2982" b="0" i="0" u="none" strike="noStrike" cap="none">
                <a:solidFill>
                  <a:srgbClr val="FFFFFF"/>
                </a:solidFill>
                <a:latin typeface="Arial"/>
                <a:ea typeface="Arial"/>
                <a:cs typeface="Arial"/>
                <a:sym typeface="Arial"/>
              </a:defRPr>
            </a:lvl1pPr>
            <a:lvl2pPr marL="468818" marR="54094" lvl="1" indent="-225393"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667164" marR="54094" lvl="2"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865510" marR="54094" lvl="3"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1063856" marR="54094" lvl="4" indent="-20736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1117951" marR="54094" lvl="5"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1117951" marR="54094" lvl="6"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1117951" marR="54094" lvl="7"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1117951" marR="54094" lvl="8" indent="-20736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36" name="Shape 336"/>
          <p:cNvSpPr txBox="1">
            <a:spLocks noGrp="1"/>
          </p:cNvSpPr>
          <p:nvPr>
            <p:ph type="body" idx="5"/>
          </p:nvPr>
        </p:nvSpPr>
        <p:spPr>
          <a:xfrm>
            <a:off x="1242103" y="981272"/>
            <a:ext cx="5146192" cy="264585"/>
          </a:xfrm>
          <a:prstGeom prst="rect">
            <a:avLst/>
          </a:prstGeom>
          <a:noFill/>
          <a:ln>
            <a:noFill/>
          </a:ln>
        </p:spPr>
        <p:txBody>
          <a:bodyPr spcFirstLastPara="1" wrap="square" lIns="89325" tIns="89325" rIns="89325" bIns="89325" anchor="t" anchorCtr="0"/>
          <a:lstStyle>
            <a:lvl1pPr marL="649133" marR="0" lvl="0" indent="-324566" algn="l" rtl="0">
              <a:lnSpc>
                <a:spcPct val="110000"/>
              </a:lnSpc>
              <a:spcBef>
                <a:spcPts val="0"/>
              </a:spcBef>
              <a:spcAft>
                <a:spcPts val="0"/>
              </a:spcAft>
              <a:buClr>
                <a:srgbClr val="000000"/>
              </a:buClr>
              <a:buSzPts val="1400"/>
              <a:buFont typeface="Merriweather Sans"/>
              <a:buNone/>
              <a:defRPr sz="1704" b="0" i="0" u="none" strike="noStrike" cap="none">
                <a:solidFill>
                  <a:srgbClr val="000000"/>
                </a:solidFill>
                <a:latin typeface="Arial"/>
                <a:ea typeface="Arial"/>
                <a:cs typeface="Arial"/>
                <a:sym typeface="Arial"/>
              </a:defRPr>
            </a:lvl1pPr>
            <a:lvl2pPr marL="1298265" marR="54094" lvl="1"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2pPr>
            <a:lvl3pPr marL="1947398" marR="54094" lvl="2"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3pPr>
            <a:lvl4pPr marL="2596530" marR="54094" lvl="3"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4pPr>
            <a:lvl5pPr marL="3245663" marR="54094" lvl="4" indent="-459802" algn="l" rtl="0">
              <a:lnSpc>
                <a:spcPct val="113636"/>
              </a:lnSpc>
              <a:spcBef>
                <a:spcPts val="0"/>
              </a:spcBef>
              <a:spcAft>
                <a:spcPts val="0"/>
              </a:spcAft>
              <a:buClr>
                <a:srgbClr val="FFFFFF"/>
              </a:buClr>
              <a:buSzPts val="1500"/>
              <a:buFont typeface="Merriweather Sans"/>
              <a:buChar char="‣"/>
              <a:defRPr sz="2982" b="0" i="0" u="none" strike="noStrike" cap="none">
                <a:solidFill>
                  <a:srgbClr val="FFFFFF"/>
                </a:solidFill>
                <a:latin typeface="Arial"/>
                <a:ea typeface="Arial"/>
                <a:cs typeface="Arial"/>
                <a:sym typeface="Arial"/>
              </a:defRPr>
            </a:lvl5pPr>
            <a:lvl6pPr marL="3894795" marR="54094" lvl="5"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6pPr>
            <a:lvl7pPr marL="4543928" marR="54094" lvl="6"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7pPr>
            <a:lvl8pPr marL="5193060" marR="54094" lvl="7"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8pPr>
            <a:lvl9pPr marL="5842193" marR="54094" lvl="8" indent="-459802" algn="l" rtl="0">
              <a:lnSpc>
                <a:spcPct val="113636"/>
              </a:lnSpc>
              <a:spcBef>
                <a:spcPts val="0"/>
              </a:spcBef>
              <a:spcAft>
                <a:spcPts val="0"/>
              </a:spcAft>
              <a:buClr>
                <a:srgbClr val="FFFFFF"/>
              </a:buClr>
              <a:buSzPts val="1500"/>
              <a:buFont typeface="Arial"/>
              <a:buChar char="•"/>
              <a:defRPr sz="2982" b="0" i="0" u="none" strike="noStrike" cap="none">
                <a:solidFill>
                  <a:srgbClr val="FFFFFF"/>
                </a:solidFill>
                <a:latin typeface="Arial"/>
                <a:ea typeface="Arial"/>
                <a:cs typeface="Arial"/>
                <a:sym typeface="Arial"/>
              </a:defRPr>
            </a:lvl9pPr>
          </a:lstStyle>
          <a:p>
            <a:endParaRPr/>
          </a:p>
        </p:txBody>
      </p:sp>
      <p:sp>
        <p:nvSpPr>
          <p:cNvPr id="337" name="Shape 337"/>
          <p:cNvSpPr txBox="1">
            <a:spLocks noGrp="1"/>
          </p:cNvSpPr>
          <p:nvPr>
            <p:ph type="sldNum" idx="12"/>
          </p:nvPr>
        </p:nvSpPr>
        <p:spPr>
          <a:xfrm>
            <a:off x="11454609" y="103654"/>
            <a:ext cx="520326" cy="530932"/>
          </a:xfrm>
          <a:prstGeom prst="rect">
            <a:avLst/>
          </a:prstGeom>
          <a:noFill/>
          <a:ln>
            <a:noFill/>
          </a:ln>
        </p:spPr>
        <p:txBody>
          <a:bodyPr spcFirstLastPara="1" wrap="square" lIns="0" tIns="0" rIns="0" bIns="0" anchor="ctr" anchorCtr="0">
            <a:noAutofit/>
          </a:bodyPr>
          <a:lstStyle>
            <a:lvl1pPr marL="0" marR="0" lvl="0"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1pPr>
            <a:lvl2pPr marL="0" marR="0" lvl="1"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2pPr>
            <a:lvl3pPr marL="0" marR="0" lvl="2"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3pPr>
            <a:lvl4pPr marL="0" marR="0" lvl="3"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4pPr>
            <a:lvl5pPr marL="0" marR="0" lvl="4"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5pPr>
            <a:lvl6pPr marL="0" marR="0" lvl="5"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6pPr>
            <a:lvl7pPr marL="0" marR="0" lvl="6"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7pPr>
            <a:lvl8pPr marL="0" marR="0" lvl="7"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8pPr>
            <a:lvl9pPr marL="0" marR="0" lvl="8" indent="0" algn="l" rtl="0">
              <a:lnSpc>
                <a:spcPct val="177777"/>
              </a:lnSpc>
              <a:spcBef>
                <a:spcPts val="0"/>
              </a:spcBef>
              <a:spcAft>
                <a:spcPts val="0"/>
              </a:spcAft>
              <a:buClr>
                <a:srgbClr val="000000"/>
              </a:buClr>
              <a:buFont typeface="Arial"/>
              <a:buNone/>
              <a:defRPr sz="2556"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5821">
              <a:latin typeface="Gill Sans"/>
              <a:ea typeface="Gill Sans"/>
              <a:cs typeface="Gill Sans"/>
              <a:sym typeface="Gill Sans"/>
            </a:endParaRPr>
          </a:p>
        </p:txBody>
      </p:sp>
    </p:spTree>
    <p:extLst>
      <p:ext uri="{BB962C8B-B14F-4D97-AF65-F5344CB8AC3E}">
        <p14:creationId xmlns:p14="http://schemas.microsoft.com/office/powerpoint/2010/main" val="20512525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650240" y="398063"/>
            <a:ext cx="11704320" cy="813093"/>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2" name="Google Shape;342;p58"/>
          <p:cNvSpPr txBox="1">
            <a:spLocks noGrp="1"/>
          </p:cNvSpPr>
          <p:nvPr>
            <p:ph type="body" idx="1"/>
          </p:nvPr>
        </p:nvSpPr>
        <p:spPr>
          <a:xfrm>
            <a:off x="650240" y="1390826"/>
            <a:ext cx="11704320" cy="4850444"/>
          </a:xfrm>
          <a:prstGeom prst="rect">
            <a:avLst/>
          </a:prstGeom>
        </p:spPr>
        <p:txBody>
          <a:bodyPr spcFirstLastPara="1" wrap="square" lIns="91425" tIns="91425" rIns="91425" bIns="91425" anchor="t" anchorCtr="0">
            <a:noAutofit/>
          </a:bodyPr>
          <a:lstStyle>
            <a:lvl1pPr marL="649133" lvl="0" indent="-486849" rtl="0">
              <a:spcBef>
                <a:spcPts val="0"/>
              </a:spcBef>
              <a:spcAft>
                <a:spcPts val="0"/>
              </a:spcAft>
              <a:buSzPts val="1800"/>
              <a:buChar char="●"/>
              <a:defRPr/>
            </a:lvl1pPr>
            <a:lvl2pPr marL="1298265" lvl="1" indent="-450787" rtl="0">
              <a:spcBef>
                <a:spcPts val="2272"/>
              </a:spcBef>
              <a:spcAft>
                <a:spcPts val="0"/>
              </a:spcAft>
              <a:buSzPts val="1400"/>
              <a:buChar char="○"/>
              <a:defRPr/>
            </a:lvl2pPr>
            <a:lvl3pPr marL="1947398" lvl="2" indent="-450787" rtl="0">
              <a:spcBef>
                <a:spcPts val="2272"/>
              </a:spcBef>
              <a:spcAft>
                <a:spcPts val="0"/>
              </a:spcAft>
              <a:buSzPts val="1400"/>
              <a:buChar char="■"/>
              <a:defRPr/>
            </a:lvl3pPr>
            <a:lvl4pPr marL="2596530" lvl="3" indent="-450787" rtl="0">
              <a:spcBef>
                <a:spcPts val="2272"/>
              </a:spcBef>
              <a:spcAft>
                <a:spcPts val="0"/>
              </a:spcAft>
              <a:buSzPts val="1400"/>
              <a:buChar char="●"/>
              <a:defRPr/>
            </a:lvl4pPr>
            <a:lvl5pPr marL="3245663" lvl="4" indent="-450787" rtl="0">
              <a:spcBef>
                <a:spcPts val="2272"/>
              </a:spcBef>
              <a:spcAft>
                <a:spcPts val="0"/>
              </a:spcAft>
              <a:buSzPts val="1400"/>
              <a:buChar char="○"/>
              <a:defRPr/>
            </a:lvl5pPr>
            <a:lvl6pPr marL="3894795" lvl="5" indent="-450787" rtl="0">
              <a:spcBef>
                <a:spcPts val="2272"/>
              </a:spcBef>
              <a:spcAft>
                <a:spcPts val="0"/>
              </a:spcAft>
              <a:buSzPts val="1400"/>
              <a:buChar char="■"/>
              <a:defRPr/>
            </a:lvl6pPr>
            <a:lvl7pPr marL="4543928" lvl="6" indent="-450787" rtl="0">
              <a:spcBef>
                <a:spcPts val="2272"/>
              </a:spcBef>
              <a:spcAft>
                <a:spcPts val="0"/>
              </a:spcAft>
              <a:buSzPts val="1400"/>
              <a:buChar char="●"/>
              <a:defRPr/>
            </a:lvl7pPr>
            <a:lvl8pPr marL="5193060" lvl="7" indent="-450787" rtl="0">
              <a:spcBef>
                <a:spcPts val="2272"/>
              </a:spcBef>
              <a:spcAft>
                <a:spcPts val="0"/>
              </a:spcAft>
              <a:buSzPts val="1400"/>
              <a:buChar char="○"/>
              <a:defRPr/>
            </a:lvl8pPr>
            <a:lvl9pPr marL="5842193" lvl="8" indent="-450787" rtl="0">
              <a:spcBef>
                <a:spcPts val="2272"/>
              </a:spcBef>
              <a:spcAft>
                <a:spcPts val="2272"/>
              </a:spcAft>
              <a:buSzPts val="1400"/>
              <a:buChar char="■"/>
              <a:defRPr/>
            </a:lvl9pPr>
          </a:lstStyle>
          <a:p>
            <a:endParaRPr/>
          </a:p>
        </p:txBody>
      </p:sp>
      <p:sp>
        <p:nvSpPr>
          <p:cNvPr id="343" name="Google Shape;343;p58"/>
          <p:cNvSpPr/>
          <p:nvPr/>
        </p:nvSpPr>
        <p:spPr>
          <a:xfrm>
            <a:off x="802368" y="317580"/>
            <a:ext cx="430507" cy="80500"/>
          </a:xfrm>
          <a:prstGeom prst="rect">
            <a:avLst/>
          </a:prstGeom>
          <a:solidFill>
            <a:srgbClr val="E51B24"/>
          </a:solidFill>
          <a:ln>
            <a:noFill/>
          </a:ln>
        </p:spPr>
        <p:txBody>
          <a:bodyPr spcFirstLastPara="1" wrap="square" lIns="91326" tIns="91326" rIns="91326" bIns="91326" anchor="ctr" anchorCtr="0">
            <a:noAutofit/>
          </a:bodyPr>
          <a:lstStyle/>
          <a:p>
            <a:pPr marL="0" lvl="0" indent="0" algn="l" rtl="0">
              <a:spcBef>
                <a:spcPts val="0"/>
              </a:spcBef>
              <a:spcAft>
                <a:spcPts val="0"/>
              </a:spcAft>
              <a:buNone/>
            </a:pPr>
            <a:endParaRPr sz="1988"/>
          </a:p>
        </p:txBody>
      </p:sp>
    </p:spTree>
    <p:extLst>
      <p:ext uri="{BB962C8B-B14F-4D97-AF65-F5344CB8AC3E}">
        <p14:creationId xmlns:p14="http://schemas.microsoft.com/office/powerpoint/2010/main" val="248286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slideLayout" Target="../slideLayouts/slideLayout70.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42" Type="http://schemas.openxmlformats.org/officeDocument/2006/relationships/slideLayout" Target="../slideLayouts/slideLayout73.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41" Type="http://schemas.openxmlformats.org/officeDocument/2006/relationships/slideLayout" Target="../slideLayouts/slideLayout72.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40" Type="http://schemas.openxmlformats.org/officeDocument/2006/relationships/slideLayout" Target="../slideLayouts/slideLayout71.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4" Type="http://schemas.openxmlformats.org/officeDocument/2006/relationships/image" Target="../media/image2.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43" Type="http://schemas.openxmlformats.org/officeDocument/2006/relationships/theme" Target="../theme/theme2.xml"/><Relationship Id="rId8" Type="http://schemas.openxmlformats.org/officeDocument/2006/relationships/slideLayout" Target="../slideLayouts/slideLayout39.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763"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762" r:id="rId30"/>
    <p:sldLayoutId id="2147483764"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cxnSp>
        <p:nvCxnSpPr>
          <p:cNvPr id="7" name="Shape 448">
            <a:extLst>
              <a:ext uri="{FF2B5EF4-FFF2-40B4-BE49-F238E27FC236}">
                <a16:creationId xmlns:a16="http://schemas.microsoft.com/office/drawing/2014/main" id="{64AC4A33-888C-0047-911D-65EC603D9A19}"/>
              </a:ext>
            </a:extLst>
          </p:cNvPr>
          <p:cNvCxnSpPr/>
          <p:nvPr userDrawn="1"/>
        </p:nvCxnSpPr>
        <p:spPr>
          <a:xfrm>
            <a:off x="1242140" y="6739128"/>
            <a:ext cx="10532634" cy="1"/>
          </a:xfrm>
          <a:prstGeom prst="straightConnector1">
            <a:avLst/>
          </a:prstGeom>
          <a:noFill/>
          <a:ln w="9525" cap="flat" cmpd="sng">
            <a:solidFill>
              <a:srgbClr val="FFFFFF"/>
            </a:solidFill>
            <a:prstDash val="solid"/>
            <a:miter lim="8000"/>
            <a:headEnd type="none" w="sm" len="sm"/>
            <a:tailEnd type="none" w="sm" len="sm"/>
          </a:ln>
        </p:spPr>
      </p:cxnSp>
      <p:pic>
        <p:nvPicPr>
          <p:cNvPr id="8" name="Shape 450" descr="Image">
            <a:extLst>
              <a:ext uri="{FF2B5EF4-FFF2-40B4-BE49-F238E27FC236}">
                <a16:creationId xmlns:a16="http://schemas.microsoft.com/office/drawing/2014/main" id="{DB9C8426-BA4D-C74D-B11B-B6F1E3F26396}"/>
              </a:ext>
            </a:extLst>
          </p:cNvPr>
          <p:cNvPicPr preferRelativeResize="0">
            <a:picLocks/>
          </p:cNvPicPr>
          <p:nvPr userDrawn="1"/>
        </p:nvPicPr>
        <p:blipFill rotWithShape="1">
          <a:blip r:embed="rId44">
            <a:alphaModFix/>
          </a:blip>
          <a:srcRect/>
          <a:stretch/>
        </p:blipFill>
        <p:spPr>
          <a:xfrm>
            <a:off x="11480103" y="6812280"/>
            <a:ext cx="298293" cy="296162"/>
          </a:xfrm>
          <a:prstGeom prst="rect">
            <a:avLst/>
          </a:prstGeom>
          <a:noFill/>
          <a:ln>
            <a:noFill/>
          </a:ln>
        </p:spPr>
      </p:pic>
      <p:sp>
        <p:nvSpPr>
          <p:cNvPr id="9" name="Shape 291">
            <a:extLst>
              <a:ext uri="{FF2B5EF4-FFF2-40B4-BE49-F238E27FC236}">
                <a16:creationId xmlns:a16="http://schemas.microsoft.com/office/drawing/2014/main" id="{2176FDE6-61D0-7A42-9595-A571344DEC50}"/>
              </a:ext>
            </a:extLst>
          </p:cNvPr>
          <p:cNvSpPr txBox="1">
            <a:spLocks/>
          </p:cNvSpPr>
          <p:nvPr userDrawn="1"/>
        </p:nvSpPr>
        <p:spPr>
          <a:xfrm>
            <a:off x="211261" y="6619918"/>
            <a:ext cx="2870315" cy="558815"/>
          </a:xfrm>
          <a:prstGeom prst="rect">
            <a:avLst/>
          </a:prstGeom>
          <a:noFill/>
          <a:ln>
            <a:noFill/>
          </a:ln>
        </p:spPr>
        <p:txBody>
          <a:bodyPr spcFirstLastPara="1" wrap="square" lIns="129801" tIns="129801" rIns="129801" bIns="129801"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5821" b="0" i="0" u="none" strike="noStrike" cap="none">
                <a:solidFill>
                  <a:srgbClr val="000000"/>
                </a:solidFill>
                <a:latin typeface="Gill Sans"/>
                <a:ea typeface="Gill Sans"/>
                <a:cs typeface="Gill Sans"/>
                <a:sym typeface="Gill Sans"/>
              </a:defRPr>
            </a:lvl9pPr>
          </a:lstStyle>
          <a:p>
            <a:pPr defTabSz="1298265"/>
            <a:fld id="{00000000-1234-1234-1234-123412341234}" type="slidenum">
              <a:rPr lang="en-US" sz="1400" smtClean="0">
                <a:solidFill>
                  <a:srgbClr val="FFFFFF"/>
                </a:solidFill>
                <a:latin typeface="Arial" panose="020B0604020202020204" pitchFamily="34" charset="0"/>
                <a:cs typeface="Arial" panose="020B0604020202020204" pitchFamily="34" charset="0"/>
              </a:rPr>
              <a:pPr defTabSz="1298265"/>
              <a:t>‹#›</a:t>
            </a:fld>
            <a:r>
              <a:rPr lang="en-US" sz="1400" dirty="0">
                <a:solidFill>
                  <a:srgbClr val="FFFFFF"/>
                </a:solidFill>
                <a:latin typeface="Arial" panose="020B0604020202020204" pitchFamily="34" charset="0"/>
                <a:cs typeface="Arial" panose="020B0604020202020204" pitchFamily="34" charset="0"/>
              </a:rPr>
              <a:t> | © 2019 General Assembly</a:t>
            </a:r>
          </a:p>
        </p:txBody>
      </p:sp>
    </p:spTree>
    <p:extLst>
      <p:ext uri="{BB962C8B-B14F-4D97-AF65-F5344CB8AC3E}">
        <p14:creationId xmlns:p14="http://schemas.microsoft.com/office/powerpoint/2010/main" val="2213462850"/>
      </p:ext>
    </p:extLst>
  </p:cSld>
  <p:clrMap bg1="lt1" tx1="dk1" bg2="dk2" tx2="lt2" accent1="accent1" accent2="accent2" accent3="accent3" accent4="accent4" accent5="accent5" accent6="accent6" hlink="hlink" folHlink="folHlink"/>
  <p:sldLayoutIdLst>
    <p:sldLayoutId id="2147483713" r:id="rId1"/>
    <p:sldLayoutId id="2147483716" r:id="rId2"/>
    <p:sldLayoutId id="2147483717" r:id="rId3"/>
    <p:sldLayoutId id="2147483719"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61" r:id="rId4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dam-p/markdown-here/wiki/Markdown-Here-Cheatsheet" TargetMode="External"/><Relationship Id="rId2" Type="http://schemas.openxmlformats.org/officeDocument/2006/relationships/hyperlink" Target="https://www.dataquest.io/blog/jupyter-notebook-tips-tricks-shortcuts/" TargetMode="External"/><Relationship Id="rId1" Type="http://schemas.openxmlformats.org/officeDocument/2006/relationships/slideLayout" Target="../slideLayouts/slideLayout30.xml"/><Relationship Id="rId5" Type="http://schemas.openxmlformats.org/officeDocument/2006/relationships/image" Target="../media/image30.sv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0.xml"/><Relationship Id="rId1" Type="http://schemas.openxmlformats.org/officeDocument/2006/relationships/video" Target="https://www.youtube.com/embed/8JiWEZEnJ40?feature=oembe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hyperlink" Target="https://atom.io/" TargetMode="External"/><Relationship Id="rId2" Type="http://schemas.openxmlformats.org/officeDocument/2006/relationships/hyperlink" Target="https://notepad-plus-plus.org/" TargetMode="External"/><Relationship Id="rId1" Type="http://schemas.openxmlformats.org/officeDocument/2006/relationships/slideLayout" Target="../slideLayouts/slideLayout30.xml"/><Relationship Id="rId4" Type="http://schemas.openxmlformats.org/officeDocument/2006/relationships/hyperlink" Target="https://code.visualstudio.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hyperlink" Target="https://git-for-windows.github.io/" TargetMode="Externa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git.generalassemb.ly/" TargetMode="External"/><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0.xml"/><Relationship Id="rId5" Type="http://schemas.openxmlformats.org/officeDocument/2006/relationships/image" Target="../media/image40.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Shape 233"/>
          <p:cNvSpPr/>
          <p:nvPr/>
        </p:nvSpPr>
        <p:spPr>
          <a:xfrm>
            <a:off x="635000" y="1701800"/>
            <a:ext cx="11734800" cy="37211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9600" b="1" dirty="0">
                <a:solidFill>
                  <a:srgbClr val="FFFFFF"/>
                </a:solidFill>
                <a:latin typeface="Georgia" panose="02040502050405020303" pitchFamily="18" charset="0"/>
                <a:ea typeface="Oswald"/>
                <a:cs typeface="Oswald"/>
                <a:sym typeface="Oswald"/>
              </a:rPr>
              <a:t>YOUR </a:t>
            </a:r>
          </a:p>
          <a:p>
            <a:pPr marL="0" marR="0" lvl="0" indent="0" algn="l" rtl="0">
              <a:spcBef>
                <a:spcPts val="0"/>
              </a:spcBef>
              <a:buSzPct val="25000"/>
              <a:buNone/>
            </a:pPr>
            <a:r>
              <a:rPr lang="en-US" sz="9600" b="1" dirty="0">
                <a:solidFill>
                  <a:srgbClr val="FFFFFF"/>
                </a:solidFill>
                <a:latin typeface="Georgia" panose="02040502050405020303" pitchFamily="18" charset="0"/>
                <a:ea typeface="Oswald"/>
                <a:cs typeface="Oswald"/>
                <a:sym typeface="Oswald"/>
              </a:rPr>
              <a:t>DEVELOPMENT ENVIRONMENT</a:t>
            </a:r>
          </a:p>
        </p:txBody>
      </p:sp>
      <p:cxnSp>
        <p:nvCxnSpPr>
          <p:cNvPr id="3" name="Shape 448">
            <a:extLst>
              <a:ext uri="{FF2B5EF4-FFF2-40B4-BE49-F238E27FC236}">
                <a16:creationId xmlns:a16="http://schemas.microsoft.com/office/drawing/2014/main" id="{CE7117FD-6060-AA4E-8BD7-E14914ACF972}"/>
              </a:ext>
            </a:extLst>
          </p:cNvPr>
          <p:cNvCxnSpPr/>
          <p:nvPr/>
        </p:nvCxnSpPr>
        <p:spPr>
          <a:xfrm>
            <a:off x="1242140" y="6739128"/>
            <a:ext cx="10532634" cy="1"/>
          </a:xfrm>
          <a:prstGeom prst="straightConnector1">
            <a:avLst/>
          </a:prstGeom>
          <a:noFill/>
          <a:ln w="9525" cap="flat" cmpd="sng">
            <a:solidFill>
              <a:srgbClr val="FFFFFF"/>
            </a:solidFill>
            <a:prstDash val="solid"/>
            <a:miter lim="8000"/>
            <a:headEnd type="none" w="sm" len="sm"/>
            <a:tailEnd type="none" w="sm" len="sm"/>
          </a:ln>
        </p:spPr>
      </p:cxnSp>
      <p:pic>
        <p:nvPicPr>
          <p:cNvPr id="4" name="Shape 450" descr="Image">
            <a:extLst>
              <a:ext uri="{FF2B5EF4-FFF2-40B4-BE49-F238E27FC236}">
                <a16:creationId xmlns:a16="http://schemas.microsoft.com/office/drawing/2014/main" id="{B0EAED57-BDE4-2441-A3A1-78045C3506BC}"/>
              </a:ext>
            </a:extLst>
          </p:cNvPr>
          <p:cNvPicPr preferRelativeResize="0">
            <a:picLocks/>
          </p:cNvPicPr>
          <p:nvPr/>
        </p:nvPicPr>
        <p:blipFill rotWithShape="1">
          <a:blip r:embed="rId3">
            <a:alphaModFix/>
          </a:blip>
          <a:srcRect/>
          <a:stretch/>
        </p:blipFill>
        <p:spPr>
          <a:xfrm>
            <a:off x="11480103" y="6812280"/>
            <a:ext cx="298293" cy="2961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p:txBody>
          <a:bodyPr/>
          <a:lstStyle/>
          <a:p>
            <a:r>
              <a:rPr lang="en-US" dirty="0"/>
              <a:t>Every file or folder in a file system can be read, written, and deleted by referencing its position inside that system.  The position is called a </a:t>
            </a:r>
            <a:r>
              <a:rPr lang="en-US" b="1" dirty="0"/>
              <a:t>path.</a:t>
            </a:r>
          </a:p>
          <a:p>
            <a:endParaRPr lang="en-US" dirty="0"/>
          </a:p>
          <a:p>
            <a:r>
              <a:rPr lang="en-US" b="1" dirty="0"/>
              <a:t>Directories</a:t>
            </a:r>
            <a:r>
              <a:rPr lang="en-US" dirty="0"/>
              <a:t> are used interchangeably with </a:t>
            </a:r>
            <a:r>
              <a:rPr lang="en-US" i="1" dirty="0"/>
              <a:t>folder.</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TERMINOLOGY</a:t>
            </a:r>
          </a:p>
        </p:txBody>
      </p:sp>
    </p:spTree>
    <p:extLst>
      <p:ext uri="{BB962C8B-B14F-4D97-AF65-F5344CB8AC3E}">
        <p14:creationId xmlns:p14="http://schemas.microsoft.com/office/powerpoint/2010/main" val="326340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3" y="1757164"/>
            <a:ext cx="10472321" cy="1763944"/>
          </a:xfrm>
        </p:spPr>
        <p:txBody>
          <a:bodyPr/>
          <a:lstStyle/>
          <a:p>
            <a:r>
              <a:rPr lang="en-US" sz="2000" b="1" dirty="0"/>
              <a:t>Absolute Path </a:t>
            </a:r>
            <a:r>
              <a:rPr lang="en-US" sz="2000" dirty="0"/>
              <a:t>is the specific location of a file or folder as accessed from the root directory, shown as </a:t>
            </a:r>
            <a:r>
              <a:rPr lang="en-US" sz="2000" dirty="0">
                <a:highlight>
                  <a:srgbClr val="C0C0C0"/>
                </a:highlight>
              </a:rPr>
              <a:t>/</a:t>
            </a:r>
            <a:r>
              <a:rPr lang="en-US" sz="2000" dirty="0"/>
              <a:t>.</a:t>
            </a:r>
          </a:p>
          <a:p>
            <a:pPr lvl="1"/>
            <a:r>
              <a:rPr lang="en-US" sz="2000" dirty="0">
                <a:latin typeface="Georgia" panose="02040502050405020303" pitchFamily="18" charset="0"/>
              </a:rPr>
              <a:t>The </a:t>
            </a:r>
            <a:r>
              <a:rPr lang="en-US" sz="2000" b="1" dirty="0">
                <a:latin typeface="Georgia" panose="02040502050405020303" pitchFamily="18" charset="0"/>
              </a:rPr>
              <a:t>Root directory </a:t>
            </a:r>
            <a:r>
              <a:rPr lang="en-US" sz="2000" dirty="0">
                <a:latin typeface="Georgia" panose="02040502050405020303" pitchFamily="18" charset="0"/>
              </a:rPr>
              <a:t>is the starting point from which all other folders are defined, which is not typically the same as the </a:t>
            </a:r>
            <a:r>
              <a:rPr lang="en-US" sz="2000" b="1" dirty="0">
                <a:latin typeface="Georgia" panose="02040502050405020303" pitchFamily="18" charset="0"/>
              </a:rPr>
              <a:t>home directory, </a:t>
            </a:r>
            <a:r>
              <a:rPr lang="en-US" sz="2000" dirty="0">
                <a:latin typeface="Georgia" panose="02040502050405020303" pitchFamily="18" charset="0"/>
              </a:rPr>
              <a:t>typically found at </a:t>
            </a:r>
            <a:r>
              <a:rPr lang="en-US" sz="2000" dirty="0">
                <a:highlight>
                  <a:srgbClr val="C0C0C0"/>
                </a:highlight>
                <a:latin typeface="Georgia" panose="02040502050405020303" pitchFamily="18" charset="0"/>
              </a:rPr>
              <a:t>/Users/[Your Username]</a:t>
            </a:r>
          </a:p>
          <a:p>
            <a:pPr marL="856494" lvl="1" indent="0">
              <a:buNone/>
            </a:pPr>
            <a:endParaRPr lang="en-US" sz="2000" i="1" dirty="0">
              <a:highlight>
                <a:srgbClr val="C0C0C0"/>
              </a:highlight>
              <a:latin typeface="Georgia" panose="02040502050405020303" pitchFamily="18" charset="0"/>
            </a:endParaRPr>
          </a:p>
          <a:p>
            <a:r>
              <a:rPr lang="en-US" sz="2000" b="1" dirty="0"/>
              <a:t>Relative Path </a:t>
            </a:r>
            <a:r>
              <a:rPr lang="en-US" sz="2000" dirty="0"/>
              <a:t>is a reference to a file or folder relative to your current position, or the present working directory (</a:t>
            </a:r>
            <a:r>
              <a:rPr lang="en-US" sz="2000" dirty="0" err="1"/>
              <a:t>pwd</a:t>
            </a:r>
            <a:r>
              <a:rPr lang="en-US" sz="2000" dirty="0"/>
              <a:t>).</a:t>
            </a:r>
          </a:p>
          <a:p>
            <a:pPr lvl="1"/>
            <a:r>
              <a:rPr lang="en-US" sz="2000" dirty="0">
                <a:latin typeface="Georgia" panose="02040502050405020303" pitchFamily="18" charset="0"/>
              </a:rPr>
              <a:t>If you are in the folder </a:t>
            </a:r>
            <a:r>
              <a:rPr lang="en-US" sz="2000" dirty="0">
                <a:highlight>
                  <a:srgbClr val="C0C0C0"/>
                </a:highlight>
                <a:latin typeface="Georgia" panose="02040502050405020303" pitchFamily="18" charset="0"/>
              </a:rPr>
              <a:t>/Users/me/C:/Documents/</a:t>
            </a:r>
            <a:r>
              <a:rPr lang="en-US" sz="2000" dirty="0" err="1">
                <a:highlight>
                  <a:srgbClr val="C0C0C0"/>
                </a:highlight>
                <a:latin typeface="Georgia" panose="02040502050405020303" pitchFamily="18" charset="0"/>
              </a:rPr>
              <a:t>my_stuff</a:t>
            </a:r>
            <a:r>
              <a:rPr lang="en-US" sz="2000" dirty="0">
                <a:latin typeface="Georgia" panose="02040502050405020303" pitchFamily="18" charset="0"/>
              </a:rPr>
              <a:t> and want to open the file with absolute path </a:t>
            </a:r>
            <a:r>
              <a:rPr lang="en-US" sz="2000" dirty="0">
                <a:highlight>
                  <a:srgbClr val="C0C0C0"/>
                </a:highlight>
                <a:latin typeface="Georgia" panose="02040502050405020303" pitchFamily="18" charset="0"/>
              </a:rPr>
              <a:t>/Users/me/C:/Documents/</a:t>
            </a:r>
            <a:r>
              <a:rPr lang="en-US" sz="2000" dirty="0" err="1">
                <a:highlight>
                  <a:srgbClr val="C0C0C0"/>
                </a:highlight>
                <a:latin typeface="Georgia" panose="02040502050405020303" pitchFamily="18" charset="0"/>
              </a:rPr>
              <a:t>my_stuff</a:t>
            </a:r>
            <a:r>
              <a:rPr lang="en-US" sz="2000" dirty="0">
                <a:highlight>
                  <a:srgbClr val="C0C0C0"/>
                </a:highlight>
                <a:latin typeface="Georgia" panose="02040502050405020303" pitchFamily="18" charset="0"/>
              </a:rPr>
              <a:t>/</a:t>
            </a:r>
            <a:r>
              <a:rPr lang="en-US" sz="2000" dirty="0" err="1">
                <a:highlight>
                  <a:srgbClr val="C0C0C0"/>
                </a:highlight>
                <a:latin typeface="Georgia" panose="02040502050405020303" pitchFamily="18" charset="0"/>
              </a:rPr>
              <a:t>file.txt</a:t>
            </a:r>
            <a:r>
              <a:rPr lang="en-US" sz="2000" dirty="0">
                <a:latin typeface="Georgia" panose="02040502050405020303" pitchFamily="18" charset="0"/>
              </a:rPr>
              <a:t> the relative path is </a:t>
            </a:r>
            <a:r>
              <a:rPr lang="en-US" sz="2000" dirty="0" err="1">
                <a:highlight>
                  <a:srgbClr val="C0C0C0"/>
                </a:highlight>
                <a:latin typeface="Georgia" panose="02040502050405020303" pitchFamily="18" charset="0"/>
              </a:rPr>
              <a:t>file.txt</a:t>
            </a:r>
            <a:r>
              <a:rPr lang="en-US" sz="2000" dirty="0">
                <a:latin typeface="Georgia" panose="02040502050405020303" pitchFamily="18" charset="0"/>
              </a:rPr>
              <a:t> or </a:t>
            </a:r>
            <a:r>
              <a:rPr lang="en-US" sz="2000" dirty="0">
                <a:highlight>
                  <a:srgbClr val="C0C0C0"/>
                </a:highlight>
                <a:latin typeface="Georgia" panose="02040502050405020303" pitchFamily="18" charset="0"/>
              </a:rPr>
              <a:t>./</a:t>
            </a:r>
            <a:r>
              <a:rPr lang="en-US" sz="2000" dirty="0" err="1">
                <a:highlight>
                  <a:srgbClr val="C0C0C0"/>
                </a:highlight>
                <a:latin typeface="Georgia" panose="02040502050405020303" pitchFamily="18" charset="0"/>
              </a:rPr>
              <a:t>file.txt</a:t>
            </a:r>
            <a:r>
              <a:rPr lang="en-US" sz="2000" dirty="0">
                <a:latin typeface="Georgia" panose="02040502050405020303" pitchFamily="18" charset="0"/>
              </a:rPr>
              <a:t>. In a CLI, you can open it with</a:t>
            </a:r>
            <a:r>
              <a:rPr lang="en-US" sz="2000" dirty="0">
                <a:solidFill>
                  <a:schemeClr val="tx1"/>
                </a:solidFill>
                <a:latin typeface="Georgia" panose="02040502050405020303" pitchFamily="18" charset="0"/>
              </a:rPr>
              <a:t> </a:t>
            </a:r>
            <a:r>
              <a:rPr lang="en-US" sz="2000" dirty="0">
                <a:solidFill>
                  <a:schemeClr val="accent1">
                    <a:lumMod val="75000"/>
                  </a:schemeClr>
                </a:solidFill>
                <a:highlight>
                  <a:srgbClr val="C0C0C0"/>
                </a:highlight>
                <a:latin typeface="Georgia" panose="02040502050405020303" pitchFamily="18" charset="0"/>
              </a:rPr>
              <a:t>open</a:t>
            </a:r>
            <a:r>
              <a:rPr lang="en-US" sz="2000" dirty="0">
                <a:solidFill>
                  <a:schemeClr val="tx1"/>
                </a:solidFill>
                <a:highlight>
                  <a:srgbClr val="C0C0C0"/>
                </a:highlight>
                <a:latin typeface="Georgia" panose="02040502050405020303" pitchFamily="18" charset="0"/>
              </a:rPr>
              <a:t> </a:t>
            </a:r>
            <a:r>
              <a:rPr lang="en-US" sz="2000" dirty="0" err="1">
                <a:highlight>
                  <a:srgbClr val="C0C0C0"/>
                </a:highlight>
                <a:latin typeface="Georgia" panose="02040502050405020303" pitchFamily="18" charset="0"/>
              </a:rPr>
              <a:t>file.txt</a:t>
            </a:r>
            <a:r>
              <a:rPr lang="en-US" sz="2000" dirty="0">
                <a:latin typeface="Georgia" panose="02040502050405020303" pitchFamily="18" charset="0"/>
              </a:rPr>
              <a:t> or </a:t>
            </a:r>
            <a:r>
              <a:rPr lang="en-US" sz="2000" dirty="0">
                <a:solidFill>
                  <a:schemeClr val="accent1">
                    <a:lumMod val="75000"/>
                  </a:schemeClr>
                </a:solidFill>
                <a:highlight>
                  <a:srgbClr val="C0C0C0"/>
                </a:highlight>
                <a:latin typeface="Georgia" panose="02040502050405020303" pitchFamily="18" charset="0"/>
              </a:rPr>
              <a:t>open</a:t>
            </a:r>
            <a:r>
              <a:rPr lang="en-US" sz="2000" dirty="0">
                <a:highlight>
                  <a:srgbClr val="C0C0C0"/>
                </a:highlight>
                <a:latin typeface="Georgia" panose="02040502050405020303" pitchFamily="18" charset="0"/>
              </a:rPr>
              <a:t> ./</a:t>
            </a:r>
            <a:r>
              <a:rPr lang="en-US" sz="2000" dirty="0" err="1">
                <a:highlight>
                  <a:srgbClr val="C0C0C0"/>
                </a:highlight>
                <a:latin typeface="Georgia" panose="02040502050405020303" pitchFamily="18" charset="0"/>
              </a:rPr>
              <a:t>file.txt</a:t>
            </a:r>
            <a:r>
              <a:rPr lang="en-US" sz="2000" dirty="0">
                <a:latin typeface="Georgia" panose="02040502050405020303" pitchFamily="18" charset="0"/>
              </a:rPr>
              <a:t>.</a:t>
            </a:r>
          </a:p>
          <a:p>
            <a:pPr lvl="1"/>
            <a:endParaRPr lang="en-US"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TERMINOLOGY</a:t>
            </a:r>
          </a:p>
        </p:txBody>
      </p:sp>
    </p:spTree>
    <p:extLst>
      <p:ext uri="{BB962C8B-B14F-4D97-AF65-F5344CB8AC3E}">
        <p14:creationId xmlns:p14="http://schemas.microsoft.com/office/powerpoint/2010/main" val="71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281B1-55EC-E844-A03C-7ACE62702224}"/>
              </a:ext>
            </a:extLst>
          </p:cNvPr>
          <p:cNvSpPr>
            <a:spLocks noGrp="1"/>
          </p:cNvSpPr>
          <p:nvPr>
            <p:ph type="body" idx="2"/>
          </p:nvPr>
        </p:nvSpPr>
        <p:spPr>
          <a:xfrm>
            <a:off x="1253514" y="1757164"/>
            <a:ext cx="9046933" cy="1763944"/>
          </a:xfrm>
        </p:spPr>
        <p:txBody>
          <a:bodyPr/>
          <a:lstStyle/>
          <a:p>
            <a:pPr marL="189331" indent="0">
              <a:buNone/>
            </a:pPr>
            <a:r>
              <a:rPr lang="en-US" sz="2000" b="1" dirty="0"/>
              <a:t>Changing Directories</a:t>
            </a:r>
          </a:p>
          <a:p>
            <a:r>
              <a:rPr lang="en-US" sz="2000" dirty="0"/>
              <a:t>The tilde (~) character is an alias for your home directory.  Use it to quickly return home: </a:t>
            </a:r>
            <a:r>
              <a:rPr lang="en-US" sz="2000" dirty="0">
                <a:solidFill>
                  <a:schemeClr val="accent1">
                    <a:lumMod val="75000"/>
                  </a:schemeClr>
                </a:solidFill>
                <a:highlight>
                  <a:srgbClr val="C0C0C0"/>
                </a:highlight>
              </a:rPr>
              <a:t>cd</a:t>
            </a:r>
            <a:r>
              <a:rPr lang="en-US" sz="2000" dirty="0">
                <a:highlight>
                  <a:srgbClr val="C0C0C0"/>
                </a:highlight>
              </a:rPr>
              <a:t> ~</a:t>
            </a:r>
          </a:p>
          <a:p>
            <a:endParaRPr lang="en-US" sz="2000" dirty="0">
              <a:highlight>
                <a:srgbClr val="C0C0C0"/>
              </a:highlight>
            </a:endParaRPr>
          </a:p>
          <a:p>
            <a:r>
              <a:rPr lang="en-US" sz="2000" dirty="0"/>
              <a:t>To navigate to your desktop you can type </a:t>
            </a:r>
            <a:r>
              <a:rPr lang="en-US" sz="2000" dirty="0">
                <a:solidFill>
                  <a:schemeClr val="accent1">
                    <a:lumMod val="75000"/>
                  </a:schemeClr>
                </a:solidFill>
                <a:highlight>
                  <a:srgbClr val="C0C0C0"/>
                </a:highlight>
              </a:rPr>
              <a:t>cd</a:t>
            </a:r>
            <a:r>
              <a:rPr lang="en-US" sz="2000" dirty="0">
                <a:highlight>
                  <a:srgbClr val="C0C0C0"/>
                </a:highlight>
              </a:rPr>
              <a:t> ~/Desktop</a:t>
            </a:r>
          </a:p>
          <a:p>
            <a:endParaRPr lang="en-US" sz="2000" dirty="0">
              <a:highlight>
                <a:srgbClr val="C0C0C0"/>
              </a:highlight>
            </a:endParaRPr>
          </a:p>
          <a:p>
            <a:r>
              <a:rPr lang="en-US" sz="2000" dirty="0"/>
              <a:t>If you are already in your home directory, you can simply use the relative path: </a:t>
            </a:r>
            <a:r>
              <a:rPr lang="en-US" sz="2000" dirty="0">
                <a:solidFill>
                  <a:schemeClr val="accent1">
                    <a:lumMod val="75000"/>
                  </a:schemeClr>
                </a:solidFill>
                <a:highlight>
                  <a:srgbClr val="C0C0C0"/>
                </a:highlight>
              </a:rPr>
              <a:t>cd</a:t>
            </a:r>
            <a:r>
              <a:rPr lang="en-US" sz="2000" dirty="0">
                <a:highlight>
                  <a:srgbClr val="C0C0C0"/>
                </a:highlight>
              </a:rPr>
              <a:t> Desktop</a:t>
            </a:r>
          </a:p>
          <a:p>
            <a:endParaRPr lang="en-US" sz="2000" dirty="0">
              <a:highlight>
                <a:srgbClr val="C0C0C0"/>
              </a:highlight>
            </a:endParaRPr>
          </a:p>
          <a:p>
            <a:r>
              <a:rPr lang="en-US" sz="2000" dirty="0"/>
              <a:t>Navigating to a folder with spaces in the name requires quotations, like </a:t>
            </a:r>
            <a:r>
              <a:rPr lang="en-US" sz="2000" dirty="0">
                <a:solidFill>
                  <a:schemeClr val="accent1">
                    <a:lumMod val="75000"/>
                  </a:schemeClr>
                </a:solidFill>
                <a:highlight>
                  <a:srgbClr val="C0C0C0"/>
                </a:highlight>
              </a:rPr>
              <a:t>cd</a:t>
            </a:r>
            <a:r>
              <a:rPr lang="en-US" sz="2000" dirty="0">
                <a:highlight>
                  <a:srgbClr val="C0C0C0"/>
                </a:highlight>
              </a:rPr>
              <a:t> “/c/My Folder”</a:t>
            </a:r>
          </a:p>
          <a:p>
            <a:endParaRPr lang="en-US" dirty="0">
              <a:highlight>
                <a:srgbClr val="C0C0C0"/>
              </a:highlight>
            </a:endParaRPr>
          </a:p>
        </p:txBody>
      </p:sp>
      <p:sp>
        <p:nvSpPr>
          <p:cNvPr id="3" name="Text Placeholder 2">
            <a:extLst>
              <a:ext uri="{FF2B5EF4-FFF2-40B4-BE49-F238E27FC236}">
                <a16:creationId xmlns:a16="http://schemas.microsoft.com/office/drawing/2014/main" id="{A3AA0A26-C518-634D-B580-EB7A8FFCA02E}"/>
              </a:ext>
            </a:extLst>
          </p:cNvPr>
          <p:cNvSpPr>
            <a:spLocks noGrp="1"/>
          </p:cNvSpPr>
          <p:nvPr>
            <p:ph type="body" sz="quarter" idx="10"/>
          </p:nvPr>
        </p:nvSpPr>
        <p:spPr/>
        <p:txBody>
          <a:bodyPr/>
          <a:lstStyle/>
          <a:p>
            <a:r>
              <a:rPr lang="en-US" dirty="0">
                <a:latin typeface="Georgia" panose="02040502050405020303" pitchFamily="18" charset="0"/>
              </a:rPr>
              <a:t>NAVIGATION</a:t>
            </a:r>
          </a:p>
        </p:txBody>
      </p:sp>
    </p:spTree>
    <p:extLst>
      <p:ext uri="{BB962C8B-B14F-4D97-AF65-F5344CB8AC3E}">
        <p14:creationId xmlns:p14="http://schemas.microsoft.com/office/powerpoint/2010/main" val="412236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281B1-55EC-E844-A03C-7ACE62702224}"/>
              </a:ext>
            </a:extLst>
          </p:cNvPr>
          <p:cNvSpPr>
            <a:spLocks noGrp="1"/>
          </p:cNvSpPr>
          <p:nvPr>
            <p:ph type="body" idx="2"/>
          </p:nvPr>
        </p:nvSpPr>
        <p:spPr>
          <a:xfrm>
            <a:off x="1272963" y="1649587"/>
            <a:ext cx="10458874" cy="1763944"/>
          </a:xfrm>
        </p:spPr>
        <p:txBody>
          <a:bodyPr/>
          <a:lstStyle/>
          <a:p>
            <a:r>
              <a:rPr lang="en-US" sz="2400" dirty="0"/>
              <a:t>The dot </a:t>
            </a:r>
            <a:r>
              <a:rPr lang="en-US" sz="2400" dirty="0">
                <a:highlight>
                  <a:srgbClr val="C0C0C0"/>
                </a:highlight>
              </a:rPr>
              <a:t>.</a:t>
            </a:r>
            <a:r>
              <a:rPr lang="en-US" sz="2400" dirty="0"/>
              <a:t> means ”right here”. The double dot </a:t>
            </a:r>
            <a:r>
              <a:rPr lang="en-US" sz="2400" dirty="0">
                <a:highlight>
                  <a:srgbClr val="C0C0C0"/>
                </a:highlight>
              </a:rPr>
              <a:t>..</a:t>
            </a:r>
            <a:r>
              <a:rPr lang="en-US" sz="2400" dirty="0"/>
              <a:t> means one directory up.</a:t>
            </a:r>
            <a:r>
              <a:rPr lang="en-US" sz="2400" dirty="0">
                <a:highlight>
                  <a:srgbClr val="C0C0C0"/>
                </a:highlight>
              </a:rPr>
              <a:t> </a:t>
            </a:r>
          </a:p>
          <a:p>
            <a:endParaRPr lang="en-US" sz="2400" dirty="0">
              <a:highlight>
                <a:srgbClr val="C0C0C0"/>
              </a:highlight>
            </a:endParaRPr>
          </a:p>
          <a:p>
            <a:r>
              <a:rPr lang="en-US" sz="2400" dirty="0"/>
              <a:t>To navigate to your desktop you can type </a:t>
            </a:r>
            <a:r>
              <a:rPr lang="en-US" sz="2400" dirty="0">
                <a:solidFill>
                  <a:schemeClr val="accent1">
                    <a:lumMod val="75000"/>
                  </a:schemeClr>
                </a:solidFill>
                <a:highlight>
                  <a:srgbClr val="C0C0C0"/>
                </a:highlight>
              </a:rPr>
              <a:t>cd</a:t>
            </a:r>
            <a:r>
              <a:rPr lang="en-US" sz="2400" dirty="0">
                <a:highlight>
                  <a:srgbClr val="C0C0C0"/>
                </a:highlight>
              </a:rPr>
              <a:t> ~/Desktop</a:t>
            </a:r>
          </a:p>
          <a:p>
            <a:pPr marL="189331" indent="0">
              <a:buNone/>
            </a:pPr>
            <a:endParaRPr lang="en-US" sz="2400" dirty="0">
              <a:highlight>
                <a:srgbClr val="C0C0C0"/>
              </a:highlight>
            </a:endParaRPr>
          </a:p>
          <a:p>
            <a:r>
              <a:rPr lang="en-US" sz="2400" dirty="0"/>
              <a:t>To navigate back to your home directory from there, use </a:t>
            </a:r>
            <a:r>
              <a:rPr lang="en-US" sz="2400" dirty="0">
                <a:solidFill>
                  <a:schemeClr val="accent1">
                    <a:lumMod val="75000"/>
                  </a:schemeClr>
                </a:solidFill>
                <a:highlight>
                  <a:srgbClr val="C0C0C0"/>
                </a:highlight>
              </a:rPr>
              <a:t>cd</a:t>
            </a:r>
            <a:r>
              <a:rPr lang="en-US" sz="2400" dirty="0">
                <a:highlight>
                  <a:srgbClr val="C0C0C0"/>
                </a:highlight>
              </a:rPr>
              <a:t> ..</a:t>
            </a:r>
          </a:p>
          <a:p>
            <a:pPr marL="189331" indent="0">
              <a:buNone/>
            </a:pPr>
            <a:endParaRPr lang="en-US" sz="2400" dirty="0">
              <a:highlight>
                <a:srgbClr val="C0C0C0"/>
              </a:highlight>
            </a:endParaRPr>
          </a:p>
          <a:p>
            <a:r>
              <a:rPr lang="en-US" sz="2400" dirty="0"/>
              <a:t>To return home from </a:t>
            </a:r>
            <a:r>
              <a:rPr lang="en-US" sz="2400" dirty="0">
                <a:highlight>
                  <a:srgbClr val="C0C0C0"/>
                </a:highlight>
              </a:rPr>
              <a:t>~/Desktop/</a:t>
            </a:r>
            <a:r>
              <a:rPr lang="en-US" sz="2400" dirty="0" err="1">
                <a:highlight>
                  <a:srgbClr val="C0C0C0"/>
                </a:highlight>
              </a:rPr>
              <a:t>my_folder</a:t>
            </a:r>
            <a:r>
              <a:rPr lang="en-US" sz="2400" dirty="0"/>
              <a:t>, you must execute </a:t>
            </a:r>
            <a:r>
              <a:rPr lang="en-US" sz="2400" dirty="0">
                <a:solidFill>
                  <a:schemeClr val="accent1">
                    <a:lumMod val="75000"/>
                  </a:schemeClr>
                </a:solidFill>
                <a:highlight>
                  <a:srgbClr val="C0C0C0"/>
                </a:highlight>
              </a:rPr>
              <a:t>cd</a:t>
            </a:r>
            <a:r>
              <a:rPr lang="en-US" sz="2400" dirty="0">
                <a:highlight>
                  <a:srgbClr val="C0C0C0"/>
                </a:highlight>
              </a:rPr>
              <a:t> ..</a:t>
            </a:r>
            <a:r>
              <a:rPr lang="en-US" sz="2400" dirty="0"/>
              <a:t> twice.</a:t>
            </a:r>
          </a:p>
          <a:p>
            <a:endParaRPr lang="en-US" sz="2400" dirty="0"/>
          </a:p>
          <a:p>
            <a:r>
              <a:rPr lang="en-US" sz="2400" dirty="0"/>
              <a:t>To go back to a previous location, use </a:t>
            </a:r>
            <a:r>
              <a:rPr lang="en-US" sz="2400" dirty="0">
                <a:solidFill>
                  <a:schemeClr val="accent1">
                    <a:lumMod val="75000"/>
                  </a:schemeClr>
                </a:solidFill>
                <a:highlight>
                  <a:srgbClr val="C0C0C0"/>
                </a:highlight>
              </a:rPr>
              <a:t>cd</a:t>
            </a:r>
            <a:r>
              <a:rPr lang="en-US" sz="2400" dirty="0">
                <a:highlight>
                  <a:srgbClr val="C0C0C0"/>
                </a:highlight>
              </a:rPr>
              <a:t> -</a:t>
            </a:r>
            <a:r>
              <a:rPr lang="en-US" sz="2400" dirty="0"/>
              <a:t> </a:t>
            </a:r>
          </a:p>
        </p:txBody>
      </p:sp>
      <p:sp>
        <p:nvSpPr>
          <p:cNvPr id="3" name="Text Placeholder 2">
            <a:extLst>
              <a:ext uri="{FF2B5EF4-FFF2-40B4-BE49-F238E27FC236}">
                <a16:creationId xmlns:a16="http://schemas.microsoft.com/office/drawing/2014/main" id="{A3AA0A26-C518-634D-B580-EB7A8FFCA02E}"/>
              </a:ext>
            </a:extLst>
          </p:cNvPr>
          <p:cNvSpPr>
            <a:spLocks noGrp="1"/>
          </p:cNvSpPr>
          <p:nvPr>
            <p:ph type="body" sz="quarter" idx="10"/>
          </p:nvPr>
        </p:nvSpPr>
        <p:spPr>
          <a:xfrm>
            <a:off x="1243584" y="978408"/>
            <a:ext cx="5154612" cy="265113"/>
          </a:xfrm>
        </p:spPr>
        <p:txBody>
          <a:bodyPr/>
          <a:lstStyle/>
          <a:p>
            <a:r>
              <a:rPr lang="en-US" dirty="0">
                <a:latin typeface="Georgia" panose="02040502050405020303" pitchFamily="18" charset="0"/>
              </a:rPr>
              <a:t>NAVIGATION</a:t>
            </a:r>
          </a:p>
        </p:txBody>
      </p:sp>
    </p:spTree>
    <p:extLst>
      <p:ext uri="{BB962C8B-B14F-4D97-AF65-F5344CB8AC3E}">
        <p14:creationId xmlns:p14="http://schemas.microsoft.com/office/powerpoint/2010/main" val="108657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a:xfrm>
            <a:off x="1243584" y="1488223"/>
            <a:ext cx="11221840" cy="1763944"/>
          </a:xfrm>
        </p:spPr>
        <p:txBody>
          <a:bodyPr/>
          <a:lstStyle/>
          <a:p>
            <a:r>
              <a:rPr lang="en-US" sz="2000" dirty="0" err="1">
                <a:solidFill>
                  <a:schemeClr val="accent1">
                    <a:lumMod val="75000"/>
                  </a:schemeClr>
                </a:solidFill>
                <a:highlight>
                  <a:srgbClr val="C0C0C0"/>
                </a:highlight>
              </a:rPr>
              <a:t>pwd</a:t>
            </a:r>
            <a:r>
              <a:rPr lang="en-US" sz="2000" dirty="0"/>
              <a:t> informs you of the directory you are in.</a:t>
            </a:r>
          </a:p>
          <a:p>
            <a:endParaRPr lang="en-US" sz="2000" dirty="0"/>
          </a:p>
          <a:p>
            <a:r>
              <a:rPr lang="en-US" sz="2000" dirty="0">
                <a:solidFill>
                  <a:schemeClr val="accent1">
                    <a:lumMod val="75000"/>
                  </a:schemeClr>
                </a:solidFill>
                <a:highlight>
                  <a:srgbClr val="C0C0C0"/>
                </a:highlight>
              </a:rPr>
              <a:t>ls</a:t>
            </a:r>
            <a:r>
              <a:rPr lang="en-US" sz="2000" dirty="0"/>
              <a:t> lists contents of current directory</a:t>
            </a:r>
          </a:p>
          <a:p>
            <a:endParaRPr lang="en-US" sz="2000" dirty="0"/>
          </a:p>
          <a:p>
            <a:r>
              <a:rPr lang="en-US" sz="2000" dirty="0">
                <a:solidFill>
                  <a:schemeClr val="accent1">
                    <a:lumMod val="75000"/>
                  </a:schemeClr>
                </a:solidFill>
                <a:highlight>
                  <a:srgbClr val="C0C0C0"/>
                </a:highlight>
              </a:rPr>
              <a:t>ls –d </a:t>
            </a:r>
            <a:r>
              <a:rPr lang="en-US" sz="2000" dirty="0">
                <a:highlight>
                  <a:srgbClr val="C0C0C0"/>
                </a:highlight>
              </a:rPr>
              <a:t>*/</a:t>
            </a:r>
            <a:r>
              <a:rPr lang="en-US" sz="2000" dirty="0"/>
              <a:t> shows subdirectories within the current directory.</a:t>
            </a:r>
          </a:p>
          <a:p>
            <a:endParaRPr lang="en-US" sz="2000" dirty="0"/>
          </a:p>
          <a:p>
            <a:r>
              <a:rPr lang="en-US" sz="2000" dirty="0">
                <a:solidFill>
                  <a:schemeClr val="accent1">
                    <a:lumMod val="75000"/>
                  </a:schemeClr>
                </a:solidFill>
                <a:highlight>
                  <a:srgbClr val="C0C0C0"/>
                </a:highlight>
              </a:rPr>
              <a:t>ls –1</a:t>
            </a:r>
            <a:r>
              <a:rPr lang="en-US" sz="2000" dirty="0">
                <a:solidFill>
                  <a:schemeClr val="accent1">
                    <a:lumMod val="75000"/>
                  </a:schemeClr>
                </a:solidFill>
              </a:rPr>
              <a:t> </a:t>
            </a:r>
            <a:r>
              <a:rPr lang="en-US" sz="2000" dirty="0"/>
              <a:t>lists the contents of the directory, one item per line.</a:t>
            </a:r>
          </a:p>
          <a:p>
            <a:endParaRPr lang="en-US" sz="2000" dirty="0"/>
          </a:p>
          <a:p>
            <a:r>
              <a:rPr lang="en-US" sz="2000" dirty="0">
                <a:solidFill>
                  <a:schemeClr val="accent1">
                    <a:lumMod val="75000"/>
                  </a:schemeClr>
                </a:solidFill>
                <a:highlight>
                  <a:srgbClr val="C0C0C0"/>
                </a:highlight>
              </a:rPr>
              <a:t>ls –a</a:t>
            </a:r>
            <a:r>
              <a:rPr lang="en-US" sz="2000" dirty="0">
                <a:solidFill>
                  <a:schemeClr val="accent1">
                    <a:lumMod val="75000"/>
                  </a:schemeClr>
                </a:solidFill>
              </a:rPr>
              <a:t> </a:t>
            </a:r>
            <a:r>
              <a:rPr lang="en-US" sz="2000" dirty="0"/>
              <a:t>shows everything, including hidden items</a:t>
            </a:r>
          </a:p>
          <a:p>
            <a:endParaRPr lang="en-US" sz="2000" dirty="0"/>
          </a:p>
          <a:p>
            <a:r>
              <a:rPr lang="en-US" sz="2000" dirty="0">
                <a:solidFill>
                  <a:schemeClr val="accent1">
                    <a:lumMod val="75000"/>
                  </a:schemeClr>
                </a:solidFill>
                <a:highlight>
                  <a:srgbClr val="C0C0C0"/>
                </a:highlight>
              </a:rPr>
              <a:t>ls –al</a:t>
            </a:r>
            <a:r>
              <a:rPr lang="en-US" sz="2000" dirty="0">
                <a:solidFill>
                  <a:schemeClr val="accent1">
                    <a:lumMod val="75000"/>
                  </a:schemeClr>
                </a:solidFill>
              </a:rPr>
              <a:t> </a:t>
            </a:r>
            <a:r>
              <a:rPr lang="en-US" sz="2000" dirty="0"/>
              <a:t>will list everything vertically, in long form.</a:t>
            </a:r>
          </a:p>
          <a:p>
            <a:endParaRPr lang="en-US" sz="2000" dirty="0"/>
          </a:p>
          <a:p>
            <a:r>
              <a:rPr lang="en-US" sz="2000" dirty="0"/>
              <a:t>View contents of a specific directory, for example on the Desktop, use </a:t>
            </a:r>
            <a:r>
              <a:rPr lang="en-US" sz="2000" dirty="0">
                <a:solidFill>
                  <a:schemeClr val="accent1">
                    <a:lumMod val="75000"/>
                  </a:schemeClr>
                </a:solidFill>
                <a:highlight>
                  <a:srgbClr val="C0C0C0"/>
                </a:highlight>
              </a:rPr>
              <a:t>ls –a </a:t>
            </a:r>
            <a:r>
              <a:rPr lang="en-US" sz="2000" dirty="0">
                <a:highlight>
                  <a:srgbClr val="C0C0C0"/>
                </a:highlight>
              </a:rPr>
              <a:t>~/Desktop</a:t>
            </a: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p:txBody>
          <a:bodyPr/>
          <a:lstStyle/>
          <a:p>
            <a:r>
              <a:rPr lang="en-US" dirty="0">
                <a:latin typeface="Georgia" panose="02040502050405020303" pitchFamily="18" charset="0"/>
              </a:rPr>
              <a:t>UNDERSTANDING YOUR CONTENTS</a:t>
            </a:r>
          </a:p>
          <a:p>
            <a:endParaRPr lang="en-US" dirty="0"/>
          </a:p>
        </p:txBody>
      </p:sp>
    </p:spTree>
    <p:extLst>
      <p:ext uri="{BB962C8B-B14F-4D97-AF65-F5344CB8AC3E}">
        <p14:creationId xmlns:p14="http://schemas.microsoft.com/office/powerpoint/2010/main" val="305270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a:xfrm>
            <a:off x="1253514" y="1757164"/>
            <a:ext cx="9383110" cy="1763944"/>
          </a:xfrm>
        </p:spPr>
        <p:txBody>
          <a:bodyPr/>
          <a:lstStyle/>
          <a:p>
            <a:r>
              <a:rPr lang="en-US" dirty="0" err="1">
                <a:solidFill>
                  <a:schemeClr val="accent1">
                    <a:lumMod val="75000"/>
                  </a:schemeClr>
                </a:solidFill>
                <a:highlight>
                  <a:srgbClr val="C0C0C0"/>
                </a:highlight>
              </a:rPr>
              <a:t>mkdir</a:t>
            </a:r>
            <a:r>
              <a:rPr lang="en-US" dirty="0">
                <a:highlight>
                  <a:srgbClr val="C0C0C0"/>
                </a:highlight>
              </a:rPr>
              <a:t> </a:t>
            </a:r>
            <a:r>
              <a:rPr lang="en-US" dirty="0" err="1">
                <a:highlight>
                  <a:srgbClr val="C0C0C0"/>
                </a:highlight>
              </a:rPr>
              <a:t>NewFolder</a:t>
            </a:r>
            <a:r>
              <a:rPr lang="en-US" dirty="0">
                <a:highlight>
                  <a:srgbClr val="C0C0C0"/>
                </a:highlight>
              </a:rPr>
              <a:t> </a:t>
            </a:r>
            <a:r>
              <a:rPr lang="en-US" dirty="0"/>
              <a:t>will create a folder in the current directory.</a:t>
            </a:r>
          </a:p>
          <a:p>
            <a:endParaRPr lang="en-US" dirty="0"/>
          </a:p>
          <a:p>
            <a:r>
              <a:rPr lang="en-US" dirty="0"/>
              <a:t>To create a folder in a specific directory path, specify the directory, such as </a:t>
            </a:r>
            <a:r>
              <a:rPr lang="en-US" dirty="0" err="1">
                <a:solidFill>
                  <a:schemeClr val="accent1">
                    <a:lumMod val="75000"/>
                  </a:schemeClr>
                </a:solidFill>
                <a:highlight>
                  <a:srgbClr val="C0C0C0"/>
                </a:highlight>
              </a:rPr>
              <a:t>mkdir</a:t>
            </a:r>
            <a:r>
              <a:rPr lang="en-US" dirty="0">
                <a:solidFill>
                  <a:schemeClr val="accent1">
                    <a:lumMod val="75000"/>
                  </a:schemeClr>
                </a:solidFill>
                <a:highlight>
                  <a:srgbClr val="C0C0C0"/>
                </a:highlight>
              </a:rPr>
              <a:t> </a:t>
            </a:r>
            <a:r>
              <a:rPr lang="en-US" dirty="0">
                <a:highlight>
                  <a:srgbClr val="C0C0C0"/>
                </a:highlight>
              </a:rPr>
              <a:t>/c/Documents/</a:t>
            </a:r>
            <a:r>
              <a:rPr lang="en-US" dirty="0" err="1">
                <a:highlight>
                  <a:srgbClr val="C0C0C0"/>
                </a:highlight>
              </a:rPr>
              <a:t>NewFolder</a:t>
            </a:r>
            <a:endParaRPr lang="en-US" dirty="0">
              <a:highlight>
                <a:srgbClr val="C0C0C0"/>
              </a:highlight>
            </a:endParaRPr>
          </a:p>
          <a:p>
            <a:endParaRPr lang="en-US" dirty="0"/>
          </a:p>
          <a:p>
            <a:r>
              <a:rPr lang="en-US" dirty="0"/>
              <a:t>To create a parent folder to house a new directory, use </a:t>
            </a:r>
            <a:r>
              <a:rPr lang="en-US" dirty="0" err="1">
                <a:solidFill>
                  <a:schemeClr val="accent1">
                    <a:lumMod val="75000"/>
                  </a:schemeClr>
                </a:solidFill>
                <a:highlight>
                  <a:srgbClr val="C0C0C0"/>
                </a:highlight>
              </a:rPr>
              <a:t>mkdir</a:t>
            </a:r>
            <a:r>
              <a:rPr lang="en-US" dirty="0">
                <a:solidFill>
                  <a:schemeClr val="accent1">
                    <a:lumMod val="75000"/>
                  </a:schemeClr>
                </a:solidFill>
                <a:highlight>
                  <a:srgbClr val="C0C0C0"/>
                </a:highlight>
              </a:rPr>
              <a:t> –p </a:t>
            </a:r>
            <a:r>
              <a:rPr lang="en-US" dirty="0">
                <a:highlight>
                  <a:srgbClr val="C0C0C0"/>
                </a:highlight>
              </a:rPr>
              <a:t>/c/</a:t>
            </a:r>
            <a:r>
              <a:rPr lang="en-US" dirty="0" err="1">
                <a:highlight>
                  <a:srgbClr val="C0C0C0"/>
                </a:highlight>
              </a:rPr>
              <a:t>NewParentFolder</a:t>
            </a:r>
            <a:r>
              <a:rPr lang="en-US" dirty="0">
                <a:highlight>
                  <a:srgbClr val="C0C0C0"/>
                </a:highlight>
              </a:rPr>
              <a:t>/</a:t>
            </a:r>
            <a:r>
              <a:rPr lang="en-US" dirty="0" err="1">
                <a:highlight>
                  <a:srgbClr val="C0C0C0"/>
                </a:highlight>
              </a:rPr>
              <a:t>NewFolder</a:t>
            </a:r>
            <a:endParaRPr lang="en-US" dirty="0">
              <a:highlight>
                <a:srgbClr val="C0C0C0"/>
              </a:highlight>
            </a:endParaRP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a:xfrm>
            <a:off x="1243584" y="978409"/>
            <a:ext cx="5896804" cy="218380"/>
          </a:xfrm>
        </p:spPr>
        <p:txBody>
          <a:bodyPr/>
          <a:lstStyle/>
          <a:p>
            <a:r>
              <a:rPr lang="en-US" dirty="0">
                <a:latin typeface="Georgia" panose="02040502050405020303" pitchFamily="18" charset="0"/>
              </a:rPr>
              <a:t>CREATING NEW DIRECTORIES</a:t>
            </a:r>
            <a:endParaRPr lang="en-US" dirty="0"/>
          </a:p>
        </p:txBody>
      </p:sp>
    </p:spTree>
    <p:extLst>
      <p:ext uri="{BB962C8B-B14F-4D97-AF65-F5344CB8AC3E}">
        <p14:creationId xmlns:p14="http://schemas.microsoft.com/office/powerpoint/2010/main" val="161645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p:txBody>
          <a:bodyPr/>
          <a:lstStyle/>
          <a:p>
            <a:r>
              <a:rPr lang="en-US" dirty="0">
                <a:solidFill>
                  <a:schemeClr val="accent1">
                    <a:lumMod val="75000"/>
                  </a:schemeClr>
                </a:solidFill>
                <a:highlight>
                  <a:srgbClr val="C0C0C0"/>
                </a:highlight>
              </a:rPr>
              <a:t>touch</a:t>
            </a:r>
            <a:r>
              <a:rPr lang="en-US" dirty="0">
                <a:highlight>
                  <a:srgbClr val="C0C0C0"/>
                </a:highlight>
              </a:rPr>
              <a:t> </a:t>
            </a:r>
            <a:r>
              <a:rPr lang="en-US" dirty="0" err="1">
                <a:highlight>
                  <a:srgbClr val="C0C0C0"/>
                </a:highlight>
              </a:rPr>
              <a:t>myFile.txt</a:t>
            </a:r>
            <a:r>
              <a:rPr lang="en-US" dirty="0">
                <a:highlight>
                  <a:srgbClr val="C0C0C0"/>
                </a:highlight>
              </a:rPr>
              <a:t> </a:t>
            </a:r>
            <a:r>
              <a:rPr lang="en-US" dirty="0"/>
              <a:t>will create a text file in the new directory.</a:t>
            </a:r>
          </a:p>
          <a:p>
            <a:endParaRPr lang="en-US" dirty="0"/>
          </a:p>
          <a:p>
            <a:r>
              <a:rPr lang="en-US" dirty="0">
                <a:solidFill>
                  <a:schemeClr val="accent1">
                    <a:lumMod val="75000"/>
                  </a:schemeClr>
                </a:solidFill>
                <a:highlight>
                  <a:srgbClr val="C0C0C0"/>
                </a:highlight>
              </a:rPr>
              <a:t>touch</a:t>
            </a:r>
            <a:r>
              <a:rPr lang="en-US" dirty="0">
                <a:highlight>
                  <a:srgbClr val="C0C0C0"/>
                </a:highlight>
              </a:rPr>
              <a:t> </a:t>
            </a:r>
            <a:r>
              <a:rPr lang="en-US" dirty="0" err="1">
                <a:highlight>
                  <a:srgbClr val="C0C0C0"/>
                </a:highlight>
              </a:rPr>
              <a:t>myFile.md</a:t>
            </a:r>
            <a:r>
              <a:rPr lang="en-US" dirty="0">
                <a:highlight>
                  <a:srgbClr val="C0C0C0"/>
                </a:highlight>
              </a:rPr>
              <a:t> </a:t>
            </a:r>
            <a:r>
              <a:rPr lang="en-US" dirty="0"/>
              <a:t>will create a markdown file in the current directory.</a:t>
            </a:r>
          </a:p>
          <a:p>
            <a:endParaRPr lang="en-US" dirty="0"/>
          </a:p>
          <a:p>
            <a:r>
              <a:rPr lang="en-US" dirty="0"/>
              <a:t>To create multiple files at once, you can list the files: </a:t>
            </a:r>
            <a:r>
              <a:rPr lang="en-US" dirty="0">
                <a:solidFill>
                  <a:schemeClr val="accent1">
                    <a:lumMod val="75000"/>
                  </a:schemeClr>
                </a:solidFill>
                <a:highlight>
                  <a:srgbClr val="C0C0C0"/>
                </a:highlight>
              </a:rPr>
              <a:t>touch</a:t>
            </a:r>
            <a:r>
              <a:rPr lang="en-US" dirty="0">
                <a:highlight>
                  <a:srgbClr val="C0C0C0"/>
                </a:highlight>
              </a:rPr>
              <a:t> myFile1.txt myFile2.txt…</a:t>
            </a:r>
            <a:r>
              <a:rPr lang="en-US" dirty="0" err="1">
                <a:highlight>
                  <a:srgbClr val="C0C0C0"/>
                </a:highlight>
              </a:rPr>
              <a:t>myFile_n</a:t>
            </a:r>
            <a:endParaRPr lang="en-US" dirty="0">
              <a:highlight>
                <a:srgbClr val="C0C0C0"/>
              </a:highlight>
            </a:endParaRP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a:xfrm>
            <a:off x="1243584" y="978409"/>
            <a:ext cx="5896804" cy="218380"/>
          </a:xfrm>
        </p:spPr>
        <p:txBody>
          <a:bodyPr/>
          <a:lstStyle/>
          <a:p>
            <a:r>
              <a:rPr lang="en-US" dirty="0">
                <a:latin typeface="Georgia" panose="02040502050405020303" pitchFamily="18" charset="0"/>
              </a:rPr>
              <a:t>CREATING NEW FILES</a:t>
            </a:r>
            <a:endParaRPr lang="en-US" dirty="0"/>
          </a:p>
        </p:txBody>
      </p:sp>
    </p:spTree>
    <p:extLst>
      <p:ext uri="{BB962C8B-B14F-4D97-AF65-F5344CB8AC3E}">
        <p14:creationId xmlns:p14="http://schemas.microsoft.com/office/powerpoint/2010/main" val="35884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p:txBody>
          <a:bodyPr/>
          <a:lstStyle/>
          <a:p>
            <a:r>
              <a:rPr lang="en-US" dirty="0" err="1">
                <a:solidFill>
                  <a:schemeClr val="accent1">
                    <a:lumMod val="75000"/>
                  </a:schemeClr>
                </a:solidFill>
                <a:highlight>
                  <a:srgbClr val="C0C0C0"/>
                </a:highlight>
              </a:rPr>
              <a:t>rmdir</a:t>
            </a:r>
            <a:r>
              <a:rPr lang="en-US" dirty="0">
                <a:highlight>
                  <a:srgbClr val="C0C0C0"/>
                </a:highlight>
              </a:rPr>
              <a:t> –p </a:t>
            </a:r>
            <a:r>
              <a:rPr lang="en-US" dirty="0" err="1">
                <a:highlight>
                  <a:srgbClr val="C0C0C0"/>
                </a:highlight>
              </a:rPr>
              <a:t>FolderName</a:t>
            </a:r>
            <a:r>
              <a:rPr lang="en-US" dirty="0">
                <a:highlight>
                  <a:srgbClr val="C0C0C0"/>
                </a:highlight>
              </a:rPr>
              <a:t> </a:t>
            </a:r>
            <a:r>
              <a:rPr lang="en-US" dirty="0"/>
              <a:t>will remove an empty folder.</a:t>
            </a:r>
          </a:p>
          <a:p>
            <a:pPr marL="189331" indent="0">
              <a:buNone/>
            </a:pPr>
            <a:endParaRPr lang="en-US" dirty="0"/>
          </a:p>
          <a:p>
            <a:r>
              <a:rPr lang="en-US" dirty="0">
                <a:solidFill>
                  <a:schemeClr val="accent1">
                    <a:lumMod val="75000"/>
                  </a:schemeClr>
                </a:solidFill>
                <a:highlight>
                  <a:srgbClr val="C0C0C0"/>
                </a:highlight>
              </a:rPr>
              <a:t>rm –rf </a:t>
            </a:r>
            <a:r>
              <a:rPr lang="en-US" dirty="0" err="1">
                <a:highlight>
                  <a:srgbClr val="C0C0C0"/>
                </a:highlight>
              </a:rPr>
              <a:t>FolderName</a:t>
            </a:r>
            <a:r>
              <a:rPr lang="en-US" dirty="0">
                <a:highlight>
                  <a:srgbClr val="C0C0C0"/>
                </a:highlight>
              </a:rPr>
              <a:t> </a:t>
            </a:r>
            <a:r>
              <a:rPr lang="en-US" dirty="0"/>
              <a:t>will remove the folder and all contents.</a:t>
            </a:r>
          </a:p>
          <a:p>
            <a:endParaRPr lang="en-US" dirty="0"/>
          </a:p>
          <a:p>
            <a:r>
              <a:rPr lang="en-US" dirty="0">
                <a:solidFill>
                  <a:schemeClr val="accent1">
                    <a:lumMod val="75000"/>
                  </a:schemeClr>
                </a:solidFill>
                <a:highlight>
                  <a:srgbClr val="C0C0C0"/>
                </a:highlight>
              </a:rPr>
              <a:t>rm</a:t>
            </a:r>
            <a:r>
              <a:rPr lang="en-US" dirty="0">
                <a:highlight>
                  <a:srgbClr val="C0C0C0"/>
                </a:highlight>
              </a:rPr>
              <a:t> </a:t>
            </a:r>
            <a:r>
              <a:rPr lang="en-US" dirty="0" err="1">
                <a:highlight>
                  <a:srgbClr val="C0C0C0"/>
                </a:highlight>
              </a:rPr>
              <a:t>FileName</a:t>
            </a:r>
            <a:r>
              <a:rPr lang="en-US" dirty="0">
                <a:highlight>
                  <a:srgbClr val="C0C0C0"/>
                </a:highlight>
              </a:rPr>
              <a:t> </a:t>
            </a:r>
            <a:r>
              <a:rPr lang="en-US" dirty="0"/>
              <a:t>will remove the file in the current directory.</a:t>
            </a:r>
          </a:p>
          <a:p>
            <a:endParaRPr lang="en-US" dirty="0"/>
          </a:p>
          <a:p>
            <a:r>
              <a:rPr lang="en-US" dirty="0">
                <a:solidFill>
                  <a:schemeClr val="accent1">
                    <a:lumMod val="75000"/>
                  </a:schemeClr>
                </a:solidFill>
                <a:highlight>
                  <a:srgbClr val="C0C0C0"/>
                </a:highlight>
              </a:rPr>
              <a:t>rm –</a:t>
            </a:r>
            <a:r>
              <a:rPr lang="en-US" dirty="0" err="1">
                <a:solidFill>
                  <a:schemeClr val="accent1">
                    <a:lumMod val="75000"/>
                  </a:schemeClr>
                </a:solidFill>
                <a:highlight>
                  <a:srgbClr val="C0C0C0"/>
                </a:highlight>
              </a:rPr>
              <a:t>i</a:t>
            </a:r>
            <a:r>
              <a:rPr lang="en-US" dirty="0">
                <a:highlight>
                  <a:srgbClr val="C0C0C0"/>
                </a:highlight>
              </a:rPr>
              <a:t> </a:t>
            </a:r>
            <a:r>
              <a:rPr lang="en-US" dirty="0" err="1">
                <a:highlight>
                  <a:srgbClr val="C0C0C0"/>
                </a:highlight>
              </a:rPr>
              <a:t>FileName</a:t>
            </a:r>
            <a:r>
              <a:rPr lang="en-US" dirty="0">
                <a:highlight>
                  <a:srgbClr val="C0C0C0"/>
                </a:highlight>
              </a:rPr>
              <a:t> </a:t>
            </a:r>
            <a:r>
              <a:rPr lang="en-US" dirty="0"/>
              <a:t>will prompt you for confirmation before removing the file.</a:t>
            </a: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a:xfrm>
            <a:off x="1243584" y="978409"/>
            <a:ext cx="5896804" cy="218380"/>
          </a:xfrm>
        </p:spPr>
        <p:txBody>
          <a:bodyPr/>
          <a:lstStyle/>
          <a:p>
            <a:r>
              <a:rPr lang="en-US" dirty="0">
                <a:latin typeface="Georgia" panose="02040502050405020303" pitchFamily="18" charset="0"/>
              </a:rPr>
              <a:t>REMOVING DIRECTORIES AND FILES</a:t>
            </a:r>
            <a:endParaRPr lang="en-US" dirty="0"/>
          </a:p>
        </p:txBody>
      </p:sp>
    </p:spTree>
    <p:extLst>
      <p:ext uri="{BB962C8B-B14F-4D97-AF65-F5344CB8AC3E}">
        <p14:creationId xmlns:p14="http://schemas.microsoft.com/office/powerpoint/2010/main" val="350131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a:xfrm>
            <a:off x="1243584" y="1515117"/>
            <a:ext cx="9675428" cy="1763944"/>
          </a:xfrm>
        </p:spPr>
        <p:txBody>
          <a:bodyPr/>
          <a:lstStyle/>
          <a:p>
            <a:r>
              <a:rPr lang="en-US" sz="2400" dirty="0">
                <a:solidFill>
                  <a:schemeClr val="accent1">
                    <a:lumMod val="75000"/>
                  </a:schemeClr>
                </a:solidFill>
                <a:highlight>
                  <a:srgbClr val="C0C0C0"/>
                </a:highlight>
              </a:rPr>
              <a:t>open</a:t>
            </a:r>
            <a:r>
              <a:rPr lang="en-US" sz="2400" dirty="0">
                <a:highlight>
                  <a:srgbClr val="C0C0C0"/>
                </a:highlight>
              </a:rPr>
              <a:t> </a:t>
            </a:r>
            <a:r>
              <a:rPr lang="en-US" sz="2400" dirty="0" err="1">
                <a:highlight>
                  <a:srgbClr val="C0C0C0"/>
                </a:highlight>
              </a:rPr>
              <a:t>myFile.txt</a:t>
            </a:r>
            <a:r>
              <a:rPr lang="en-US" sz="2400" dirty="0">
                <a:highlight>
                  <a:srgbClr val="C0C0C0"/>
                </a:highlight>
              </a:rPr>
              <a:t> </a:t>
            </a:r>
            <a:r>
              <a:rPr lang="en-US" sz="2400" dirty="0"/>
              <a:t>opens the file in a default editor.</a:t>
            </a:r>
          </a:p>
          <a:p>
            <a:pPr marL="189331" indent="0">
              <a:buNone/>
            </a:pPr>
            <a:endParaRPr lang="en-US" sz="2400" dirty="0"/>
          </a:p>
          <a:p>
            <a:r>
              <a:rPr lang="en-US" sz="2400" dirty="0">
                <a:solidFill>
                  <a:schemeClr val="accent1">
                    <a:lumMod val="75000"/>
                  </a:schemeClr>
                </a:solidFill>
                <a:highlight>
                  <a:srgbClr val="C0C0C0"/>
                </a:highlight>
              </a:rPr>
              <a:t>open</a:t>
            </a:r>
            <a:r>
              <a:rPr lang="en-US" sz="2400" dirty="0">
                <a:highlight>
                  <a:srgbClr val="C0C0C0"/>
                </a:highlight>
              </a:rPr>
              <a:t> -a ”Microsoft Word" ~/Desktop/</a:t>
            </a:r>
            <a:r>
              <a:rPr lang="en-US" sz="2400" dirty="0" err="1">
                <a:highlight>
                  <a:srgbClr val="C0C0C0"/>
                </a:highlight>
              </a:rPr>
              <a:t>myFile.txt</a:t>
            </a:r>
            <a:r>
              <a:rPr lang="en-US" sz="2400" dirty="0">
                <a:highlight>
                  <a:srgbClr val="C0C0C0"/>
                </a:highlight>
              </a:rPr>
              <a:t> </a:t>
            </a:r>
            <a:r>
              <a:rPr lang="en-US" sz="2400" dirty="0"/>
              <a:t>allows you to open file with the program specified in the quotes.</a:t>
            </a:r>
          </a:p>
          <a:p>
            <a:endParaRPr lang="en-US" sz="2400" dirty="0"/>
          </a:p>
          <a:p>
            <a:r>
              <a:rPr lang="en-US" sz="2400" dirty="0"/>
              <a:t>From the CLI you can also edit text.</a:t>
            </a:r>
          </a:p>
          <a:p>
            <a:pPr lvl="1"/>
            <a:r>
              <a:rPr lang="en-US" sz="2400" dirty="0"/>
              <a:t>To append text to a file, </a:t>
            </a:r>
            <a:r>
              <a:rPr lang="en-US" sz="2400" dirty="0">
                <a:solidFill>
                  <a:schemeClr val="accent1">
                    <a:lumMod val="75000"/>
                  </a:schemeClr>
                </a:solidFill>
                <a:highlight>
                  <a:srgbClr val="C0C0C0"/>
                </a:highlight>
              </a:rPr>
              <a:t>echo</a:t>
            </a:r>
            <a:r>
              <a:rPr lang="en-US" sz="2400" dirty="0">
                <a:highlight>
                  <a:srgbClr val="C0C0C0"/>
                </a:highlight>
              </a:rPr>
              <a:t> “This text is added to the end of the file” &gt;&gt; </a:t>
            </a:r>
            <a:r>
              <a:rPr lang="en-US" sz="2400" dirty="0" err="1">
                <a:highlight>
                  <a:srgbClr val="C0C0C0"/>
                </a:highlight>
              </a:rPr>
              <a:t>myFile.txt</a:t>
            </a:r>
            <a:r>
              <a:rPr lang="en-US" sz="2400" dirty="0"/>
              <a:t>. If the files does not exist, it is created.</a:t>
            </a:r>
          </a:p>
          <a:p>
            <a:pPr lvl="1"/>
            <a:r>
              <a:rPr lang="en-US" sz="2400" dirty="0"/>
              <a:t>To overwrite text, </a:t>
            </a:r>
            <a:r>
              <a:rPr lang="en-US" sz="2400" dirty="0">
                <a:solidFill>
                  <a:schemeClr val="accent1">
                    <a:lumMod val="75000"/>
                  </a:schemeClr>
                </a:solidFill>
                <a:highlight>
                  <a:srgbClr val="C0C0C0"/>
                </a:highlight>
              </a:rPr>
              <a:t>echo</a:t>
            </a:r>
            <a:r>
              <a:rPr lang="en-US" sz="2400" dirty="0">
                <a:highlight>
                  <a:srgbClr val="C0C0C0"/>
                </a:highlight>
              </a:rPr>
              <a:t> “This text replaces existing text in the file” &gt; </a:t>
            </a:r>
            <a:r>
              <a:rPr lang="en-US" sz="2400" dirty="0" err="1">
                <a:highlight>
                  <a:srgbClr val="C0C0C0"/>
                </a:highlight>
              </a:rPr>
              <a:t>myFile.txt</a:t>
            </a:r>
            <a:br>
              <a:rPr lang="en-US" dirty="0">
                <a:highlight>
                  <a:srgbClr val="C0C0C0"/>
                </a:highlight>
              </a:rPr>
            </a:br>
            <a:endParaRPr lang="en-US" dirty="0">
              <a:highlight>
                <a:srgbClr val="C0C0C0"/>
              </a:highlight>
            </a:endParaRP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a:xfrm>
            <a:off x="1243584" y="978409"/>
            <a:ext cx="5896804" cy="218380"/>
          </a:xfrm>
        </p:spPr>
        <p:txBody>
          <a:bodyPr/>
          <a:lstStyle/>
          <a:p>
            <a:r>
              <a:rPr lang="en-US" dirty="0">
                <a:latin typeface="Georgia" panose="02040502050405020303" pitchFamily="18" charset="0"/>
              </a:rPr>
              <a:t>EDITING A FILE</a:t>
            </a:r>
            <a:endParaRPr lang="en-US" dirty="0"/>
          </a:p>
        </p:txBody>
      </p:sp>
    </p:spTree>
    <p:extLst>
      <p:ext uri="{BB962C8B-B14F-4D97-AF65-F5344CB8AC3E}">
        <p14:creationId xmlns:p14="http://schemas.microsoft.com/office/powerpoint/2010/main" val="305308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80BDE5-6F52-654E-A1F1-CD5BE43316BC}"/>
              </a:ext>
            </a:extLst>
          </p:cNvPr>
          <p:cNvSpPr>
            <a:spLocks noGrp="1"/>
          </p:cNvSpPr>
          <p:nvPr>
            <p:ph type="body" idx="2"/>
          </p:nvPr>
        </p:nvSpPr>
        <p:spPr/>
        <p:txBody>
          <a:bodyPr/>
          <a:lstStyle/>
          <a:p>
            <a:r>
              <a:rPr lang="en-US" dirty="0">
                <a:solidFill>
                  <a:schemeClr val="accent1">
                    <a:lumMod val="75000"/>
                  </a:schemeClr>
                </a:solidFill>
                <a:highlight>
                  <a:srgbClr val="C0C0C0"/>
                </a:highlight>
              </a:rPr>
              <a:t>cat</a:t>
            </a:r>
            <a:r>
              <a:rPr lang="en-US" dirty="0">
                <a:highlight>
                  <a:srgbClr val="C0C0C0"/>
                </a:highlight>
              </a:rPr>
              <a:t> </a:t>
            </a:r>
            <a:r>
              <a:rPr lang="en-US" dirty="0" err="1">
                <a:highlight>
                  <a:srgbClr val="C0C0C0"/>
                </a:highlight>
              </a:rPr>
              <a:t>myFile.txt</a:t>
            </a:r>
            <a:r>
              <a:rPr lang="en-US" dirty="0"/>
              <a:t> will display short files.</a:t>
            </a:r>
          </a:p>
          <a:p>
            <a:pPr marL="189331" indent="0">
              <a:buNone/>
            </a:pPr>
            <a:endParaRPr lang="en-US" dirty="0"/>
          </a:p>
          <a:p>
            <a:r>
              <a:rPr lang="en-US" dirty="0">
                <a:solidFill>
                  <a:schemeClr val="accent1">
                    <a:lumMod val="75000"/>
                  </a:schemeClr>
                </a:solidFill>
                <a:highlight>
                  <a:srgbClr val="C0C0C0"/>
                </a:highlight>
              </a:rPr>
              <a:t>head</a:t>
            </a:r>
            <a:r>
              <a:rPr lang="en-US" dirty="0">
                <a:highlight>
                  <a:srgbClr val="C0C0C0"/>
                </a:highlight>
              </a:rPr>
              <a:t> </a:t>
            </a:r>
            <a:r>
              <a:rPr lang="en-US" dirty="0" err="1">
                <a:highlight>
                  <a:srgbClr val="C0C0C0"/>
                </a:highlight>
              </a:rPr>
              <a:t>myFile.txt</a:t>
            </a:r>
            <a:r>
              <a:rPr lang="en-US" dirty="0"/>
              <a:t> will show the first few lines.</a:t>
            </a:r>
          </a:p>
          <a:p>
            <a:endParaRPr lang="en-US" dirty="0"/>
          </a:p>
          <a:p>
            <a:r>
              <a:rPr lang="en-US" dirty="0">
                <a:solidFill>
                  <a:schemeClr val="accent1">
                    <a:lumMod val="75000"/>
                  </a:schemeClr>
                </a:solidFill>
                <a:highlight>
                  <a:srgbClr val="C0C0C0"/>
                </a:highlight>
              </a:rPr>
              <a:t>head -n </a:t>
            </a:r>
            <a:r>
              <a:rPr lang="en-US" dirty="0" err="1">
                <a:highlight>
                  <a:srgbClr val="C0C0C0"/>
                </a:highlight>
              </a:rPr>
              <a:t>myFile.txt</a:t>
            </a:r>
            <a:r>
              <a:rPr lang="en-US" dirty="0"/>
              <a:t> will show the first n lines.</a:t>
            </a:r>
          </a:p>
          <a:p>
            <a:endParaRPr lang="en-US" dirty="0"/>
          </a:p>
          <a:p>
            <a:r>
              <a:rPr lang="en-US" dirty="0">
                <a:solidFill>
                  <a:schemeClr val="accent1">
                    <a:lumMod val="75000"/>
                  </a:schemeClr>
                </a:solidFill>
                <a:highlight>
                  <a:srgbClr val="C0C0C0"/>
                </a:highlight>
              </a:rPr>
              <a:t>tail</a:t>
            </a:r>
            <a:r>
              <a:rPr lang="en-US" dirty="0">
                <a:highlight>
                  <a:srgbClr val="C0C0C0"/>
                </a:highlight>
              </a:rPr>
              <a:t> </a:t>
            </a:r>
            <a:r>
              <a:rPr lang="en-US" dirty="0" err="1">
                <a:highlight>
                  <a:srgbClr val="C0C0C0"/>
                </a:highlight>
              </a:rPr>
              <a:t>myFile.txt</a:t>
            </a:r>
            <a:r>
              <a:rPr lang="en-US" dirty="0"/>
              <a:t> will show the last few lines.</a:t>
            </a:r>
          </a:p>
          <a:p>
            <a:endParaRPr lang="en-US" dirty="0"/>
          </a:p>
          <a:p>
            <a:r>
              <a:rPr lang="en-US" dirty="0">
                <a:solidFill>
                  <a:schemeClr val="accent1">
                    <a:lumMod val="75000"/>
                  </a:schemeClr>
                </a:solidFill>
                <a:highlight>
                  <a:srgbClr val="C0C0C0"/>
                </a:highlight>
              </a:rPr>
              <a:t>tail –n </a:t>
            </a:r>
            <a:r>
              <a:rPr lang="en-US" dirty="0" err="1">
                <a:highlight>
                  <a:srgbClr val="C0C0C0"/>
                </a:highlight>
              </a:rPr>
              <a:t>myFile.txt</a:t>
            </a:r>
            <a:r>
              <a:rPr lang="en-US" dirty="0"/>
              <a:t> will show the last n lines.</a:t>
            </a:r>
          </a:p>
        </p:txBody>
      </p:sp>
      <p:sp>
        <p:nvSpPr>
          <p:cNvPr id="3" name="Text Placeholder 2">
            <a:extLst>
              <a:ext uri="{FF2B5EF4-FFF2-40B4-BE49-F238E27FC236}">
                <a16:creationId xmlns:a16="http://schemas.microsoft.com/office/drawing/2014/main" id="{22FAB66C-867C-1947-804A-4959FE6FC25C}"/>
              </a:ext>
            </a:extLst>
          </p:cNvPr>
          <p:cNvSpPr>
            <a:spLocks noGrp="1"/>
          </p:cNvSpPr>
          <p:nvPr>
            <p:ph type="body" sz="quarter" idx="10"/>
          </p:nvPr>
        </p:nvSpPr>
        <p:spPr>
          <a:xfrm>
            <a:off x="1243584" y="978409"/>
            <a:ext cx="5896804" cy="218380"/>
          </a:xfrm>
        </p:spPr>
        <p:txBody>
          <a:bodyPr/>
          <a:lstStyle/>
          <a:p>
            <a:r>
              <a:rPr lang="en-US" dirty="0">
                <a:latin typeface="Georgia" panose="02040502050405020303" pitchFamily="18" charset="0"/>
              </a:rPr>
              <a:t>VIEWING A FILE</a:t>
            </a:r>
            <a:endParaRPr lang="en-US" dirty="0"/>
          </a:p>
        </p:txBody>
      </p:sp>
    </p:spTree>
    <p:extLst>
      <p:ext uri="{BB962C8B-B14F-4D97-AF65-F5344CB8AC3E}">
        <p14:creationId xmlns:p14="http://schemas.microsoft.com/office/powerpoint/2010/main" val="222551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 name="Text Placeholder 1">
            <a:extLst>
              <a:ext uri="{FF2B5EF4-FFF2-40B4-BE49-F238E27FC236}">
                <a16:creationId xmlns:a16="http://schemas.microsoft.com/office/drawing/2014/main" id="{FEDBB27E-CF09-A04E-B22F-266B91A4C41C}"/>
              </a:ext>
            </a:extLst>
          </p:cNvPr>
          <p:cNvSpPr>
            <a:spLocks noGrp="1"/>
          </p:cNvSpPr>
          <p:nvPr>
            <p:ph type="body" idx="2"/>
          </p:nvPr>
        </p:nvSpPr>
        <p:spPr>
          <a:xfrm>
            <a:off x="1241425" y="1370797"/>
            <a:ext cx="11032697" cy="1763944"/>
          </a:xfrm>
        </p:spPr>
        <p:txBody>
          <a:bodyPr/>
          <a:lstStyle/>
          <a:p>
            <a:pPr marL="0" lvl="0" indent="0">
              <a:lnSpc>
                <a:spcPct val="160000"/>
              </a:lnSpc>
              <a:spcAft>
                <a:spcPts val="1200"/>
              </a:spcAft>
              <a:buClr>
                <a:srgbClr val="333333"/>
              </a:buClr>
              <a:buSzPct val="100000"/>
              <a:buNone/>
            </a:pPr>
            <a:r>
              <a:rPr lang="en-US" sz="1600" b="1" dirty="0">
                <a:solidFill>
                  <a:srgbClr val="333333"/>
                </a:solidFill>
                <a:latin typeface="Georgia"/>
                <a:ea typeface="Georgia"/>
                <a:cs typeface="Georgia"/>
                <a:sym typeface="Georgia"/>
              </a:rPr>
              <a:t>Using the Command Line</a:t>
            </a:r>
          </a:p>
          <a:p>
            <a:pPr marL="203200" lvl="0" indent="-256540">
              <a:lnSpc>
                <a:spcPct val="160000"/>
              </a:lnSpc>
              <a:spcAft>
                <a:spcPts val="1200"/>
              </a:spcAft>
              <a:buClr>
                <a:srgbClr val="333333"/>
              </a:buClr>
              <a:buSzPct val="100000"/>
              <a:buFont typeface="Georgia"/>
              <a:buChar char="‣"/>
            </a:pPr>
            <a:r>
              <a:rPr lang="en-US" sz="1600" dirty="0">
                <a:solidFill>
                  <a:srgbClr val="333333"/>
                </a:solidFill>
                <a:latin typeface="Georgia"/>
                <a:ea typeface="Georgia"/>
                <a:cs typeface="Georgia"/>
                <a:sym typeface="Georgia"/>
              </a:rPr>
              <a:t>Create folders and files using the command line (</a:t>
            </a:r>
            <a:r>
              <a:rPr lang="en-US" sz="1600" dirty="0" err="1">
                <a:solidFill>
                  <a:srgbClr val="333333"/>
                </a:solidFill>
                <a:latin typeface="Georgia"/>
                <a:ea typeface="Georgia"/>
                <a:cs typeface="Georgia"/>
                <a:sym typeface="Georgia"/>
              </a:rPr>
              <a:t>mkdir</a:t>
            </a:r>
            <a:r>
              <a:rPr lang="en-US" sz="1600" dirty="0">
                <a:solidFill>
                  <a:srgbClr val="333333"/>
                </a:solidFill>
                <a:latin typeface="Georgia"/>
                <a:ea typeface="Georgia"/>
                <a:cs typeface="Georgia"/>
                <a:sym typeface="Georgia"/>
              </a:rPr>
              <a:t>, touch)</a:t>
            </a:r>
          </a:p>
          <a:p>
            <a:pPr marL="203200" lvl="0" indent="-256540">
              <a:lnSpc>
                <a:spcPct val="160000"/>
              </a:lnSpc>
              <a:spcAft>
                <a:spcPts val="1200"/>
              </a:spcAft>
              <a:buClr>
                <a:srgbClr val="333333"/>
              </a:buClr>
              <a:buSzPct val="100000"/>
              <a:buFont typeface="Georgia"/>
              <a:buChar char="‣"/>
            </a:pPr>
            <a:r>
              <a:rPr lang="en-US" sz="1600" dirty="0">
                <a:solidFill>
                  <a:srgbClr val="333333"/>
                </a:solidFill>
                <a:latin typeface="Georgia"/>
                <a:ea typeface="Georgia"/>
                <a:cs typeface="Georgia"/>
                <a:sym typeface="Georgia"/>
              </a:rPr>
              <a:t>Change directories and list directory content (cd, ls)</a:t>
            </a:r>
          </a:p>
          <a:p>
            <a:pPr marL="203200" lvl="0" indent="-256540">
              <a:lnSpc>
                <a:spcPct val="160000"/>
              </a:lnSpc>
              <a:spcAft>
                <a:spcPts val="1200"/>
              </a:spcAft>
              <a:buClr>
                <a:srgbClr val="333333"/>
              </a:buClr>
              <a:buSzPct val="100000"/>
              <a:buFont typeface="Georgia"/>
              <a:buChar char="‣"/>
            </a:pPr>
            <a:r>
              <a:rPr lang="en-US" sz="1600" dirty="0">
                <a:solidFill>
                  <a:srgbClr val="333333"/>
                </a:solidFill>
                <a:latin typeface="Georgia"/>
                <a:ea typeface="Georgia"/>
                <a:cs typeface="Georgia"/>
                <a:sym typeface="Georgia"/>
              </a:rPr>
              <a:t>Check the current working directory (</a:t>
            </a:r>
            <a:r>
              <a:rPr lang="en-US" sz="1600" dirty="0" err="1">
                <a:solidFill>
                  <a:srgbClr val="333333"/>
                </a:solidFill>
                <a:latin typeface="Georgia"/>
                <a:ea typeface="Georgia"/>
                <a:cs typeface="Georgia"/>
                <a:sym typeface="Georgia"/>
              </a:rPr>
              <a:t>pwd</a:t>
            </a:r>
            <a:r>
              <a:rPr lang="en-US" sz="1600" dirty="0">
                <a:solidFill>
                  <a:srgbClr val="333333"/>
                </a:solidFill>
                <a:latin typeface="Georgia"/>
                <a:ea typeface="Georgia"/>
                <a:cs typeface="Georgia"/>
                <a:sym typeface="Georgia"/>
              </a:rPr>
              <a:t>)</a:t>
            </a:r>
          </a:p>
          <a:p>
            <a:pPr marL="0" lvl="0" indent="0">
              <a:lnSpc>
                <a:spcPct val="160000"/>
              </a:lnSpc>
              <a:spcAft>
                <a:spcPts val="1200"/>
              </a:spcAft>
              <a:buClr>
                <a:srgbClr val="333333"/>
              </a:buClr>
              <a:buSzPct val="100000"/>
              <a:buNone/>
            </a:pPr>
            <a:r>
              <a:rPr lang="en-US" sz="1600" b="1" dirty="0">
                <a:solidFill>
                  <a:srgbClr val="333333"/>
                </a:solidFill>
                <a:latin typeface="Georgia"/>
                <a:ea typeface="Georgia"/>
                <a:cs typeface="Georgia"/>
                <a:sym typeface="Georgia"/>
              </a:rPr>
              <a:t>Introduction to Git</a:t>
            </a:r>
          </a:p>
          <a:p>
            <a:pPr marL="342900" indent="-342900">
              <a:lnSpc>
                <a:spcPct val="160000"/>
              </a:lnSpc>
              <a:spcAft>
                <a:spcPts val="1200"/>
              </a:spcAft>
              <a:buClr>
                <a:srgbClr val="333333"/>
              </a:buClr>
            </a:pPr>
            <a:r>
              <a:rPr lang="en-US" sz="1600" dirty="0">
                <a:solidFill>
                  <a:srgbClr val="333333"/>
                </a:solidFill>
                <a:latin typeface="Georgia"/>
                <a:ea typeface="Georgia"/>
                <a:cs typeface="Georgia"/>
                <a:sym typeface="Georgia"/>
              </a:rPr>
              <a:t>Use and explain common Git commands, including </a:t>
            </a:r>
            <a:r>
              <a:rPr lang="en-US" sz="1600" dirty="0" err="1">
                <a:solidFill>
                  <a:srgbClr val="333333"/>
                </a:solidFill>
                <a:latin typeface="Georgia"/>
                <a:ea typeface="Georgia"/>
                <a:cs typeface="Georgia"/>
                <a:sym typeface="Georgia"/>
              </a:rPr>
              <a:t>init</a:t>
            </a:r>
            <a:r>
              <a:rPr lang="en-US" sz="1600" dirty="0">
                <a:solidFill>
                  <a:srgbClr val="333333"/>
                </a:solidFill>
                <a:latin typeface="Georgia"/>
                <a:ea typeface="Georgia"/>
                <a:cs typeface="Georgia"/>
                <a:sym typeface="Georgia"/>
              </a:rPr>
              <a:t>, add, commit, push, pull and clone.</a:t>
            </a:r>
          </a:p>
          <a:p>
            <a:pPr marL="342900" indent="-342900">
              <a:lnSpc>
                <a:spcPct val="160000"/>
              </a:lnSpc>
              <a:spcAft>
                <a:spcPts val="1200"/>
              </a:spcAft>
              <a:buClr>
                <a:srgbClr val="333333"/>
              </a:buClr>
            </a:pPr>
            <a:r>
              <a:rPr lang="en-US" sz="1600" dirty="0">
                <a:solidFill>
                  <a:srgbClr val="333333"/>
                </a:solidFill>
                <a:latin typeface="Georgia"/>
                <a:ea typeface="Georgia"/>
                <a:cs typeface="Georgia"/>
                <a:sym typeface="Georgia"/>
              </a:rPr>
              <a:t>Distinguish between local and remote repositories.</a:t>
            </a:r>
          </a:p>
          <a:p>
            <a:pPr marL="342900" indent="-342900">
              <a:lnSpc>
                <a:spcPct val="160000"/>
              </a:lnSpc>
              <a:spcAft>
                <a:spcPts val="1200"/>
              </a:spcAft>
              <a:buClr>
                <a:srgbClr val="333333"/>
              </a:buClr>
            </a:pPr>
            <a:r>
              <a:rPr lang="en-US" sz="1600" dirty="0">
                <a:solidFill>
                  <a:srgbClr val="333333"/>
                </a:solidFill>
                <a:latin typeface="Georgia"/>
                <a:ea typeface="Georgia"/>
                <a:cs typeface="Georgia"/>
                <a:sym typeface="Georgia"/>
              </a:rPr>
              <a:t>Create, copy and delete repositories locally or on </a:t>
            </a:r>
            <a:r>
              <a:rPr lang="en-US" sz="1600" dirty="0" err="1">
                <a:solidFill>
                  <a:srgbClr val="333333"/>
                </a:solidFill>
                <a:latin typeface="Georgia"/>
                <a:ea typeface="Georgia"/>
                <a:cs typeface="Georgia"/>
                <a:sym typeface="Georgia"/>
              </a:rPr>
              <a:t>Github</a:t>
            </a:r>
            <a:endParaRPr lang="en-US" sz="1600" dirty="0">
              <a:solidFill>
                <a:srgbClr val="333333"/>
              </a:solidFill>
              <a:latin typeface="Georgia"/>
              <a:ea typeface="Georgia"/>
              <a:cs typeface="Georgia"/>
              <a:sym typeface="Georgia"/>
            </a:endParaRPr>
          </a:p>
          <a:p>
            <a:pPr marL="342900" indent="-342900">
              <a:lnSpc>
                <a:spcPct val="160000"/>
              </a:lnSpc>
              <a:spcAft>
                <a:spcPts val="1200"/>
              </a:spcAft>
              <a:buClr>
                <a:srgbClr val="333333"/>
              </a:buClr>
            </a:pPr>
            <a:r>
              <a:rPr lang="en-US" sz="1600" dirty="0">
                <a:solidFill>
                  <a:srgbClr val="333333"/>
                </a:solidFill>
                <a:latin typeface="Georgia"/>
                <a:ea typeface="Georgia"/>
                <a:cs typeface="Georgia"/>
                <a:sym typeface="Georgia"/>
              </a:rPr>
              <a:t>Clone remote repositories</a:t>
            </a:r>
          </a:p>
        </p:txBody>
      </p:sp>
      <p:sp>
        <p:nvSpPr>
          <p:cNvPr id="6" name="Shape 466">
            <a:extLst>
              <a:ext uri="{FF2B5EF4-FFF2-40B4-BE49-F238E27FC236}">
                <a16:creationId xmlns:a16="http://schemas.microsoft.com/office/drawing/2014/main" id="{1664569D-7231-9542-8BEF-3C8C0DC67D3F}"/>
              </a:ext>
            </a:extLst>
          </p:cNvPr>
          <p:cNvSpPr txBox="1">
            <a:spLocks noGrp="1"/>
          </p:cNvSpPr>
          <p:nvPr>
            <p:ph type="body" idx="4294967295"/>
          </p:nvPr>
        </p:nvSpPr>
        <p:spPr>
          <a:xfrm>
            <a:off x="1241425" y="981075"/>
            <a:ext cx="5146675" cy="265113"/>
          </a:xfrm>
          <a:prstGeom prst="rect">
            <a:avLst/>
          </a:prstGeom>
          <a:noFill/>
          <a:ln>
            <a:noFill/>
          </a:ln>
        </p:spPr>
        <p:txBody>
          <a:bodyPr spcFirstLastPara="1" wrap="square" lIns="0" tIns="0" rIns="0" bIns="0" anchor="t" anchorCtr="0">
            <a:noAutofit/>
          </a:bodyPr>
          <a:lstStyle/>
          <a:p>
            <a:pPr marL="0" indent="0"/>
            <a:r>
              <a:rPr lang="en-US" sz="2000" dirty="0">
                <a:latin typeface="Georgia" panose="02040502050405020303" pitchFamily="18" charset="0"/>
                <a:ea typeface="Oswald"/>
                <a:cs typeface="Oswald"/>
                <a:sym typeface="Oswald"/>
              </a:rPr>
              <a:t>LEARNING OBJECTIVES</a:t>
            </a:r>
            <a:endParaRPr sz="2000" dirty="0">
              <a:latin typeface="Georgia" panose="02040502050405020303" pitchFamily="18" charset="0"/>
              <a:ea typeface="Oswald"/>
              <a:cs typeface="Oswald"/>
              <a:sym typeface="Oswald"/>
            </a:endParaRPr>
          </a:p>
          <a:p>
            <a:pPr marL="0" indent="0"/>
            <a:endParaRPr dirty="0">
              <a:latin typeface="Georgia" panose="02040502050405020303" pitchFamily="18" charset="0"/>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1051B6-5D8E-4240-90F5-36F67E6CCE02}"/>
              </a:ext>
            </a:extLst>
          </p:cNvPr>
          <p:cNvSpPr txBox="1">
            <a:spLocks/>
          </p:cNvSpPr>
          <p:nvPr/>
        </p:nvSpPr>
        <p:spPr>
          <a:xfrm>
            <a:off x="641067" y="670497"/>
            <a:ext cx="11734800" cy="45175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3200" dirty="0">
                <a:latin typeface="Georgia" panose="02040502050405020303" pitchFamily="18" charset="0"/>
              </a:rPr>
              <a:t>THE ESSENTIALS</a:t>
            </a:r>
          </a:p>
        </p:txBody>
      </p:sp>
      <p:sp>
        <p:nvSpPr>
          <p:cNvPr id="6" name="Text Placeholder 1">
            <a:extLst>
              <a:ext uri="{FF2B5EF4-FFF2-40B4-BE49-F238E27FC236}">
                <a16:creationId xmlns:a16="http://schemas.microsoft.com/office/drawing/2014/main" id="{4AFED246-C542-6D4D-BC61-29B2B4086DED}"/>
              </a:ext>
            </a:extLst>
          </p:cNvPr>
          <p:cNvSpPr txBox="1">
            <a:spLocks/>
          </p:cNvSpPr>
          <p:nvPr/>
        </p:nvSpPr>
        <p:spPr>
          <a:xfrm>
            <a:off x="1317908" y="1795800"/>
            <a:ext cx="8729128" cy="17639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89331">
              <a:lnSpc>
                <a:spcPct val="110000"/>
              </a:lnSpc>
              <a:spcBef>
                <a:spcPts val="426"/>
              </a:spcBef>
              <a:buClr>
                <a:srgbClr val="000000"/>
              </a:buClr>
              <a:buSzPct val="100000"/>
            </a:pPr>
            <a:r>
              <a:rPr lang="en-US" sz="2556" dirty="0">
                <a:solidFill>
                  <a:schemeClr val="tx1"/>
                </a:solidFill>
                <a:latin typeface="Georgia" panose="02040502050405020303" pitchFamily="18" charset="0"/>
              </a:rPr>
              <a:t>If nothing else, remember these essentials:</a:t>
            </a:r>
          </a:p>
          <a:p>
            <a:pPr marL="649133" indent="-459802">
              <a:lnSpc>
                <a:spcPct val="110000"/>
              </a:lnSpc>
              <a:spcBef>
                <a:spcPts val="426"/>
              </a:spcBef>
              <a:buClr>
                <a:srgbClr val="000000"/>
              </a:buClr>
              <a:buSzPct val="100000"/>
              <a:buFont typeface="Merriweather Sans"/>
              <a:buChar char="‣"/>
            </a:pPr>
            <a:r>
              <a:rPr lang="en-US" sz="2556" dirty="0" err="1">
                <a:solidFill>
                  <a:schemeClr val="tx1"/>
                </a:solidFill>
                <a:highlight>
                  <a:srgbClr val="C0C0C0"/>
                </a:highlight>
                <a:latin typeface="Georgia" panose="02040502050405020303" pitchFamily="18" charset="0"/>
              </a:rPr>
              <a:t>pwd</a:t>
            </a:r>
            <a:r>
              <a:rPr lang="en-US" sz="2556" dirty="0">
                <a:solidFill>
                  <a:schemeClr val="tx1"/>
                </a:solidFill>
                <a:latin typeface="Georgia" panose="02040502050405020303" pitchFamily="18" charset="0"/>
              </a:rPr>
              <a:t> – present working directory. This is where you are in the system.</a:t>
            </a:r>
          </a:p>
          <a:p>
            <a:pPr marL="649133" indent="-459802">
              <a:lnSpc>
                <a:spcPct val="110000"/>
              </a:lnSpc>
              <a:spcBef>
                <a:spcPts val="426"/>
              </a:spcBef>
              <a:buClr>
                <a:srgbClr val="000000"/>
              </a:buClr>
              <a:buSzPct val="100000"/>
              <a:buFont typeface="Merriweather Sans"/>
              <a:buChar char="‣"/>
            </a:pPr>
            <a:r>
              <a:rPr lang="en-US" sz="2556" dirty="0">
                <a:solidFill>
                  <a:schemeClr val="tx1"/>
                </a:solidFill>
                <a:highlight>
                  <a:srgbClr val="C0C0C0"/>
                </a:highlight>
                <a:latin typeface="Georgia" panose="02040502050405020303" pitchFamily="18" charset="0"/>
              </a:rPr>
              <a:t>ls</a:t>
            </a:r>
            <a:r>
              <a:rPr lang="en-US" sz="2556" dirty="0">
                <a:solidFill>
                  <a:schemeClr val="tx1"/>
                </a:solidFill>
                <a:latin typeface="Georgia" panose="02040502050405020303" pitchFamily="18" charset="0"/>
              </a:rPr>
              <a:t> – list items in directory.</a:t>
            </a:r>
          </a:p>
          <a:p>
            <a:pPr marL="649133" indent="-459802">
              <a:lnSpc>
                <a:spcPct val="110000"/>
              </a:lnSpc>
              <a:spcBef>
                <a:spcPts val="426"/>
              </a:spcBef>
              <a:buClr>
                <a:srgbClr val="000000"/>
              </a:buClr>
              <a:buSzPct val="100000"/>
              <a:buFont typeface="Merriweather Sans"/>
              <a:buChar char="‣"/>
            </a:pPr>
            <a:r>
              <a:rPr lang="en-US" sz="2556" dirty="0">
                <a:solidFill>
                  <a:schemeClr val="tx1"/>
                </a:solidFill>
                <a:highlight>
                  <a:srgbClr val="C0C0C0"/>
                </a:highlight>
                <a:latin typeface="Georgia" panose="02040502050405020303" pitchFamily="18" charset="0"/>
              </a:rPr>
              <a:t>cd</a:t>
            </a:r>
            <a:r>
              <a:rPr lang="en-US" sz="2556" dirty="0">
                <a:solidFill>
                  <a:schemeClr val="tx1"/>
                </a:solidFill>
                <a:latin typeface="Georgia" panose="02040502050405020303" pitchFamily="18" charset="0"/>
              </a:rPr>
              <a:t> – change directories</a:t>
            </a:r>
          </a:p>
          <a:p>
            <a:pPr marL="649133" indent="-459802">
              <a:lnSpc>
                <a:spcPct val="110000"/>
              </a:lnSpc>
              <a:spcBef>
                <a:spcPts val="426"/>
              </a:spcBef>
              <a:buClr>
                <a:srgbClr val="000000"/>
              </a:buClr>
              <a:buSzPct val="100000"/>
              <a:buFont typeface="Merriweather Sans"/>
              <a:buChar char="‣"/>
            </a:pPr>
            <a:r>
              <a:rPr lang="en-US" sz="2556" dirty="0" err="1">
                <a:solidFill>
                  <a:schemeClr val="tx1"/>
                </a:solidFill>
                <a:highlight>
                  <a:srgbClr val="C0C0C0"/>
                </a:highlight>
                <a:latin typeface="Georgia" panose="02040502050405020303" pitchFamily="18" charset="0"/>
              </a:rPr>
              <a:t>mkdir</a:t>
            </a:r>
            <a:r>
              <a:rPr lang="en-US" sz="2556" dirty="0">
                <a:solidFill>
                  <a:schemeClr val="tx1"/>
                </a:solidFill>
                <a:latin typeface="Georgia" panose="02040502050405020303" pitchFamily="18" charset="0"/>
              </a:rPr>
              <a:t> – create a new directory (folder)</a:t>
            </a:r>
          </a:p>
          <a:p>
            <a:pPr marL="649133" indent="-459802">
              <a:lnSpc>
                <a:spcPct val="110000"/>
              </a:lnSpc>
              <a:spcBef>
                <a:spcPts val="426"/>
              </a:spcBef>
              <a:buClr>
                <a:srgbClr val="000000"/>
              </a:buClr>
              <a:buSzPct val="100000"/>
              <a:buFont typeface="Merriweather Sans"/>
              <a:buChar char="‣"/>
            </a:pPr>
            <a:r>
              <a:rPr lang="en-US" sz="2556" dirty="0">
                <a:solidFill>
                  <a:schemeClr val="tx1"/>
                </a:solidFill>
                <a:highlight>
                  <a:srgbClr val="C0C0C0"/>
                </a:highlight>
                <a:latin typeface="Georgia" panose="02040502050405020303" pitchFamily="18" charset="0"/>
              </a:rPr>
              <a:t>touch</a:t>
            </a:r>
            <a:r>
              <a:rPr lang="en-US" sz="2556" dirty="0">
                <a:solidFill>
                  <a:schemeClr val="tx1"/>
                </a:solidFill>
                <a:latin typeface="Georgia" panose="02040502050405020303" pitchFamily="18" charset="0"/>
              </a:rPr>
              <a:t> – create a new file</a:t>
            </a:r>
          </a:p>
          <a:p>
            <a:pPr marL="649133" indent="-459802">
              <a:lnSpc>
                <a:spcPct val="110000"/>
              </a:lnSpc>
              <a:spcBef>
                <a:spcPts val="426"/>
              </a:spcBef>
              <a:buClr>
                <a:srgbClr val="000000"/>
              </a:buClr>
              <a:buSzPct val="100000"/>
              <a:buFont typeface="Merriweather Sans"/>
              <a:buChar char="‣"/>
            </a:pPr>
            <a:r>
              <a:rPr lang="en-US" sz="2556" dirty="0">
                <a:solidFill>
                  <a:schemeClr val="tx1"/>
                </a:solidFill>
                <a:highlight>
                  <a:srgbClr val="C0C0C0"/>
                </a:highlight>
                <a:latin typeface="Georgia" panose="02040502050405020303" pitchFamily="18" charset="0"/>
              </a:rPr>
              <a:t>rm</a:t>
            </a:r>
            <a:r>
              <a:rPr lang="en-US" sz="2556" dirty="0">
                <a:solidFill>
                  <a:schemeClr val="tx1"/>
                </a:solidFill>
                <a:latin typeface="Georgia" panose="02040502050405020303" pitchFamily="18" charset="0"/>
              </a:rPr>
              <a:t> – remove files/folders</a:t>
            </a:r>
          </a:p>
        </p:txBody>
      </p:sp>
    </p:spTree>
    <p:extLst>
      <p:ext uri="{BB962C8B-B14F-4D97-AF65-F5344CB8AC3E}">
        <p14:creationId xmlns:p14="http://schemas.microsoft.com/office/powerpoint/2010/main" val="138463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DEF23-6107-2D45-9665-47C6A49C859A}"/>
              </a:ext>
            </a:extLst>
          </p:cNvPr>
          <p:cNvSpPr/>
          <p:nvPr/>
        </p:nvSpPr>
        <p:spPr>
          <a:xfrm>
            <a:off x="1172816" y="2049086"/>
            <a:ext cx="10217426" cy="2243435"/>
          </a:xfrm>
          <a:prstGeom prst="rect">
            <a:avLst/>
          </a:prstGeom>
        </p:spPr>
        <p:txBody>
          <a:bodyPr wrap="square">
            <a:spAutoFit/>
          </a:bodyPr>
          <a:lstStyle/>
          <a:p>
            <a:pPr marL="189331">
              <a:lnSpc>
                <a:spcPct val="110000"/>
              </a:lnSpc>
              <a:spcBef>
                <a:spcPts val="426"/>
              </a:spcBef>
              <a:buClr>
                <a:srgbClr val="000000"/>
              </a:buClr>
              <a:buSzPct val="100000"/>
            </a:pPr>
            <a:r>
              <a:rPr lang="en-US" sz="6600" dirty="0">
                <a:solidFill>
                  <a:schemeClr val="bg1"/>
                </a:solidFill>
                <a:latin typeface="Georgia" panose="02040502050405020303" pitchFamily="18" charset="0"/>
              </a:rPr>
              <a:t>EXERCISE 1: Interacting with the Command Line</a:t>
            </a:r>
          </a:p>
        </p:txBody>
      </p:sp>
    </p:spTree>
    <p:extLst>
      <p:ext uri="{BB962C8B-B14F-4D97-AF65-F5344CB8AC3E}">
        <p14:creationId xmlns:p14="http://schemas.microsoft.com/office/powerpoint/2010/main" val="317161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Georgia" panose="02040502050405020303" pitchFamily="18" charset="0"/>
                <a:ea typeface="Oswald"/>
                <a:cs typeface="Oswald"/>
                <a:sym typeface="Oswald"/>
              </a:rPr>
              <a:t>Common Data Science Environments</a:t>
            </a:r>
          </a:p>
        </p:txBody>
      </p:sp>
    </p:spTree>
    <p:extLst>
      <p:ext uri="{BB962C8B-B14F-4D97-AF65-F5344CB8AC3E}">
        <p14:creationId xmlns:p14="http://schemas.microsoft.com/office/powerpoint/2010/main" val="333492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DB52EA-117E-C24B-91FA-9490F9B2B1A5}"/>
              </a:ext>
            </a:extLst>
          </p:cNvPr>
          <p:cNvSpPr>
            <a:spLocks noGrp="1"/>
          </p:cNvSpPr>
          <p:nvPr>
            <p:ph type="body" idx="2"/>
          </p:nvPr>
        </p:nvSpPr>
        <p:spPr/>
        <p:txBody>
          <a:bodyPr/>
          <a:lstStyle/>
          <a:p>
            <a:r>
              <a:rPr lang="en-US" sz="2800" dirty="0"/>
              <a:t>Open-source software for interactive computing across dozens of programming languages.</a:t>
            </a:r>
          </a:p>
          <a:p>
            <a:endParaRPr lang="en-US" dirty="0">
              <a:hlinkClick r:id="rId2"/>
            </a:endParaRPr>
          </a:p>
          <a:p>
            <a:r>
              <a:rPr lang="en-US" dirty="0">
                <a:hlinkClick r:id="rId2"/>
              </a:rPr>
              <a:t>https://www.dataquest.io/blog/jupyter-notebook-tips-tricks-shortcuts/</a:t>
            </a:r>
            <a:endParaRPr lang="en-US" dirty="0"/>
          </a:p>
          <a:p>
            <a:endParaRPr lang="en-US" dirty="0"/>
          </a:p>
          <a:p>
            <a:r>
              <a:rPr lang="en-US" dirty="0">
                <a:hlinkClick r:id="rId3"/>
              </a:rPr>
              <a:t>https://github.com/adam-p/markdown-here/wiki/Markdown-Here-Cheatsheet</a:t>
            </a:r>
            <a:endParaRPr lang="en-US" dirty="0"/>
          </a:p>
        </p:txBody>
      </p:sp>
      <p:sp>
        <p:nvSpPr>
          <p:cNvPr id="5" name="Text Placeholder 4">
            <a:extLst>
              <a:ext uri="{FF2B5EF4-FFF2-40B4-BE49-F238E27FC236}">
                <a16:creationId xmlns:a16="http://schemas.microsoft.com/office/drawing/2014/main" id="{B8ADFDBC-403F-5B47-AD0E-7568756D0E64}"/>
              </a:ext>
            </a:extLst>
          </p:cNvPr>
          <p:cNvSpPr>
            <a:spLocks noGrp="1"/>
          </p:cNvSpPr>
          <p:nvPr>
            <p:ph type="body" sz="quarter" idx="10"/>
          </p:nvPr>
        </p:nvSpPr>
        <p:spPr/>
        <p:txBody>
          <a:bodyPr/>
          <a:lstStyle/>
          <a:p>
            <a:r>
              <a:rPr lang="en-US" dirty="0">
                <a:latin typeface="Georgia" panose="02040502050405020303" pitchFamily="18" charset="0"/>
              </a:rPr>
              <a:t>JUPYTER NOTEBOOKS</a:t>
            </a:r>
          </a:p>
        </p:txBody>
      </p:sp>
      <p:pic>
        <p:nvPicPr>
          <p:cNvPr id="3" name="Graphic 2">
            <a:extLst>
              <a:ext uri="{FF2B5EF4-FFF2-40B4-BE49-F238E27FC236}">
                <a16:creationId xmlns:a16="http://schemas.microsoft.com/office/drawing/2014/main" id="{4A20F99E-7650-8A46-9308-088F249FF6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82642" y="2255965"/>
            <a:ext cx="2423390" cy="2790570"/>
          </a:xfrm>
          <a:prstGeom prst="rect">
            <a:avLst/>
          </a:prstGeom>
        </p:spPr>
      </p:pic>
    </p:spTree>
    <p:extLst>
      <p:ext uri="{BB962C8B-B14F-4D97-AF65-F5344CB8AC3E}">
        <p14:creationId xmlns:p14="http://schemas.microsoft.com/office/powerpoint/2010/main" val="1392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ADFDBC-403F-5B47-AD0E-7568756D0E64}"/>
              </a:ext>
            </a:extLst>
          </p:cNvPr>
          <p:cNvSpPr>
            <a:spLocks noGrp="1"/>
          </p:cNvSpPr>
          <p:nvPr>
            <p:ph type="body" sz="quarter" idx="10"/>
          </p:nvPr>
        </p:nvSpPr>
        <p:spPr>
          <a:xfrm>
            <a:off x="1243584" y="978408"/>
            <a:ext cx="7725604" cy="393192"/>
          </a:xfrm>
        </p:spPr>
        <p:txBody>
          <a:bodyPr/>
          <a:lstStyle/>
          <a:p>
            <a:r>
              <a:rPr lang="en-US" dirty="0">
                <a:latin typeface="Georgia" panose="02040502050405020303" pitchFamily="18" charset="0"/>
              </a:rPr>
              <a:t>SPYDER INTERACTIVE DEVELOPMENT ENVIRONMENT (IDE)</a:t>
            </a:r>
          </a:p>
        </p:txBody>
      </p:sp>
      <p:pic>
        <p:nvPicPr>
          <p:cNvPr id="3" name="Online Media 2" descr="Anaconda - Spyder Intro">
            <a:hlinkClick r:id="" action="ppaction://media"/>
            <a:extLst>
              <a:ext uri="{FF2B5EF4-FFF2-40B4-BE49-F238E27FC236}">
                <a16:creationId xmlns:a16="http://schemas.microsoft.com/office/drawing/2014/main" id="{8536390C-99CB-6D41-B201-183990382889}"/>
              </a:ext>
            </a:extLst>
          </p:cNvPr>
          <p:cNvPicPr>
            <a:picLocks noRot="1" noChangeAspect="1"/>
          </p:cNvPicPr>
          <p:nvPr>
            <a:videoFile r:link="rId1"/>
          </p:nvPr>
        </p:nvPicPr>
        <p:blipFill>
          <a:blip r:embed="rId3"/>
          <a:stretch>
            <a:fillRect/>
          </a:stretch>
        </p:blipFill>
        <p:spPr>
          <a:xfrm>
            <a:off x="3509682" y="1600327"/>
            <a:ext cx="6523878" cy="48893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765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DB52EA-117E-C24B-91FA-9490F9B2B1A5}"/>
              </a:ext>
            </a:extLst>
          </p:cNvPr>
          <p:cNvSpPr>
            <a:spLocks noGrp="1"/>
          </p:cNvSpPr>
          <p:nvPr>
            <p:ph type="body" idx="2"/>
          </p:nvPr>
        </p:nvSpPr>
        <p:spPr>
          <a:xfrm>
            <a:off x="1253514" y="1757164"/>
            <a:ext cx="11090886" cy="1763944"/>
          </a:xfrm>
        </p:spPr>
        <p:txBody>
          <a:bodyPr/>
          <a:lstStyle/>
          <a:p>
            <a:r>
              <a:rPr lang="en-US" dirty="0"/>
              <a:t>An IDE used for the R language, which is outside the scope of this class.  </a:t>
            </a:r>
          </a:p>
          <a:p>
            <a:r>
              <a:rPr lang="en-US" dirty="0"/>
              <a:t>Available to install in Anaconda distribution.</a:t>
            </a:r>
          </a:p>
        </p:txBody>
      </p:sp>
      <p:sp>
        <p:nvSpPr>
          <p:cNvPr id="5" name="Text Placeholder 4">
            <a:extLst>
              <a:ext uri="{FF2B5EF4-FFF2-40B4-BE49-F238E27FC236}">
                <a16:creationId xmlns:a16="http://schemas.microsoft.com/office/drawing/2014/main" id="{B8ADFDBC-403F-5B47-AD0E-7568756D0E64}"/>
              </a:ext>
            </a:extLst>
          </p:cNvPr>
          <p:cNvSpPr>
            <a:spLocks noGrp="1"/>
          </p:cNvSpPr>
          <p:nvPr>
            <p:ph type="body" sz="quarter" idx="10"/>
          </p:nvPr>
        </p:nvSpPr>
        <p:spPr/>
        <p:txBody>
          <a:bodyPr/>
          <a:lstStyle/>
          <a:p>
            <a:r>
              <a:rPr lang="en-US" dirty="0">
                <a:latin typeface="Georgia" panose="02040502050405020303" pitchFamily="18" charset="0"/>
              </a:rPr>
              <a:t>RSTUDIO</a:t>
            </a:r>
          </a:p>
        </p:txBody>
      </p:sp>
      <p:pic>
        <p:nvPicPr>
          <p:cNvPr id="3" name="Picture 2">
            <a:extLst>
              <a:ext uri="{FF2B5EF4-FFF2-40B4-BE49-F238E27FC236}">
                <a16:creationId xmlns:a16="http://schemas.microsoft.com/office/drawing/2014/main" id="{4239CFB0-C918-6347-B252-D5F9C89E480B}"/>
              </a:ext>
            </a:extLst>
          </p:cNvPr>
          <p:cNvPicPr>
            <a:picLocks noChangeAspect="1"/>
          </p:cNvPicPr>
          <p:nvPr/>
        </p:nvPicPr>
        <p:blipFill>
          <a:blip r:embed="rId2"/>
          <a:stretch>
            <a:fillRect/>
          </a:stretch>
        </p:blipFill>
        <p:spPr>
          <a:xfrm>
            <a:off x="3576794" y="2958353"/>
            <a:ext cx="6421712" cy="3610450"/>
          </a:xfrm>
          <a:prstGeom prst="rect">
            <a:avLst/>
          </a:prstGeom>
        </p:spPr>
      </p:pic>
    </p:spTree>
    <p:extLst>
      <p:ext uri="{BB962C8B-B14F-4D97-AF65-F5344CB8AC3E}">
        <p14:creationId xmlns:p14="http://schemas.microsoft.com/office/powerpoint/2010/main" val="225651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DB52EA-117E-C24B-91FA-9490F9B2B1A5}"/>
              </a:ext>
            </a:extLst>
          </p:cNvPr>
          <p:cNvSpPr>
            <a:spLocks noGrp="1"/>
          </p:cNvSpPr>
          <p:nvPr>
            <p:ph type="body" idx="2"/>
          </p:nvPr>
        </p:nvSpPr>
        <p:spPr>
          <a:xfrm>
            <a:off x="1253514" y="1595800"/>
            <a:ext cx="8729128" cy="1763944"/>
          </a:xfrm>
        </p:spPr>
        <p:txBody>
          <a:bodyPr/>
          <a:lstStyle/>
          <a:p>
            <a:r>
              <a:rPr lang="en-US" sz="2400" dirty="0"/>
              <a:t>In addition to IDEs, developers also use text editors to create or edit code and files.</a:t>
            </a:r>
          </a:p>
          <a:p>
            <a:endParaRPr lang="en-US" sz="2400" dirty="0"/>
          </a:p>
          <a:p>
            <a:r>
              <a:rPr lang="en-US" sz="2400" dirty="0"/>
              <a:t>Text editors are more commonly used for files that are executed via the command line, as well as for software and website development.</a:t>
            </a:r>
          </a:p>
          <a:p>
            <a:endParaRPr lang="en-US" sz="2400" dirty="0"/>
          </a:p>
          <a:p>
            <a:r>
              <a:rPr lang="en-US" sz="2400" dirty="0"/>
              <a:t>Common text editors:</a:t>
            </a:r>
          </a:p>
          <a:p>
            <a:pPr lvl="1"/>
            <a:r>
              <a:rPr lang="en-US" sz="2400" dirty="0">
                <a:latin typeface="Georgia" panose="02040502050405020303" pitchFamily="18" charset="0"/>
                <a:hlinkClick r:id="rId2"/>
              </a:rPr>
              <a:t>Notepad++</a:t>
            </a:r>
            <a:endParaRPr lang="en-US" sz="2400" dirty="0">
              <a:latin typeface="Georgia" panose="02040502050405020303" pitchFamily="18" charset="0"/>
            </a:endParaRPr>
          </a:p>
          <a:p>
            <a:pPr lvl="1"/>
            <a:r>
              <a:rPr lang="en-US" sz="2400" dirty="0">
                <a:latin typeface="Georgia" panose="02040502050405020303" pitchFamily="18" charset="0"/>
                <a:hlinkClick r:id="rId3"/>
              </a:rPr>
              <a:t>Atom</a:t>
            </a:r>
            <a:endParaRPr lang="en-US" sz="2400" dirty="0">
              <a:latin typeface="Georgia" panose="02040502050405020303" pitchFamily="18" charset="0"/>
            </a:endParaRPr>
          </a:p>
          <a:p>
            <a:pPr lvl="1"/>
            <a:r>
              <a:rPr lang="en-US" sz="2400" dirty="0">
                <a:latin typeface="Georgia" panose="02040502050405020303" pitchFamily="18" charset="0"/>
                <a:hlinkClick r:id="rId4"/>
              </a:rPr>
              <a:t>Visual Studio Code</a:t>
            </a:r>
            <a:endParaRPr lang="en-US" sz="2400" dirty="0">
              <a:latin typeface="Georgia" panose="02040502050405020303" pitchFamily="18" charset="0"/>
            </a:endParaRPr>
          </a:p>
        </p:txBody>
      </p:sp>
      <p:sp>
        <p:nvSpPr>
          <p:cNvPr id="5" name="Text Placeholder 4">
            <a:extLst>
              <a:ext uri="{FF2B5EF4-FFF2-40B4-BE49-F238E27FC236}">
                <a16:creationId xmlns:a16="http://schemas.microsoft.com/office/drawing/2014/main" id="{B8ADFDBC-403F-5B47-AD0E-7568756D0E64}"/>
              </a:ext>
            </a:extLst>
          </p:cNvPr>
          <p:cNvSpPr>
            <a:spLocks noGrp="1"/>
          </p:cNvSpPr>
          <p:nvPr>
            <p:ph type="body" sz="quarter" idx="10"/>
          </p:nvPr>
        </p:nvSpPr>
        <p:spPr/>
        <p:txBody>
          <a:bodyPr/>
          <a:lstStyle/>
          <a:p>
            <a:r>
              <a:rPr lang="en-US" dirty="0">
                <a:latin typeface="Georgia" panose="02040502050405020303" pitchFamily="18" charset="0"/>
              </a:rPr>
              <a:t>TEXT EDITORS</a:t>
            </a:r>
          </a:p>
        </p:txBody>
      </p:sp>
    </p:spTree>
    <p:extLst>
      <p:ext uri="{BB962C8B-B14F-4D97-AF65-F5344CB8AC3E}">
        <p14:creationId xmlns:p14="http://schemas.microsoft.com/office/powerpoint/2010/main" val="2185231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DEF23-6107-2D45-9665-47C6A49C859A}"/>
              </a:ext>
            </a:extLst>
          </p:cNvPr>
          <p:cNvSpPr/>
          <p:nvPr/>
        </p:nvSpPr>
        <p:spPr>
          <a:xfrm>
            <a:off x="1172816" y="2049086"/>
            <a:ext cx="10217426" cy="3360664"/>
          </a:xfrm>
          <a:prstGeom prst="rect">
            <a:avLst/>
          </a:prstGeom>
        </p:spPr>
        <p:txBody>
          <a:bodyPr wrap="square">
            <a:spAutoFit/>
          </a:bodyPr>
          <a:lstStyle/>
          <a:p>
            <a:pPr marL="189331">
              <a:lnSpc>
                <a:spcPct val="110000"/>
              </a:lnSpc>
              <a:spcBef>
                <a:spcPts val="426"/>
              </a:spcBef>
              <a:buClr>
                <a:srgbClr val="000000"/>
              </a:buClr>
              <a:buSzPct val="100000"/>
            </a:pPr>
            <a:r>
              <a:rPr lang="en-US" sz="6600" dirty="0">
                <a:solidFill>
                  <a:schemeClr val="bg1"/>
                </a:solidFill>
                <a:latin typeface="Georgia" panose="02040502050405020303" pitchFamily="18" charset="0"/>
              </a:rPr>
              <a:t>EXERCISE 2: Get Familiar with </a:t>
            </a:r>
            <a:r>
              <a:rPr lang="en-US" sz="6600" dirty="0" err="1">
                <a:solidFill>
                  <a:schemeClr val="bg1"/>
                </a:solidFill>
                <a:latin typeface="Georgia" panose="02040502050405020303" pitchFamily="18" charset="0"/>
              </a:rPr>
              <a:t>Jupyter</a:t>
            </a:r>
            <a:r>
              <a:rPr lang="en-US" sz="6600" dirty="0">
                <a:solidFill>
                  <a:schemeClr val="bg1"/>
                </a:solidFill>
                <a:latin typeface="Georgia" panose="02040502050405020303" pitchFamily="18" charset="0"/>
              </a:rPr>
              <a:t> Notebooks</a:t>
            </a:r>
          </a:p>
        </p:txBody>
      </p:sp>
    </p:spTree>
    <p:extLst>
      <p:ext uri="{BB962C8B-B14F-4D97-AF65-F5344CB8AC3E}">
        <p14:creationId xmlns:p14="http://schemas.microsoft.com/office/powerpoint/2010/main" val="1442633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Georgia" panose="02040502050405020303" pitchFamily="18" charset="0"/>
                <a:ea typeface="Oswald"/>
                <a:cs typeface="Oswald"/>
                <a:sym typeface="Oswald"/>
              </a:rPr>
              <a:t>Git and </a:t>
            </a:r>
            <a:r>
              <a:rPr lang="en-US" sz="9600" b="1" dirty="0" err="1">
                <a:solidFill>
                  <a:srgbClr val="FFFFFF"/>
                </a:solidFill>
                <a:latin typeface="Georgia" panose="02040502050405020303" pitchFamily="18" charset="0"/>
                <a:ea typeface="Oswald"/>
                <a:cs typeface="Oswald"/>
                <a:sym typeface="Oswald"/>
              </a:rPr>
              <a:t>Github</a:t>
            </a:r>
            <a:endParaRPr lang="en-US" sz="9600" b="1" dirty="0">
              <a:solidFill>
                <a:srgbClr val="FFFFFF"/>
              </a:solidFill>
              <a:latin typeface="Georgia" panose="02040502050405020303" pitchFamily="18" charset="0"/>
              <a:ea typeface="Oswald"/>
              <a:cs typeface="Oswald"/>
              <a:sym typeface="Oswald"/>
            </a:endParaRPr>
          </a:p>
        </p:txBody>
      </p:sp>
    </p:spTree>
    <p:extLst>
      <p:ext uri="{BB962C8B-B14F-4D97-AF65-F5344CB8AC3E}">
        <p14:creationId xmlns:p14="http://schemas.microsoft.com/office/powerpoint/2010/main" val="117920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p:txBody>
          <a:bodyPr/>
          <a:lstStyle/>
          <a:p>
            <a:r>
              <a:rPr lang="en-US" sz="2000" dirty="0"/>
              <a:t>Created by Linus Torvalds, the creator of the Linux kernel</a:t>
            </a:r>
          </a:p>
          <a:p>
            <a:endParaRPr lang="en-US" sz="2000" dirty="0"/>
          </a:p>
          <a:p>
            <a:r>
              <a:rPr lang="en-US" sz="2000" dirty="0"/>
              <a:t>Program you run from the command line</a:t>
            </a:r>
          </a:p>
          <a:p>
            <a:endParaRPr lang="en-US" sz="2000" dirty="0"/>
          </a:p>
          <a:p>
            <a:r>
              <a:rPr lang="en-US" sz="2000" dirty="0"/>
              <a:t>Distributed version control system</a:t>
            </a:r>
          </a:p>
          <a:p>
            <a:endParaRPr lang="en-US" sz="2000" dirty="0"/>
          </a:p>
          <a:p>
            <a:r>
              <a:rPr lang="en-US" sz="2000" dirty="0"/>
              <a:t>Programmers use </a:t>
            </a:r>
            <a:r>
              <a:rPr lang="en-US" sz="2000" dirty="0">
                <a:hlinkClick r:id="rId2"/>
              </a:rPr>
              <a:t>Git</a:t>
            </a:r>
            <a:r>
              <a:rPr lang="en-US" sz="2000" dirty="0"/>
              <a:t> to keep a history of all changes made to their code.  This means they can roll back changes as far back as when they started using Git in their project.</a:t>
            </a:r>
          </a:p>
          <a:p>
            <a:endParaRPr lang="en-US" sz="2000" dirty="0"/>
          </a:p>
          <a:p>
            <a:r>
              <a:rPr lang="en-US" sz="2000" dirty="0"/>
              <a:t>A code base in Git is referred to as a </a:t>
            </a:r>
            <a:r>
              <a:rPr lang="en-US" sz="2000" b="1" dirty="0"/>
              <a:t>repository, </a:t>
            </a:r>
            <a:r>
              <a:rPr lang="en-US" sz="2000" dirty="0"/>
              <a:t>or </a:t>
            </a:r>
            <a:r>
              <a:rPr lang="en-US" sz="2000" b="1" dirty="0"/>
              <a:t>repo.</a:t>
            </a: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WHAT IS GIT?</a:t>
            </a:r>
          </a:p>
        </p:txBody>
      </p:sp>
    </p:spTree>
    <p:extLst>
      <p:ext uri="{BB962C8B-B14F-4D97-AF65-F5344CB8AC3E}">
        <p14:creationId xmlns:p14="http://schemas.microsoft.com/office/powerpoint/2010/main" val="67543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5AC7-2E00-2347-B5A3-F7F1FA0005C7}"/>
              </a:ext>
            </a:extLst>
          </p:cNvPr>
          <p:cNvSpPr>
            <a:spLocks noGrp="1"/>
          </p:cNvSpPr>
          <p:nvPr>
            <p:ph type="title"/>
          </p:nvPr>
        </p:nvSpPr>
        <p:spPr>
          <a:xfrm>
            <a:off x="641067" y="685080"/>
            <a:ext cx="11734800" cy="451756"/>
          </a:xfrm>
        </p:spPr>
        <p:txBody>
          <a:bodyPr/>
          <a:lstStyle/>
          <a:p>
            <a:r>
              <a:rPr lang="en-US" dirty="0">
                <a:latin typeface="Georgia" panose="02040502050405020303" pitchFamily="18" charset="0"/>
              </a:rPr>
              <a:t>Pre-Work</a:t>
            </a:r>
          </a:p>
        </p:txBody>
      </p:sp>
      <p:sp>
        <p:nvSpPr>
          <p:cNvPr id="3" name="Rectangle 2">
            <a:extLst>
              <a:ext uri="{FF2B5EF4-FFF2-40B4-BE49-F238E27FC236}">
                <a16:creationId xmlns:a16="http://schemas.microsoft.com/office/drawing/2014/main" id="{708FD4F1-C1CC-9B42-A597-857A90021B45}"/>
              </a:ext>
            </a:extLst>
          </p:cNvPr>
          <p:cNvSpPr/>
          <p:nvPr/>
        </p:nvSpPr>
        <p:spPr>
          <a:xfrm>
            <a:off x="3251200" y="2312422"/>
            <a:ext cx="6502400" cy="2677656"/>
          </a:xfrm>
          <a:prstGeom prst="rect">
            <a:avLst/>
          </a:prstGeom>
        </p:spPr>
        <p:txBody>
          <a:bodyPr>
            <a:spAutoFit/>
          </a:bodyPr>
          <a:lstStyle/>
          <a:p>
            <a:pPr algn="just"/>
            <a:r>
              <a:rPr lang="en-US" sz="2800" b="1" dirty="0">
                <a:latin typeface="Georgia" panose="02040502050405020303" pitchFamily="18" charset="0"/>
              </a:rPr>
              <a:t>Mac</a:t>
            </a:r>
            <a:endParaRPr lang="en-US" sz="2800" dirty="0">
              <a:latin typeface="Georgia" panose="02040502050405020303" pitchFamily="18" charset="0"/>
            </a:endParaRPr>
          </a:p>
          <a:p>
            <a:pPr>
              <a:buFont typeface="Arial" panose="020B0604020202020204" pitchFamily="34" charset="0"/>
              <a:buChar char="•"/>
            </a:pPr>
            <a:r>
              <a:rPr lang="en-US" sz="2800" dirty="0">
                <a:latin typeface="Georgia" panose="02040502050405020303" pitchFamily="18" charset="0"/>
              </a:rPr>
              <a:t>Install Git (type git into terminal and it will walk though the install).</a:t>
            </a:r>
          </a:p>
          <a:p>
            <a:pPr algn="just"/>
            <a:endParaRPr lang="en-US" sz="2800" b="1" dirty="0">
              <a:latin typeface="Georgia" panose="02040502050405020303" pitchFamily="18" charset="0"/>
            </a:endParaRPr>
          </a:p>
          <a:p>
            <a:pPr algn="just"/>
            <a:r>
              <a:rPr lang="en-US" sz="2800" b="1" dirty="0">
                <a:latin typeface="Georgia" panose="02040502050405020303" pitchFamily="18" charset="0"/>
              </a:rPr>
              <a:t>Windows</a:t>
            </a:r>
            <a:endParaRPr lang="en-US" sz="2800" dirty="0">
              <a:latin typeface="Georgia" panose="02040502050405020303" pitchFamily="18" charset="0"/>
            </a:endParaRPr>
          </a:p>
          <a:p>
            <a:pPr>
              <a:buFont typeface="Arial" panose="020B0604020202020204" pitchFamily="34" charset="0"/>
              <a:buChar char="•"/>
            </a:pPr>
            <a:r>
              <a:rPr lang="en-US" sz="2800" dirty="0">
                <a:latin typeface="Georgia" panose="02040502050405020303" pitchFamily="18" charset="0"/>
              </a:rPr>
              <a:t>Install </a:t>
            </a:r>
            <a:r>
              <a:rPr lang="en-US" sz="2800" u="sng" dirty="0">
                <a:solidFill>
                  <a:srgbClr val="0088CC"/>
                </a:solidFill>
                <a:latin typeface="Georgia" panose="02040502050405020303" pitchFamily="18" charset="0"/>
                <a:hlinkClick r:id="rId2"/>
              </a:rPr>
              <a:t>Git Bash</a:t>
            </a:r>
            <a:endParaRPr lang="en-US" sz="2800" dirty="0">
              <a:latin typeface="Georgia" panose="02040502050405020303" pitchFamily="18" charset="0"/>
            </a:endParaRPr>
          </a:p>
        </p:txBody>
      </p:sp>
    </p:spTree>
    <p:extLst>
      <p:ext uri="{BB962C8B-B14F-4D97-AF65-F5344CB8AC3E}">
        <p14:creationId xmlns:p14="http://schemas.microsoft.com/office/powerpoint/2010/main" val="3198800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3" y="1561216"/>
            <a:ext cx="10029529" cy="1763944"/>
          </a:xfrm>
        </p:spPr>
        <p:txBody>
          <a:bodyPr/>
          <a:lstStyle/>
          <a:p>
            <a:r>
              <a:rPr lang="en-US" sz="2000" dirty="0"/>
              <a:t>Hosting service for Git repositories</a:t>
            </a:r>
          </a:p>
          <a:p>
            <a:endParaRPr lang="en-US" sz="2000" dirty="0"/>
          </a:p>
          <a:p>
            <a:r>
              <a:rPr lang="en-US" sz="2000" dirty="0"/>
              <a:t>Web interface to explore Git repositories</a:t>
            </a:r>
          </a:p>
          <a:p>
            <a:endParaRPr lang="en-US" sz="2000" dirty="0"/>
          </a:p>
          <a:p>
            <a:r>
              <a:rPr lang="en-US" sz="2000" dirty="0"/>
              <a:t>Social network for programmers</a:t>
            </a:r>
          </a:p>
          <a:p>
            <a:endParaRPr lang="en-US" sz="2000" dirty="0"/>
          </a:p>
          <a:p>
            <a:r>
              <a:rPr lang="en-US" sz="2000" dirty="0"/>
              <a:t>You can follow users, star your favorite projects and fork projects to be on your account.</a:t>
            </a:r>
          </a:p>
          <a:p>
            <a:endParaRPr lang="en-US" sz="2000" dirty="0"/>
          </a:p>
          <a:p>
            <a:r>
              <a:rPr lang="en-US" sz="2000" dirty="0"/>
              <a:t>Developers frequently use GitHub to share and collaborate on open-source code.</a:t>
            </a:r>
          </a:p>
          <a:p>
            <a:endParaRPr lang="en-US" sz="2000" dirty="0"/>
          </a:p>
          <a:p>
            <a:r>
              <a:rPr lang="en-US" sz="2000" b="1" dirty="0"/>
              <a:t>Git is software. GitHub is a company that happens to use Git software. </a:t>
            </a:r>
            <a:r>
              <a:rPr lang="en-US" sz="2000" dirty="0"/>
              <a:t>Therefore, you can use Git without GitHub.</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WHAT IS GITHUB?</a:t>
            </a:r>
          </a:p>
        </p:txBody>
      </p:sp>
    </p:spTree>
    <p:extLst>
      <p:ext uri="{BB962C8B-B14F-4D97-AF65-F5344CB8AC3E}">
        <p14:creationId xmlns:p14="http://schemas.microsoft.com/office/powerpoint/2010/main" val="70644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p:txBody>
          <a:bodyPr/>
          <a:lstStyle/>
          <a:p>
            <a:r>
              <a:rPr lang="en-US" sz="2000" dirty="0"/>
              <a:t>Professional application of GitHub</a:t>
            </a:r>
          </a:p>
          <a:p>
            <a:endParaRPr lang="en-US" sz="2000" dirty="0"/>
          </a:p>
          <a:p>
            <a:r>
              <a:rPr lang="en-US" sz="2000" dirty="0"/>
              <a:t>Where GitHub is the </a:t>
            </a:r>
            <a:r>
              <a:rPr lang="en-US" sz="2000" i="1" dirty="0"/>
              <a:t>public</a:t>
            </a:r>
            <a:r>
              <a:rPr lang="en-US" sz="2000" dirty="0"/>
              <a:t>, 'Social Network' for programming and programmers, </a:t>
            </a:r>
            <a:r>
              <a:rPr lang="en-US" sz="2000" dirty="0" err="1"/>
              <a:t>Github</a:t>
            </a:r>
            <a:r>
              <a:rPr lang="en-US" sz="2000" dirty="0"/>
              <a:t> Enterprise is the </a:t>
            </a:r>
            <a:r>
              <a:rPr lang="en-US" sz="2000" i="1" dirty="0"/>
              <a:t>private</a:t>
            </a:r>
            <a:r>
              <a:rPr lang="en-US" sz="2000" dirty="0"/>
              <a:t>, professional application of GitHub. </a:t>
            </a:r>
          </a:p>
          <a:p>
            <a:endParaRPr lang="en-US" sz="2000" dirty="0"/>
          </a:p>
          <a:p>
            <a:r>
              <a:rPr lang="en-US" sz="2000" dirty="0"/>
              <a:t>Because, GitHub and GitHub Enterprise have a similar structure and are based off the git language, interacting with the two is is almost identical.</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WHAT IS GITHUB ENTERPRISE?</a:t>
            </a:r>
          </a:p>
        </p:txBody>
      </p:sp>
    </p:spTree>
    <p:extLst>
      <p:ext uri="{BB962C8B-B14F-4D97-AF65-F5344CB8AC3E}">
        <p14:creationId xmlns:p14="http://schemas.microsoft.com/office/powerpoint/2010/main" val="3486195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DEF23-6107-2D45-9665-47C6A49C859A}"/>
              </a:ext>
            </a:extLst>
          </p:cNvPr>
          <p:cNvSpPr/>
          <p:nvPr/>
        </p:nvSpPr>
        <p:spPr>
          <a:xfrm>
            <a:off x="1172816" y="2049086"/>
            <a:ext cx="10217426" cy="2243435"/>
          </a:xfrm>
          <a:prstGeom prst="rect">
            <a:avLst/>
          </a:prstGeom>
        </p:spPr>
        <p:txBody>
          <a:bodyPr wrap="square">
            <a:spAutoFit/>
          </a:bodyPr>
          <a:lstStyle/>
          <a:p>
            <a:pPr marL="189331">
              <a:lnSpc>
                <a:spcPct val="110000"/>
              </a:lnSpc>
              <a:spcBef>
                <a:spcPts val="426"/>
              </a:spcBef>
              <a:buClr>
                <a:srgbClr val="000000"/>
              </a:buClr>
              <a:buSzPct val="100000"/>
            </a:pPr>
            <a:r>
              <a:rPr lang="en-US" sz="6600" dirty="0">
                <a:solidFill>
                  <a:schemeClr val="bg1"/>
                </a:solidFill>
                <a:latin typeface="Georgia" panose="02040502050405020303" pitchFamily="18" charset="0"/>
              </a:rPr>
              <a:t>EXERCISE 3: Configure and Clone Git Resources</a:t>
            </a:r>
          </a:p>
        </p:txBody>
      </p:sp>
    </p:spTree>
    <p:extLst>
      <p:ext uri="{BB962C8B-B14F-4D97-AF65-F5344CB8AC3E}">
        <p14:creationId xmlns:p14="http://schemas.microsoft.com/office/powerpoint/2010/main" val="4259900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DEF23-6107-2D45-9665-47C6A49C859A}"/>
              </a:ext>
            </a:extLst>
          </p:cNvPr>
          <p:cNvSpPr/>
          <p:nvPr/>
        </p:nvSpPr>
        <p:spPr>
          <a:xfrm>
            <a:off x="1172816" y="2049086"/>
            <a:ext cx="10217426" cy="2243435"/>
          </a:xfrm>
          <a:prstGeom prst="rect">
            <a:avLst/>
          </a:prstGeom>
        </p:spPr>
        <p:txBody>
          <a:bodyPr wrap="square">
            <a:spAutoFit/>
          </a:bodyPr>
          <a:lstStyle/>
          <a:p>
            <a:pPr marL="189331">
              <a:lnSpc>
                <a:spcPct val="110000"/>
              </a:lnSpc>
              <a:spcBef>
                <a:spcPts val="426"/>
              </a:spcBef>
              <a:buClr>
                <a:srgbClr val="000000"/>
              </a:buClr>
              <a:buSzPct val="100000"/>
            </a:pPr>
            <a:r>
              <a:rPr lang="en-US" sz="6600" dirty="0">
                <a:solidFill>
                  <a:schemeClr val="bg1"/>
                </a:solidFill>
                <a:latin typeface="Georgia" panose="02040502050405020303" pitchFamily="18" charset="0"/>
              </a:rPr>
              <a:t>EXERCISE 4: Learning More Git Commands</a:t>
            </a:r>
          </a:p>
        </p:txBody>
      </p:sp>
    </p:spTree>
    <p:extLst>
      <p:ext uri="{BB962C8B-B14F-4D97-AF65-F5344CB8AC3E}">
        <p14:creationId xmlns:p14="http://schemas.microsoft.com/office/powerpoint/2010/main" val="2928870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Georgia" panose="02040502050405020303" pitchFamily="18" charset="0"/>
                <a:ea typeface="Oswald"/>
                <a:cs typeface="Oswald"/>
                <a:sym typeface="Oswald"/>
              </a:rPr>
              <a:t>Appendix</a:t>
            </a:r>
          </a:p>
        </p:txBody>
      </p:sp>
    </p:spTree>
    <p:extLst>
      <p:ext uri="{BB962C8B-B14F-4D97-AF65-F5344CB8AC3E}">
        <p14:creationId xmlns:p14="http://schemas.microsoft.com/office/powerpoint/2010/main" val="2334036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A846-DCE7-4D46-ABDB-7007A5037918}"/>
              </a:ext>
            </a:extLst>
          </p:cNvPr>
          <p:cNvSpPr>
            <a:spLocks noGrp="1"/>
          </p:cNvSpPr>
          <p:nvPr>
            <p:ph type="title"/>
          </p:nvPr>
        </p:nvSpPr>
        <p:spPr>
          <a:xfrm>
            <a:off x="641067" y="657050"/>
            <a:ext cx="11734800" cy="451756"/>
          </a:xfrm>
        </p:spPr>
        <p:txBody>
          <a:bodyPr/>
          <a:lstStyle/>
          <a:p>
            <a:r>
              <a:rPr lang="en-US" dirty="0"/>
              <a:t>EXERCISE 1: INTERACTING WITH COMMAND LINE</a:t>
            </a:r>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58B4C441-FF68-CC43-A429-D0C8E14DB7A7}"/>
              </a:ext>
            </a:extLst>
          </p:cNvPr>
          <p:cNvSpPr txBox="1"/>
          <p:nvPr/>
        </p:nvSpPr>
        <p:spPr>
          <a:xfrm>
            <a:off x="4069724" y="1429555"/>
            <a:ext cx="7217040" cy="6263253"/>
          </a:xfrm>
          <a:prstGeom prst="rect">
            <a:avLst/>
          </a:prstGeom>
          <a:noFill/>
        </p:spPr>
        <p:txBody>
          <a:bodyPr wrap="none" rtlCol="0">
            <a:spAutoFit/>
          </a:bodyPr>
          <a:lstStyle/>
          <a:p>
            <a:pPr marL="342900" indent="-342900">
              <a:buFont typeface="+mj-lt"/>
              <a:buAutoNum type="arabicPeriod"/>
            </a:pPr>
            <a:r>
              <a:rPr lang="en-US" sz="1500" dirty="0">
                <a:latin typeface="Georgia" panose="02040502050405020303" pitchFamily="18" charset="0"/>
              </a:rPr>
              <a:t>Open the </a:t>
            </a:r>
            <a:r>
              <a:rPr lang="en-US" sz="1500" dirty="0" err="1">
                <a:latin typeface="Georgia" panose="02040502050405020303" pitchFamily="18" charset="0"/>
              </a:rPr>
              <a:t>cmd</a:t>
            </a:r>
            <a:r>
              <a:rPr lang="en-US" sz="1500" dirty="0">
                <a:latin typeface="Georgia" panose="02040502050405020303" pitchFamily="18" charset="0"/>
              </a:rPr>
              <a:t> prompt (or terminal)</a:t>
            </a:r>
          </a:p>
          <a:p>
            <a:pPr marL="342900" indent="-342900">
              <a:buFont typeface="+mj-lt"/>
              <a:buAutoNum type="arabicPeriod"/>
            </a:pPr>
            <a:r>
              <a:rPr lang="en-US" sz="1500" dirty="0">
                <a:latin typeface="Georgia" panose="02040502050405020303" pitchFamily="18" charset="0"/>
              </a:rPr>
              <a:t>Make sure you are in your home directory (cd if necessary)</a:t>
            </a:r>
          </a:p>
          <a:p>
            <a:pPr marL="342900" indent="-342900">
              <a:buFont typeface="+mj-lt"/>
              <a:buAutoNum type="arabicPeriod"/>
            </a:pPr>
            <a:r>
              <a:rPr lang="en-US" sz="1500" dirty="0">
                <a:latin typeface="Georgia" panose="02040502050405020303" pitchFamily="18" charset="0"/>
              </a:rPr>
              <a:t>List all items in the home directory</a:t>
            </a:r>
          </a:p>
          <a:p>
            <a:pPr marL="342900" indent="-342900">
              <a:buFont typeface="+mj-lt"/>
              <a:buAutoNum type="arabicPeriod"/>
            </a:pPr>
            <a:r>
              <a:rPr lang="en-US" sz="1500" dirty="0">
                <a:latin typeface="Georgia" panose="02040502050405020303" pitchFamily="18" charset="0"/>
              </a:rPr>
              <a:t>Change to your Documents or My Documents folder</a:t>
            </a:r>
          </a:p>
          <a:p>
            <a:pPr marL="342900" indent="-342900">
              <a:buFont typeface="+mj-lt"/>
              <a:buAutoNum type="arabicPeriod"/>
            </a:pPr>
            <a:r>
              <a:rPr lang="en-US" sz="1500" dirty="0">
                <a:latin typeface="Georgia" panose="02040502050405020303" pitchFamily="18" charset="0"/>
              </a:rPr>
              <a:t>Create a new directory called </a:t>
            </a:r>
            <a:r>
              <a:rPr lang="en-US" sz="1500" dirty="0" err="1">
                <a:latin typeface="Georgia" panose="02040502050405020303" pitchFamily="18" charset="0"/>
              </a:rPr>
              <a:t>data_science</a:t>
            </a:r>
            <a:endParaRPr lang="en-US" sz="1500" dirty="0">
              <a:latin typeface="Georgia" panose="02040502050405020303" pitchFamily="18" charset="0"/>
            </a:endParaRPr>
          </a:p>
          <a:p>
            <a:pPr marL="342900" indent="-342900">
              <a:buFont typeface="+mj-lt"/>
              <a:buAutoNum type="arabicPeriod"/>
            </a:pPr>
            <a:r>
              <a:rPr lang="en-US" sz="1500" dirty="0">
                <a:latin typeface="Georgia" panose="02040502050405020303" pitchFamily="18" charset="0"/>
              </a:rPr>
              <a:t>Change into that directory</a:t>
            </a:r>
          </a:p>
          <a:p>
            <a:pPr marL="342900" indent="-342900">
              <a:buFont typeface="+mj-lt"/>
              <a:buAutoNum type="arabicPeriod"/>
            </a:pPr>
            <a:r>
              <a:rPr lang="en-US" sz="1500" dirty="0">
                <a:latin typeface="Georgia" panose="02040502050405020303" pitchFamily="18" charset="0"/>
              </a:rPr>
              <a:t>Confirm whether that is your present working directory</a:t>
            </a:r>
          </a:p>
          <a:p>
            <a:pPr marL="342900" indent="-342900">
              <a:buFont typeface="+mj-lt"/>
              <a:buAutoNum type="arabicPeriod"/>
            </a:pPr>
            <a:r>
              <a:rPr lang="en-US" sz="1500" dirty="0">
                <a:latin typeface="Georgia" panose="02040502050405020303" pitchFamily="18" charset="0"/>
              </a:rPr>
              <a:t>Move back to your Documents</a:t>
            </a:r>
          </a:p>
          <a:p>
            <a:pPr marL="342900" indent="-342900">
              <a:buFont typeface="+mj-lt"/>
              <a:buAutoNum type="arabicPeriod"/>
            </a:pPr>
            <a:r>
              <a:rPr lang="en-US" sz="1500" dirty="0">
                <a:latin typeface="Georgia" panose="02040502050405020303" pitchFamily="18" charset="0"/>
              </a:rPr>
              <a:t>Remove the </a:t>
            </a:r>
            <a:r>
              <a:rPr lang="en-US" sz="1500" dirty="0" err="1">
                <a:latin typeface="Georgia" panose="02040502050405020303" pitchFamily="18" charset="0"/>
              </a:rPr>
              <a:t>data_science</a:t>
            </a:r>
            <a:r>
              <a:rPr lang="en-US" sz="1500" dirty="0">
                <a:latin typeface="Georgia" panose="02040502050405020303" pitchFamily="18" charset="0"/>
              </a:rPr>
              <a:t> directory</a:t>
            </a:r>
          </a:p>
          <a:p>
            <a:pPr marL="342900" indent="-342900">
              <a:buFont typeface="+mj-lt"/>
              <a:buAutoNum type="arabicPeriod"/>
            </a:pPr>
            <a:r>
              <a:rPr lang="en-US" sz="1500" dirty="0">
                <a:latin typeface="Georgia" panose="02040502050405020303" pitchFamily="18" charset="0"/>
              </a:rPr>
              <a:t>Create a new directory called </a:t>
            </a:r>
            <a:r>
              <a:rPr lang="en-US" sz="1500" dirty="0" err="1">
                <a:latin typeface="Georgia" panose="02040502050405020303" pitchFamily="18" charset="0"/>
              </a:rPr>
              <a:t>DataScience</a:t>
            </a:r>
            <a:endParaRPr lang="en-US" sz="1500" dirty="0">
              <a:latin typeface="Georgia" panose="02040502050405020303" pitchFamily="18" charset="0"/>
            </a:endParaRPr>
          </a:p>
          <a:p>
            <a:pPr marL="342900" indent="-342900">
              <a:buFont typeface="+mj-lt"/>
              <a:buAutoNum type="arabicPeriod"/>
            </a:pPr>
            <a:r>
              <a:rPr lang="en-US" sz="1500" dirty="0">
                <a:latin typeface="Georgia" panose="02040502050405020303" pitchFamily="18" charset="0"/>
              </a:rPr>
              <a:t>Change into that directory</a:t>
            </a:r>
          </a:p>
          <a:p>
            <a:pPr marL="342900" indent="-342900">
              <a:buFont typeface="+mj-lt"/>
              <a:buAutoNum type="arabicPeriod"/>
            </a:pPr>
            <a:r>
              <a:rPr lang="en-US" sz="1500" dirty="0">
                <a:latin typeface="Georgia" panose="02040502050405020303" pitchFamily="18" charset="0"/>
              </a:rPr>
              <a:t>Create a text file called </a:t>
            </a:r>
            <a:r>
              <a:rPr lang="en-US" sz="1500" dirty="0" err="1">
                <a:latin typeface="Georgia" panose="02040502050405020303" pitchFamily="18" charset="0"/>
              </a:rPr>
              <a:t>dog.txt</a:t>
            </a:r>
            <a:endParaRPr lang="en-US" sz="1500" dirty="0">
              <a:latin typeface="Georgia" panose="02040502050405020303" pitchFamily="18" charset="0"/>
            </a:endParaRPr>
          </a:p>
          <a:p>
            <a:pPr marL="342900" indent="-342900">
              <a:buFont typeface="+mj-lt"/>
              <a:buAutoNum type="arabicPeriod"/>
            </a:pPr>
            <a:r>
              <a:rPr lang="en-US" sz="1500" dirty="0">
                <a:latin typeface="Georgia" panose="02040502050405020303" pitchFamily="18" charset="0"/>
              </a:rPr>
              <a:t>Create two more text files called </a:t>
            </a:r>
            <a:r>
              <a:rPr lang="en-US" sz="1500" dirty="0" err="1">
                <a:latin typeface="Georgia" panose="02040502050405020303" pitchFamily="18" charset="0"/>
              </a:rPr>
              <a:t>cat.txt</a:t>
            </a:r>
            <a:r>
              <a:rPr lang="en-US" sz="1500" dirty="0">
                <a:latin typeface="Georgia" panose="02040502050405020303" pitchFamily="18" charset="0"/>
              </a:rPr>
              <a:t> and </a:t>
            </a:r>
            <a:r>
              <a:rPr lang="en-US" sz="1500" dirty="0" err="1">
                <a:latin typeface="Georgia" panose="02040502050405020303" pitchFamily="18" charset="0"/>
              </a:rPr>
              <a:t>horse.txt</a:t>
            </a:r>
            <a:endParaRPr lang="en-US" sz="1500" dirty="0">
              <a:latin typeface="Georgia" panose="02040502050405020303" pitchFamily="18" charset="0"/>
            </a:endParaRPr>
          </a:p>
          <a:p>
            <a:pPr marL="342900" indent="-342900">
              <a:buFont typeface="+mj-lt"/>
              <a:buAutoNum type="arabicPeriod"/>
            </a:pPr>
            <a:r>
              <a:rPr lang="en-US" sz="1500" dirty="0">
                <a:latin typeface="Georgia" panose="02040502050405020303" pitchFamily="18" charset="0"/>
              </a:rPr>
              <a:t>List all items in the directory, 1 item per line</a:t>
            </a:r>
          </a:p>
          <a:p>
            <a:pPr marL="342900" indent="-342900">
              <a:buFont typeface="+mj-lt"/>
              <a:buAutoNum type="arabicPeriod"/>
            </a:pPr>
            <a:r>
              <a:rPr lang="en-US" sz="1500" dirty="0">
                <a:latin typeface="Georgia" panose="02040502050405020303" pitchFamily="18" charset="0"/>
              </a:rPr>
              <a:t>Open </a:t>
            </a:r>
            <a:r>
              <a:rPr lang="en-US" sz="1500" dirty="0" err="1">
                <a:latin typeface="Georgia" panose="02040502050405020303" pitchFamily="18" charset="0"/>
              </a:rPr>
              <a:t>dog.txt</a:t>
            </a:r>
            <a:r>
              <a:rPr lang="en-US" sz="1500" dirty="0">
                <a:latin typeface="Georgia" panose="02040502050405020303" pitchFamily="18" charset="0"/>
              </a:rPr>
              <a:t> in Notepad or Word</a:t>
            </a:r>
          </a:p>
          <a:p>
            <a:pPr marL="342900" indent="-342900">
              <a:buFont typeface="+mj-lt"/>
              <a:buAutoNum type="arabicPeriod"/>
            </a:pPr>
            <a:r>
              <a:rPr lang="en-US" sz="1500" dirty="0">
                <a:latin typeface="Georgia" panose="02040502050405020303" pitchFamily="18" charset="0"/>
              </a:rPr>
              <a:t>Type the sentence “The dog jumped over the fence.” and save the file</a:t>
            </a:r>
          </a:p>
          <a:p>
            <a:pPr marL="342900" indent="-342900">
              <a:buFont typeface="+mj-lt"/>
              <a:buAutoNum type="arabicPeriod"/>
            </a:pPr>
            <a:r>
              <a:rPr lang="en-US" sz="1500" dirty="0">
                <a:latin typeface="Georgia" panose="02040502050405020303" pitchFamily="18" charset="0"/>
              </a:rPr>
              <a:t>Back in the CLI, view the contents of the file</a:t>
            </a:r>
          </a:p>
          <a:p>
            <a:pPr marL="342900" indent="-342900">
              <a:buFont typeface="+mj-lt"/>
              <a:buAutoNum type="arabicPeriod"/>
            </a:pPr>
            <a:r>
              <a:rPr lang="en-US" sz="1500" dirty="0">
                <a:latin typeface="Georgia" panose="02040502050405020303" pitchFamily="18" charset="0"/>
              </a:rPr>
              <a:t>Without opening a text editor, insert ”The cat jumped over the fence.” to </a:t>
            </a:r>
            <a:r>
              <a:rPr lang="en-US" sz="1500" dirty="0" err="1">
                <a:latin typeface="Georgia" panose="02040502050405020303" pitchFamily="18" charset="0"/>
              </a:rPr>
              <a:t>cat.txt</a:t>
            </a:r>
            <a:endParaRPr lang="en-US" sz="1500" dirty="0">
              <a:latin typeface="Georgia" panose="02040502050405020303" pitchFamily="18" charset="0"/>
            </a:endParaRPr>
          </a:p>
          <a:p>
            <a:pPr marL="342900" indent="-342900">
              <a:buFont typeface="+mj-lt"/>
              <a:buAutoNum type="arabicPeriod"/>
            </a:pPr>
            <a:r>
              <a:rPr lang="en-US" sz="1500" dirty="0">
                <a:latin typeface="Georgia" panose="02040502050405020303" pitchFamily="18" charset="0"/>
              </a:rPr>
              <a:t>Append another line to </a:t>
            </a:r>
            <a:r>
              <a:rPr lang="en-US" sz="1500" dirty="0" err="1">
                <a:latin typeface="Georgia" panose="02040502050405020303" pitchFamily="18" charset="0"/>
              </a:rPr>
              <a:t>cat.txt</a:t>
            </a:r>
            <a:r>
              <a:rPr lang="en-US" sz="1500" dirty="0">
                <a:latin typeface="Georgia" panose="02040502050405020303" pitchFamily="18" charset="0"/>
              </a:rPr>
              <a:t> that says “The fence was tall.”</a:t>
            </a:r>
          </a:p>
          <a:p>
            <a:pPr marL="342900" indent="-342900">
              <a:buFont typeface="+mj-lt"/>
              <a:buAutoNum type="arabicPeriod"/>
            </a:pPr>
            <a:r>
              <a:rPr lang="en-US" sz="1500" dirty="0">
                <a:latin typeface="Georgia" panose="02040502050405020303" pitchFamily="18" charset="0"/>
              </a:rPr>
              <a:t>Remove </a:t>
            </a:r>
            <a:r>
              <a:rPr lang="en-US" sz="1500" dirty="0" err="1">
                <a:latin typeface="Georgia" panose="02040502050405020303" pitchFamily="18" charset="0"/>
              </a:rPr>
              <a:t>horse.txt</a:t>
            </a:r>
            <a:r>
              <a:rPr lang="en-US" sz="1500" dirty="0">
                <a:latin typeface="Georgia" panose="02040502050405020303" pitchFamily="18" charset="0"/>
              </a:rPr>
              <a:t>, having the CLI confirm whether you want to delete it or not</a:t>
            </a:r>
          </a:p>
          <a:p>
            <a:pPr marL="342900" indent="-342900">
              <a:buFont typeface="+mj-lt"/>
              <a:buAutoNum type="arabicPeriod"/>
            </a:pPr>
            <a:r>
              <a:rPr lang="en-US" sz="1500" dirty="0">
                <a:latin typeface="Georgia" panose="02040502050405020303" pitchFamily="18" charset="0"/>
              </a:rPr>
              <a:t>List everything in the directory to confirm you have deleted the file</a:t>
            </a:r>
          </a:p>
          <a:p>
            <a:pPr marL="342900" indent="-342900">
              <a:buFont typeface="+mj-lt"/>
              <a:buAutoNum type="arabicPeriod"/>
            </a:pPr>
            <a:r>
              <a:rPr lang="en-US" sz="1500" dirty="0">
                <a:latin typeface="Georgia" panose="02040502050405020303" pitchFamily="18" charset="0"/>
              </a:rPr>
              <a:t>Remove the folder </a:t>
            </a:r>
            <a:r>
              <a:rPr lang="en-US" sz="1500" dirty="0" err="1">
                <a:latin typeface="Georgia" panose="02040502050405020303" pitchFamily="18" charset="0"/>
              </a:rPr>
              <a:t>DataScience</a:t>
            </a:r>
            <a:r>
              <a:rPr lang="en-US" sz="1500" dirty="0">
                <a:latin typeface="Georgia" panose="02040502050405020303" pitchFamily="18" charset="0"/>
              </a:rPr>
              <a:t> and all of its contents</a:t>
            </a:r>
          </a:p>
          <a:p>
            <a:pPr marL="342900" indent="-342900">
              <a:buFont typeface="+mj-lt"/>
              <a:buAutoNum type="arabicPeriod"/>
            </a:pPr>
            <a:r>
              <a:rPr lang="en-US" sz="1500" dirty="0">
                <a:latin typeface="Georgia" panose="02040502050405020303" pitchFamily="18" charset="0"/>
              </a:rPr>
              <a:t>Confirm you have removed the folder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611634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9D1D-461D-8C4A-9E67-028A95B6ADF0}"/>
              </a:ext>
            </a:extLst>
          </p:cNvPr>
          <p:cNvSpPr>
            <a:spLocks noGrp="1"/>
          </p:cNvSpPr>
          <p:nvPr>
            <p:ph type="title"/>
          </p:nvPr>
        </p:nvSpPr>
        <p:spPr>
          <a:xfrm>
            <a:off x="641067" y="670497"/>
            <a:ext cx="11734800" cy="451756"/>
          </a:xfrm>
        </p:spPr>
        <p:txBody>
          <a:bodyPr/>
          <a:lstStyle/>
          <a:p>
            <a:r>
              <a:rPr lang="en-US" dirty="0"/>
              <a:t>EXERCISE 2: GET FAMILIAR WITH JUPYTER NOTEBOOKS</a:t>
            </a:r>
          </a:p>
        </p:txBody>
      </p:sp>
      <p:sp>
        <p:nvSpPr>
          <p:cNvPr id="3" name="Rectangle 2">
            <a:extLst>
              <a:ext uri="{FF2B5EF4-FFF2-40B4-BE49-F238E27FC236}">
                <a16:creationId xmlns:a16="http://schemas.microsoft.com/office/drawing/2014/main" id="{A64F293D-F779-F94F-8F95-32B51D4C7B9E}"/>
              </a:ext>
            </a:extLst>
          </p:cNvPr>
          <p:cNvSpPr/>
          <p:nvPr/>
        </p:nvSpPr>
        <p:spPr>
          <a:xfrm>
            <a:off x="3692070" y="1116797"/>
            <a:ext cx="7444015" cy="5478423"/>
          </a:xfrm>
          <a:prstGeom prst="rect">
            <a:avLst/>
          </a:prstGeom>
        </p:spPr>
        <p:txBody>
          <a:bodyPr wrap="square">
            <a:spAutoFit/>
          </a:bodyPr>
          <a:lstStyle/>
          <a:p>
            <a:pPr marL="342900" indent="-342900">
              <a:buFont typeface="+mj-lt"/>
              <a:buAutoNum type="arabicPeriod"/>
            </a:pPr>
            <a:endParaRPr lang="en-US" dirty="0">
              <a:latin typeface="Georgia" panose="02040502050405020303" pitchFamily="18" charset="0"/>
            </a:endParaRPr>
          </a:p>
          <a:p>
            <a:pPr marL="342900" indent="-342900">
              <a:buFont typeface="+mj-lt"/>
              <a:buAutoNum type="arabicPeriod"/>
            </a:pPr>
            <a:r>
              <a:rPr lang="en-US" dirty="0">
                <a:latin typeface="Georgia" panose="02040502050405020303" pitchFamily="18" charset="0"/>
              </a:rPr>
              <a:t>Open Anaconda Navigator</a:t>
            </a:r>
          </a:p>
          <a:p>
            <a:pPr marL="342900" indent="-342900">
              <a:buFont typeface="+mj-lt"/>
              <a:buAutoNum type="arabicPeriod"/>
            </a:pPr>
            <a:r>
              <a:rPr lang="en-US" dirty="0">
                <a:latin typeface="Georgia" panose="02040502050405020303" pitchFamily="18" charset="0"/>
              </a:rPr>
              <a:t>Launch </a:t>
            </a:r>
            <a:r>
              <a:rPr lang="en-US" dirty="0" err="1">
                <a:latin typeface="Georgia" panose="02040502050405020303" pitchFamily="18" charset="0"/>
              </a:rPr>
              <a:t>Jupyter</a:t>
            </a:r>
            <a:r>
              <a:rPr lang="en-US" dirty="0">
                <a:latin typeface="Georgia" panose="02040502050405020303" pitchFamily="18" charset="0"/>
              </a:rPr>
              <a:t> Notebook</a:t>
            </a:r>
          </a:p>
          <a:p>
            <a:pPr marL="342900" indent="-342900">
              <a:buFont typeface="+mj-lt"/>
              <a:buAutoNum type="arabicPeriod"/>
            </a:pPr>
            <a:r>
              <a:rPr lang="en-US" dirty="0">
                <a:latin typeface="Georgia" panose="02040502050405020303" pitchFamily="18" charset="0"/>
              </a:rPr>
              <a:t>In Documents, create a New Python 3 Notebook</a:t>
            </a:r>
          </a:p>
          <a:p>
            <a:pPr marL="342900" indent="-342900">
              <a:buFont typeface="+mj-lt"/>
              <a:buAutoNum type="arabicPeriod"/>
            </a:pPr>
            <a:r>
              <a:rPr lang="en-US" dirty="0">
                <a:latin typeface="Georgia" panose="02040502050405020303" pitchFamily="18" charset="0"/>
              </a:rPr>
              <a:t>In the notebook, where it reads “Untitled”, double click it and rename the notebook to “My First Notebook”.</a:t>
            </a:r>
          </a:p>
          <a:p>
            <a:pPr marL="342900" indent="-342900">
              <a:buFont typeface="+mj-lt"/>
              <a:buAutoNum type="arabicPeriod"/>
            </a:pPr>
            <a:r>
              <a:rPr lang="en-US" dirty="0">
                <a:latin typeface="Georgia" panose="02040502050405020303" pitchFamily="18" charset="0"/>
              </a:rPr>
              <a:t>Assign x=2 and print(x).  </a:t>
            </a:r>
            <a:r>
              <a:rPr lang="en-US" dirty="0" err="1">
                <a:latin typeface="Georgia" panose="02040502050405020303" pitchFamily="18" charset="0"/>
              </a:rPr>
              <a:t>Shift+Enter</a:t>
            </a:r>
            <a:r>
              <a:rPr lang="en-US" dirty="0">
                <a:latin typeface="Georgia" panose="02040502050405020303" pitchFamily="18" charset="0"/>
              </a:rPr>
              <a:t> will execute the cell and create a new cell below.</a:t>
            </a:r>
          </a:p>
          <a:p>
            <a:pPr marL="342900" indent="-342900">
              <a:buFont typeface="+mj-lt"/>
              <a:buAutoNum type="arabicPeriod"/>
            </a:pPr>
            <a:r>
              <a:rPr lang="en-US" dirty="0">
                <a:latin typeface="Georgia" panose="02040502050405020303" pitchFamily="18" charset="0"/>
              </a:rPr>
              <a:t>Convert this cell to a markdown cell by toggling where it says Code below Help.</a:t>
            </a:r>
          </a:p>
          <a:p>
            <a:pPr marL="342900" indent="-342900">
              <a:buFont typeface="+mj-lt"/>
              <a:buAutoNum type="arabicPeriod"/>
            </a:pPr>
            <a:r>
              <a:rPr lang="en-US" dirty="0">
                <a:latin typeface="Georgia" panose="02040502050405020303" pitchFamily="18" charset="0"/>
              </a:rPr>
              <a:t>In this cell create a header, typing # My Title and hitting shift enter.</a:t>
            </a:r>
          </a:p>
          <a:p>
            <a:pPr marL="342900" indent="-342900">
              <a:buFont typeface="+mj-lt"/>
              <a:buAutoNum type="arabicPeriod"/>
            </a:pPr>
            <a:r>
              <a:rPr lang="en-US" dirty="0">
                <a:latin typeface="Georgia" panose="02040502050405020303" pitchFamily="18" charset="0"/>
              </a:rPr>
              <a:t>After moving to the new cell, Insert Cell Below. Insert another cell below that.</a:t>
            </a:r>
          </a:p>
          <a:p>
            <a:pPr marL="342900" indent="-342900">
              <a:buFont typeface="+mj-lt"/>
              <a:buAutoNum type="arabicPeriod"/>
            </a:pPr>
            <a:r>
              <a:rPr lang="en-US" dirty="0">
                <a:latin typeface="Georgia" panose="02040502050405020303" pitchFamily="18" charset="0"/>
              </a:rPr>
              <a:t>Go back to the cell with the markdown, double click to edit the cell and add a second level header using ##.</a:t>
            </a:r>
          </a:p>
          <a:p>
            <a:pPr marL="342900" indent="-342900">
              <a:buFont typeface="+mj-lt"/>
              <a:buAutoNum type="arabicPeriod"/>
            </a:pPr>
            <a:r>
              <a:rPr lang="en-US" dirty="0">
                <a:latin typeface="Georgia" panose="02040502050405020303" pitchFamily="18" charset="0"/>
              </a:rPr>
              <a:t>Select Cell -&gt; All Output -&gt; Clear</a:t>
            </a:r>
          </a:p>
          <a:p>
            <a:pPr marL="342900" indent="-342900">
              <a:buFont typeface="+mj-lt"/>
              <a:buAutoNum type="arabicPeriod"/>
            </a:pPr>
            <a:r>
              <a:rPr lang="en-US" dirty="0">
                <a:latin typeface="Georgia" panose="02040502050405020303" pitchFamily="18" charset="0"/>
              </a:rPr>
              <a:t>Rerun everything by selecting Cell -&gt; Run All</a:t>
            </a:r>
          </a:p>
          <a:p>
            <a:pPr marL="342900" indent="-342900">
              <a:buFont typeface="+mj-lt"/>
              <a:buAutoNum type="arabicPeriod"/>
            </a:pPr>
            <a:r>
              <a:rPr lang="en-US" dirty="0">
                <a:latin typeface="Georgia" panose="02040502050405020303" pitchFamily="18" charset="0"/>
              </a:rPr>
              <a:t>In a new cell at the bottom, assign y=3 and print(y).</a:t>
            </a:r>
          </a:p>
          <a:p>
            <a:pPr marL="342900" indent="-342900">
              <a:buFont typeface="+mj-lt"/>
              <a:buAutoNum type="arabicPeriod"/>
            </a:pPr>
            <a:r>
              <a:rPr lang="en-US" dirty="0">
                <a:latin typeface="Georgia" panose="02040502050405020303" pitchFamily="18" charset="0"/>
              </a:rPr>
              <a:t>Clear all output again.</a:t>
            </a:r>
          </a:p>
          <a:p>
            <a:pPr marL="342900" indent="-342900">
              <a:buFont typeface="+mj-lt"/>
              <a:buAutoNum type="arabicPeriod"/>
            </a:pPr>
            <a:r>
              <a:rPr lang="en-US" dirty="0">
                <a:latin typeface="Georgia" panose="02040502050405020303" pitchFamily="18" charset="0"/>
              </a:rPr>
              <a:t>With your cursor in the cell with y=3, select Cell -&gt; Run All Above.</a:t>
            </a:r>
          </a:p>
          <a:p>
            <a:pPr marL="342900" indent="-342900">
              <a:buFont typeface="+mj-lt"/>
              <a:buAutoNum type="arabicPeriod"/>
            </a:pPr>
            <a:r>
              <a:rPr lang="en-US" dirty="0">
                <a:latin typeface="Georgia" panose="02040502050405020303" pitchFamily="18" charset="0"/>
              </a:rPr>
              <a:t>Insert a new cell above this cell, switch it to Markdown and type “The cell below assigns 3 to y.”</a:t>
            </a:r>
          </a:p>
          <a:p>
            <a:pPr marL="342900" indent="-342900">
              <a:buFont typeface="+mj-lt"/>
              <a:buAutoNum type="arabicPeriod"/>
            </a:pPr>
            <a:r>
              <a:rPr lang="en-US" dirty="0">
                <a:latin typeface="Georgia" panose="02040502050405020303" pitchFamily="18" charset="0"/>
              </a:rPr>
              <a:t>Copy the cell with x=2 and paste it at the bottom.</a:t>
            </a:r>
          </a:p>
          <a:p>
            <a:pPr marL="342900" indent="-342900">
              <a:buFont typeface="+mj-lt"/>
              <a:buAutoNum type="arabicPeriod"/>
            </a:pPr>
            <a:r>
              <a:rPr lang="en-US" dirty="0">
                <a:latin typeface="Georgia" panose="02040502050405020303" pitchFamily="18" charset="0"/>
              </a:rPr>
              <a:t>Create a new markdown cell and type “My conclusion is the analysis demonstrates confounding evidence of definite principles.”  Make the font bold.  In the same cell, add a header above that saying “Conclusion”.</a:t>
            </a:r>
          </a:p>
          <a:p>
            <a:pPr marL="342900" indent="-342900">
              <a:buFont typeface="+mj-lt"/>
              <a:buAutoNum type="arabicPeriod"/>
            </a:pPr>
            <a:r>
              <a:rPr lang="en-US" dirty="0">
                <a:latin typeface="Georgia" panose="02040502050405020303" pitchFamily="18" charset="0"/>
              </a:rPr>
              <a:t>Save your work.</a:t>
            </a:r>
          </a:p>
          <a:p>
            <a:pPr marL="342900" indent="-342900">
              <a:buFont typeface="+mj-lt"/>
              <a:buAutoNum type="arabicPeriod"/>
            </a:pPr>
            <a:r>
              <a:rPr lang="en-US" dirty="0">
                <a:latin typeface="Georgia" panose="02040502050405020303" pitchFamily="18" charset="0"/>
              </a:rPr>
              <a:t>Select Kernel -&gt; Shutdown</a:t>
            </a:r>
          </a:p>
        </p:txBody>
      </p:sp>
    </p:spTree>
    <p:extLst>
      <p:ext uri="{BB962C8B-B14F-4D97-AF65-F5344CB8AC3E}">
        <p14:creationId xmlns:p14="http://schemas.microsoft.com/office/powerpoint/2010/main" val="1812757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8135415" cy="1763944"/>
          </a:xfrm>
        </p:spPr>
        <p:txBody>
          <a:bodyPr/>
          <a:lstStyle/>
          <a:p>
            <a:pPr>
              <a:buFont typeface="+mj-lt"/>
              <a:buAutoNum type="arabicPeriod"/>
            </a:pPr>
            <a:r>
              <a:rPr lang="en-US" sz="2000" dirty="0"/>
              <a:t>Open your git bash terminal</a:t>
            </a:r>
          </a:p>
          <a:p>
            <a:pPr>
              <a:buFont typeface="+mj-lt"/>
              <a:buAutoNum type="arabicPeriod"/>
            </a:pPr>
            <a:endParaRPr lang="en-US" sz="2000" dirty="0"/>
          </a:p>
          <a:p>
            <a:pPr>
              <a:buFont typeface="+mj-lt"/>
              <a:buAutoNum type="arabicPeriod"/>
            </a:pPr>
            <a:r>
              <a:rPr lang="en-US" sz="2000" dirty="0"/>
              <a:t>Confirm version: </a:t>
            </a:r>
            <a:r>
              <a:rPr lang="en-US" sz="2000" dirty="0">
                <a:highlight>
                  <a:srgbClr val="C0C0C0"/>
                </a:highlight>
              </a:rPr>
              <a:t>git --version</a:t>
            </a:r>
          </a:p>
          <a:p>
            <a:pPr>
              <a:buFont typeface="+mj-lt"/>
              <a:buAutoNum type="arabicPeriod"/>
            </a:pPr>
            <a:endParaRPr lang="en-US" sz="2000" dirty="0">
              <a:highlight>
                <a:srgbClr val="C0C0C0"/>
              </a:highlight>
            </a:endParaRPr>
          </a:p>
          <a:p>
            <a:pPr>
              <a:buFont typeface="+mj-lt"/>
              <a:buAutoNum type="arabicPeriod"/>
            </a:pPr>
            <a:r>
              <a:rPr lang="en-US" sz="2000" dirty="0">
                <a:highlight>
                  <a:srgbClr val="C0C0C0"/>
                </a:highlight>
              </a:rPr>
              <a:t>git config --global </a:t>
            </a:r>
            <a:r>
              <a:rPr lang="en-US" sz="2000" dirty="0" err="1">
                <a:highlight>
                  <a:srgbClr val="C0C0C0"/>
                </a:highlight>
              </a:rPr>
              <a:t>user.name</a:t>
            </a:r>
            <a:r>
              <a:rPr lang="en-US" sz="2000" dirty="0">
                <a:highlight>
                  <a:srgbClr val="C0C0C0"/>
                </a:highlight>
              </a:rPr>
              <a:t> "Your Name" </a:t>
            </a:r>
          </a:p>
          <a:p>
            <a:pPr>
              <a:buFont typeface="+mj-lt"/>
              <a:buAutoNum type="arabicPeriod"/>
            </a:pPr>
            <a:endParaRPr lang="en-US" sz="2000" dirty="0"/>
          </a:p>
          <a:p>
            <a:pPr>
              <a:buFont typeface="+mj-lt"/>
              <a:buAutoNum type="arabicPeriod"/>
            </a:pPr>
            <a:r>
              <a:rPr lang="en-US" sz="2000" dirty="0">
                <a:highlight>
                  <a:srgbClr val="C0C0C0"/>
                </a:highlight>
              </a:rPr>
              <a:t>git config --global </a:t>
            </a:r>
            <a:r>
              <a:rPr lang="en-US" sz="2000" dirty="0" err="1">
                <a:highlight>
                  <a:srgbClr val="C0C0C0"/>
                </a:highlight>
              </a:rPr>
              <a:t>user.email</a:t>
            </a:r>
            <a:r>
              <a:rPr lang="en-US" sz="2000" dirty="0">
                <a:highlight>
                  <a:srgbClr val="C0C0C0"/>
                </a:highlight>
              </a:rPr>
              <a:t> </a:t>
            </a:r>
            <a:r>
              <a:rPr lang="en-US" sz="2000" dirty="0" err="1">
                <a:highlight>
                  <a:srgbClr val="C0C0C0"/>
                </a:highlight>
              </a:rPr>
              <a:t>your.name@example.com</a:t>
            </a:r>
            <a:r>
              <a:rPr lang="en-US" sz="2000" dirty="0">
                <a:highlight>
                  <a:srgbClr val="C0C0C0"/>
                </a:highlight>
              </a:rPr>
              <a:t> </a:t>
            </a:r>
            <a:r>
              <a:rPr lang="en-US" sz="2000" dirty="0"/>
              <a:t>(Use the email address you registered with at </a:t>
            </a:r>
            <a:r>
              <a:rPr lang="en-US" sz="2000" dirty="0">
                <a:hlinkClick r:id="rId3"/>
              </a:rPr>
              <a:t>https://git.generalassemb.ly</a:t>
            </a:r>
            <a:endParaRPr lang="en-US" sz="2000" dirty="0"/>
          </a:p>
          <a:p>
            <a:pPr>
              <a:buFont typeface="+mj-lt"/>
              <a:buAutoNum type="arabicPeriod"/>
            </a:pPr>
            <a:endParaRPr lang="en-US" sz="2000" dirty="0"/>
          </a:p>
          <a:p>
            <a:pPr>
              <a:buFont typeface="+mj-lt"/>
              <a:buAutoNum type="arabicPeriod"/>
            </a:pPr>
            <a:r>
              <a:rPr lang="en-US" sz="2000" dirty="0"/>
              <a:t>To see the current values, type </a:t>
            </a:r>
            <a:r>
              <a:rPr lang="en-US" sz="2000" dirty="0">
                <a:highlight>
                  <a:srgbClr val="C0C0C0"/>
                </a:highlight>
              </a:rPr>
              <a:t>git config --global </a:t>
            </a:r>
            <a:r>
              <a:rPr lang="en-US" sz="2000" dirty="0" err="1">
                <a:highlight>
                  <a:srgbClr val="C0C0C0"/>
                </a:highlight>
              </a:rPr>
              <a:t>user.name</a:t>
            </a:r>
            <a:r>
              <a:rPr lang="en-US" sz="2000" dirty="0"/>
              <a:t> and </a:t>
            </a:r>
            <a:r>
              <a:rPr lang="en-US" sz="2000" dirty="0">
                <a:highlight>
                  <a:srgbClr val="C0C0C0"/>
                </a:highlight>
              </a:rPr>
              <a:t>git config --global </a:t>
            </a:r>
            <a:r>
              <a:rPr lang="en-US" sz="2000" dirty="0" err="1">
                <a:highlight>
                  <a:srgbClr val="C0C0C0"/>
                </a:highlight>
              </a:rPr>
              <a:t>user.email</a:t>
            </a:r>
            <a:r>
              <a:rPr lang="en-US" sz="2000" dirty="0"/>
              <a:t>, respectively.</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CONFIGURE GIT (This is only done once)</a:t>
            </a:r>
          </a:p>
        </p:txBody>
      </p:sp>
    </p:spTree>
    <p:extLst>
      <p:ext uri="{BB962C8B-B14F-4D97-AF65-F5344CB8AC3E}">
        <p14:creationId xmlns:p14="http://schemas.microsoft.com/office/powerpoint/2010/main" val="646108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536712" y="1458990"/>
            <a:ext cx="12264887" cy="1763944"/>
          </a:xfrm>
        </p:spPr>
        <p:txBody>
          <a:bodyPr/>
          <a:lstStyle/>
          <a:p>
            <a:pPr marL="703681" indent="-514350">
              <a:buFont typeface="+mj-lt"/>
              <a:buAutoNum type="arabicPeriod"/>
            </a:pPr>
            <a:r>
              <a:rPr lang="en-US" sz="1600" dirty="0"/>
              <a:t>In bash - navigate to where you want to keep all your </a:t>
            </a:r>
            <a:r>
              <a:rPr lang="en-US" sz="1600" dirty="0" err="1"/>
              <a:t>DataScience</a:t>
            </a:r>
            <a:r>
              <a:rPr lang="en-US" sz="1600" dirty="0"/>
              <a:t> materials for this class (e.g. Desktop, Documents </a:t>
            </a:r>
            <a:r>
              <a:rPr lang="en-US" sz="1600" dirty="0" err="1"/>
              <a:t>etc</a:t>
            </a:r>
            <a:r>
              <a:rPr lang="en-US" sz="1600" dirty="0"/>
              <a:t>)</a:t>
            </a:r>
          </a:p>
          <a:p>
            <a:pPr marL="703681" indent="-514350">
              <a:buFont typeface="+mj-lt"/>
              <a:buAutoNum type="arabicPeriod"/>
            </a:pPr>
            <a:r>
              <a:rPr lang="en-US" sz="1600" dirty="0"/>
              <a:t>Create a new directory to hold your data science materials</a:t>
            </a:r>
          </a:p>
          <a:p>
            <a:pPr marL="703681" indent="-514350">
              <a:buFont typeface="+mj-lt"/>
              <a:buAutoNum type="arabicPeriod"/>
            </a:pPr>
            <a:r>
              <a:rPr lang="en-US" sz="1600" dirty="0"/>
              <a:t>Change directory so you are in that repository</a:t>
            </a:r>
          </a:p>
          <a:p>
            <a:pPr marL="703681" indent="-514350">
              <a:buFont typeface="+mj-lt"/>
              <a:buAutoNum type="arabicPeriod"/>
            </a:pPr>
            <a:r>
              <a:rPr lang="en-US" sz="1600" dirty="0"/>
              <a:t>From today's lesson in slack or the course-info page - go to the </a:t>
            </a:r>
            <a:r>
              <a:rPr lang="en-US" sz="1600" dirty="0" err="1"/>
              <a:t>url</a:t>
            </a:r>
            <a:r>
              <a:rPr lang="en-US" sz="1600" dirty="0"/>
              <a:t> for today's lesson "Your Development Environment"</a:t>
            </a:r>
          </a:p>
          <a:p>
            <a:pPr marL="703681" indent="-514350">
              <a:buFont typeface="+mj-lt"/>
              <a:buAutoNum type="arabicPeriod"/>
            </a:pPr>
            <a:r>
              <a:rPr lang="en-US" sz="1600" dirty="0"/>
              <a:t>Note: You will need to be signed into </a:t>
            </a:r>
            <a:r>
              <a:rPr lang="en-US" sz="1600" dirty="0" err="1"/>
              <a:t>git.generalassemb.ly</a:t>
            </a:r>
            <a:r>
              <a:rPr lang="en-US" sz="1600" dirty="0"/>
              <a:t> for this next part</a:t>
            </a:r>
          </a:p>
          <a:p>
            <a:pPr marL="703681" indent="-514350">
              <a:buFont typeface="+mj-lt"/>
              <a:buAutoNum type="arabicPeriod"/>
            </a:pPr>
            <a:r>
              <a:rPr lang="en-US" sz="1600" dirty="0"/>
              <a:t>In the upper right of the screen click on the word that says "Fork". This will create your own private online copy of the day's lesson. In the upper left you'll see the name has changed to </a:t>
            </a:r>
            <a:r>
              <a:rPr lang="en-US" sz="1600" b="1" dirty="0" err="1"/>
              <a:t>YourUserName</a:t>
            </a:r>
            <a:r>
              <a:rPr lang="en-US" sz="1600" b="1" dirty="0"/>
              <a:t>/your-development-environment</a:t>
            </a:r>
            <a:endParaRPr lang="en-US" sz="1600" dirty="0"/>
          </a:p>
          <a:p>
            <a:pPr marL="703681" indent="-514350">
              <a:buFont typeface="+mj-lt"/>
              <a:buAutoNum type="arabicPeriod"/>
            </a:pPr>
            <a:r>
              <a:rPr lang="en-US" sz="1600" dirty="0"/>
              <a:t>Click on the green button titled "Clone or Download" on the right hand side of the screen &amp; copy the </a:t>
            </a:r>
            <a:r>
              <a:rPr lang="en-US" sz="1600" dirty="0" err="1"/>
              <a:t>url</a:t>
            </a:r>
            <a:r>
              <a:rPr lang="en-US" sz="1600" dirty="0"/>
              <a:t> (clicking on the button to the right of the </a:t>
            </a:r>
            <a:r>
              <a:rPr lang="en-US" sz="1600" dirty="0" err="1"/>
              <a:t>url</a:t>
            </a:r>
            <a:r>
              <a:rPr lang="en-US" sz="1600" dirty="0"/>
              <a:t> will copy it for you as well)</a:t>
            </a:r>
          </a:p>
          <a:p>
            <a:pPr marL="703681" indent="-514350">
              <a:buFont typeface="+mj-lt"/>
              <a:buAutoNum type="arabicPeriod"/>
            </a:pPr>
            <a:r>
              <a:rPr lang="en-US" sz="1600" dirty="0"/>
              <a:t>Return to bash terminal &amp; confirm you are in your data science directory by running </a:t>
            </a:r>
            <a:r>
              <a:rPr lang="en-US" sz="1600" dirty="0" err="1"/>
              <a:t>pwd</a:t>
            </a:r>
            <a:endParaRPr lang="en-US" sz="1600" dirty="0"/>
          </a:p>
          <a:p>
            <a:pPr marL="703681" indent="-514350">
              <a:buFont typeface="+mj-lt"/>
              <a:buAutoNum type="arabicPeriod"/>
            </a:pPr>
            <a:r>
              <a:rPr lang="en-US" sz="1600" dirty="0"/>
              <a:t>The next step will likely ask you to enter your username and password. Have these ready. If you have an issue with your password please let us know on slack and an IA will assist (remote class) or just shout out (in person class)</a:t>
            </a:r>
          </a:p>
          <a:p>
            <a:pPr marL="703681" indent="-514350">
              <a:buFont typeface="+mj-lt"/>
              <a:buAutoNum type="arabicPeriod"/>
            </a:pPr>
            <a:r>
              <a:rPr lang="en-US" sz="1600" dirty="0"/>
              <a:t>Enter the command git clone https://</a:t>
            </a:r>
            <a:r>
              <a:rPr lang="en-US" sz="1600" dirty="0" err="1"/>
              <a:t>git.generalassemb.ly</a:t>
            </a:r>
            <a:r>
              <a:rPr lang="en-US" sz="1600" dirty="0"/>
              <a:t>/username/your-development-environment, replacing the URL with the one shown in your </a:t>
            </a:r>
            <a:r>
              <a:rPr lang="en-US" sz="1600" dirty="0" err="1"/>
              <a:t>GitHuband</a:t>
            </a:r>
            <a:endParaRPr lang="en-US" sz="1600" dirty="0"/>
          </a:p>
          <a:p>
            <a:pPr marL="703681" indent="-514350">
              <a:buFont typeface="+mj-lt"/>
              <a:buAutoNum type="arabicPeriod"/>
            </a:pPr>
            <a:r>
              <a:rPr lang="en-US" sz="1600" dirty="0"/>
              <a:t>Hit enter</a:t>
            </a:r>
          </a:p>
          <a:p>
            <a:pPr marL="703681" indent="-514350">
              <a:buFont typeface="+mj-lt"/>
              <a:buAutoNum type="arabicPeriod"/>
            </a:pPr>
            <a:r>
              <a:rPr lang="en-US" sz="1600" dirty="0"/>
              <a:t>You've now copied today's lesson materials directly to your machine! Confirm they are there using the ls command</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GETTING CLASS RESOURCES</a:t>
            </a:r>
          </a:p>
        </p:txBody>
      </p:sp>
    </p:spTree>
    <p:extLst>
      <p:ext uri="{BB962C8B-B14F-4D97-AF65-F5344CB8AC3E}">
        <p14:creationId xmlns:p14="http://schemas.microsoft.com/office/powerpoint/2010/main" val="295946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8135415" cy="1763944"/>
          </a:xfrm>
        </p:spPr>
        <p:txBody>
          <a:bodyPr/>
          <a:lstStyle/>
          <a:p>
            <a:pPr marL="189331" indent="0">
              <a:buNone/>
            </a:pPr>
            <a:r>
              <a:rPr lang="en-US" sz="2000" dirty="0"/>
              <a:t>There are several basic operations:</a:t>
            </a:r>
          </a:p>
          <a:p>
            <a:pPr marL="646531" indent="-457200">
              <a:buAutoNum type="arabicPeriod"/>
            </a:pPr>
            <a:r>
              <a:rPr lang="en-US" sz="2000" dirty="0"/>
              <a:t>Initialize</a:t>
            </a:r>
          </a:p>
          <a:p>
            <a:pPr marL="646531" indent="-457200">
              <a:buAutoNum type="arabicPeriod"/>
            </a:pPr>
            <a:r>
              <a:rPr lang="en-US" sz="2000" dirty="0"/>
              <a:t>Add</a:t>
            </a:r>
          </a:p>
          <a:p>
            <a:pPr marL="646531" indent="-457200">
              <a:buAutoNum type="arabicPeriod"/>
            </a:pPr>
            <a:r>
              <a:rPr lang="en-US" sz="2000" dirty="0"/>
              <a:t>Commit</a:t>
            </a:r>
          </a:p>
          <a:p>
            <a:pPr marL="646531" indent="-457200">
              <a:buAutoNum type="arabicPeriod"/>
            </a:pPr>
            <a:r>
              <a:rPr lang="en-US" sz="2000" dirty="0"/>
              <a:t>Push</a:t>
            </a:r>
          </a:p>
          <a:p>
            <a:pPr marL="646531" indent="-457200">
              <a:buAutoNum type="arabicPeriod"/>
            </a:pPr>
            <a:r>
              <a:rPr lang="en-US" sz="2000" dirty="0"/>
              <a:t>Pull</a:t>
            </a:r>
          </a:p>
          <a:p>
            <a:pPr marL="646531" indent="-457200">
              <a:buAutoNum type="arabicPeriod"/>
            </a:pPr>
            <a:r>
              <a:rPr lang="en-US" sz="2000" dirty="0"/>
              <a:t>Clone</a:t>
            </a:r>
          </a:p>
          <a:p>
            <a:pPr marL="189331" indent="0">
              <a:buNone/>
            </a:pPr>
            <a:endParaRPr lang="en-US" sz="2000" dirty="0"/>
          </a:p>
          <a:p>
            <a:pPr marL="189331" indent="0">
              <a:buNone/>
            </a:pPr>
            <a:r>
              <a:rPr lang="en-US" sz="2000" dirty="0"/>
              <a:t>Some advanced operations:</a:t>
            </a:r>
          </a:p>
          <a:p>
            <a:pPr marL="646531" indent="-457200">
              <a:buAutoNum type="arabicPeriod"/>
            </a:pPr>
            <a:r>
              <a:rPr lang="en-US" sz="2000" dirty="0"/>
              <a:t>Branching</a:t>
            </a:r>
          </a:p>
          <a:p>
            <a:pPr marL="646531" indent="-457200">
              <a:buAutoNum type="arabicPeriod"/>
            </a:pPr>
            <a:r>
              <a:rPr lang="en-US" sz="2000" dirty="0"/>
              <a:t>Merging</a:t>
            </a:r>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OPERATIONS AND COMMANDS</a:t>
            </a:r>
          </a:p>
        </p:txBody>
      </p:sp>
    </p:spTree>
    <p:extLst>
      <p:ext uri="{BB962C8B-B14F-4D97-AF65-F5344CB8AC3E}">
        <p14:creationId xmlns:p14="http://schemas.microsoft.com/office/powerpoint/2010/main" val="327500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Georgia" panose="02040502050405020303" pitchFamily="18" charset="0"/>
                <a:ea typeface="Oswald"/>
                <a:cs typeface="Oswald"/>
                <a:sym typeface="Oswald"/>
              </a:rPr>
              <a:t>Using the Command Line</a:t>
            </a:r>
          </a:p>
        </p:txBody>
      </p:sp>
    </p:spTree>
    <p:extLst>
      <p:ext uri="{BB962C8B-B14F-4D97-AF65-F5344CB8AC3E}">
        <p14:creationId xmlns:p14="http://schemas.microsoft.com/office/powerpoint/2010/main" val="9019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A72CCE-D9C0-B848-B002-304054F682A4}"/>
              </a:ext>
            </a:extLst>
          </p:cNvPr>
          <p:cNvSpPr>
            <a:spLocks noGrp="1"/>
          </p:cNvSpPr>
          <p:nvPr>
            <p:ph type="body" sz="quarter" idx="10"/>
          </p:nvPr>
        </p:nvSpPr>
        <p:spPr/>
        <p:txBody>
          <a:bodyPr/>
          <a:lstStyle/>
          <a:p>
            <a:r>
              <a:rPr lang="en-US" dirty="0">
                <a:latin typeface="Georgia" panose="02040502050405020303" pitchFamily="18" charset="0"/>
              </a:rPr>
              <a:t>GIT ARCHITECTURE</a:t>
            </a:r>
          </a:p>
        </p:txBody>
      </p:sp>
      <p:pic>
        <p:nvPicPr>
          <p:cNvPr id="5" name="Picture 4">
            <a:extLst>
              <a:ext uri="{FF2B5EF4-FFF2-40B4-BE49-F238E27FC236}">
                <a16:creationId xmlns:a16="http://schemas.microsoft.com/office/drawing/2014/main" id="{0A1E8DAE-B3E1-F146-8400-72D5DE0F6831}"/>
              </a:ext>
            </a:extLst>
          </p:cNvPr>
          <p:cNvPicPr>
            <a:picLocks noChangeAspect="1"/>
          </p:cNvPicPr>
          <p:nvPr/>
        </p:nvPicPr>
        <p:blipFill>
          <a:blip r:embed="rId3"/>
          <a:stretch>
            <a:fillRect/>
          </a:stretch>
        </p:blipFill>
        <p:spPr>
          <a:xfrm>
            <a:off x="6883299" y="1365250"/>
            <a:ext cx="4876800" cy="4572000"/>
          </a:xfrm>
          <a:prstGeom prst="rect">
            <a:avLst/>
          </a:prstGeom>
        </p:spPr>
      </p:pic>
      <p:sp>
        <p:nvSpPr>
          <p:cNvPr id="6" name="Rectangle 5">
            <a:extLst>
              <a:ext uri="{FF2B5EF4-FFF2-40B4-BE49-F238E27FC236}">
                <a16:creationId xmlns:a16="http://schemas.microsoft.com/office/drawing/2014/main" id="{94B015CF-09E0-3E48-9B2A-F5B5603C0ECE}"/>
              </a:ext>
            </a:extLst>
          </p:cNvPr>
          <p:cNvSpPr/>
          <p:nvPr/>
        </p:nvSpPr>
        <p:spPr>
          <a:xfrm>
            <a:off x="1003378" y="2323120"/>
            <a:ext cx="5879921" cy="2862322"/>
          </a:xfrm>
          <a:prstGeom prst="rect">
            <a:avLst/>
          </a:prstGeom>
        </p:spPr>
        <p:txBody>
          <a:bodyPr wrap="square">
            <a:spAutoFit/>
          </a:bodyPr>
          <a:lstStyle/>
          <a:p>
            <a:r>
              <a:rPr lang="en-US" sz="1800" dirty="0">
                <a:latin typeface="Georgia" panose="02040502050405020303" pitchFamily="18" charset="0"/>
              </a:rPr>
              <a:t>When using Git, GitHub and GHE it is common to have your repositories in several locations. Typically, there are two repository locations, </a:t>
            </a:r>
            <a:r>
              <a:rPr lang="en-US" sz="1800" b="1" dirty="0">
                <a:latin typeface="Georgia" panose="02040502050405020303" pitchFamily="18" charset="0"/>
              </a:rPr>
              <a:t>Remote</a:t>
            </a:r>
            <a:r>
              <a:rPr lang="en-US" sz="1800" dirty="0">
                <a:latin typeface="Georgia" panose="02040502050405020303" pitchFamily="18" charset="0"/>
              </a:rPr>
              <a:t> and </a:t>
            </a:r>
            <a:r>
              <a:rPr lang="en-US" sz="1800" b="1" dirty="0">
                <a:latin typeface="Georgia" panose="02040502050405020303" pitchFamily="18" charset="0"/>
              </a:rPr>
              <a:t>Local</a:t>
            </a:r>
            <a:r>
              <a:rPr lang="en-US" sz="1800" dirty="0">
                <a:latin typeface="Georgia" panose="02040502050405020303" pitchFamily="18" charset="0"/>
              </a:rPr>
              <a:t>.</a:t>
            </a:r>
          </a:p>
          <a:p>
            <a:endParaRPr lang="en-US" sz="1800" dirty="0">
              <a:latin typeface="Georgia" panose="02040502050405020303" pitchFamily="18" charset="0"/>
            </a:endParaRPr>
          </a:p>
          <a:p>
            <a:pPr>
              <a:buFont typeface="Arial" panose="020B0604020202020204" pitchFamily="34" charset="0"/>
              <a:buChar char="•"/>
            </a:pPr>
            <a:r>
              <a:rPr lang="en-US" sz="1800" b="1" dirty="0">
                <a:latin typeface="Georgia" panose="02040502050405020303" pitchFamily="18" charset="0"/>
              </a:rPr>
              <a:t>Remote:</a:t>
            </a:r>
            <a:r>
              <a:rPr lang="en-US" sz="1800" dirty="0">
                <a:latin typeface="Georgia" panose="02040502050405020303" pitchFamily="18" charset="0"/>
              </a:rPr>
              <a:t> Repositories that are not stored in our current location/machine. Usually where we store the repo.</a:t>
            </a:r>
          </a:p>
          <a:p>
            <a:pPr>
              <a:buFont typeface="Arial" panose="020B0604020202020204" pitchFamily="34" charset="0"/>
              <a:buChar char="•"/>
            </a:pPr>
            <a:endParaRPr lang="en-US" sz="1800" dirty="0">
              <a:latin typeface="Georgia" panose="02040502050405020303" pitchFamily="18" charset="0"/>
            </a:endParaRPr>
          </a:p>
          <a:p>
            <a:pPr>
              <a:buFont typeface="Arial" panose="020B0604020202020204" pitchFamily="34" charset="0"/>
              <a:buChar char="•"/>
            </a:pPr>
            <a:r>
              <a:rPr lang="en-US" sz="1800" b="1" dirty="0">
                <a:latin typeface="Georgia" panose="02040502050405020303" pitchFamily="18" charset="0"/>
              </a:rPr>
              <a:t>Local:</a:t>
            </a:r>
            <a:r>
              <a:rPr lang="en-US" sz="1800" dirty="0">
                <a:latin typeface="Georgia" panose="02040502050405020303" pitchFamily="18" charset="0"/>
              </a:rPr>
              <a:t> Repositories that are stored on our current machine. Usually where we work on the repo.</a:t>
            </a:r>
          </a:p>
        </p:txBody>
      </p:sp>
    </p:spTree>
    <p:extLst>
      <p:ext uri="{BB962C8B-B14F-4D97-AF65-F5344CB8AC3E}">
        <p14:creationId xmlns:p14="http://schemas.microsoft.com/office/powerpoint/2010/main" val="2567841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9831828" cy="1763944"/>
          </a:xfrm>
        </p:spPr>
        <p:txBody>
          <a:bodyPr/>
          <a:lstStyle/>
          <a:p>
            <a:r>
              <a:rPr lang="en-US" sz="2000" dirty="0">
                <a:highlight>
                  <a:srgbClr val="C0C0C0"/>
                </a:highlight>
              </a:rPr>
              <a:t>git </a:t>
            </a:r>
            <a:r>
              <a:rPr lang="en-US" sz="2000" dirty="0" err="1">
                <a:highlight>
                  <a:srgbClr val="C0C0C0"/>
                </a:highlight>
              </a:rPr>
              <a:t>init</a:t>
            </a:r>
            <a:r>
              <a:rPr lang="en-US" sz="2000" dirty="0"/>
              <a:t> will initialize a repository on your local computer to begin tracking changes.</a:t>
            </a:r>
          </a:p>
          <a:p>
            <a:r>
              <a:rPr lang="en-US" sz="2000" dirty="0"/>
              <a:t>To begin, in git bash, create a new directory on your Desktop called </a:t>
            </a:r>
            <a:r>
              <a:rPr lang="en-US" sz="2000" dirty="0" err="1"/>
              <a:t>myrepo</a:t>
            </a:r>
            <a:r>
              <a:rPr lang="en-US" sz="2000" dirty="0"/>
              <a:t>.</a:t>
            </a:r>
          </a:p>
          <a:p>
            <a:endParaRPr lang="en-US" sz="2000" dirty="0"/>
          </a:p>
          <a:p>
            <a:pPr marL="856494" lvl="1" indent="0">
              <a:buNone/>
            </a:pPr>
            <a:r>
              <a:rPr lang="en-US" sz="2000" dirty="0">
                <a:highlight>
                  <a:srgbClr val="C0C0C0"/>
                </a:highlight>
              </a:rPr>
              <a:t>cd ~/Desktop</a:t>
            </a:r>
          </a:p>
          <a:p>
            <a:pPr marL="856494" lvl="1" indent="0">
              <a:buNone/>
            </a:pPr>
            <a:r>
              <a:rPr lang="en-US" sz="2000" dirty="0" err="1">
                <a:highlight>
                  <a:srgbClr val="C0C0C0"/>
                </a:highlight>
              </a:rPr>
              <a:t>mkdir</a:t>
            </a:r>
            <a:r>
              <a:rPr lang="en-US" sz="2000" dirty="0">
                <a:highlight>
                  <a:srgbClr val="C0C0C0"/>
                </a:highlight>
              </a:rPr>
              <a:t> </a:t>
            </a:r>
            <a:r>
              <a:rPr lang="en-US" sz="2000" dirty="0" err="1">
                <a:highlight>
                  <a:srgbClr val="C0C0C0"/>
                </a:highlight>
              </a:rPr>
              <a:t>myrepo</a:t>
            </a:r>
            <a:endParaRPr lang="en-US" sz="2000" dirty="0">
              <a:highlight>
                <a:srgbClr val="C0C0C0"/>
              </a:highlight>
            </a:endParaRPr>
          </a:p>
          <a:p>
            <a:pPr marL="856494" lvl="1" indent="0">
              <a:buNone/>
            </a:pPr>
            <a:r>
              <a:rPr lang="en-US" sz="2000" dirty="0">
                <a:highlight>
                  <a:srgbClr val="C0C0C0"/>
                </a:highlight>
              </a:rPr>
              <a:t>cd </a:t>
            </a:r>
            <a:r>
              <a:rPr lang="en-US" sz="2000" dirty="0" err="1">
                <a:highlight>
                  <a:srgbClr val="C0C0C0"/>
                </a:highlight>
              </a:rPr>
              <a:t>myrepo</a:t>
            </a:r>
            <a:endParaRPr lang="en-US" sz="2000" dirty="0">
              <a:highlight>
                <a:srgbClr val="C0C0C0"/>
              </a:highlight>
            </a:endParaRPr>
          </a:p>
          <a:p>
            <a:pPr marL="856494" lvl="1" indent="0">
              <a:buNone/>
            </a:pPr>
            <a:endParaRPr lang="en-US" sz="2000" dirty="0">
              <a:highlight>
                <a:srgbClr val="C0C0C0"/>
              </a:highlight>
            </a:endParaRPr>
          </a:p>
          <a:p>
            <a:r>
              <a:rPr lang="en-US" sz="2000" dirty="0"/>
              <a:t>Now initialize the repository with </a:t>
            </a:r>
            <a:r>
              <a:rPr lang="en-US" sz="2000" dirty="0">
                <a:highlight>
                  <a:srgbClr val="C0C0C0"/>
                </a:highlight>
              </a:rPr>
              <a:t>git </a:t>
            </a:r>
            <a:r>
              <a:rPr lang="en-US" sz="2000" dirty="0" err="1">
                <a:highlight>
                  <a:srgbClr val="C0C0C0"/>
                </a:highlight>
              </a:rPr>
              <a:t>init</a:t>
            </a:r>
            <a:r>
              <a:rPr lang="en-US" sz="2000" dirty="0" err="1"/>
              <a:t>.</a:t>
            </a:r>
            <a:r>
              <a:rPr lang="en-US" sz="2000" dirty="0"/>
              <a:t> Git will reply: Initialized empty Git repository in &lt;location&gt;.  This is the working directory in which git changes will be tracked.</a:t>
            </a:r>
          </a:p>
          <a:p>
            <a:r>
              <a:rPr lang="en-US" sz="2000" dirty="0">
                <a:highlight>
                  <a:srgbClr val="C0C0C0"/>
                </a:highlight>
              </a:rPr>
              <a:t>ls –A</a:t>
            </a:r>
            <a:r>
              <a:rPr lang="en-US" sz="2000" dirty="0"/>
              <a:t> will show there is a hidden file called .git. This is where all information about the repo is stored.</a:t>
            </a:r>
          </a:p>
          <a:p>
            <a:pPr marL="189331" indent="0">
              <a:buNone/>
            </a:pP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INITIALIZE</a:t>
            </a:r>
          </a:p>
        </p:txBody>
      </p:sp>
    </p:spTree>
    <p:extLst>
      <p:ext uri="{BB962C8B-B14F-4D97-AF65-F5344CB8AC3E}">
        <p14:creationId xmlns:p14="http://schemas.microsoft.com/office/powerpoint/2010/main" val="3927337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9831828" cy="1763944"/>
          </a:xfrm>
        </p:spPr>
        <p:txBody>
          <a:bodyPr/>
          <a:lstStyle/>
          <a:p>
            <a:r>
              <a:rPr lang="en-US" sz="1800" dirty="0"/>
              <a:t>Create a new file called </a:t>
            </a:r>
            <a:r>
              <a:rPr lang="en-US" sz="1800" dirty="0" err="1"/>
              <a:t>a.txt</a:t>
            </a:r>
            <a:r>
              <a:rPr lang="en-US" sz="1800" dirty="0"/>
              <a:t> using </a:t>
            </a:r>
            <a:r>
              <a:rPr lang="en-US" sz="1800" dirty="0">
                <a:highlight>
                  <a:srgbClr val="C0C0C0"/>
                </a:highlight>
              </a:rPr>
              <a:t>touch </a:t>
            </a:r>
            <a:r>
              <a:rPr lang="en-US" sz="1800" dirty="0" err="1">
                <a:highlight>
                  <a:srgbClr val="C0C0C0"/>
                </a:highlight>
              </a:rPr>
              <a:t>a.txt</a:t>
            </a:r>
            <a:endParaRPr lang="en-US" sz="1800" dirty="0">
              <a:highlight>
                <a:srgbClr val="C0C0C0"/>
              </a:highlight>
            </a:endParaRPr>
          </a:p>
          <a:p>
            <a:r>
              <a:rPr lang="en-US" sz="1800" dirty="0"/>
              <a:t>Run </a:t>
            </a:r>
            <a:r>
              <a:rPr lang="en-US" sz="1800" dirty="0">
                <a:highlight>
                  <a:srgbClr val="C0C0C0"/>
                </a:highlight>
              </a:rPr>
              <a:t>git status</a:t>
            </a:r>
            <a:r>
              <a:rPr lang="en-US" sz="1800" dirty="0"/>
              <a:t>, we should get:</a:t>
            </a:r>
          </a:p>
          <a:p>
            <a:endParaRPr lang="en-US" sz="1800" dirty="0"/>
          </a:p>
          <a:p>
            <a:endParaRPr lang="en-US" sz="1800" dirty="0"/>
          </a:p>
          <a:p>
            <a:endParaRPr lang="en-US" sz="1800" dirty="0"/>
          </a:p>
          <a:p>
            <a:endParaRPr lang="en-US" sz="1800" dirty="0"/>
          </a:p>
          <a:p>
            <a:endParaRPr lang="en-US" sz="1800" dirty="0"/>
          </a:p>
          <a:p>
            <a:pPr marL="189331" indent="0">
              <a:buNone/>
            </a:pPr>
            <a:endParaRPr lang="en-US" sz="1800" dirty="0"/>
          </a:p>
          <a:p>
            <a:r>
              <a:rPr lang="en-US" sz="1800" dirty="0"/>
              <a:t>This means that there is a new, </a:t>
            </a:r>
            <a:r>
              <a:rPr lang="en-US" sz="1800" b="1" dirty="0"/>
              <a:t>untracked</a:t>
            </a:r>
            <a:r>
              <a:rPr lang="en-US" sz="1800" dirty="0"/>
              <a:t> file. Next, tell Git to take a snapshot of the contents of all files under the current directory.</a:t>
            </a:r>
          </a:p>
          <a:p>
            <a:r>
              <a:rPr lang="en-US" sz="1800" dirty="0">
                <a:highlight>
                  <a:srgbClr val="C0C0C0"/>
                </a:highlight>
              </a:rPr>
              <a:t>git add </a:t>
            </a:r>
            <a:r>
              <a:rPr lang="en-US" sz="1800" dirty="0" err="1">
                <a:highlight>
                  <a:srgbClr val="C0C0C0"/>
                </a:highlight>
              </a:rPr>
              <a:t>a.txt</a:t>
            </a:r>
            <a:r>
              <a:rPr lang="en-US" sz="1800" dirty="0"/>
              <a:t>  will store the file in a temporary staging area, which Git calls the "index." To confirm the files are staged and ready to be committed, again run </a:t>
            </a:r>
            <a:r>
              <a:rPr lang="en-US" sz="1800" dirty="0">
                <a:highlight>
                  <a:srgbClr val="C0C0C0"/>
                </a:highlight>
              </a:rPr>
              <a:t>git status</a:t>
            </a:r>
            <a:r>
              <a:rPr lang="en-US" sz="1800" dirty="0"/>
              <a:t>.</a:t>
            </a:r>
          </a:p>
          <a:p>
            <a:r>
              <a:rPr lang="en-US" sz="1800" dirty="0"/>
              <a:t>You can alternatively add </a:t>
            </a:r>
            <a:r>
              <a:rPr lang="en-US" sz="1800" i="1" dirty="0"/>
              <a:t>all</a:t>
            </a:r>
            <a:r>
              <a:rPr lang="en-US" sz="1800" dirty="0"/>
              <a:t> new and modified files at once using </a:t>
            </a:r>
            <a:r>
              <a:rPr lang="en-US" sz="1800" dirty="0">
                <a:highlight>
                  <a:srgbClr val="C0C0C0"/>
                </a:highlight>
              </a:rPr>
              <a:t>git add .</a:t>
            </a:r>
            <a:r>
              <a:rPr lang="en-US" sz="1800" dirty="0"/>
              <a:t>  </a:t>
            </a:r>
            <a:endParaRPr lang="en-US" sz="14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ADD</a:t>
            </a:r>
          </a:p>
        </p:txBody>
      </p:sp>
      <p:pic>
        <p:nvPicPr>
          <p:cNvPr id="5" name="Picture 4">
            <a:extLst>
              <a:ext uri="{FF2B5EF4-FFF2-40B4-BE49-F238E27FC236}">
                <a16:creationId xmlns:a16="http://schemas.microsoft.com/office/drawing/2014/main" id="{D87F1445-41E7-0A44-84C4-750112C6154C}"/>
              </a:ext>
            </a:extLst>
          </p:cNvPr>
          <p:cNvPicPr>
            <a:picLocks noChangeAspect="1"/>
          </p:cNvPicPr>
          <p:nvPr/>
        </p:nvPicPr>
        <p:blipFill>
          <a:blip r:embed="rId3"/>
          <a:stretch>
            <a:fillRect/>
          </a:stretch>
        </p:blipFill>
        <p:spPr>
          <a:xfrm>
            <a:off x="1919458" y="2762250"/>
            <a:ext cx="6934200" cy="1778000"/>
          </a:xfrm>
          <a:prstGeom prst="rect">
            <a:avLst/>
          </a:prstGeom>
        </p:spPr>
      </p:pic>
    </p:spTree>
    <p:extLst>
      <p:ext uri="{BB962C8B-B14F-4D97-AF65-F5344CB8AC3E}">
        <p14:creationId xmlns:p14="http://schemas.microsoft.com/office/powerpoint/2010/main" val="3139317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9831828" cy="1763944"/>
          </a:xfrm>
        </p:spPr>
        <p:txBody>
          <a:bodyPr/>
          <a:lstStyle/>
          <a:p>
            <a:r>
              <a:rPr lang="en-US" sz="1800" dirty="0"/>
              <a:t>To permanently store the contents of the index in the repository, (i.e., commit these changes to the "HEAD"), you need to run the following command:</a:t>
            </a:r>
          </a:p>
          <a:p>
            <a:endParaRPr lang="en-US" sz="1800" dirty="0"/>
          </a:p>
          <a:p>
            <a:r>
              <a:rPr lang="en-US" sz="1800" dirty="0">
                <a:highlight>
                  <a:srgbClr val="C0C0C0"/>
                </a:highlight>
              </a:rPr>
              <a:t>git commit -m ”Your comment”</a:t>
            </a:r>
          </a:p>
          <a:p>
            <a:r>
              <a:rPr lang="en-US" sz="1800" dirty="0"/>
              <a:t>The comment should be informative, so perhaps “Created </a:t>
            </a:r>
            <a:r>
              <a:rPr lang="en-US" sz="1800" dirty="0" err="1"/>
              <a:t>a.txt</a:t>
            </a:r>
            <a:r>
              <a:rPr lang="en-US" sz="1800" dirty="0"/>
              <a:t>”</a:t>
            </a:r>
          </a:p>
          <a:p>
            <a:r>
              <a:rPr lang="en-US" sz="1800" dirty="0"/>
              <a:t>The output should be something like: </a:t>
            </a:r>
          </a:p>
          <a:p>
            <a:endParaRPr lang="en-US" sz="1800" dirty="0"/>
          </a:p>
          <a:p>
            <a:endParaRPr lang="en-US" sz="1800" dirty="0"/>
          </a:p>
          <a:p>
            <a:endParaRPr lang="en-US" sz="1800" dirty="0"/>
          </a:p>
          <a:p>
            <a:r>
              <a:rPr lang="en-US" sz="1800" dirty="0">
                <a:highlight>
                  <a:srgbClr val="C0C0C0"/>
                </a:highlight>
              </a:rPr>
              <a:t>git log</a:t>
            </a:r>
            <a:r>
              <a:rPr lang="en-US" sz="1800" dirty="0"/>
              <a:t> will allow you to view the commit history.</a:t>
            </a:r>
          </a:p>
          <a:p>
            <a:pPr marL="189331" indent="0">
              <a:buNone/>
            </a:pPr>
            <a:endParaRPr lang="en-US" sz="18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COMMIT</a:t>
            </a:r>
          </a:p>
        </p:txBody>
      </p:sp>
      <p:pic>
        <p:nvPicPr>
          <p:cNvPr id="5" name="Picture 4">
            <a:extLst>
              <a:ext uri="{FF2B5EF4-FFF2-40B4-BE49-F238E27FC236}">
                <a16:creationId xmlns:a16="http://schemas.microsoft.com/office/drawing/2014/main" id="{26D67040-B84A-A344-A6CC-A4964B34F8CF}"/>
              </a:ext>
            </a:extLst>
          </p:cNvPr>
          <p:cNvPicPr>
            <a:picLocks noChangeAspect="1"/>
          </p:cNvPicPr>
          <p:nvPr/>
        </p:nvPicPr>
        <p:blipFill>
          <a:blip r:embed="rId3"/>
          <a:stretch>
            <a:fillRect/>
          </a:stretch>
        </p:blipFill>
        <p:spPr>
          <a:xfrm>
            <a:off x="1938985" y="4079916"/>
            <a:ext cx="4876800" cy="546100"/>
          </a:xfrm>
          <a:prstGeom prst="rect">
            <a:avLst/>
          </a:prstGeom>
        </p:spPr>
      </p:pic>
    </p:spTree>
    <p:extLst>
      <p:ext uri="{BB962C8B-B14F-4D97-AF65-F5344CB8AC3E}">
        <p14:creationId xmlns:p14="http://schemas.microsoft.com/office/powerpoint/2010/main" val="4183370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CCCBC6-1CF5-8E4D-B07D-BAB5871E0608}"/>
              </a:ext>
            </a:extLst>
          </p:cNvPr>
          <p:cNvSpPr>
            <a:spLocks noGrp="1"/>
          </p:cNvSpPr>
          <p:nvPr>
            <p:ph type="title"/>
          </p:nvPr>
        </p:nvSpPr>
        <p:spPr/>
        <p:txBody>
          <a:bodyPr/>
          <a:lstStyle/>
          <a:p>
            <a:r>
              <a:rPr lang="en-US" dirty="0"/>
              <a:t>CREATING A NEW REMOTE REPO</a:t>
            </a:r>
          </a:p>
        </p:txBody>
      </p:sp>
      <p:sp>
        <p:nvSpPr>
          <p:cNvPr id="2" name="Text Placeholder 1">
            <a:extLst>
              <a:ext uri="{FF2B5EF4-FFF2-40B4-BE49-F238E27FC236}">
                <a16:creationId xmlns:a16="http://schemas.microsoft.com/office/drawing/2014/main" id="{8149150A-5233-7041-B88F-1AB887DC32EF}"/>
              </a:ext>
            </a:extLst>
          </p:cNvPr>
          <p:cNvSpPr>
            <a:spLocks noGrp="1"/>
          </p:cNvSpPr>
          <p:nvPr>
            <p:ph type="body" idx="4294967295"/>
          </p:nvPr>
        </p:nvSpPr>
        <p:spPr>
          <a:xfrm>
            <a:off x="3786387" y="1783121"/>
            <a:ext cx="7817478" cy="1763712"/>
          </a:xfrm>
        </p:spPr>
        <p:txBody>
          <a:bodyPr/>
          <a:lstStyle/>
          <a:p>
            <a:pPr marL="342900" indent="-342900">
              <a:buFont typeface="+mj-lt"/>
              <a:buAutoNum type="arabicPeriod"/>
            </a:pPr>
            <a:r>
              <a:rPr lang="en-US" sz="1600" dirty="0">
                <a:latin typeface="Georgia" panose="02040502050405020303" pitchFamily="18" charset="0"/>
              </a:rPr>
              <a:t>On your GitHub account, on the right hand side, select the + button for New repository. </a:t>
            </a:r>
          </a:p>
          <a:p>
            <a:pPr marL="342900" indent="-342900">
              <a:buFont typeface="+mj-lt"/>
              <a:buAutoNum type="arabicPeriod"/>
            </a:pPr>
            <a:r>
              <a:rPr lang="en-US" sz="1600" dirty="0">
                <a:latin typeface="Georgia" panose="02040502050405020303" pitchFamily="18" charset="0"/>
              </a:rPr>
              <a:t>Name your repository </a:t>
            </a:r>
            <a:r>
              <a:rPr lang="en-US" sz="1600" dirty="0" err="1">
                <a:latin typeface="Georgia" panose="02040502050405020303" pitchFamily="18" charset="0"/>
              </a:rPr>
              <a:t>myrepo</a:t>
            </a:r>
            <a:r>
              <a:rPr lang="en-US" sz="1600" dirty="0">
                <a:latin typeface="Georgia" panose="02040502050405020303" pitchFamily="18" charset="0"/>
              </a:rPr>
              <a:t>, just like the one on your local computer. (Do not initialize with a README).</a:t>
            </a:r>
          </a:p>
          <a:p>
            <a:pPr marL="342900" indent="-342900">
              <a:buFont typeface="+mj-lt"/>
              <a:buAutoNum type="arabicPeriod"/>
            </a:pPr>
            <a:r>
              <a:rPr lang="en-US" sz="1600" dirty="0">
                <a:latin typeface="Georgia" panose="02040502050405020303" pitchFamily="18" charset="0"/>
              </a:rPr>
              <a:t>Notice the instructions to push an existing repository. To send files from our local machine to our remote repository on GitHub, we need to use the command </a:t>
            </a:r>
            <a:r>
              <a:rPr lang="en-US" sz="1600" dirty="0">
                <a:highlight>
                  <a:srgbClr val="C0C0C0"/>
                </a:highlight>
                <a:latin typeface="Georgia" panose="02040502050405020303" pitchFamily="18" charset="0"/>
              </a:rPr>
              <a:t>git push</a:t>
            </a:r>
            <a:r>
              <a:rPr lang="en-US" sz="1600" dirty="0">
                <a:latin typeface="Georgia" panose="02040502050405020303" pitchFamily="18" charset="0"/>
              </a:rPr>
              <a:t>. However, you also need to add the name of the remote repo — in this case, we called it origin — and the name of the branch, in this case master.</a:t>
            </a:r>
          </a:p>
          <a:p>
            <a:pPr marL="342900" indent="-342900">
              <a:buFont typeface="+mj-lt"/>
              <a:buAutoNum type="arabicPeriod"/>
            </a:pPr>
            <a:r>
              <a:rPr lang="en-US" sz="1600" dirty="0">
                <a:latin typeface="Georgia" panose="02040502050405020303" pitchFamily="18" charset="0"/>
              </a:rPr>
              <a:t>In git bash, while in the local </a:t>
            </a:r>
            <a:r>
              <a:rPr lang="en-US" sz="1600" dirty="0" err="1">
                <a:latin typeface="Georgia" panose="02040502050405020303" pitchFamily="18" charset="0"/>
              </a:rPr>
              <a:t>myrepo</a:t>
            </a:r>
            <a:r>
              <a:rPr lang="en-US" sz="1600" dirty="0">
                <a:latin typeface="Georgia" panose="02040502050405020303" pitchFamily="18" charset="0"/>
              </a:rPr>
              <a:t> directory, type </a:t>
            </a:r>
            <a:r>
              <a:rPr lang="en-US" sz="1600" dirty="0">
                <a:highlight>
                  <a:srgbClr val="C0C0C0"/>
                </a:highlight>
                <a:latin typeface="Georgia" panose="02040502050405020303" pitchFamily="18" charset="0"/>
              </a:rPr>
              <a:t>git remote add origin https://git.generalassemb.ly/kevmccullough/myrepo.git</a:t>
            </a:r>
            <a:r>
              <a:rPr lang="en-US" sz="1600" dirty="0">
                <a:latin typeface="Georgia" panose="02040502050405020303" pitchFamily="18" charset="0"/>
              </a:rPr>
              <a:t>, replacing the URL with the one shown in your GitHub.</a:t>
            </a:r>
          </a:p>
          <a:p>
            <a:pPr marL="342900" indent="-342900">
              <a:buFont typeface="+mj-lt"/>
              <a:buAutoNum type="arabicPeriod"/>
            </a:pPr>
            <a:r>
              <a:rPr lang="en-US" sz="1600" dirty="0">
                <a:latin typeface="Georgia" panose="02040502050405020303" pitchFamily="18" charset="0"/>
              </a:rPr>
              <a:t>Hit return and then type </a:t>
            </a:r>
            <a:r>
              <a:rPr lang="en-US" sz="1600" dirty="0">
                <a:highlight>
                  <a:srgbClr val="C0C0C0"/>
                </a:highlight>
                <a:latin typeface="Georgia" panose="02040502050405020303" pitchFamily="18" charset="0"/>
              </a:rPr>
              <a:t>git push –u origin master</a:t>
            </a:r>
            <a:r>
              <a:rPr lang="en-US" sz="1600" dirty="0">
                <a:latin typeface="Georgia" panose="02040502050405020303" pitchFamily="18" charset="0"/>
              </a:rPr>
              <a:t>.</a:t>
            </a:r>
          </a:p>
          <a:p>
            <a:pPr marL="342900" indent="-342900">
              <a:buFont typeface="+mj-lt"/>
              <a:buAutoNum type="arabicPeriod"/>
            </a:pPr>
            <a:r>
              <a:rPr lang="en-US" sz="1600" dirty="0">
                <a:latin typeface="Georgia" panose="02040502050405020303" pitchFamily="18" charset="0"/>
              </a:rPr>
              <a:t>Refresh your GitHub and the files from your computer should appear.</a:t>
            </a:r>
          </a:p>
          <a:p>
            <a:pPr marL="342900" indent="-342900">
              <a:buFont typeface="+mj-lt"/>
              <a:buAutoNum type="arabicPeriod"/>
            </a:pPr>
            <a:r>
              <a:rPr lang="en-US" sz="1600" dirty="0">
                <a:latin typeface="Georgia" panose="02040502050405020303" pitchFamily="18" charset="0"/>
              </a:rPr>
              <a:t>Now every time you want to push files, you just need to use </a:t>
            </a:r>
            <a:r>
              <a:rPr lang="en-US" sz="1600" dirty="0">
                <a:highlight>
                  <a:srgbClr val="C0C0C0"/>
                </a:highlight>
                <a:latin typeface="Georgia" panose="02040502050405020303" pitchFamily="18" charset="0"/>
              </a:rPr>
              <a:t>git push</a:t>
            </a:r>
          </a:p>
          <a:p>
            <a:pPr marL="189331" indent="0">
              <a:buNone/>
            </a:pPr>
            <a:endParaRPr lang="en-US" sz="1800" dirty="0"/>
          </a:p>
        </p:txBody>
      </p:sp>
    </p:spTree>
    <p:extLst>
      <p:ext uri="{BB962C8B-B14F-4D97-AF65-F5344CB8AC3E}">
        <p14:creationId xmlns:p14="http://schemas.microsoft.com/office/powerpoint/2010/main" val="3252522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9831828" cy="1763944"/>
          </a:xfrm>
        </p:spPr>
        <p:txBody>
          <a:bodyPr/>
          <a:lstStyle/>
          <a:p>
            <a:r>
              <a:rPr lang="en-US" sz="2000" dirty="0"/>
              <a:t>Add a new file called </a:t>
            </a:r>
            <a:r>
              <a:rPr lang="en-US" sz="2000" dirty="0" err="1"/>
              <a:t>b.txt</a:t>
            </a:r>
            <a:r>
              <a:rPr lang="en-US" sz="2000" dirty="0"/>
              <a:t> in your local my repo.</a:t>
            </a:r>
          </a:p>
          <a:p>
            <a:endParaRPr lang="en-US" sz="2000" dirty="0"/>
          </a:p>
          <a:p>
            <a:r>
              <a:rPr lang="en-US" sz="2000" dirty="0"/>
              <a:t>Once you add and commit this file to git, you can then use </a:t>
            </a:r>
            <a:r>
              <a:rPr lang="en-US" sz="2000" dirty="0">
                <a:highlight>
                  <a:srgbClr val="C0C0C0"/>
                </a:highlight>
              </a:rPr>
              <a:t>git push</a:t>
            </a:r>
            <a:r>
              <a:rPr lang="en-US" sz="2000" dirty="0"/>
              <a:t> to add the file to your remote repo.</a:t>
            </a:r>
          </a:p>
          <a:p>
            <a:pPr marL="189331" indent="0">
              <a:buNone/>
            </a:pP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PUSH</a:t>
            </a:r>
          </a:p>
        </p:txBody>
      </p:sp>
    </p:spTree>
    <p:extLst>
      <p:ext uri="{BB962C8B-B14F-4D97-AF65-F5344CB8AC3E}">
        <p14:creationId xmlns:p14="http://schemas.microsoft.com/office/powerpoint/2010/main" val="3918443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3" y="1757164"/>
            <a:ext cx="10376109" cy="1763944"/>
          </a:xfrm>
        </p:spPr>
        <p:txBody>
          <a:bodyPr/>
          <a:lstStyle/>
          <a:p>
            <a:r>
              <a:rPr lang="en-US" sz="1800" dirty="0"/>
              <a:t>Pull is the opposite of push, meaning you are bringing changes made from a remote repo down to your local repo.</a:t>
            </a:r>
          </a:p>
          <a:p>
            <a:endParaRPr lang="en-US" sz="1800" dirty="0"/>
          </a:p>
          <a:p>
            <a:r>
              <a:rPr lang="en-US" sz="1800" dirty="0"/>
              <a:t>In GitHub in </a:t>
            </a:r>
            <a:r>
              <a:rPr lang="en-US" sz="1800" dirty="0" err="1"/>
              <a:t>myrepo</a:t>
            </a:r>
            <a:r>
              <a:rPr lang="en-US" sz="1800" dirty="0"/>
              <a:t>, select the button Add A README. You can edit the file and near the bottom you can commit the file.</a:t>
            </a:r>
          </a:p>
          <a:p>
            <a:endParaRPr lang="en-US" sz="1800" dirty="0"/>
          </a:p>
          <a:p>
            <a:r>
              <a:rPr lang="en-US" sz="1800" dirty="0"/>
              <a:t>Notice this change does not show up in your local copy.  To do so, make sure that in git bash you are in the local directory and type </a:t>
            </a:r>
            <a:r>
              <a:rPr lang="en-US" sz="1800" dirty="0">
                <a:highlight>
                  <a:srgbClr val="C0C0C0"/>
                </a:highlight>
              </a:rPr>
              <a:t>git pull</a:t>
            </a:r>
            <a:r>
              <a:rPr lang="en-US" sz="1800" dirty="0"/>
              <a:t>.</a:t>
            </a:r>
            <a:r>
              <a:rPr lang="en-US" sz="1800" dirty="0">
                <a:highlight>
                  <a:srgbClr val="C0C0C0"/>
                </a:highlight>
              </a:rPr>
              <a:t> </a:t>
            </a:r>
          </a:p>
          <a:p>
            <a:endParaRPr lang="en-US" sz="2000" dirty="0">
              <a:highlight>
                <a:srgbClr val="C0C0C0"/>
              </a:highlight>
            </a:endParaRPr>
          </a:p>
          <a:p>
            <a:pPr marL="189331" indent="0">
              <a:buNone/>
            </a:pPr>
            <a:endParaRPr lang="en-US" sz="2000" dirty="0">
              <a:highlight>
                <a:srgbClr val="C0C0C0"/>
              </a:highlight>
            </a:endParaRPr>
          </a:p>
          <a:p>
            <a:pPr marL="189331" indent="0">
              <a:buNone/>
            </a:pP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PULL</a:t>
            </a:r>
          </a:p>
        </p:txBody>
      </p:sp>
      <p:pic>
        <p:nvPicPr>
          <p:cNvPr id="5" name="Picture 4">
            <a:extLst>
              <a:ext uri="{FF2B5EF4-FFF2-40B4-BE49-F238E27FC236}">
                <a16:creationId xmlns:a16="http://schemas.microsoft.com/office/drawing/2014/main" id="{AFEF1A83-0DC1-8445-BC75-E16A6E2BDDBE}"/>
              </a:ext>
            </a:extLst>
          </p:cNvPr>
          <p:cNvPicPr>
            <a:picLocks noChangeAspect="1"/>
          </p:cNvPicPr>
          <p:nvPr/>
        </p:nvPicPr>
        <p:blipFill>
          <a:blip r:embed="rId3"/>
          <a:stretch>
            <a:fillRect/>
          </a:stretch>
        </p:blipFill>
        <p:spPr>
          <a:xfrm>
            <a:off x="4404575" y="4684242"/>
            <a:ext cx="4297905" cy="1856372"/>
          </a:xfrm>
          <a:prstGeom prst="rect">
            <a:avLst/>
          </a:prstGeom>
        </p:spPr>
      </p:pic>
    </p:spTree>
    <p:extLst>
      <p:ext uri="{BB962C8B-B14F-4D97-AF65-F5344CB8AC3E}">
        <p14:creationId xmlns:p14="http://schemas.microsoft.com/office/powerpoint/2010/main" val="3405675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4DDA80-3774-584E-B877-839071D63B92}"/>
              </a:ext>
            </a:extLst>
          </p:cNvPr>
          <p:cNvSpPr>
            <a:spLocks noGrp="1"/>
          </p:cNvSpPr>
          <p:nvPr>
            <p:ph type="body" idx="2"/>
          </p:nvPr>
        </p:nvSpPr>
        <p:spPr/>
        <p:txBody>
          <a:bodyPr/>
          <a:lstStyle/>
          <a:p>
            <a:r>
              <a:rPr lang="en-US" sz="2000" dirty="0"/>
              <a:t>When working on a project with other collaborators, we all can’t work on same repo at same time, so we use </a:t>
            </a:r>
            <a:r>
              <a:rPr lang="en-US" sz="2000" b="1" dirty="0"/>
              <a:t>branches</a:t>
            </a:r>
            <a:r>
              <a:rPr lang="en-US" sz="2000" dirty="0"/>
              <a:t>. </a:t>
            </a:r>
          </a:p>
          <a:p>
            <a:endParaRPr lang="en-US" sz="2000" dirty="0"/>
          </a:p>
          <a:p>
            <a:r>
              <a:rPr lang="en-US" sz="2000" dirty="0"/>
              <a:t>With branches, we can create branch off of the main repo, or “master” branch.  There, additions or alterations can be made, and then merge changes back into the master.</a:t>
            </a:r>
          </a:p>
          <a:p>
            <a:endParaRPr lang="en-US" sz="2000" dirty="0"/>
          </a:p>
          <a:p>
            <a:r>
              <a:rPr lang="en-US" sz="2000" dirty="0"/>
              <a:t>Rather than a branch merging automatically, your request goes through an administrator who can review your changes and additions and approve or deny the request.</a:t>
            </a:r>
          </a:p>
        </p:txBody>
      </p:sp>
      <p:sp>
        <p:nvSpPr>
          <p:cNvPr id="3" name="Text Placeholder 2">
            <a:extLst>
              <a:ext uri="{FF2B5EF4-FFF2-40B4-BE49-F238E27FC236}">
                <a16:creationId xmlns:a16="http://schemas.microsoft.com/office/drawing/2014/main" id="{B613D64D-FC4B-144B-923B-ED32BBEBE2E4}"/>
              </a:ext>
            </a:extLst>
          </p:cNvPr>
          <p:cNvSpPr>
            <a:spLocks noGrp="1"/>
          </p:cNvSpPr>
          <p:nvPr>
            <p:ph type="body" sz="quarter" idx="10"/>
          </p:nvPr>
        </p:nvSpPr>
        <p:spPr/>
        <p:txBody>
          <a:bodyPr/>
          <a:lstStyle/>
          <a:p>
            <a:r>
              <a:rPr lang="en-US" dirty="0">
                <a:latin typeface="Georgia" panose="02040502050405020303" pitchFamily="18" charset="0"/>
              </a:rPr>
              <a:t>CREATE A PULL REQUEST ON GITHUB</a:t>
            </a:r>
          </a:p>
        </p:txBody>
      </p:sp>
    </p:spTree>
    <p:extLst>
      <p:ext uri="{BB962C8B-B14F-4D97-AF65-F5344CB8AC3E}">
        <p14:creationId xmlns:p14="http://schemas.microsoft.com/office/powerpoint/2010/main" val="758335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4DDA80-3774-584E-B877-839071D63B92}"/>
              </a:ext>
            </a:extLst>
          </p:cNvPr>
          <p:cNvSpPr>
            <a:spLocks noGrp="1"/>
          </p:cNvSpPr>
          <p:nvPr>
            <p:ph type="body" idx="2"/>
          </p:nvPr>
        </p:nvSpPr>
        <p:spPr>
          <a:xfrm>
            <a:off x="1253514" y="1757164"/>
            <a:ext cx="3450833" cy="1763944"/>
          </a:xfrm>
        </p:spPr>
        <p:txBody>
          <a:bodyPr/>
          <a:lstStyle/>
          <a:p>
            <a:r>
              <a:rPr lang="en-US" sz="2000" dirty="0"/>
              <a:t>Even though we are trying to push information into master, it is called a pull request because we are making a request to the administrator to pull our branch into master.</a:t>
            </a:r>
          </a:p>
        </p:txBody>
      </p:sp>
      <p:sp>
        <p:nvSpPr>
          <p:cNvPr id="3" name="Text Placeholder 2">
            <a:extLst>
              <a:ext uri="{FF2B5EF4-FFF2-40B4-BE49-F238E27FC236}">
                <a16:creationId xmlns:a16="http://schemas.microsoft.com/office/drawing/2014/main" id="{B613D64D-FC4B-144B-923B-ED32BBEBE2E4}"/>
              </a:ext>
            </a:extLst>
          </p:cNvPr>
          <p:cNvSpPr>
            <a:spLocks noGrp="1"/>
          </p:cNvSpPr>
          <p:nvPr>
            <p:ph type="body" sz="quarter" idx="10"/>
          </p:nvPr>
        </p:nvSpPr>
        <p:spPr/>
        <p:txBody>
          <a:bodyPr/>
          <a:lstStyle/>
          <a:p>
            <a:r>
              <a:rPr lang="en-US" dirty="0">
                <a:latin typeface="Georgia" panose="02040502050405020303" pitchFamily="18" charset="0"/>
              </a:rPr>
              <a:t>CREATE A PULL REQUEST ON GITHUB</a:t>
            </a:r>
          </a:p>
        </p:txBody>
      </p:sp>
      <p:pic>
        <p:nvPicPr>
          <p:cNvPr id="5" name="Picture 4">
            <a:extLst>
              <a:ext uri="{FF2B5EF4-FFF2-40B4-BE49-F238E27FC236}">
                <a16:creationId xmlns:a16="http://schemas.microsoft.com/office/drawing/2014/main" id="{0AF26C59-AD12-B141-A033-AE29567194EA}"/>
              </a:ext>
            </a:extLst>
          </p:cNvPr>
          <p:cNvPicPr>
            <a:picLocks noChangeAspect="1"/>
          </p:cNvPicPr>
          <p:nvPr/>
        </p:nvPicPr>
        <p:blipFill>
          <a:blip r:embed="rId2"/>
          <a:stretch>
            <a:fillRect/>
          </a:stretch>
        </p:blipFill>
        <p:spPr>
          <a:xfrm>
            <a:off x="5300119" y="1592178"/>
            <a:ext cx="6315817" cy="4731913"/>
          </a:xfrm>
          <a:prstGeom prst="rect">
            <a:avLst/>
          </a:prstGeom>
        </p:spPr>
      </p:pic>
    </p:spTree>
    <p:extLst>
      <p:ext uri="{BB962C8B-B14F-4D97-AF65-F5344CB8AC3E}">
        <p14:creationId xmlns:p14="http://schemas.microsoft.com/office/powerpoint/2010/main" val="1868040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9D1D-461D-8C4A-9E67-028A95B6ADF0}"/>
              </a:ext>
            </a:extLst>
          </p:cNvPr>
          <p:cNvSpPr>
            <a:spLocks noGrp="1"/>
          </p:cNvSpPr>
          <p:nvPr>
            <p:ph type="title"/>
          </p:nvPr>
        </p:nvSpPr>
        <p:spPr/>
        <p:txBody>
          <a:bodyPr/>
          <a:lstStyle/>
          <a:p>
            <a:r>
              <a:rPr lang="en-US" dirty="0"/>
              <a:t>PULL REQUEST</a:t>
            </a:r>
          </a:p>
        </p:txBody>
      </p:sp>
      <p:sp>
        <p:nvSpPr>
          <p:cNvPr id="3" name="Rectangle 2">
            <a:extLst>
              <a:ext uri="{FF2B5EF4-FFF2-40B4-BE49-F238E27FC236}">
                <a16:creationId xmlns:a16="http://schemas.microsoft.com/office/drawing/2014/main" id="{EFD9A449-349E-A348-ADB8-C945A8B358F8}"/>
              </a:ext>
            </a:extLst>
          </p:cNvPr>
          <p:cNvSpPr/>
          <p:nvPr/>
        </p:nvSpPr>
        <p:spPr>
          <a:xfrm>
            <a:off x="3262284" y="1393190"/>
            <a:ext cx="9538854" cy="5909310"/>
          </a:xfrm>
          <a:prstGeom prst="rect">
            <a:avLst/>
          </a:prstGeom>
        </p:spPr>
        <p:txBody>
          <a:bodyPr wrap="square">
            <a:spAutoFit/>
          </a:bodyPr>
          <a:lstStyle/>
          <a:p>
            <a:pPr marL="342900" indent="-342900">
              <a:buAutoNum type="arabicPeriod"/>
            </a:pPr>
            <a:r>
              <a:rPr lang="en-US" sz="1600" dirty="0">
                <a:latin typeface="Georgia" panose="02040502050405020303" pitchFamily="18" charset="0"/>
              </a:rPr>
              <a:t>Online, in </a:t>
            </a:r>
            <a:r>
              <a:rPr lang="en-US" sz="1600" dirty="0" err="1">
                <a:latin typeface="Georgia" panose="02040502050405020303" pitchFamily="18" charset="0"/>
              </a:rPr>
              <a:t>Github</a:t>
            </a:r>
            <a:r>
              <a:rPr lang="en-US" sz="1600" dirty="0">
                <a:latin typeface="Georgia" panose="02040502050405020303" pitchFamily="18" charset="0"/>
              </a:rPr>
              <a:t>, Create a new repository called test.</a:t>
            </a:r>
          </a:p>
          <a:p>
            <a:pPr marL="342900" indent="-342900">
              <a:buAutoNum type="arabicPeriod"/>
            </a:pPr>
            <a:r>
              <a:rPr lang="en-US" sz="1600" dirty="0">
                <a:latin typeface="Georgia" panose="02040502050405020303" pitchFamily="18" charset="0"/>
              </a:rPr>
              <a:t>Initialize the repository with a README.</a:t>
            </a:r>
          </a:p>
          <a:p>
            <a:pPr marL="342900" indent="-342900">
              <a:buAutoNum type="arabicPeriod"/>
            </a:pPr>
            <a:r>
              <a:rPr lang="en-US" sz="1600" dirty="0">
                <a:latin typeface="Georgia" panose="02040502050405020303" pitchFamily="18" charset="0"/>
              </a:rPr>
              <a:t>Click "</a:t>
            </a:r>
            <a:r>
              <a:rPr lang="en-US" sz="1600" dirty="0" err="1">
                <a:latin typeface="Georgia" panose="02040502050405020303" pitchFamily="18" charset="0"/>
              </a:rPr>
              <a:t>Branch:master</a:t>
            </a:r>
            <a:r>
              <a:rPr lang="en-US" sz="1600" dirty="0">
                <a:latin typeface="Georgia" panose="02040502050405020303" pitchFamily="18" charset="0"/>
              </a:rPr>
              <a:t>" on the left-hand side and create a branch called 'branch-edits' by typing in the box and hitting enter. This should put you on your new branches page.</a:t>
            </a:r>
          </a:p>
          <a:p>
            <a:pPr marL="342900" indent="-342900">
              <a:buAutoNum type="arabicPeriod"/>
            </a:pPr>
            <a:r>
              <a:rPr lang="en-US" sz="1600" dirty="0">
                <a:latin typeface="Georgia" panose="02040502050405020303" pitchFamily="18" charset="0"/>
              </a:rPr>
              <a:t>Make sure you're on your new branch and in GitHub create a new '.md' or '.txt' file using the “Create new file” button. Call it what you like and place some text in it.</a:t>
            </a:r>
          </a:p>
          <a:p>
            <a:pPr marL="342900" indent="-342900">
              <a:buAutoNum type="arabicPeriod"/>
            </a:pPr>
            <a:r>
              <a:rPr lang="en-US" sz="1600" dirty="0">
                <a:latin typeface="Georgia" panose="02040502050405020303" pitchFamily="18" charset="0"/>
              </a:rPr>
              <a:t>Edit the readme by clicking on the pencil logo on the top right of the readme.  Add a sentence saying “This is a new sentence.”</a:t>
            </a:r>
          </a:p>
          <a:p>
            <a:pPr marL="342900" indent="-342900">
              <a:buAutoNum type="arabicPeriod"/>
            </a:pPr>
            <a:r>
              <a:rPr lang="en-US" sz="1600" dirty="0">
                <a:latin typeface="Georgia" panose="02040502050405020303" pitchFamily="18" charset="0"/>
              </a:rPr>
              <a:t>Select “Compare” on the branch-edits branch. Review the changes.</a:t>
            </a:r>
          </a:p>
          <a:p>
            <a:pPr marL="342900" indent="-342900">
              <a:buAutoNum type="arabicPeriod"/>
            </a:pPr>
            <a:r>
              <a:rPr lang="en-US" sz="1600" dirty="0">
                <a:latin typeface="Georgia" panose="02040502050405020303" pitchFamily="18" charset="0"/>
              </a:rPr>
              <a:t>Select “Create pull request.” Add a message and select “Create pull request again.”</a:t>
            </a:r>
          </a:p>
          <a:p>
            <a:pPr marL="342900" indent="-342900">
              <a:buAutoNum type="arabicPeriod"/>
            </a:pPr>
            <a:r>
              <a:rPr lang="en-US" sz="1600" dirty="0">
                <a:latin typeface="Georgia" panose="02040502050405020303" pitchFamily="18" charset="0"/>
              </a:rPr>
              <a:t>Select ”Merge pull request” and “Confirm merge” to merge the changes into master.  You can ”Delete the branch.” If you were to reject the changes, you can leave a comment and select “Close pull request.”</a:t>
            </a:r>
          </a:p>
          <a:p>
            <a:pPr marL="342900" indent="-342900">
              <a:buAutoNum type="arabicPeriod"/>
            </a:pPr>
            <a:r>
              <a:rPr lang="en-US" dirty="0"/>
              <a:t>The end of today's lesson is to delete your local </a:t>
            </a:r>
            <a:r>
              <a:rPr lang="en-US" dirty="0" err="1"/>
              <a:t>myrepo</a:t>
            </a:r>
            <a:r>
              <a:rPr lang="en-US" dirty="0"/>
              <a:t> then go online and delete your online repo</a:t>
            </a:r>
          </a:p>
          <a:p>
            <a:r>
              <a:rPr lang="en-US" b="1" dirty="0"/>
              <a:t>Local Repo</a:t>
            </a:r>
            <a:endParaRPr lang="en-US" dirty="0"/>
          </a:p>
          <a:p>
            <a:pPr lvl="1"/>
            <a:r>
              <a:rPr lang="en-US" dirty="0"/>
              <a:t>Either navigate to the the folder in the UI and delete it or complete it from the command line</a:t>
            </a:r>
          </a:p>
          <a:p>
            <a:pPr lvl="1"/>
            <a:r>
              <a:rPr lang="en-US" b="1" dirty="0"/>
              <a:t>Note</a:t>
            </a:r>
            <a:r>
              <a:rPr lang="en-US" dirty="0"/>
              <a:t> consider deleting the ".git" folder first, navigate to the folder in bash and notice there is no longer a master branch tag anymore</a:t>
            </a:r>
          </a:p>
          <a:p>
            <a:r>
              <a:rPr lang="en-US" b="1" dirty="0"/>
              <a:t>Online Repo</a:t>
            </a:r>
            <a:endParaRPr lang="en-US" dirty="0"/>
          </a:p>
          <a:p>
            <a:pPr lvl="1"/>
            <a:r>
              <a:rPr lang="en-US" dirty="0"/>
              <a:t>Navigate to the online repo folder</a:t>
            </a:r>
          </a:p>
          <a:p>
            <a:pPr lvl="1"/>
            <a:r>
              <a:rPr lang="en-US" dirty="0"/>
              <a:t>Select </a:t>
            </a:r>
            <a:r>
              <a:rPr lang="en-US" b="1" dirty="0"/>
              <a:t>Settings</a:t>
            </a:r>
            <a:r>
              <a:rPr lang="en-US" dirty="0"/>
              <a:t> in the upper right</a:t>
            </a:r>
          </a:p>
          <a:p>
            <a:pPr lvl="1"/>
            <a:r>
              <a:rPr lang="en-US" dirty="0"/>
              <a:t>Navigate to the bottom of the page and click on </a:t>
            </a:r>
            <a:r>
              <a:rPr lang="en-US" b="1" dirty="0"/>
              <a:t>Delete this repository</a:t>
            </a:r>
            <a:endParaRPr lang="en-US" dirty="0"/>
          </a:p>
          <a:p>
            <a:pPr lvl="1"/>
            <a:r>
              <a:rPr lang="en-US" dirty="0"/>
              <a:t>Enter the repo name then click on </a:t>
            </a:r>
            <a:r>
              <a:rPr lang="en-US" b="1" dirty="0"/>
              <a:t>I understand the consequences, delete this repo</a:t>
            </a:r>
            <a:endParaRPr lang="en-US" dirty="0"/>
          </a:p>
          <a:p>
            <a:pPr marL="342900" indent="-342900">
              <a:buAutoNum type="arabicPeriod"/>
            </a:pPr>
            <a:endParaRPr lang="en-US" sz="1600" dirty="0">
              <a:latin typeface="Georgia" panose="02040502050405020303" pitchFamily="18" charset="0"/>
            </a:endParaRPr>
          </a:p>
          <a:p>
            <a:pPr marL="342900" indent="-342900">
              <a:buAutoNum type="arabicPeriod"/>
            </a:pPr>
            <a:endParaRPr lang="en-US" dirty="0"/>
          </a:p>
        </p:txBody>
      </p:sp>
    </p:spTree>
    <p:extLst>
      <p:ext uri="{BB962C8B-B14F-4D97-AF65-F5344CB8AC3E}">
        <p14:creationId xmlns:p14="http://schemas.microsoft.com/office/powerpoint/2010/main" val="164279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466">
            <a:extLst>
              <a:ext uri="{FF2B5EF4-FFF2-40B4-BE49-F238E27FC236}">
                <a16:creationId xmlns:a16="http://schemas.microsoft.com/office/drawing/2014/main" id="{1664569D-7231-9542-8BEF-3C8C0DC67D3F}"/>
              </a:ext>
            </a:extLst>
          </p:cNvPr>
          <p:cNvSpPr txBox="1">
            <a:spLocks noGrp="1"/>
          </p:cNvSpPr>
          <p:nvPr>
            <p:ph type="body" idx="2"/>
          </p:nvPr>
        </p:nvSpPr>
        <p:spPr>
          <a:prstGeom prst="rect">
            <a:avLst/>
          </a:prstGeom>
          <a:noFill/>
          <a:ln>
            <a:noFill/>
          </a:ln>
        </p:spPr>
        <p:txBody>
          <a:bodyPr spcFirstLastPara="1" wrap="square" lIns="0" tIns="0" rIns="0" bIns="0" anchor="t" anchorCtr="0">
            <a:noAutofit/>
          </a:bodyPr>
          <a:lstStyle/>
          <a:p>
            <a:pPr marL="641350" indent="-641350"/>
            <a:r>
              <a:rPr lang="en-US" sz="2000" dirty="0">
                <a:latin typeface="Georgia" panose="02040502050405020303" pitchFamily="18" charset="0"/>
                <a:ea typeface="Oswald"/>
                <a:cs typeface="Oswald"/>
                <a:sym typeface="Oswald"/>
              </a:rPr>
              <a:t>A </a:t>
            </a:r>
            <a:r>
              <a:rPr lang="en-US" sz="2000" b="1" dirty="0">
                <a:latin typeface="Georgia" panose="02040502050405020303" pitchFamily="18" charset="0"/>
                <a:ea typeface="Oswald"/>
                <a:cs typeface="Oswald"/>
                <a:sym typeface="Oswald"/>
              </a:rPr>
              <a:t>graphical user interface</a:t>
            </a:r>
            <a:r>
              <a:rPr lang="en-US" sz="2000" b="1" dirty="0">
                <a:ea typeface="Oswald"/>
                <a:cs typeface="Oswald"/>
                <a:sym typeface="Oswald"/>
              </a:rPr>
              <a:t> (GUI)</a:t>
            </a:r>
            <a:r>
              <a:rPr lang="en-US" sz="2000" dirty="0">
                <a:ea typeface="Oswald"/>
                <a:cs typeface="Oswald"/>
                <a:sym typeface="Oswald"/>
              </a:rPr>
              <a:t>, pronounced “goo-</a:t>
            </a:r>
            <a:r>
              <a:rPr lang="en-US" sz="2000" dirty="0" err="1">
                <a:ea typeface="Oswald"/>
                <a:cs typeface="Oswald"/>
                <a:sym typeface="Oswald"/>
              </a:rPr>
              <a:t>ee</a:t>
            </a:r>
            <a:r>
              <a:rPr lang="en-US" sz="2000" dirty="0">
                <a:ea typeface="Oswald"/>
                <a:cs typeface="Oswald"/>
                <a:sym typeface="Oswald"/>
              </a:rPr>
              <a:t>”, allows users to interact with a computer beyond just typing.</a:t>
            </a:r>
            <a:endParaRPr sz="2000" dirty="0">
              <a:latin typeface="Georgia" panose="02040502050405020303" pitchFamily="18" charset="0"/>
              <a:ea typeface="Oswald"/>
              <a:cs typeface="Oswald"/>
              <a:sym typeface="Oswald"/>
            </a:endParaRPr>
          </a:p>
          <a:p>
            <a:pPr marL="0" indent="0"/>
            <a:endParaRPr dirty="0">
              <a:latin typeface="Georgia" panose="02040502050405020303" pitchFamily="18" charset="0"/>
              <a:ea typeface="Oswald"/>
              <a:cs typeface="Oswald"/>
              <a:sym typeface="Oswald"/>
            </a:endParaRPr>
          </a:p>
        </p:txBody>
      </p:sp>
      <p:sp>
        <p:nvSpPr>
          <p:cNvPr id="4" name="Text Placeholder 3">
            <a:extLst>
              <a:ext uri="{FF2B5EF4-FFF2-40B4-BE49-F238E27FC236}">
                <a16:creationId xmlns:a16="http://schemas.microsoft.com/office/drawing/2014/main" id="{68928F13-2AC2-8E4D-83A8-47530913E001}"/>
              </a:ext>
            </a:extLst>
          </p:cNvPr>
          <p:cNvSpPr>
            <a:spLocks noGrp="1"/>
          </p:cNvSpPr>
          <p:nvPr>
            <p:ph type="body" sz="quarter" idx="10"/>
          </p:nvPr>
        </p:nvSpPr>
        <p:spPr/>
        <p:txBody>
          <a:bodyPr/>
          <a:lstStyle/>
          <a:p>
            <a:r>
              <a:rPr lang="en-US" dirty="0">
                <a:latin typeface="Georgia" panose="02040502050405020303" pitchFamily="18" charset="0"/>
              </a:rPr>
              <a:t>WHAT IS A GUI?</a:t>
            </a:r>
          </a:p>
        </p:txBody>
      </p:sp>
      <p:pic>
        <p:nvPicPr>
          <p:cNvPr id="9" name="Picture 8">
            <a:extLst>
              <a:ext uri="{FF2B5EF4-FFF2-40B4-BE49-F238E27FC236}">
                <a16:creationId xmlns:a16="http://schemas.microsoft.com/office/drawing/2014/main" id="{620695D7-6D08-7640-9B86-383C5BFC0C97}"/>
              </a:ext>
            </a:extLst>
          </p:cNvPr>
          <p:cNvPicPr>
            <a:picLocks noChangeAspect="1"/>
          </p:cNvPicPr>
          <p:nvPr/>
        </p:nvPicPr>
        <p:blipFill>
          <a:blip r:embed="rId3"/>
          <a:stretch>
            <a:fillRect/>
          </a:stretch>
        </p:blipFill>
        <p:spPr>
          <a:xfrm>
            <a:off x="3490175" y="2840539"/>
            <a:ext cx="5589430" cy="3483553"/>
          </a:xfrm>
          <a:prstGeom prst="rect">
            <a:avLst/>
          </a:prstGeom>
        </p:spPr>
      </p:pic>
    </p:spTree>
    <p:extLst>
      <p:ext uri="{BB962C8B-B14F-4D97-AF65-F5344CB8AC3E}">
        <p14:creationId xmlns:p14="http://schemas.microsoft.com/office/powerpoint/2010/main" val="1041756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43584" y="1498477"/>
            <a:ext cx="10878386" cy="1763944"/>
          </a:xfrm>
        </p:spPr>
        <p:txBody>
          <a:bodyPr/>
          <a:lstStyle/>
          <a:p>
            <a:r>
              <a:rPr lang="en-US" sz="1800" dirty="0"/>
              <a:t>Cloning is most useful when there is a repo that exists remotely that we want on our local machines.</a:t>
            </a:r>
          </a:p>
          <a:p>
            <a:pPr marL="189331" indent="0">
              <a:buNone/>
            </a:pPr>
            <a:endParaRPr lang="en-US" sz="1200" dirty="0"/>
          </a:p>
          <a:p>
            <a:r>
              <a:rPr lang="en-US" sz="1800" dirty="0"/>
              <a:t>Fork the main repo for this lesson to your account. Forked repos are personal copies of others’ repositories.</a:t>
            </a:r>
          </a:p>
          <a:p>
            <a:endParaRPr lang="en-US" sz="1800" dirty="0"/>
          </a:p>
          <a:p>
            <a:pPr marL="189331" indent="0">
              <a:buNone/>
            </a:pPr>
            <a:endParaRPr lang="en-US" sz="1800" dirty="0"/>
          </a:p>
          <a:p>
            <a:r>
              <a:rPr lang="en-US" sz="1800" dirty="0"/>
              <a:t>Once the repo is forked, you can clone it to your local machine by first copying the URL.</a:t>
            </a:r>
          </a:p>
          <a:p>
            <a:endParaRPr lang="en-US" sz="1800" dirty="0"/>
          </a:p>
          <a:p>
            <a:endParaRPr lang="en-US" sz="1800" dirty="0"/>
          </a:p>
          <a:p>
            <a:endParaRPr lang="en-US" sz="1800" dirty="0"/>
          </a:p>
          <a:p>
            <a:pPr marL="189331" indent="0">
              <a:buNone/>
            </a:pPr>
            <a:endParaRPr lang="en-US" sz="1800" dirty="0"/>
          </a:p>
          <a:p>
            <a:r>
              <a:rPr lang="en-US" sz="1800" dirty="0"/>
              <a:t>In your git bash, go to the directory in which you want to clone this repo and type </a:t>
            </a:r>
            <a:r>
              <a:rPr lang="en-US" sz="1800" dirty="0">
                <a:highlight>
                  <a:srgbClr val="C0C0C0"/>
                </a:highlight>
              </a:rPr>
              <a:t>clone &lt;URL&gt;</a:t>
            </a:r>
            <a:r>
              <a:rPr lang="en-US" sz="1800" dirty="0"/>
              <a:t>, pasting the URL in the clone command.</a:t>
            </a:r>
          </a:p>
          <a:p>
            <a:endParaRPr lang="en-US" sz="2000" dirty="0"/>
          </a:p>
          <a:p>
            <a:pPr marL="189331" indent="0">
              <a:buNone/>
            </a:pPr>
            <a:endParaRPr lang="en-US" sz="2000" dirty="0"/>
          </a:p>
          <a:p>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p:txBody>
          <a:bodyPr/>
          <a:lstStyle/>
          <a:p>
            <a:r>
              <a:rPr lang="en-US" dirty="0">
                <a:latin typeface="Georgia" panose="02040502050405020303" pitchFamily="18" charset="0"/>
              </a:rPr>
              <a:t>CLONE</a:t>
            </a:r>
          </a:p>
        </p:txBody>
      </p:sp>
      <p:pic>
        <p:nvPicPr>
          <p:cNvPr id="4" name="Picture 3">
            <a:extLst>
              <a:ext uri="{FF2B5EF4-FFF2-40B4-BE49-F238E27FC236}">
                <a16:creationId xmlns:a16="http://schemas.microsoft.com/office/drawing/2014/main" id="{961BD078-0351-424B-80A5-AB1F4ACF8E4A}"/>
              </a:ext>
            </a:extLst>
          </p:cNvPr>
          <p:cNvPicPr>
            <a:picLocks noChangeAspect="1"/>
          </p:cNvPicPr>
          <p:nvPr/>
        </p:nvPicPr>
        <p:blipFill rotWithShape="1">
          <a:blip r:embed="rId3"/>
          <a:srcRect l="33057" t="13420" r="13898" b="52551"/>
          <a:stretch/>
        </p:blipFill>
        <p:spPr>
          <a:xfrm>
            <a:off x="1877732" y="3324303"/>
            <a:ext cx="1290472" cy="461585"/>
          </a:xfrm>
          <a:prstGeom prst="rect">
            <a:avLst/>
          </a:prstGeom>
        </p:spPr>
      </p:pic>
      <p:pic>
        <p:nvPicPr>
          <p:cNvPr id="6" name="Picture 5">
            <a:extLst>
              <a:ext uri="{FF2B5EF4-FFF2-40B4-BE49-F238E27FC236}">
                <a16:creationId xmlns:a16="http://schemas.microsoft.com/office/drawing/2014/main" id="{0F20655E-DB99-8541-B51F-5DBF7291FB9F}"/>
              </a:ext>
            </a:extLst>
          </p:cNvPr>
          <p:cNvPicPr>
            <a:picLocks noChangeAspect="1"/>
          </p:cNvPicPr>
          <p:nvPr/>
        </p:nvPicPr>
        <p:blipFill>
          <a:blip r:embed="rId4"/>
          <a:stretch>
            <a:fillRect/>
          </a:stretch>
        </p:blipFill>
        <p:spPr>
          <a:xfrm>
            <a:off x="1877732" y="4564780"/>
            <a:ext cx="1483654" cy="344793"/>
          </a:xfrm>
          <a:prstGeom prst="rect">
            <a:avLst/>
          </a:prstGeom>
        </p:spPr>
      </p:pic>
      <p:pic>
        <p:nvPicPr>
          <p:cNvPr id="8" name="Picture 7">
            <a:extLst>
              <a:ext uri="{FF2B5EF4-FFF2-40B4-BE49-F238E27FC236}">
                <a16:creationId xmlns:a16="http://schemas.microsoft.com/office/drawing/2014/main" id="{2F174BFF-353E-1945-AD26-64DA4230D633}"/>
              </a:ext>
            </a:extLst>
          </p:cNvPr>
          <p:cNvPicPr>
            <a:picLocks noChangeAspect="1"/>
          </p:cNvPicPr>
          <p:nvPr/>
        </p:nvPicPr>
        <p:blipFill>
          <a:blip r:embed="rId5"/>
          <a:stretch>
            <a:fillRect/>
          </a:stretch>
        </p:blipFill>
        <p:spPr>
          <a:xfrm>
            <a:off x="4288665" y="4309356"/>
            <a:ext cx="2524260" cy="1184569"/>
          </a:xfrm>
          <a:prstGeom prst="rect">
            <a:avLst/>
          </a:prstGeom>
        </p:spPr>
      </p:pic>
    </p:spTree>
    <p:extLst>
      <p:ext uri="{BB962C8B-B14F-4D97-AF65-F5344CB8AC3E}">
        <p14:creationId xmlns:p14="http://schemas.microsoft.com/office/powerpoint/2010/main" val="2164236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9D1D-461D-8C4A-9E67-028A95B6ADF0}"/>
              </a:ext>
            </a:extLst>
          </p:cNvPr>
          <p:cNvSpPr>
            <a:spLocks noGrp="1"/>
          </p:cNvSpPr>
          <p:nvPr>
            <p:ph type="title"/>
          </p:nvPr>
        </p:nvSpPr>
        <p:spPr>
          <a:xfrm>
            <a:off x="641067" y="685080"/>
            <a:ext cx="11734800" cy="451756"/>
          </a:xfrm>
        </p:spPr>
        <p:txBody>
          <a:bodyPr/>
          <a:lstStyle/>
          <a:p>
            <a:r>
              <a:rPr lang="en-US" dirty="0"/>
              <a:t>GIT WORKFLOW</a:t>
            </a:r>
          </a:p>
        </p:txBody>
      </p:sp>
      <p:sp>
        <p:nvSpPr>
          <p:cNvPr id="3" name="Rectangle 2">
            <a:extLst>
              <a:ext uri="{FF2B5EF4-FFF2-40B4-BE49-F238E27FC236}">
                <a16:creationId xmlns:a16="http://schemas.microsoft.com/office/drawing/2014/main" id="{EFD9A449-349E-A348-ADB8-C945A8B358F8}"/>
              </a:ext>
            </a:extLst>
          </p:cNvPr>
          <p:cNvSpPr/>
          <p:nvPr/>
        </p:nvSpPr>
        <p:spPr>
          <a:xfrm>
            <a:off x="3822699" y="1851903"/>
            <a:ext cx="8553168" cy="5539978"/>
          </a:xfrm>
          <a:prstGeom prst="rect">
            <a:avLst/>
          </a:prstGeom>
        </p:spPr>
        <p:txBody>
          <a:bodyPr wrap="square">
            <a:spAutoFit/>
          </a:bodyPr>
          <a:lstStyle/>
          <a:p>
            <a:pPr marL="342900" indent="-342900">
              <a:buAutoNum type="arabicPeriod"/>
            </a:pPr>
            <a:r>
              <a:rPr lang="en-US" dirty="0">
                <a:latin typeface="Georgia" panose="02040502050405020303" pitchFamily="18" charset="0"/>
              </a:rPr>
              <a:t>Change directories into your Documents.</a:t>
            </a:r>
          </a:p>
          <a:p>
            <a:pPr marL="342900" indent="-342900">
              <a:buAutoNum type="arabicPeriod"/>
            </a:pPr>
            <a:r>
              <a:rPr lang="en-US" dirty="0">
                <a:latin typeface="Georgia" panose="02040502050405020303" pitchFamily="18" charset="0"/>
              </a:rPr>
              <a:t>Create a new directory called </a:t>
            </a:r>
            <a:r>
              <a:rPr lang="en-US" dirty="0" err="1">
                <a:latin typeface="Georgia" panose="02040502050405020303" pitchFamily="18" charset="0"/>
              </a:rPr>
              <a:t>gitpractice</a:t>
            </a:r>
            <a:r>
              <a:rPr lang="en-US" dirty="0">
                <a:latin typeface="Georgia" panose="02040502050405020303" pitchFamily="18" charset="0"/>
              </a:rPr>
              <a:t>.</a:t>
            </a:r>
          </a:p>
          <a:p>
            <a:pPr marL="342900" indent="-342900">
              <a:buAutoNum type="arabicPeriod"/>
            </a:pPr>
            <a:r>
              <a:rPr lang="en-US" dirty="0">
                <a:latin typeface="Georgia" panose="02040502050405020303" pitchFamily="18" charset="0"/>
              </a:rPr>
              <a:t>Change into that directory.</a:t>
            </a:r>
          </a:p>
          <a:p>
            <a:pPr marL="342900" indent="-342900">
              <a:buAutoNum type="arabicPeriod"/>
            </a:pPr>
            <a:r>
              <a:rPr lang="en-US" dirty="0">
                <a:latin typeface="Georgia" panose="02040502050405020303" pitchFamily="18" charset="0"/>
              </a:rPr>
              <a:t>Initialize the repo for git.</a:t>
            </a:r>
          </a:p>
          <a:p>
            <a:pPr marL="342900" indent="-342900">
              <a:buAutoNum type="arabicPeriod"/>
            </a:pPr>
            <a:r>
              <a:rPr lang="en-US" dirty="0">
                <a:latin typeface="Georgia" panose="02040502050405020303" pitchFamily="18" charset="0"/>
              </a:rPr>
              <a:t>Add a file called hello-</a:t>
            </a:r>
            <a:r>
              <a:rPr lang="en-US" dirty="0" err="1">
                <a:latin typeface="Georgia" panose="02040502050405020303" pitchFamily="18" charset="0"/>
              </a:rPr>
              <a:t>world.txt</a:t>
            </a:r>
            <a:r>
              <a:rPr lang="en-US" dirty="0">
                <a:latin typeface="Georgia" panose="02040502050405020303" pitchFamily="18" charset="0"/>
              </a:rPr>
              <a:t>.</a:t>
            </a:r>
          </a:p>
          <a:p>
            <a:pPr marL="342900" indent="-342900">
              <a:buAutoNum type="arabicPeriod"/>
            </a:pPr>
            <a:r>
              <a:rPr lang="en-US" dirty="0">
                <a:latin typeface="Georgia" panose="02040502050405020303" pitchFamily="18" charset="0"/>
              </a:rPr>
              <a:t>Open the file from the command line in a text editor and add “Hello World” and save.</a:t>
            </a:r>
          </a:p>
          <a:p>
            <a:pPr marL="342900" indent="-342900">
              <a:buAutoNum type="arabicPeriod"/>
            </a:pPr>
            <a:r>
              <a:rPr lang="en-US" dirty="0">
                <a:latin typeface="Georgia" panose="02040502050405020303" pitchFamily="18" charset="0"/>
              </a:rPr>
              <a:t>In the command line, view the contents of the file.</a:t>
            </a:r>
          </a:p>
          <a:p>
            <a:pPr marL="342900" indent="-342900">
              <a:buAutoNum type="arabicPeriod"/>
            </a:pPr>
            <a:r>
              <a:rPr lang="en-US" dirty="0">
                <a:latin typeface="Georgia" panose="02040502050405020303" pitchFamily="18" charset="0"/>
              </a:rPr>
              <a:t>Check the git status.</a:t>
            </a:r>
          </a:p>
          <a:p>
            <a:pPr marL="342900" indent="-342900">
              <a:buAutoNum type="arabicPeriod"/>
            </a:pPr>
            <a:r>
              <a:rPr lang="en-US" dirty="0">
                <a:latin typeface="Georgia" panose="02040502050405020303" pitchFamily="18" charset="0"/>
              </a:rPr>
              <a:t>Add the file to the git index.</a:t>
            </a:r>
          </a:p>
          <a:p>
            <a:pPr marL="342900" indent="-342900">
              <a:buAutoNum type="arabicPeriod"/>
            </a:pPr>
            <a:r>
              <a:rPr lang="en-US" dirty="0">
                <a:latin typeface="Georgia" panose="02040502050405020303" pitchFamily="18" charset="0"/>
              </a:rPr>
              <a:t>Commit the file.</a:t>
            </a:r>
          </a:p>
          <a:p>
            <a:pPr marL="342900" indent="-342900">
              <a:buAutoNum type="arabicPeriod"/>
            </a:pPr>
            <a:r>
              <a:rPr lang="en-US" dirty="0">
                <a:latin typeface="Georgia" panose="02040502050405020303" pitchFamily="18" charset="0"/>
              </a:rPr>
              <a:t>Create another file called hello-</a:t>
            </a:r>
            <a:r>
              <a:rPr lang="en-US" dirty="0" err="1">
                <a:latin typeface="Georgia" panose="02040502050405020303" pitchFamily="18" charset="0"/>
              </a:rPr>
              <a:t>planet.txt</a:t>
            </a:r>
            <a:r>
              <a:rPr lang="en-US" dirty="0">
                <a:latin typeface="Georgia" panose="02040502050405020303" pitchFamily="18" charset="0"/>
              </a:rPr>
              <a:t>. Add ”Hello Planet” without opening a text editor.</a:t>
            </a:r>
          </a:p>
          <a:p>
            <a:pPr marL="342900" indent="-342900">
              <a:buAutoNum type="arabicPeriod"/>
            </a:pPr>
            <a:r>
              <a:rPr lang="en-US" dirty="0">
                <a:latin typeface="Georgia" panose="02040502050405020303" pitchFamily="18" charset="0"/>
              </a:rPr>
              <a:t>Check the git status.</a:t>
            </a:r>
          </a:p>
          <a:p>
            <a:pPr marL="342900" indent="-342900">
              <a:buFontTx/>
              <a:buAutoNum type="arabicPeriod"/>
            </a:pPr>
            <a:r>
              <a:rPr lang="en-US" dirty="0">
                <a:latin typeface="Georgia" panose="02040502050405020303" pitchFamily="18" charset="0"/>
              </a:rPr>
              <a:t>Create another file called hello-</a:t>
            </a:r>
            <a:r>
              <a:rPr lang="en-US" dirty="0" err="1">
                <a:latin typeface="Georgia" panose="02040502050405020303" pitchFamily="18" charset="0"/>
              </a:rPr>
              <a:t>mars.txt</a:t>
            </a:r>
            <a:r>
              <a:rPr lang="en-US" dirty="0">
                <a:latin typeface="Georgia" panose="02040502050405020303" pitchFamily="18" charset="0"/>
              </a:rPr>
              <a:t>. Add ”Hello Mars” without opening a text editor.</a:t>
            </a:r>
          </a:p>
          <a:p>
            <a:pPr marL="342900" indent="-342900">
              <a:buFontTx/>
              <a:buAutoNum type="arabicPeriod"/>
            </a:pPr>
            <a:r>
              <a:rPr lang="en-US" dirty="0">
                <a:latin typeface="Georgia" panose="02040502050405020303" pitchFamily="18" charset="0"/>
              </a:rPr>
              <a:t>Check the git status.</a:t>
            </a:r>
          </a:p>
          <a:p>
            <a:pPr marL="342900" indent="-342900">
              <a:buFontTx/>
              <a:buAutoNum type="arabicPeriod"/>
            </a:pPr>
            <a:r>
              <a:rPr lang="en-US" dirty="0">
                <a:latin typeface="Georgia" panose="02040502050405020303" pitchFamily="18" charset="0"/>
              </a:rPr>
              <a:t>Now add both files to the index at once.</a:t>
            </a:r>
          </a:p>
          <a:p>
            <a:pPr marL="342900" indent="-342900">
              <a:buFontTx/>
              <a:buAutoNum type="arabicPeriod"/>
            </a:pPr>
            <a:r>
              <a:rPr lang="en-US" dirty="0">
                <a:latin typeface="Georgia" panose="02040502050405020303" pitchFamily="18" charset="0"/>
              </a:rPr>
              <a:t>Commit the files.</a:t>
            </a:r>
          </a:p>
          <a:p>
            <a:pPr marL="342900" indent="-342900">
              <a:buFontTx/>
              <a:buAutoNum type="arabicPeriod"/>
            </a:pPr>
            <a:r>
              <a:rPr lang="en-US" dirty="0">
                <a:latin typeface="Georgia" panose="02040502050405020303" pitchFamily="18" charset="0"/>
              </a:rPr>
              <a:t>Create a new repo on GitHub called </a:t>
            </a:r>
            <a:r>
              <a:rPr lang="en-US" dirty="0" err="1">
                <a:latin typeface="Georgia" panose="02040502050405020303" pitchFamily="18" charset="0"/>
              </a:rPr>
              <a:t>gitpractice</a:t>
            </a:r>
            <a:r>
              <a:rPr lang="en-US" dirty="0">
                <a:latin typeface="Georgia" panose="02040502050405020303" pitchFamily="18" charset="0"/>
              </a:rPr>
              <a:t>.</a:t>
            </a:r>
          </a:p>
          <a:p>
            <a:pPr marL="342900" indent="-342900">
              <a:buFontTx/>
              <a:buAutoNum type="arabicPeriod"/>
            </a:pPr>
            <a:r>
              <a:rPr lang="en-US" dirty="0">
                <a:latin typeface="Georgia" panose="02040502050405020303" pitchFamily="18" charset="0"/>
              </a:rPr>
              <a:t>Push the local repo to the remote repo.</a:t>
            </a:r>
          </a:p>
          <a:p>
            <a:pPr marL="342900" indent="-342900">
              <a:buFontTx/>
              <a:buAutoNum type="arabicPeriod"/>
            </a:pPr>
            <a:r>
              <a:rPr lang="en-US" dirty="0">
                <a:latin typeface="Georgia" panose="02040502050405020303" pitchFamily="18" charset="0"/>
              </a:rPr>
              <a:t>Add a readme on the remote repo.</a:t>
            </a:r>
          </a:p>
          <a:p>
            <a:pPr marL="342900" indent="-342900">
              <a:buFontTx/>
              <a:buAutoNum type="arabicPeriod"/>
            </a:pPr>
            <a:r>
              <a:rPr lang="en-US" dirty="0">
                <a:latin typeface="Georgia" panose="02040502050405020303" pitchFamily="18" charset="0"/>
              </a:rPr>
              <a:t>Pull those changes to your local repo.</a:t>
            </a:r>
          </a:p>
          <a:p>
            <a:pPr marL="342900" indent="-342900">
              <a:buFontTx/>
              <a:buAutoNum type="arabicPeriod"/>
            </a:pPr>
            <a:r>
              <a:rPr lang="en-US" dirty="0">
                <a:latin typeface="Georgia" panose="02040502050405020303" pitchFamily="18" charset="0"/>
              </a:rPr>
              <a:t>Check the git log.</a:t>
            </a:r>
          </a:p>
          <a:p>
            <a:pPr marL="342900" indent="-342900">
              <a:buFontTx/>
              <a:buAutoNum type="arabicPeriod"/>
            </a:pPr>
            <a:r>
              <a:rPr lang="en-US" dirty="0">
                <a:latin typeface="Georgia" panose="02040502050405020303" pitchFamily="18" charset="0"/>
              </a:rPr>
              <a:t>Bonus: revert back to a previous commit: git revert &lt;commit hash&gt;</a:t>
            </a:r>
          </a:p>
          <a:p>
            <a:pPr marL="342900" indent="-342900">
              <a:buAutoNum type="arabicPeriod"/>
            </a:pPr>
            <a:endParaRPr lang="en-US" sz="1600" dirty="0">
              <a:latin typeface="Georgia" panose="02040502050405020303" pitchFamily="18" charset="0"/>
            </a:endParaRPr>
          </a:p>
          <a:p>
            <a:pPr marL="342900" indent="-342900">
              <a:buAutoNum type="arabicPeriod"/>
            </a:pPr>
            <a:endParaRPr lang="en-US" sz="1600" dirty="0">
              <a:latin typeface="Georgia" panose="02040502050405020303" pitchFamily="18" charset="0"/>
            </a:endParaRPr>
          </a:p>
          <a:p>
            <a:pPr marL="342900" indent="-342900">
              <a:buAutoNum type="arabicPeriod"/>
            </a:pPr>
            <a:endParaRPr lang="en-US" dirty="0"/>
          </a:p>
        </p:txBody>
      </p:sp>
    </p:spTree>
    <p:extLst>
      <p:ext uri="{BB962C8B-B14F-4D97-AF65-F5344CB8AC3E}">
        <p14:creationId xmlns:p14="http://schemas.microsoft.com/office/powerpoint/2010/main" val="1246914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10829629" cy="1763944"/>
          </a:xfrm>
        </p:spPr>
        <p:txBody>
          <a:bodyPr/>
          <a:lstStyle/>
          <a:p>
            <a:r>
              <a:rPr lang="en-US" sz="2000" dirty="0"/>
              <a:t>Our use of GitHub will be very linear.</a:t>
            </a:r>
          </a:p>
          <a:p>
            <a:endParaRPr lang="en-US" sz="2000" dirty="0"/>
          </a:p>
          <a:p>
            <a:r>
              <a:rPr lang="en-US" sz="2000" dirty="0"/>
              <a:t>There is the central class repository where all of the lesson materials are housed.  You will create a forked version of the master repo which will be yours to do as you please.</a:t>
            </a:r>
          </a:p>
          <a:p>
            <a:endParaRPr lang="en-US" sz="2000" dirty="0"/>
          </a:p>
          <a:p>
            <a:endParaRPr lang="en-US" sz="2000" dirty="0"/>
          </a:p>
          <a:p>
            <a:endParaRPr lang="en-US" sz="2000" dirty="0"/>
          </a:p>
          <a:p>
            <a:r>
              <a:rPr lang="en-US" sz="2000" dirty="0"/>
              <a:t>Forked repos are personal copies of others’ repositories.</a:t>
            </a:r>
          </a:p>
          <a:p>
            <a:endParaRPr lang="en-US" sz="2000" dirty="0"/>
          </a:p>
          <a:p>
            <a:r>
              <a:rPr lang="en-US" sz="2000" dirty="0"/>
              <a:t>If the original is updated, you can pull those changes to your copy via </a:t>
            </a:r>
            <a:r>
              <a:rPr lang="en-US" sz="2000" dirty="0">
                <a:highlight>
                  <a:srgbClr val="C0C0C0"/>
                </a:highlight>
              </a:rPr>
              <a:t>git pull upstream master</a:t>
            </a:r>
            <a:r>
              <a:rPr lang="en-US" sz="2000" dirty="0"/>
              <a:t>.</a:t>
            </a:r>
          </a:p>
          <a:p>
            <a:endParaRPr lang="en-US" sz="2000" dirty="0"/>
          </a:p>
          <a:p>
            <a:pPr marL="189331" indent="0">
              <a:buNone/>
            </a:pP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a:xfrm>
            <a:off x="1243583" y="978408"/>
            <a:ext cx="5989973" cy="327878"/>
          </a:xfrm>
        </p:spPr>
        <p:txBody>
          <a:bodyPr/>
          <a:lstStyle/>
          <a:p>
            <a:r>
              <a:rPr lang="en-US" dirty="0">
                <a:latin typeface="Georgia" panose="02040502050405020303" pitchFamily="18" charset="0"/>
              </a:rPr>
              <a:t>HOW WE WILL USE GITHUB IN THIS CLASS</a:t>
            </a:r>
          </a:p>
        </p:txBody>
      </p:sp>
      <p:pic>
        <p:nvPicPr>
          <p:cNvPr id="5" name="Picture 4">
            <a:extLst>
              <a:ext uri="{FF2B5EF4-FFF2-40B4-BE49-F238E27FC236}">
                <a16:creationId xmlns:a16="http://schemas.microsoft.com/office/drawing/2014/main" id="{321AD71C-4A45-0043-95A7-34587E95FB12}"/>
              </a:ext>
            </a:extLst>
          </p:cNvPr>
          <p:cNvPicPr>
            <a:picLocks noChangeAspect="1"/>
          </p:cNvPicPr>
          <p:nvPr/>
        </p:nvPicPr>
        <p:blipFill rotWithShape="1">
          <a:blip r:embed="rId3"/>
          <a:srcRect l="33057" t="13420" r="13898" b="52551"/>
          <a:stretch/>
        </p:blipFill>
        <p:spPr>
          <a:xfrm>
            <a:off x="1959429" y="3641997"/>
            <a:ext cx="1845127" cy="659978"/>
          </a:xfrm>
          <a:prstGeom prst="rect">
            <a:avLst/>
          </a:prstGeom>
        </p:spPr>
      </p:pic>
    </p:spTree>
    <p:extLst>
      <p:ext uri="{BB962C8B-B14F-4D97-AF65-F5344CB8AC3E}">
        <p14:creationId xmlns:p14="http://schemas.microsoft.com/office/powerpoint/2010/main" val="97689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9150A-5233-7041-B88F-1AB887DC32EF}"/>
              </a:ext>
            </a:extLst>
          </p:cNvPr>
          <p:cNvSpPr>
            <a:spLocks noGrp="1"/>
          </p:cNvSpPr>
          <p:nvPr>
            <p:ph type="body" idx="2"/>
          </p:nvPr>
        </p:nvSpPr>
        <p:spPr>
          <a:xfrm>
            <a:off x="1253514" y="1757164"/>
            <a:ext cx="4279900" cy="1763944"/>
          </a:xfrm>
        </p:spPr>
        <p:txBody>
          <a:bodyPr/>
          <a:lstStyle/>
          <a:p>
            <a:r>
              <a:rPr lang="en-US" sz="2000" dirty="0"/>
              <a:t>Once we have a forked copy, we will clone the fork to our machines to make a local copy.</a:t>
            </a:r>
          </a:p>
          <a:p>
            <a:endParaRPr lang="en-US" sz="2000" dirty="0"/>
          </a:p>
          <a:p>
            <a:r>
              <a:rPr lang="en-US" sz="2000" dirty="0"/>
              <a:t>Most of your git commands will be pulling updates from the main class repo to your local and pushing changes make on your local to your remote version.</a:t>
            </a:r>
          </a:p>
          <a:p>
            <a:pPr marL="189331" indent="0">
              <a:buNone/>
            </a:pPr>
            <a:endParaRPr lang="en-US" sz="2000" dirty="0"/>
          </a:p>
        </p:txBody>
      </p:sp>
      <p:sp>
        <p:nvSpPr>
          <p:cNvPr id="3" name="Text Placeholder 2">
            <a:extLst>
              <a:ext uri="{FF2B5EF4-FFF2-40B4-BE49-F238E27FC236}">
                <a16:creationId xmlns:a16="http://schemas.microsoft.com/office/drawing/2014/main" id="{E39B0C4D-D919-E24B-A31F-00BBC3E01A52}"/>
              </a:ext>
            </a:extLst>
          </p:cNvPr>
          <p:cNvSpPr>
            <a:spLocks noGrp="1"/>
          </p:cNvSpPr>
          <p:nvPr>
            <p:ph type="body" sz="quarter" idx="10"/>
          </p:nvPr>
        </p:nvSpPr>
        <p:spPr>
          <a:xfrm>
            <a:off x="1243583" y="978408"/>
            <a:ext cx="5989973" cy="327878"/>
          </a:xfrm>
        </p:spPr>
        <p:txBody>
          <a:bodyPr/>
          <a:lstStyle/>
          <a:p>
            <a:r>
              <a:rPr lang="en-US" dirty="0">
                <a:latin typeface="Georgia" panose="02040502050405020303" pitchFamily="18" charset="0"/>
              </a:rPr>
              <a:t>HOW WE WILL USE GITHUB IN THIS CLASS</a:t>
            </a:r>
          </a:p>
        </p:txBody>
      </p:sp>
      <p:pic>
        <p:nvPicPr>
          <p:cNvPr id="6" name="Picture 5">
            <a:extLst>
              <a:ext uri="{FF2B5EF4-FFF2-40B4-BE49-F238E27FC236}">
                <a16:creationId xmlns:a16="http://schemas.microsoft.com/office/drawing/2014/main" id="{899B8D1B-69F6-874C-B10D-803B887AECA9}"/>
              </a:ext>
            </a:extLst>
          </p:cNvPr>
          <p:cNvPicPr>
            <a:picLocks noChangeAspect="1"/>
          </p:cNvPicPr>
          <p:nvPr/>
        </p:nvPicPr>
        <p:blipFill>
          <a:blip r:embed="rId3"/>
          <a:stretch>
            <a:fillRect/>
          </a:stretch>
        </p:blipFill>
        <p:spPr>
          <a:xfrm>
            <a:off x="6502400" y="1866392"/>
            <a:ext cx="4279900" cy="4457700"/>
          </a:xfrm>
          <a:prstGeom prst="rect">
            <a:avLst/>
          </a:prstGeom>
        </p:spPr>
      </p:pic>
    </p:spTree>
    <p:extLst>
      <p:ext uri="{BB962C8B-B14F-4D97-AF65-F5344CB8AC3E}">
        <p14:creationId xmlns:p14="http://schemas.microsoft.com/office/powerpoint/2010/main" val="324380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35006" y="1453675"/>
            <a:ext cx="11734800" cy="3809999"/>
          </a:xfrm>
          <a:prstGeom prst="rect">
            <a:avLst/>
          </a:prstGeom>
          <a:noFill/>
          <a:ln>
            <a:noFill/>
          </a:ln>
        </p:spPr>
        <p:txBody>
          <a:bodyPr lIns="0" tIns="0" rIns="0" bIns="0" anchor="t" anchorCtr="0">
            <a:noAutofit/>
          </a:bodyPr>
          <a:lstStyle/>
          <a:p>
            <a:pPr marL="203200" indent="-256540">
              <a:lnSpc>
                <a:spcPct val="160000"/>
              </a:lnSpc>
              <a:spcAft>
                <a:spcPts val="1200"/>
              </a:spcAft>
              <a:buClr>
                <a:srgbClr val="333333"/>
              </a:buClr>
              <a:buSzPct val="100000"/>
              <a:buFont typeface="Georgia"/>
              <a:buChar char="‣"/>
            </a:pPr>
            <a:r>
              <a:rPr lang="en-US" sz="2800" dirty="0">
                <a:solidFill>
                  <a:srgbClr val="333333"/>
                </a:solidFill>
                <a:latin typeface="Georgia"/>
                <a:sym typeface="Georgia"/>
              </a:rPr>
              <a:t>You should now know how to use the Command Line and Git, both separately and in conjunction with each other.</a:t>
            </a:r>
          </a:p>
          <a:p>
            <a:pPr marL="203200" indent="-256540">
              <a:lnSpc>
                <a:spcPct val="160000"/>
              </a:lnSpc>
              <a:spcAft>
                <a:spcPts val="1200"/>
              </a:spcAft>
              <a:buClr>
                <a:srgbClr val="333333"/>
              </a:buClr>
              <a:buSzPct val="100000"/>
              <a:buFont typeface="Georgia"/>
              <a:buChar char="‣"/>
            </a:pPr>
            <a:r>
              <a:rPr lang="en-US" sz="2800" dirty="0">
                <a:solidFill>
                  <a:srgbClr val="333333"/>
                </a:solidFill>
                <a:latin typeface="Georgia"/>
                <a:sym typeface="Georgia"/>
              </a:rPr>
              <a:t>You should also have an initial understanding of </a:t>
            </a:r>
            <a:r>
              <a:rPr lang="en-US" sz="2800" dirty="0" err="1">
                <a:solidFill>
                  <a:srgbClr val="333333"/>
                </a:solidFill>
                <a:latin typeface="Georgia"/>
                <a:sym typeface="Georgia"/>
              </a:rPr>
              <a:t>Jupyter</a:t>
            </a:r>
            <a:r>
              <a:rPr lang="en-US" sz="2800" dirty="0">
                <a:solidFill>
                  <a:srgbClr val="333333"/>
                </a:solidFill>
                <a:latin typeface="Georgia"/>
                <a:sym typeface="Georgia"/>
              </a:rPr>
              <a:t> Notebooks.</a:t>
            </a:r>
          </a:p>
          <a:p>
            <a:pPr lvl="0"/>
            <a:endParaRPr lang="en-US" sz="2800" dirty="0">
              <a:latin typeface="Georgia"/>
              <a:ea typeface="Georgia"/>
              <a:cs typeface="Georgia"/>
              <a:sym typeface="Georgia"/>
            </a:endParaRPr>
          </a:p>
        </p:txBody>
      </p:sp>
      <p:sp>
        <p:nvSpPr>
          <p:cNvPr id="571" name="Shape 571"/>
          <p:cNvSpPr/>
          <p:nvPr/>
        </p:nvSpPr>
        <p:spPr>
          <a:xfrm>
            <a:off x="635000" y="698500"/>
            <a:ext cx="7721699" cy="431700"/>
          </a:xfrm>
          <a:prstGeom prst="rect">
            <a:avLst/>
          </a:prstGeom>
          <a:noFill/>
          <a:ln w="9525" cap="flat" cmpd="sng">
            <a:noFill/>
            <a:prstDash val="solid"/>
            <a:round/>
            <a:headEnd type="none" w="med" len="med"/>
            <a:tailEnd type="none" w="med" len="med"/>
          </a:ln>
        </p:spPr>
        <p:txBody>
          <a:bodyPr lIns="91425" tIns="91425" rIns="91425" bIns="91425" anchor="t" anchorCtr="0"/>
          <a:lstStyle/>
          <a:p>
            <a:pPr>
              <a:lnSpc>
                <a:spcPct val="92592"/>
              </a:lnSpc>
            </a:pPr>
            <a:r>
              <a:rPr lang="en-US" sz="3200" dirty="0">
                <a:latin typeface="Georgia" panose="02040502050405020303" pitchFamily="18" charset="0"/>
                <a:sym typeface="Oswald"/>
              </a:rPr>
              <a:t>CONCLUSION</a:t>
            </a:r>
          </a:p>
        </p:txBody>
      </p:sp>
    </p:spTree>
    <p:extLst>
      <p:ext uri="{BB962C8B-B14F-4D97-AF65-F5344CB8AC3E}">
        <p14:creationId xmlns:p14="http://schemas.microsoft.com/office/powerpoint/2010/main" val="5112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466">
            <a:extLst>
              <a:ext uri="{FF2B5EF4-FFF2-40B4-BE49-F238E27FC236}">
                <a16:creationId xmlns:a16="http://schemas.microsoft.com/office/drawing/2014/main" id="{1664569D-7231-9542-8BEF-3C8C0DC67D3F}"/>
              </a:ext>
            </a:extLst>
          </p:cNvPr>
          <p:cNvSpPr txBox="1">
            <a:spLocks noGrp="1"/>
          </p:cNvSpPr>
          <p:nvPr>
            <p:ph type="body" idx="2"/>
          </p:nvPr>
        </p:nvSpPr>
        <p:spPr>
          <a:xfrm>
            <a:off x="1253514" y="1757164"/>
            <a:ext cx="9611710" cy="1763944"/>
          </a:xfrm>
          <a:prstGeom prst="rect">
            <a:avLst/>
          </a:prstGeom>
          <a:noFill/>
          <a:ln>
            <a:noFill/>
          </a:ln>
        </p:spPr>
        <p:txBody>
          <a:bodyPr spcFirstLastPara="1" wrap="square" lIns="0" tIns="0" rIns="0" bIns="0" anchor="t" anchorCtr="0">
            <a:noAutofit/>
          </a:bodyPr>
          <a:lstStyle/>
          <a:p>
            <a:pPr marL="641350" indent="-641350"/>
            <a:r>
              <a:rPr lang="en-US" sz="2000" dirty="0">
                <a:latin typeface="Georgia" panose="02040502050405020303" pitchFamily="18" charset="0"/>
                <a:ea typeface="Oswald"/>
                <a:cs typeface="Oswald"/>
                <a:sym typeface="Oswald"/>
              </a:rPr>
              <a:t>A </a:t>
            </a:r>
            <a:r>
              <a:rPr lang="en-US" sz="2000" b="1" dirty="0">
                <a:ea typeface="Oswald"/>
                <a:cs typeface="Oswald"/>
                <a:sym typeface="Oswald"/>
              </a:rPr>
              <a:t>command-line interface (CLI) </a:t>
            </a:r>
            <a:r>
              <a:rPr lang="en-US" sz="2000" dirty="0">
                <a:ea typeface="Oswald"/>
                <a:cs typeface="Oswald"/>
                <a:sym typeface="Oswald"/>
              </a:rPr>
              <a:t>is a way to interact with a computer where the client (user) issues commands using text, or command lines.</a:t>
            </a:r>
            <a:endParaRPr sz="2000" dirty="0">
              <a:latin typeface="Georgia" panose="02040502050405020303" pitchFamily="18" charset="0"/>
              <a:ea typeface="Oswald"/>
              <a:cs typeface="Oswald"/>
              <a:sym typeface="Oswald"/>
            </a:endParaRPr>
          </a:p>
          <a:p>
            <a:pPr marL="0" indent="0"/>
            <a:endParaRPr dirty="0">
              <a:latin typeface="Georgia" panose="02040502050405020303" pitchFamily="18" charset="0"/>
              <a:ea typeface="Oswald"/>
              <a:cs typeface="Oswald"/>
              <a:sym typeface="Oswald"/>
            </a:endParaRPr>
          </a:p>
        </p:txBody>
      </p:sp>
      <p:sp>
        <p:nvSpPr>
          <p:cNvPr id="4" name="Text Placeholder 3">
            <a:extLst>
              <a:ext uri="{FF2B5EF4-FFF2-40B4-BE49-F238E27FC236}">
                <a16:creationId xmlns:a16="http://schemas.microsoft.com/office/drawing/2014/main" id="{68928F13-2AC2-8E4D-83A8-47530913E001}"/>
              </a:ext>
            </a:extLst>
          </p:cNvPr>
          <p:cNvSpPr>
            <a:spLocks noGrp="1"/>
          </p:cNvSpPr>
          <p:nvPr>
            <p:ph type="body" sz="quarter" idx="10"/>
          </p:nvPr>
        </p:nvSpPr>
        <p:spPr/>
        <p:txBody>
          <a:bodyPr/>
          <a:lstStyle/>
          <a:p>
            <a:r>
              <a:rPr lang="en-US" dirty="0">
                <a:latin typeface="Georgia" panose="02040502050405020303" pitchFamily="18" charset="0"/>
              </a:rPr>
              <a:t>WHAT IS A CLI?</a:t>
            </a:r>
          </a:p>
        </p:txBody>
      </p:sp>
      <p:pic>
        <p:nvPicPr>
          <p:cNvPr id="7" name="Picture 6">
            <a:extLst>
              <a:ext uri="{FF2B5EF4-FFF2-40B4-BE49-F238E27FC236}">
                <a16:creationId xmlns:a16="http://schemas.microsoft.com/office/drawing/2014/main" id="{91C79B0E-F9E9-714A-94E2-627709DFAC11}"/>
              </a:ext>
            </a:extLst>
          </p:cNvPr>
          <p:cNvPicPr>
            <a:picLocks noChangeAspect="1"/>
          </p:cNvPicPr>
          <p:nvPr/>
        </p:nvPicPr>
        <p:blipFill>
          <a:blip r:embed="rId3"/>
          <a:stretch>
            <a:fillRect/>
          </a:stretch>
        </p:blipFill>
        <p:spPr>
          <a:xfrm>
            <a:off x="2375656" y="2770507"/>
            <a:ext cx="8253488" cy="3553585"/>
          </a:xfrm>
          <a:prstGeom prst="rect">
            <a:avLst/>
          </a:prstGeom>
        </p:spPr>
      </p:pic>
    </p:spTree>
    <p:extLst>
      <p:ext uri="{BB962C8B-B14F-4D97-AF65-F5344CB8AC3E}">
        <p14:creationId xmlns:p14="http://schemas.microsoft.com/office/powerpoint/2010/main" val="2459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466">
            <a:extLst>
              <a:ext uri="{FF2B5EF4-FFF2-40B4-BE49-F238E27FC236}">
                <a16:creationId xmlns:a16="http://schemas.microsoft.com/office/drawing/2014/main" id="{1664569D-7231-9542-8BEF-3C8C0DC67D3F}"/>
              </a:ext>
            </a:extLst>
          </p:cNvPr>
          <p:cNvSpPr txBox="1">
            <a:spLocks noGrp="1"/>
          </p:cNvSpPr>
          <p:nvPr>
            <p:ph type="body" idx="2"/>
          </p:nvPr>
        </p:nvSpPr>
        <p:spPr>
          <a:xfrm>
            <a:off x="1253513" y="1757164"/>
            <a:ext cx="10826869" cy="1763944"/>
          </a:xfrm>
          <a:prstGeom prst="rect">
            <a:avLst/>
          </a:prstGeom>
          <a:noFill/>
          <a:ln>
            <a:noFill/>
          </a:ln>
        </p:spPr>
        <p:txBody>
          <a:bodyPr spcFirstLastPara="1" wrap="square" lIns="0" tIns="0" rIns="0" bIns="0" anchor="t" anchorCtr="0">
            <a:noAutofit/>
          </a:bodyPr>
          <a:lstStyle/>
          <a:p>
            <a:pPr marL="641350" indent="-641350"/>
            <a:r>
              <a:rPr lang="en-US" dirty="0"/>
              <a:t>This CLI is the gateway to your operating system and can perform many of the same actions without a graphical interface.</a:t>
            </a:r>
          </a:p>
          <a:p>
            <a:pPr marL="0" indent="0">
              <a:buNone/>
            </a:pPr>
            <a:endParaRPr lang="en-US" dirty="0"/>
          </a:p>
          <a:p>
            <a:pPr marL="641350" indent="-641350"/>
            <a:r>
              <a:rPr lang="en-US" dirty="0"/>
              <a:t>Terminal commands can assist you with:</a:t>
            </a:r>
          </a:p>
          <a:p>
            <a:pPr marL="1290482" lvl="1" indent="-641350"/>
            <a:r>
              <a:rPr lang="en-US" sz="1800" dirty="0"/>
              <a:t>Running processes</a:t>
            </a:r>
          </a:p>
          <a:p>
            <a:pPr marL="1290482" lvl="1" indent="-641350"/>
            <a:r>
              <a:rPr lang="en-US" sz="1800" dirty="0"/>
              <a:t>Finding files</a:t>
            </a:r>
          </a:p>
          <a:p>
            <a:pPr marL="1290482" lvl="1" indent="-641350"/>
            <a:r>
              <a:rPr lang="en-US" sz="1800" dirty="0"/>
              <a:t>Substring match of file contents</a:t>
            </a:r>
          </a:p>
          <a:p>
            <a:pPr marL="1290482" lvl="1" indent="-641350"/>
            <a:r>
              <a:rPr lang="en-US" sz="1800" dirty="0"/>
              <a:t>Assessing performance</a:t>
            </a:r>
          </a:p>
          <a:p>
            <a:pPr marL="1290482" lvl="1" indent="-641350"/>
            <a:r>
              <a:rPr lang="en-US" sz="1800" dirty="0"/>
              <a:t>Remote operations</a:t>
            </a:r>
          </a:p>
          <a:p>
            <a:pPr marL="1290482" lvl="1" indent="-641350"/>
            <a:r>
              <a:rPr lang="en-US" sz="1800" dirty="0"/>
              <a:t>Web browsing</a:t>
            </a:r>
          </a:p>
          <a:p>
            <a:pPr marL="1290482" lvl="1" indent="-641350"/>
            <a:r>
              <a:rPr lang="en-US" sz="1800" dirty="0"/>
              <a:t>Installing packages</a:t>
            </a:r>
          </a:p>
          <a:p>
            <a:pPr marL="1290482" lvl="1" indent="-641350"/>
            <a:r>
              <a:rPr lang="en-US" sz="1800" dirty="0"/>
              <a:t>Managing your development environment</a:t>
            </a:r>
          </a:p>
          <a:p>
            <a:pPr marL="649132" lvl="1" indent="0"/>
            <a:endParaRPr dirty="0">
              <a:latin typeface="Georgia" panose="02040502050405020303" pitchFamily="18" charset="0"/>
              <a:ea typeface="Oswald"/>
              <a:cs typeface="Oswald"/>
              <a:sym typeface="Oswald"/>
            </a:endParaRPr>
          </a:p>
        </p:txBody>
      </p:sp>
      <p:sp>
        <p:nvSpPr>
          <p:cNvPr id="4" name="Text Placeholder 3">
            <a:extLst>
              <a:ext uri="{FF2B5EF4-FFF2-40B4-BE49-F238E27FC236}">
                <a16:creationId xmlns:a16="http://schemas.microsoft.com/office/drawing/2014/main" id="{68928F13-2AC2-8E4D-83A8-47530913E001}"/>
              </a:ext>
            </a:extLst>
          </p:cNvPr>
          <p:cNvSpPr>
            <a:spLocks noGrp="1"/>
          </p:cNvSpPr>
          <p:nvPr>
            <p:ph type="body" sz="quarter" idx="10"/>
          </p:nvPr>
        </p:nvSpPr>
        <p:spPr/>
        <p:txBody>
          <a:bodyPr/>
          <a:lstStyle/>
          <a:p>
            <a:r>
              <a:rPr lang="en-US" dirty="0">
                <a:latin typeface="Georgia" panose="02040502050405020303" pitchFamily="18" charset="0"/>
              </a:rPr>
              <a:t>WHY COMMAND LINE?</a:t>
            </a:r>
          </a:p>
        </p:txBody>
      </p:sp>
    </p:spTree>
    <p:extLst>
      <p:ext uri="{BB962C8B-B14F-4D97-AF65-F5344CB8AC3E}">
        <p14:creationId xmlns:p14="http://schemas.microsoft.com/office/powerpoint/2010/main" val="217457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466">
            <a:extLst>
              <a:ext uri="{FF2B5EF4-FFF2-40B4-BE49-F238E27FC236}">
                <a16:creationId xmlns:a16="http://schemas.microsoft.com/office/drawing/2014/main" id="{1664569D-7231-9542-8BEF-3C8C0DC67D3F}"/>
              </a:ext>
            </a:extLst>
          </p:cNvPr>
          <p:cNvSpPr txBox="1">
            <a:spLocks noGrp="1"/>
          </p:cNvSpPr>
          <p:nvPr>
            <p:ph type="body" idx="2"/>
          </p:nvPr>
        </p:nvSpPr>
        <p:spPr>
          <a:xfrm>
            <a:off x="1243584" y="1602619"/>
            <a:ext cx="11029982" cy="1763944"/>
          </a:xfrm>
          <a:prstGeom prst="rect">
            <a:avLst/>
          </a:prstGeom>
          <a:noFill/>
          <a:ln>
            <a:noFill/>
          </a:ln>
        </p:spPr>
        <p:txBody>
          <a:bodyPr spcFirstLastPara="1" wrap="square" lIns="0" tIns="0" rIns="0" bIns="0" anchor="t" anchorCtr="0">
            <a:noAutofit/>
          </a:bodyPr>
          <a:lstStyle/>
          <a:p>
            <a:r>
              <a:rPr lang="en-US" dirty="0"/>
              <a:t>In this class, we will use a popular UNIX shell called bash.</a:t>
            </a:r>
          </a:p>
          <a:p>
            <a:pPr marL="189331" indent="0">
              <a:buNone/>
            </a:pPr>
            <a:endParaRPr lang="en-US" b="1" dirty="0"/>
          </a:p>
          <a:p>
            <a:pPr marL="189331" indent="0">
              <a:buNone/>
            </a:pPr>
            <a:r>
              <a:rPr lang="en-US" b="1" dirty="0"/>
              <a:t>For Mac:</a:t>
            </a:r>
          </a:p>
          <a:p>
            <a:r>
              <a:rPr lang="en-US" b="1" dirty="0"/>
              <a:t>Terminal </a:t>
            </a:r>
            <a:r>
              <a:rPr lang="en-US" dirty="0"/>
              <a:t>allows users to input command lines for the OS as well as git.</a:t>
            </a:r>
          </a:p>
          <a:p>
            <a:r>
              <a:rPr lang="en-US" dirty="0"/>
              <a:t>If using for first time, type </a:t>
            </a:r>
            <a:r>
              <a:rPr lang="en-US" i="1" dirty="0"/>
              <a:t>git</a:t>
            </a:r>
            <a:r>
              <a:rPr lang="en-US" dirty="0"/>
              <a:t> and return in the Terminal and the system will install git.</a:t>
            </a:r>
          </a:p>
          <a:p>
            <a:endParaRPr lang="en-US" dirty="0"/>
          </a:p>
          <a:p>
            <a:pPr marL="189331" indent="0">
              <a:buNone/>
            </a:pPr>
            <a:r>
              <a:rPr lang="en-US" b="1" dirty="0"/>
              <a:t>For Windows:</a:t>
            </a:r>
          </a:p>
          <a:p>
            <a:r>
              <a:rPr lang="en-US" b="1" dirty="0"/>
              <a:t>Git Bash </a:t>
            </a:r>
            <a:r>
              <a:rPr lang="en-US" dirty="0"/>
              <a:t>provides a set of executables that emulate bash commands in the Windows shells.</a:t>
            </a:r>
          </a:p>
        </p:txBody>
      </p:sp>
      <p:sp>
        <p:nvSpPr>
          <p:cNvPr id="4" name="Text Placeholder 3">
            <a:extLst>
              <a:ext uri="{FF2B5EF4-FFF2-40B4-BE49-F238E27FC236}">
                <a16:creationId xmlns:a16="http://schemas.microsoft.com/office/drawing/2014/main" id="{68928F13-2AC2-8E4D-83A8-47530913E001}"/>
              </a:ext>
            </a:extLst>
          </p:cNvPr>
          <p:cNvSpPr>
            <a:spLocks noGrp="1"/>
          </p:cNvSpPr>
          <p:nvPr>
            <p:ph type="body" sz="quarter" idx="10"/>
          </p:nvPr>
        </p:nvSpPr>
        <p:spPr/>
        <p:txBody>
          <a:bodyPr/>
          <a:lstStyle/>
          <a:p>
            <a:r>
              <a:rPr lang="en-US" dirty="0">
                <a:latin typeface="Georgia" panose="02040502050405020303" pitchFamily="18" charset="0"/>
              </a:rPr>
              <a:t>BASH</a:t>
            </a:r>
          </a:p>
        </p:txBody>
      </p:sp>
    </p:spTree>
    <p:extLst>
      <p:ext uri="{BB962C8B-B14F-4D97-AF65-F5344CB8AC3E}">
        <p14:creationId xmlns:p14="http://schemas.microsoft.com/office/powerpoint/2010/main" val="303606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Georgia" panose="02040502050405020303" pitchFamily="18" charset="0"/>
                <a:ea typeface="Oswald"/>
                <a:cs typeface="Oswald"/>
                <a:sym typeface="Oswald"/>
              </a:rPr>
              <a:t>Understanding Paths</a:t>
            </a:r>
          </a:p>
        </p:txBody>
      </p:sp>
    </p:spTree>
    <p:extLst>
      <p:ext uri="{BB962C8B-B14F-4D97-AF65-F5344CB8AC3E}">
        <p14:creationId xmlns:p14="http://schemas.microsoft.com/office/powerpoint/2010/main" val="3212139701"/>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4717</TotalTime>
  <Words>3969</Words>
  <Application>Microsoft Macintosh PowerPoint</Application>
  <PresentationFormat>Custom</PresentationFormat>
  <Paragraphs>413</Paragraphs>
  <Slides>54</Slides>
  <Notes>37</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Arial</vt:lpstr>
      <vt:lpstr>Georgia</vt:lpstr>
      <vt:lpstr>Merriweather Sans</vt:lpstr>
      <vt:lpstr>Gill Sans</vt:lpstr>
      <vt:lpstr>Oswald</vt:lpstr>
      <vt:lpstr>White</vt:lpstr>
      <vt:lpstr>1_White</vt:lpstr>
      <vt:lpstr>PowerPoint Presentation</vt:lpstr>
      <vt:lpstr>PowerPoint Presentation</vt:lpstr>
      <vt:lpstr>Pre-Work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 INTERACTING WITH COMMAND LINE</vt:lpstr>
      <vt:lpstr>EXERCISE 2: GET FAMILIAR WITH JUPYTER NOTEBOOKS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NEW REMOTE REPO</vt:lpstr>
      <vt:lpstr>PowerPoint Presentation</vt:lpstr>
      <vt:lpstr>PowerPoint Presentation</vt:lpstr>
      <vt:lpstr>PowerPoint Presentation</vt:lpstr>
      <vt:lpstr>PowerPoint Presentation</vt:lpstr>
      <vt:lpstr>PULL REQUEST</vt:lpstr>
      <vt:lpstr>PowerPoint Presentation</vt:lpstr>
      <vt:lpstr>GIT 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Longstreet</dc:creator>
  <cp:lastModifiedBy>McCullough, Kevin</cp:lastModifiedBy>
  <cp:revision>164</cp:revision>
  <dcterms:modified xsi:type="dcterms:W3CDTF">2021-01-06T16:00:27Z</dcterms:modified>
</cp:coreProperties>
</file>