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100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</p:sldIdLst>
  <p:sldSz cx="13004800" cy="7302500"/>
  <p:notesSz cx="6858000" cy="9144000"/>
  <p:embeddedFontLst>
    <p:embeddedFont>
      <p:font typeface="Georgia" panose="02040502050405020303" pitchFamily="18" charset="0"/>
      <p:regular r:id="rId101"/>
      <p:bold r:id="rId102"/>
      <p:italic r:id="rId103"/>
      <p:boldItalic r:id="rId104"/>
    </p:embeddedFont>
    <p:embeddedFont>
      <p:font typeface="Consolas" panose="020B0609020204030204" pitchFamily="49" charset="0"/>
      <p:regular r:id="rId105"/>
      <p:bold r:id="rId106"/>
      <p:italic r:id="rId107"/>
      <p:boldItalic r:id="rId108"/>
    </p:embeddedFont>
    <p:embeddedFont>
      <p:font typeface="Oswald" panose="020B0604020202020204" charset="0"/>
      <p:regular r:id="rId109"/>
      <p:bold r:id="rId110"/>
    </p:embeddedFont>
    <p:embeddedFont>
      <p:font typeface="Impact" panose="020B0806030902050204" pitchFamily="34" charset="0"/>
      <p:regular r:id="rId1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font" Target="fonts/font7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font" Target="fonts/font2.fntdata"/><Relationship Id="rId110" Type="http://schemas.openxmlformats.org/officeDocument/2006/relationships/font" Target="fonts/font10.fntdata"/><Relationship Id="rId115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font" Target="fonts/font5.fntdata"/><Relationship Id="rId113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font" Target="fonts/font3.fntdata"/><Relationship Id="rId108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6.fntdata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9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font" Target="fonts/font4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Shape 6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Shape 9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Shape 9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Shape 9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Shape 9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8" name="Shape 9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Shape 9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2" name="Shape 10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Shape 10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Shape 10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Shape 10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Shape 105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0" name="Shape 10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Shape 10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8" name="Shape 10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Shape 10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Shape 109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Shape 10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Shape 11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9"/>
            <a:ext cx="1" cy="443047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9"/>
            <a:ext cx="1" cy="443047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act Info"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139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368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596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8255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10541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1282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1511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1739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marR="0" lvl="5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marL="3200400" marR="0" lvl="6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marL="3657600" marR="0" lvl="7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marL="4114800" marR="0" lvl="8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139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368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596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8255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10541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1282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1511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1739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marR="0" lvl="5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marL="3200400" marR="0" lvl="6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marL="3657600" marR="0" lvl="7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marL="4114800" marR="0" lvl="8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will have to evaluate the different types of models to ensure we have chosen the best one.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want to evaluate on a held-out set or test data to ensure our model performs well on unseen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won’t be able to use standard cross-validation for evaluation.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there is a time component to our data, we cannot choose training and test examples at random.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Suppose we did select a random 80% sample of data points for training and a random 20% for testing.  What could go wrong?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training dataset would likely contain data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before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test dataset.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would not be possible in real life (you can’t use future, unseen data points when building your model).  Therefore, it’s not a valid test of how our model would perform in practice.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Instead, we will exclusively train on values earlier (in time) in our data and test our model on values at the end of the data period.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713" y="3005400"/>
            <a:ext cx="6573375" cy="38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Earlier we 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saw a few statistics for analyzing time series.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looked at moving averages to evaluate the local behavior of the time series.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Redefine the moving average and its purpose.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22" name="Shape 52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moving average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an average of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 in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25" y="3258075"/>
            <a:ext cx="3556150" cy="17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930275" y="588852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Divide by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surrounding data points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31" name="Shape 531"/>
          <p:cNvCxnSpPr>
            <a:stCxn id="530" idx="0"/>
          </p:cNvCxnSpPr>
          <p:nvPr/>
        </p:nvCxnSpPr>
        <p:spPr>
          <a:xfrm rot="10800000" flipH="1">
            <a:off x="3032675" y="4716425"/>
            <a:ext cx="2846400" cy="117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2" name="Shape 532"/>
          <p:cNvSpPr txBox="1"/>
          <p:nvPr/>
        </p:nvSpPr>
        <p:spPr>
          <a:xfrm>
            <a:off x="7250275" y="6217675"/>
            <a:ext cx="42048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Get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points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...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33" name="Shape 533"/>
          <p:cNvCxnSpPr>
            <a:stCxn id="532" idx="0"/>
          </p:cNvCxnSpPr>
          <p:nvPr/>
        </p:nvCxnSpPr>
        <p:spPr>
          <a:xfrm rot="10800000">
            <a:off x="7488475" y="4986175"/>
            <a:ext cx="1864200" cy="123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4" name="Shape 534"/>
          <p:cNvSpPr txBox="1"/>
          <p:nvPr/>
        </p:nvSpPr>
        <p:spPr>
          <a:xfrm>
            <a:off x="8847300" y="2666275"/>
            <a:ext cx="42048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…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 - p + 1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includes t, t + 1, t + 2, …, t-p, t-p+1.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35" name="Shape 535"/>
          <p:cNvCxnSpPr>
            <a:stCxn id="534" idx="1"/>
          </p:cNvCxnSpPr>
          <p:nvPr/>
        </p:nvCxnSpPr>
        <p:spPr>
          <a:xfrm flipH="1">
            <a:off x="7693200" y="3252325"/>
            <a:ext cx="1154100" cy="20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previously looked at auto-correlation to compute the relationship of the data with prior values.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definition of  autocorrelation and its purpose.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how correlated a variable is with itself.  Specifically, how related are variables earlier in time with variables later in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fix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k, which is how many time points earlier we should use to compute the correlation.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400" y="2848700"/>
            <a:ext cx="4448000" cy="2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these values to assess how we plan to model our time series.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for a high quality model, we require some autocorrelation in our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compute autocorrelation at various lag values to determine how far back in time we need to go.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models make an assumption of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stationarity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assuming the mean and variance of our values is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same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throughout.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the values (e.g. of sales) may shift up or down over time, the mean and variance of sales is constant (i.e. there aren’t many dramatic swings up or down).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assumptions may not represent real world data; we must be aware of that when we are breaking the assumptions of our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Model and predict from time series data using AR, ARMA, or ARIMA models</a:t>
            </a:r>
            <a:endParaRPr sz="2800" b="0" i="0" u="none" strike="noStrike" cap="none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Specifically, coding these models in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6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3" name="Shape 5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056" y="1246100"/>
            <a:ext cx="6184688" cy="60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typical stock or market performance is not stationary.  In this plot of Dow Jones performance since 1986, the mean is clearly increasing over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400" y="3009450"/>
            <a:ext cx="8548000" cy="42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Below are simulated examples of non-stationary time series and why they might occur.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76" y="2388600"/>
            <a:ext cx="6527550" cy="45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Often, if these assumptions don’t hold, we can alter our data to make them true. Two common methods are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Detrending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would mean to remove any major trends in our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could do this is many ways, but the simplest is to fit a line to the trend and make a new series that is the difference between the line and the true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35000" y="1320700"/>
            <a:ext cx="12156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there is a clear upward (non-stationary) trend in google searches for “iphone”.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fit a line to this data first, we can create a new series that is the difference between the true number of searches and the predicted searches.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700" y="2725150"/>
            <a:ext cx="8943725" cy="32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35006" y="13207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Below is an example where we look at US housing prices over time.  Clearly, there is an upward trend, making the time series non-stationary (ie: the mean house price is increasing).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5" y="3166425"/>
            <a:ext cx="6437450" cy="4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35006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fit a line that represents the trend.  With our trend line, we can subtract the trend line value from the original value to get the bottom figure.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4" name="Shape 6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635019" y="13049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now has a fixed mean and will be easier to model.  This pattern is similar to mean-scaling our features in earlier models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StandardScaler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21" name="Shape 6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674" y="3166425"/>
            <a:ext cx="6437450" cy="4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35006" y="12769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simpler method is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differencing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is very closely related to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function we saw in the last class.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 of predicting the series (again our non-stationary series), we can predict the difference between two consecutive values.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PROPERTIES FOR TIME-SERIES PREDICTION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35006" y="13531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88" y="1418450"/>
            <a:ext cx="12590225" cy="55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40" name="Shape 6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Non-stationary data is the most common; almost any interesting dataset is non-stationary.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you think of some interesting datasets that might be stationary?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46" name="Shape 64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rest of this lesson, we are going to build up to the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time series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model combines the ideas of differencing and two models we will see.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autoregressive models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moving average models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(AR) models are those that use data from previous time points to predict the next.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very similar to previous regression models, except as input, we take the previous outcome.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attempting to predict weekly sales, we use the sales from a previous week as input.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AR models are notes AR(p) where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indicates the number of previous time points to incorporate, with AR(1) being the most common.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4" name="Shape 6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26" y="1317300"/>
            <a:ext cx="10702150" cy="57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autoregressive model, similar to standard regression, we are learning regression coefficients for each of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values.  Therefore, we will learn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 or 𝛃 values.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yi from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values.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i-p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𝜺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with standard regression, our model assumes that each outcome variable is a linear combination of the inputs and a random error term.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an AR(1) model, we will learn a single coefficient.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coefficient,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will tell us the relationship between the previous value,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 - 1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the next value,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·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t - 1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value &gt; 1 would indicate a growth over previous values.  This would typically represent non-stationary data, since if we compound the increases, the values are continually increasing.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38" y="3060700"/>
            <a:ext cx="663892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Values between 1 and -1 represent increasing and decreasing patterns from previous patterns.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51" y="2855929"/>
            <a:ext cx="11885499" cy="41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with other models, interpretation of the model becomes more complex as we add more factors.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Going from AR(1) to AR(2) can add significant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multi-collinearity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Recall that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the correlation of a value with its series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lagged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behind.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model with high correlation implies that the data is highly dependent on previous values and an autoregressive model would perform well.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PRE-WORK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Prior definition and Python functions for moving averages and autocorrelation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Prior exposure to linear regression with discussion of coefficients and residuals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pip install 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(should be included with Anaconda)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Autoregressive models are useful for learning falls or rises in our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will weight together the last few values to make a future prediction.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model type is useful for small-scale trends such as an increase in demand or change in tastes that will gradually increase or decrease the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14" name="Shape 7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Shape 71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2961475" y="2030250"/>
            <a:ext cx="9426600" cy="3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observe an autocorrelation near 1 for lag 1, what do we expect the single coefficient in an AR(1) model to be?  &gt;1, between 0 and 1, or &lt;1?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if we observe an autocorrelation of 0?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20" name="Shape 72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Moving average (MA)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as opposed to AR models, do not take the previous outputs (or values) as inputs.  They take the previous error terms.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attempt to predict the next value based on the overall average and how off our previous predictions were.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model is useful for handling specific or abrupt changes in a system.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 models slowly incorporate changes in the system by combining previous values; MA models use prior errors to quickly incorporate changes.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modeling a sudden occurrence - something going out of stock or a sudden rise in popularity affecting sales.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in AR models, we have an order term,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we refer to our model as MA(q).  The moving average model is dependent on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have a time series of sales per week,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regress each y</a:t>
            </a:r>
            <a:r>
              <a:rPr lang="en-US" sz="28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from the last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error terms.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= mean + 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i-1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i-2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 𝛃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𝜺</a:t>
            </a:r>
            <a:r>
              <a:rPr lang="en-US" sz="3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i-q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include the mean of the time series (that’s why it’s called a moving average) as we assume the model takes the mean value of the series and randomly jumps around it.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Of course, we don’t have error terms when we start - where do they come from?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requires a more complex fitting procedure than we have seen previously.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iteratively fit a model (perhaps with random error terms), compute the errors and then refit, again and again.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model, we learn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coefficients.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an MA(1) model, we learn one coefficient.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value indicates the impact of how our previous error term on the next prediction.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Shape 7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50" y="3755700"/>
            <a:ext cx="10208875" cy="34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ARMA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(pronounced ‘R-mah’) models combine the autoregressive and moving average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 ARMA(p,q) model is simply a combination (sum) of an AR(p) model and MA(q)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specify two model settings,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which correspond to combining an AR(p) model with an MA(q)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Incorporating both models allows us to mix two types of effects.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60400" lvl="1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 models slowly incorporate changes in preferences, tastes, and patterns.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60400" lvl="1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Moving average models base their prediction on the prior error, allowing to correct sudden changes based on random events - supply, popularity spikes, etc.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ARIMA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(pronounced ‘uh-ri-mah’) is an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uto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egressive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ntegrated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oving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verage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this model, we learn an ARMA(p,q) model to predict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series (as opposed to the value of the series).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9" name="Shape 7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Recall the pandas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  This computes the difference between two consecutive values.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an ARIMA model, we attempt to predict this difference instead of the actual values.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30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30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t-1</a:t>
            </a:r>
            <a:r>
              <a:rPr lang="en-US" sz="3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ARIMA(p,q)</a:t>
            </a:r>
            <a:endParaRPr sz="30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handles the stationarity assumption we wanted for our data.  Instead of detrending or differencing manually, the model does this.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ARIMA model has three parameters and is specified ARIMA(p, d, q).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autoregressive component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order of the moving average component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degree of differencing.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was 1 in our prior example.  For d=2, our model would be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diff(diff(y)) = (y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- (y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y</a:t>
            </a:r>
            <a:r>
              <a:rPr lang="en-US" sz="2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t-2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ARIMA(p,q)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Compared to an ARMA model, ARIMA models do </a:t>
            </a:r>
            <a:r>
              <a:rPr lang="en-US" sz="2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rely on the underlying series being stationary.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differencing operation can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convert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series to one that is stationary.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Instead of attempting to predict values over time, our new series is the difference in values over time.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Since ARIMA models include differencing, they can be used on a broader set of data without the assumption of a constant mean.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3" name="Shape 79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explore time series models, we will continue to use the Rossmann sales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dataset has sales data for every Rossmann store for a 3-year period and indicators for holidays and basic store information.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the last class, we saw that we could plot the sales data at a particular store to identify how the sales changed over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also computed autocorrelation for the data at varying lag periods.  This helps us identify if previous timepoints are predictive of future data and which time points are most important - the previous day, week, or month.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Load the data and set the DateTime index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'../assets/dataset/rossmann.csv'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skipinitialspace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pd.to_datetime(data[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Filter to Store 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data[data.Store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Filter to open days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store1_open_data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store1_data[store1_data.Open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Plot the sales over time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store1_open_data[[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]].plot()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Shape 8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7" name="Shape 8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Shape 81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9" name="Shape 819"/>
          <p:cNvSpPr/>
          <p:nvPr/>
        </p:nvSpPr>
        <p:spPr>
          <a:xfrm>
            <a:off x="2961475" y="2030250"/>
            <a:ext cx="9576300" cy="3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 the autocorrelation of Sales in Store 1 for lag 1 and 2.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Will we be able to use a predictive model, particularly an autoregressive one?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23" name="Shape 82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store1_data.Sales.autocorr(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-0.12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store1_data.Sales.autocorr(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-0.03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do see some minimal correlation in time, implying an AR model can be useful.  An easier way to diagnose this may be to plot many autocorrelations at once.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 inline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pandas.tools.plotting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autocorrelation_plot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autocorrelation_plot(store1_data.Sales)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shows a typical pattern of an autocorrelation plot, that it should decrease to 0 as lag increases.  However, it’s hard to observe exactly what the values are.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5" name="Shape 83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Earlier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focused on exploring time series data and common statistics for time series analysis.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 err="1" smtClean="0">
                <a:latin typeface="Georgia"/>
                <a:ea typeface="Georgia"/>
                <a:cs typeface="Georgia"/>
                <a:sym typeface="Georgia"/>
              </a:rPr>
              <a:t>Nowwe</a:t>
            </a: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will advance those techniques to show how to predict or forecast forward from time series data.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With a sequence of values (a time series), we will use the techniques in this class to predict a future value.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class, we will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code AR, MA, ARMA, and ARIMA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provides a nice summary utility to help us diagnose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statsmodels also has a better autocorrelation plot that allows us to look at fixed number of lag values.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statsmodels.graphics.tsaplots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plot_acf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plot_acf(store1_data.Sales,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 we observe autocorrelation at 10 lag values.  1 and 2 are what we saw before.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implies a small but limited impact based on the last few values.  An autoregressive model might be useful.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7" name="Shape 8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also see a larger spike at 7 (the seventh day in the week).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observed a handful of random distributed spikes, a moving average model would be useful.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plot_acf(store1_data.Sales,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expand the window to 25 days to see that the random spikes occur regularly at 7 days.  What does this mean?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3" name="Shape 8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explore AR, MA, and ARMA models, we will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sm.tsa.ARMA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Remember, an ARMA model is a combination of autoregressive and moving average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train an AR model by turning off the MA component (q=0).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statsmodels.tsa.arima_model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ARMA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store1_sales_data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store1_open_data[[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]].astype(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9" name="Shape 8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By passing 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second argument, we are fitting an ARMA model with p=1, q=0.  This is the same as an AR(1)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AR(1) model, we learn an intercept (or base sales)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Additionally, we learn a coefficient that tells us how to include the latest sales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case, we add an intercept of ~4700 to 0.68 times the previous month’s sales.  Note that the coefficient is not equal to the lag 1 autocorrelation.  This implies the data is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stationary.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learn an AR(2) model, which regresses each sales value on the last two.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case, we learn two coefficients, which tell us the effect of the last two sales values on the current sales.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this model may perform better, it may be more difficult to interpret.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1" name="Shape 8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7" name="Shape 8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Shape 8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9" name="Shape 879"/>
          <p:cNvSpPr/>
          <p:nvPr/>
        </p:nvSpPr>
        <p:spPr>
          <a:xfrm>
            <a:off x="2961475" y="2195250"/>
            <a:ext cx="95763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start to diagnose the model, we want to look at residuals.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residuals?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linear regression, what did we expect of residuals?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3" name="Shape 88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Residuals are the errors of the model or how off our predictions are.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Ideally, we want randomly distributed errors that are small.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errors are large, our model does not perform well.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 errors have a pattern, particularly over time, we may have overlooked something in the model or have periods of time that are different than the rest of the dataset.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plot the residuals.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model.resid.plot()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 we see large spikes at the end of each year, indicating that our model does not account for the holiday spikes.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model considers a short period of time, so it does not take into account the longer seasonal pattern.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also plot the autocorrelations of the residuals.  In an ideal world, these would all be near 0 and appear random.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plot_acf(model.resid,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lags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plot shows a problem:  the errors are increasing and decreasing every week in a clear pattern.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may need to expand our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1" name="Shape 9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TIME SERIES MODELING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times when you may want to use a series of values to predict a future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number of sales in a future month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Anticipated website traffic when buying a server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Financial forecasting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number of visitors to your store during the holidays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expand this AR model to an ARMA model, we can include the moving average component as well.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Now we learn two coefficients, one for the AR(1) component and one for the MA(1) component.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13" name="Shape 9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5" name="Shape 915"/>
          <p:cNvSpPr/>
          <p:nvPr/>
        </p:nvSpPr>
        <p:spPr>
          <a:xfrm>
            <a:off x="2961475" y="2030250"/>
            <a:ext cx="9454800" cy="3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Take a moment to look at the coefficients of our new model.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Offer an interpretation of this model.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7" name="Shape 91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8" name="Shape 91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19" name="Shape 91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Remember that this is an AR(1) + MA(1) model.  The AR coefficient represents dependency on the last value and the MA component represents any spikes independent of the last value.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coefficients here are 0.69 for the AR component and -0.03 for the MA component.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AR coefficient is the same as before (decreasing values).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MA component is fairly small (which we should have expected from the autocorrelation plots).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5" name="Shape 9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AR, MA, AND ARMA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use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statsmodels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fit ARIMA models.  Let’s start by using ARIMA(1, 0, 1) to fit an ARMA(1, 1)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statsmodels.tsa.arima_model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ARIMA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see that this model is the same as our previous ARMA model.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fit a true ARIMA model to predict the difference of the series.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remove the MA component since it does not appear to be useful.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ARIMA(store1_sales_data, 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now have an AR(1) model on the differenced series with a coefficient of -0.18.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7" name="Shape 9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43" name="Shape 9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Shape 94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5" name="Shape 945"/>
          <p:cNvSpPr/>
          <p:nvPr/>
        </p:nvSpPr>
        <p:spPr>
          <a:xfrm>
            <a:off x="2961475" y="2030250"/>
            <a:ext cx="9258600" cy="3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this model match the lag 1 autocorrelation of the differenced series?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the data stationary?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6" name="Shape 94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49" name="Shape 94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compute the lag 1 autocorrelation of the differenced series and see if they match.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store1_sales_data.Sales.diff(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).autocorr(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#-0.181</a:t>
            </a:r>
            <a:endParaRPr sz="2200">
              <a:solidFill>
                <a:srgbClr val="969896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also plot it to see the difference.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store1_sales_data.Sales.diff(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).plot()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match.  Note that this is generally true, but the variance is NOT constant.  It’s mostly the same throughout the series except around the holidays.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5" name="Shape 9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our models, we can also plot our predictions against the true series using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plot_predict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function.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compare the last 50 days of true values against our predictions.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model.plot_predict(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function takes two arguments, the start and end index of the dataframe to plot.  Here, we are plotting the last 50 values.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1" name="Shape 9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plot earlier values with our predictions continuing where the true values stop, we can do the following.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matplotlib.pyplot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fig, ax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plt.subplots()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ax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store1_sales_data[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'2014'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].plot(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fig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model.plot_predict(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ax,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plot_insample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plots true values in 2014 and our predictions 200 days out from 2014.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7" name="Shape 9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3" name="Shape 9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Shape 97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2961475" y="2030250"/>
            <a:ext cx="9258600" cy="3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revisit our diagnostics to check that our models are working well.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Plot the residuals and autocorrelation of the residuals.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 there patterns or outliers?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6" name="Shape 97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7" name="Shape 97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9" name="Shape 979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two previous problems remain: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Large errors around the holiday period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Errors with high autocorrelation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5" name="Shape 9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adjust the AR component of the model to adjust for a piece of this.  Let’s increase the lag to 7.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 = ARIMA(store1_sales_data, (7, 1, 2)).fit()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model.summary()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plot_acf(model.resid, lags=50)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removes some of the autocorrelation in the residuals but large discrepancies still exist.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they exist where we are breaking our model assumptions.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1" name="Shape 99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7" name="Shape 9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Shape 99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9" name="Shape 999"/>
          <p:cNvSpPr/>
          <p:nvPr/>
        </p:nvSpPr>
        <p:spPr>
          <a:xfrm>
            <a:off x="2961475" y="2030250"/>
            <a:ext cx="9398700" cy="3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Alter the time period of predictions and the p, d, and q parameters.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any of these improve diagnostics?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changing p and q imply based upon the autocorrelation plot?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changing d?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0" name="Shape 100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1" name="Shape 100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2" name="Shape 100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03" name="Shape 100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p increases the dependency on previous values further (longer lag).  But our autocorrelation plots show this isn’t necessary past a certain point.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q increases the likelihood of an unexpected jump at a handful of points.  The autocorrelation plots show this doesn’t help past a certain point.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Increasing d increases differencing, but d=1 moves our data towards stationarity (other than a few points).  d=2 would imply an exponential trend which we don’t have here.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9" name="Shape 10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variants of ARIMA that will better handle the seasonal aspect of our data.  This is referred to as Seasonal ARIMA.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models fit two ARIMA models, one on the current frequency (daily in our example) and another on the seasonal frequency (maybe monthly or yearly patterns).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Additionally, issues with seasonality could be handled by preprocessing tricks such as detrending.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5" name="Shape 10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ARIMA MODELS IN STATSMODELS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1" name="Shape 102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WALMART SALES DATA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hape 10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Shape 102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8" name="Shape 1028"/>
          <p:cNvSpPr/>
          <p:nvPr/>
        </p:nvSpPr>
        <p:spPr>
          <a:xfrm>
            <a:off x="2961475" y="2224350"/>
            <a:ext cx="7559400" cy="4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will analyze the weekly sales data from Walmart over a two year period from 2010 to 2012.  The data is separated by store and department, but we will focus on analyzing one store for simplicity.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To read in the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matplotlib inline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'lessons/lesson-16/assets/data/train.csv'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data.set_index(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'Date'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inplace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data.head()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9" name="Shape 1029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 (50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30" name="Shape 103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31" name="Shape 103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Shape 10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Shape 103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8" name="Shape 1038"/>
          <p:cNvSpPr/>
          <p:nvPr/>
        </p:nvSpPr>
        <p:spPr>
          <a:xfrm>
            <a:off x="2961475" y="2224349"/>
            <a:ext cx="7559400" cy="42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Complete the following tasks: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ilter the dataframe to Store 1 sales and aggregate over departments to compute the total sales per store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rolling_mean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What general trends do you observe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the 1, 2, 52 autocorrelations for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Weekly_Sales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and/or create an autocorrelation 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does the autocorrelation plot say about the type of model you want to build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40" name="Shape 104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1" name="Shape 104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Shape 10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Shape 10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2961475" y="2224349"/>
            <a:ext cx="7559400" cy="42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plit the weekly sales data in a training and test set - using 75% of the data for trainin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an AR(1) model on the training data and compute the mean absolute error of the predictions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lot the residuals - where are their significant errors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and AR(2) model and an ARMA(2, 2) model - does this improve your mean absolute error on the held out set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5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inally, compute an ARIMA model to improve your prediction error - iterate on the p, q, and parameters comparing the model's performance.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DIRECTIONS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50" name="Shape 10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1" name="Shape 105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WALMART SALES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7" name="Shape 105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ARE TIME SERIES MODELS?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Time series models are models that will be used to predict a future value in the time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other predictive models, we will use prior history to predict the future.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models, we will use the                                                        earlier in time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outcome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variables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inputs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for predictions.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600" y="3778925"/>
            <a:ext cx="5216151" cy="2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ime-series models use previous values to predict future values, also known as forecasting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 and MA model are simple models on previous values or previous errors respectively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RMA combines these two types of models to account for both gradual shifts (due to AR models) and abrupt changes (MA models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3" name="Shape 10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RIMA models train ARMA models on differenced data to accoun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 for non-stationary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ote that none of these models may perform well for data that has more random variation.  </a:t>
            </a: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for something like iphone sales (or searches) which may be sporadic, with short periods of increases, these models may not work well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9" name="Shape 10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1" name="Shape 108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2" name="Shape 1082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Part 3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8" name="Shape 108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94" name="Shape 109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095" name="Shape 109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096" name="Shape 1096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  <a:endParaRPr sz="9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102" name="Shape 11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103" name="Shape 11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104" name="Shape 1104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5" name="Shape 1105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11" name="Shape 1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112" name="Shape 1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113" name="Shape 1113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1114" name="Shape 111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1115" name="Shape 1115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6" name="Shape 111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  <a:endParaRPr sz="25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  <a:endParaRPr sz="25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  <a:endParaRPr sz="25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lang="en-US" sz="25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4422</Words>
  <Application>Microsoft Office PowerPoint</Application>
  <PresentationFormat>Custom</PresentationFormat>
  <Paragraphs>630</Paragraphs>
  <Slides>97</Slides>
  <Notes>97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Georgia</vt:lpstr>
      <vt:lpstr>Consolas</vt:lpstr>
      <vt:lpstr>Merriweather Sans</vt:lpstr>
      <vt:lpstr>Oswald</vt:lpstr>
      <vt:lpstr>Impact</vt:lpstr>
      <vt:lpstr>Arial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Longstreet</dc:creator>
  <cp:lastModifiedBy>Steven Longstreet</cp:lastModifiedBy>
  <cp:revision>2</cp:revision>
  <dcterms:modified xsi:type="dcterms:W3CDTF">2018-06-07T19:45:17Z</dcterms:modified>
</cp:coreProperties>
</file>