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6" r:id="rId4"/>
    <p:sldId id="263" r:id="rId5"/>
    <p:sldId id="277" r:id="rId6"/>
    <p:sldId id="257" r:id="rId7"/>
    <p:sldId id="264" r:id="rId8"/>
    <p:sldId id="267" r:id="rId9"/>
    <p:sldId id="275" r:id="rId10"/>
    <p:sldId id="266" r:id="rId11"/>
    <p:sldId id="265" r:id="rId12"/>
    <p:sldId id="258" r:id="rId13"/>
    <p:sldId id="269" r:id="rId14"/>
    <p:sldId id="270" r:id="rId15"/>
    <p:sldId id="271" r:id="rId16"/>
    <p:sldId id="259" r:id="rId17"/>
    <p:sldId id="260" r:id="rId18"/>
    <p:sldId id="272" r:id="rId19"/>
    <p:sldId id="261" r:id="rId20"/>
    <p:sldId id="279" r:id="rId21"/>
    <p:sldId id="273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70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3110-0BD0-4A05-9127-818763B0958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E1D5-54B7-412C-B84B-4416F4FA0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7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ed.gov/dataset/college-scorecard-all-data-files-through-6-2020/resour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CAB-BF02-4DE6-BA44-264E4DDC8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Scorecard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3EDB4-A3AB-455E-85A4-317B1112C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Hinojosa</a:t>
            </a:r>
          </a:p>
        </p:txBody>
      </p:sp>
    </p:spTree>
    <p:extLst>
      <p:ext uri="{BB962C8B-B14F-4D97-AF65-F5344CB8AC3E}">
        <p14:creationId xmlns:p14="http://schemas.microsoft.com/office/powerpoint/2010/main" val="52081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199-3FDF-4ED6-AA47-0613258F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B3D6-C991-4F12-8515-E3D00BF5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Graduation Debt</a:t>
            </a:r>
          </a:p>
          <a:p>
            <a:r>
              <a:rPr lang="en-US" dirty="0"/>
              <a:t>Completion Rate</a:t>
            </a:r>
          </a:p>
          <a:p>
            <a:r>
              <a:rPr lang="en-US" dirty="0"/>
              <a:t>Avg Faculty Salary</a:t>
            </a:r>
          </a:p>
          <a:p>
            <a:r>
              <a:rPr lang="en-US" dirty="0"/>
              <a:t>Tuition Fee In State</a:t>
            </a:r>
          </a:p>
          <a:p>
            <a:r>
              <a:rPr lang="en-US" dirty="0"/>
              <a:t>Tuition Fee Out of State</a:t>
            </a:r>
          </a:p>
          <a:p>
            <a:r>
              <a:rPr lang="en-US" dirty="0"/>
              <a:t>Average SAT Scores</a:t>
            </a:r>
          </a:p>
          <a:p>
            <a:r>
              <a:rPr lang="en-US" dirty="0"/>
              <a:t>Default Rate after 2 years out of school</a:t>
            </a:r>
          </a:p>
          <a:p>
            <a:r>
              <a:rPr lang="en-US" dirty="0"/>
              <a:t>Engineering Major</a:t>
            </a:r>
          </a:p>
          <a:p>
            <a:r>
              <a:rPr lang="en-US" dirty="0"/>
              <a:t>Biology or Medical Major</a:t>
            </a:r>
          </a:p>
          <a:p>
            <a:r>
              <a:rPr lang="en-US" dirty="0"/>
              <a:t>Health Professionals</a:t>
            </a:r>
          </a:p>
          <a:p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16719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BEB3-EAD1-4BAE-BAB4-5120BE98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03EF-5159-4502-A9C5-922312F9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MD_EARN_WNE_P6 = Median Earnings after 6 years</a:t>
            </a:r>
          </a:p>
          <a:p>
            <a:r>
              <a:rPr lang="en-US" dirty="0"/>
              <a:t>Adjusted for inflation to 2017 dollars by Ed Scorecard</a:t>
            </a:r>
          </a:p>
          <a:p>
            <a:r>
              <a:rPr lang="en-US" dirty="0"/>
              <a:t>count      1221.000000</a:t>
            </a:r>
          </a:p>
          <a:p>
            <a:r>
              <a:rPr lang="en-US" dirty="0"/>
              <a:t>mean      36720.065520</a:t>
            </a:r>
          </a:p>
          <a:p>
            <a:r>
              <a:rPr lang="en-US" dirty="0"/>
              <a:t>std        9264.982478</a:t>
            </a:r>
          </a:p>
          <a:p>
            <a:r>
              <a:rPr lang="en-US" dirty="0"/>
              <a:t>min       19200.000000</a:t>
            </a:r>
          </a:p>
          <a:p>
            <a:r>
              <a:rPr lang="en-US" dirty="0"/>
              <a:t>25%       31200.000000</a:t>
            </a:r>
          </a:p>
          <a:p>
            <a:r>
              <a:rPr lang="en-US" dirty="0"/>
              <a:t>50%       35300.000000</a:t>
            </a:r>
          </a:p>
          <a:p>
            <a:r>
              <a:rPr lang="en-US" dirty="0"/>
              <a:t>75%       40100.000000</a:t>
            </a:r>
          </a:p>
          <a:p>
            <a:r>
              <a:rPr lang="en-US" dirty="0"/>
              <a:t>max      120400.000000</a:t>
            </a:r>
          </a:p>
        </p:txBody>
      </p:sp>
    </p:spTree>
    <p:extLst>
      <p:ext uri="{BB962C8B-B14F-4D97-AF65-F5344CB8AC3E}">
        <p14:creationId xmlns:p14="http://schemas.microsoft.com/office/powerpoint/2010/main" val="33360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13CE-838B-4E54-AF42-D866C0F1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E23541-D740-4540-BFDE-C368F690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6" y="1396526"/>
            <a:ext cx="5481434" cy="3608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09D161-2367-42AD-97A7-20201555C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7" y="1407808"/>
            <a:ext cx="5791095" cy="38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6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196F-4E07-4753-B413-E84E4D89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F64F7-2733-4B50-94EF-CE61C040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0" y="1322689"/>
            <a:ext cx="664937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8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B2A9-AED8-4E57-ABBC-B2E1434A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90" y="2479150"/>
            <a:ext cx="10515600" cy="1325563"/>
          </a:xfrm>
        </p:spPr>
        <p:txBody>
          <a:bodyPr/>
          <a:lstStyle/>
          <a:p>
            <a:r>
              <a:rPr lang="en-US" dirty="0" err="1"/>
              <a:t>Pairplot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EA457-2C9C-4C39-93E2-46CD2A87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5" y="4224"/>
            <a:ext cx="8086987" cy="68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2663-0596-42B6-B4A1-C98C8CA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9825D-8E91-4B28-9071-761C909A6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26" y="1261863"/>
            <a:ext cx="4303453" cy="51826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95BF18-06FF-4FBD-8330-7EC80735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0" y="1299685"/>
            <a:ext cx="4303453" cy="5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39C6-EE46-40CD-A4BB-BBA0EBE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68510-C109-4FAB-9930-D3AAF8BF3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4551764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/>
                  <a:t>11 </a:t>
                </a:r>
              </a:p>
              <a:p>
                <a:r>
                  <a:rPr lang="en-US" dirty="0"/>
                  <a:t>Multicollinearity</a:t>
                </a:r>
              </a:p>
              <a:p>
                <a:r>
                  <a:rPr lang="en-US" dirty="0"/>
                  <a:t>Numerical Problems</a:t>
                </a:r>
              </a:p>
              <a:p>
                <a:r>
                  <a:rPr lang="en-US" dirty="0"/>
                  <a:t>Moved on to the Next Model</a:t>
                </a:r>
              </a:p>
              <a:p>
                <a:r>
                  <a:rPr lang="en-US" dirty="0"/>
                  <a:t>Score .65</a:t>
                </a:r>
              </a:p>
              <a:p>
                <a:r>
                  <a:rPr lang="en-US" dirty="0"/>
                  <a:t>Train Test Split</a:t>
                </a:r>
              </a:p>
              <a:p>
                <a:r>
                  <a:rPr lang="en-US" dirty="0"/>
                  <a:t>Tried to adjust but no improvement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pPr marL="0" indent="0">
                  <a:buNone/>
                </a:pP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68510-C109-4FAB-9930-D3AAF8BF3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4551764" cy="4195481"/>
              </a:xfrm>
              <a:blipFill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9274988-E0AE-41C5-BEFC-FDCAEAF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5" y="1853248"/>
            <a:ext cx="5814874" cy="44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9EB51-74C9-45E7-B19C-3937D107D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16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6E17-34D6-420F-9820-F47B90B1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43"/>
            <a:ext cx="338915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Decisions Tree</a:t>
            </a:r>
          </a:p>
        </p:txBody>
      </p:sp>
    </p:spTree>
    <p:extLst>
      <p:ext uri="{BB962C8B-B14F-4D97-AF65-F5344CB8AC3E}">
        <p14:creationId xmlns:p14="http://schemas.microsoft.com/office/powerpoint/2010/main" val="24422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E632-16DF-4B0B-B64B-CD5212A3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156E-DB32-484F-8B32-3387125F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70838" cy="4351338"/>
          </a:xfrm>
        </p:spPr>
        <p:txBody>
          <a:bodyPr>
            <a:normAutofit/>
          </a:bodyPr>
          <a:lstStyle/>
          <a:p>
            <a:r>
              <a:rPr lang="en-US" dirty="0"/>
              <a:t>Baseline RMSE 9094</a:t>
            </a:r>
          </a:p>
          <a:p>
            <a:r>
              <a:rPr lang="en-US" dirty="0"/>
              <a:t>Grid Search Max Depth Range of 7 features</a:t>
            </a:r>
          </a:p>
          <a:p>
            <a:r>
              <a:rPr lang="en-US" dirty="0"/>
              <a:t>Ran with 7 features</a:t>
            </a:r>
          </a:p>
          <a:p>
            <a:r>
              <a:rPr lang="en-US" dirty="0"/>
              <a:t>Grid search Score .85 with best parameters CV = 10</a:t>
            </a:r>
          </a:p>
          <a:p>
            <a:r>
              <a:rPr lang="en-US" dirty="0"/>
              <a:t>Completion Rate was important</a:t>
            </a:r>
          </a:p>
          <a:p>
            <a:r>
              <a:rPr lang="en-US" dirty="0"/>
              <a:t>Engineering seemed to matter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18D6-6B79-4871-B443-05420821A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38" y="1896773"/>
            <a:ext cx="2878919" cy="3699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89486-75B7-448B-9DC2-1A2A0F5D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40" y="2048711"/>
            <a:ext cx="4211642" cy="2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6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EA3F-C161-401F-B3DF-65A19D7E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D948-39CD-440D-A878-CEB991AA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90" y="2052917"/>
            <a:ext cx="3853901" cy="4195481"/>
          </a:xfrm>
        </p:spPr>
        <p:txBody>
          <a:bodyPr/>
          <a:lstStyle/>
          <a:p>
            <a:r>
              <a:rPr lang="en-US" dirty="0"/>
              <a:t>Baseline Score .94</a:t>
            </a:r>
          </a:p>
          <a:p>
            <a:r>
              <a:rPr lang="en-US" dirty="0"/>
              <a:t>Feature Importance Changed</a:t>
            </a:r>
          </a:p>
          <a:p>
            <a:pPr lvl="1"/>
            <a:r>
              <a:rPr lang="en-US" dirty="0"/>
              <a:t>Completion Rate</a:t>
            </a:r>
          </a:p>
          <a:p>
            <a:r>
              <a:rPr lang="en-US" dirty="0"/>
              <a:t>Grid Search CV</a:t>
            </a:r>
          </a:p>
          <a:p>
            <a:pPr lvl="1"/>
            <a:r>
              <a:rPr lang="en-US" dirty="0"/>
              <a:t>N = 230</a:t>
            </a:r>
          </a:p>
          <a:p>
            <a:pPr lvl="1"/>
            <a:r>
              <a:rPr lang="en-US" dirty="0"/>
              <a:t>8 Max Features</a:t>
            </a:r>
          </a:p>
          <a:p>
            <a:pPr lvl="1"/>
            <a:r>
              <a:rPr lang="en-US" dirty="0"/>
              <a:t>Model Improved from .94 to .96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5E425-2FE9-47AE-98CE-9EDA53D1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91" y="2052917"/>
            <a:ext cx="2781688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BE6CC-3933-4693-8089-4B88DE69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42" y="2052917"/>
            <a:ext cx="4433928" cy="31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2159-6742-4A95-9044-10CD7274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76BB-4323-4DEE-A1BB-264435D2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Action/College Score Card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Visuals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Comparison/Final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1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C32-8BCE-4314-A663-C84453F8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 Predicted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8D35A-684A-4FDF-B2D9-4EA3B123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51" y="347387"/>
            <a:ext cx="3799488" cy="61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2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E09D-7C22-48DD-81DB-18C5600F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500A-89EA-4928-8030-01A19401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3135"/>
            <a:ext cx="8946541" cy="581226"/>
          </a:xfrm>
        </p:spPr>
        <p:txBody>
          <a:bodyPr/>
          <a:lstStyle/>
          <a:p>
            <a:r>
              <a:rPr lang="en-US" dirty="0"/>
              <a:t>Random Forest provided the best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152F2-F3FD-4F36-9893-24250F32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05707"/>
              </p:ext>
            </p:extLst>
          </p:nvPr>
        </p:nvGraphicFramePr>
        <p:xfrm>
          <a:off x="1170424" y="2187671"/>
          <a:ext cx="9985376" cy="377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344">
                  <a:extLst>
                    <a:ext uri="{9D8B030D-6E8A-4147-A177-3AD203B41FA5}">
                      <a16:colId xmlns:a16="http://schemas.microsoft.com/office/drawing/2014/main" val="47700758"/>
                    </a:ext>
                  </a:extLst>
                </a:gridCol>
                <a:gridCol w="2496344">
                  <a:extLst>
                    <a:ext uri="{9D8B030D-6E8A-4147-A177-3AD203B41FA5}">
                      <a16:colId xmlns:a16="http://schemas.microsoft.com/office/drawing/2014/main" val="3261680828"/>
                    </a:ext>
                  </a:extLst>
                </a:gridCol>
                <a:gridCol w="2496344">
                  <a:extLst>
                    <a:ext uri="{9D8B030D-6E8A-4147-A177-3AD203B41FA5}">
                      <a16:colId xmlns:a16="http://schemas.microsoft.com/office/drawing/2014/main" val="3388465499"/>
                    </a:ext>
                  </a:extLst>
                </a:gridCol>
                <a:gridCol w="2496344">
                  <a:extLst>
                    <a:ext uri="{9D8B030D-6E8A-4147-A177-3AD203B41FA5}">
                      <a16:colId xmlns:a16="http://schemas.microsoft.com/office/drawing/2014/main" val="4160712265"/>
                    </a:ext>
                  </a:extLst>
                </a:gridCol>
              </a:tblGrid>
              <a:tr h="649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76008"/>
                  </a:ext>
                </a:extLst>
              </a:tr>
              <a:tr h="781747">
                <a:tc>
                  <a:txBody>
                    <a:bodyPr/>
                    <a:lstStyle/>
                    <a:p>
                      <a:r>
                        <a:rPr lang="en-US" dirty="0"/>
                        <a:t>Baseline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347"/>
                  </a:ext>
                </a:extLst>
              </a:tr>
              <a:tr h="781747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85424"/>
                  </a:ext>
                </a:extLst>
              </a:tr>
              <a:tr h="781747">
                <a:tc>
                  <a:txBody>
                    <a:bodyPr/>
                    <a:lstStyle/>
                    <a:p>
                      <a:r>
                        <a:rPr lang="en-US" dirty="0"/>
                        <a:t>Best N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57231"/>
                  </a:ext>
                </a:extLst>
              </a:tr>
              <a:tr h="781747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4611.96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8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6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7FFF-B509-4DB8-BCDC-30114984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6A2B-FCB2-4C4E-81F1-4BF2413F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a Degree has some affect on Earnings</a:t>
            </a:r>
          </a:p>
          <a:p>
            <a:r>
              <a:rPr lang="en-US" dirty="0"/>
              <a:t>Majors have some affect on Earnings</a:t>
            </a:r>
          </a:p>
          <a:p>
            <a:r>
              <a:rPr lang="en-US" dirty="0"/>
              <a:t>Relationship between Debt and Earnings is Inverse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83A2-1003-48F7-8592-222C1A8D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E131-9CCB-4E44-8469-BD622FAE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Use all the data Set to predict median earnings</a:t>
            </a:r>
          </a:p>
          <a:p>
            <a:r>
              <a:rPr lang="en-US" dirty="0"/>
              <a:t>Import the Dictionary join with the data set</a:t>
            </a:r>
          </a:p>
          <a:p>
            <a:r>
              <a:rPr lang="en-US" dirty="0"/>
              <a:t>Find the College</a:t>
            </a:r>
          </a:p>
          <a:p>
            <a:r>
              <a:rPr lang="en-US" dirty="0"/>
              <a:t>Compare with Debt </a:t>
            </a:r>
          </a:p>
          <a:p>
            <a:r>
              <a:rPr lang="en-US" dirty="0"/>
              <a:t>Adjust for Dummy Variables and Weighted Values in Linear Regression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945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5EB8-3F9D-444D-A00B-13EAF44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1EE4-1B53-41DC-B153-A4AF4F36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Predict Earnings after some time after college?</a:t>
            </a:r>
          </a:p>
        </p:txBody>
      </p:sp>
    </p:spTree>
    <p:extLst>
      <p:ext uri="{BB962C8B-B14F-4D97-AF65-F5344CB8AC3E}">
        <p14:creationId xmlns:p14="http://schemas.microsoft.com/office/powerpoint/2010/main" val="32759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9983-E334-432C-9789-B114A0B3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3AD7-2DF9-42E2-8ED2-CEBA4D5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with features (I think) that contribute to Median Earnings</a:t>
            </a:r>
          </a:p>
          <a:p>
            <a:r>
              <a:rPr lang="en-US" dirty="0"/>
              <a:t>Evaluate and find important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CF82-BE88-4471-8D3D-C0F062BD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Scorecard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CC1F-5EB3-4518-90B5-2D1EED77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https://data.ed.gov/dataset/college-scorecard-all-data-files-through-6-2020/resources</a:t>
            </a:r>
            <a:endParaRPr lang="en-US" dirty="0"/>
          </a:p>
          <a:p>
            <a:r>
              <a:rPr lang="en-US" dirty="0"/>
              <a:t>Most Recent Institution Level Data</a:t>
            </a:r>
          </a:p>
          <a:p>
            <a:r>
              <a:rPr lang="en-US" dirty="0"/>
              <a:t>1997-2019</a:t>
            </a:r>
          </a:p>
        </p:txBody>
      </p:sp>
    </p:spTree>
    <p:extLst>
      <p:ext uri="{BB962C8B-B14F-4D97-AF65-F5344CB8AC3E}">
        <p14:creationId xmlns:p14="http://schemas.microsoft.com/office/powerpoint/2010/main" val="209514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EE28-AEB7-4942-9F17-E4F14F4A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B507B1-9F2B-40A5-B045-7D139E4B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Scorecard Data most recent data</a:t>
            </a:r>
          </a:p>
          <a:p>
            <a:r>
              <a:rPr lang="en-US" dirty="0"/>
              <a:t>Rows = 6806</a:t>
            </a:r>
          </a:p>
          <a:p>
            <a:r>
              <a:rPr lang="en-US" dirty="0"/>
              <a:t>Columns = 2384</a:t>
            </a:r>
          </a:p>
          <a:p>
            <a:r>
              <a:rPr lang="en-US" dirty="0"/>
              <a:t>Missing Values 2736625</a:t>
            </a:r>
          </a:p>
          <a:p>
            <a:r>
              <a:rPr lang="en-US" dirty="0"/>
              <a:t>Columns divided into Categories Academics, Admissions, Aid, Costs, Earnings, repayment, School, Student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201-5B82-433C-B058-6A0C2212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EFFE-0F8A-41ED-BD8A-C5A5CBA3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College Scorecard Dictionary Found Variables Manually after doing some initial Visualization </a:t>
            </a:r>
          </a:p>
          <a:p>
            <a:r>
              <a:rPr lang="en-US" dirty="0"/>
              <a:t>Dropped the features Down from 2384 to 48 then to 12 for the Machine Learning Model</a:t>
            </a:r>
          </a:p>
          <a:p>
            <a:r>
              <a:rPr lang="en-US" dirty="0"/>
              <a:t>Dropped NA variables</a:t>
            </a:r>
          </a:p>
          <a:p>
            <a:r>
              <a:rPr lang="en-US" dirty="0"/>
              <a:t>Privacy Suppression Variables most of the demographics.</a:t>
            </a:r>
          </a:p>
          <a:p>
            <a:r>
              <a:rPr lang="en-US" dirty="0"/>
              <a:t>Assigned Column Names</a:t>
            </a:r>
          </a:p>
          <a:p>
            <a:r>
              <a:rPr lang="en-US" dirty="0"/>
              <a:t>Data Visualization Grouped by Categorical Variables</a:t>
            </a:r>
          </a:p>
          <a:p>
            <a:r>
              <a:rPr lang="en-US" dirty="0"/>
              <a:t>Dropped Categorical variables from Machine Learning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6003-BCC1-4A8F-8D1C-1DD2E0EC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84D9-85D7-4C1E-9A36-E2FF0194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740" y="793420"/>
            <a:ext cx="5097094" cy="5537489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Rows     :  1242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 :  12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Missing values :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Unique values :  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MD_EARN_WNE_P6         333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GRAD_DEBT_MDN          523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C150_4                1123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AVGFACSAL             1135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TUITIONFEE_IN         1169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TUITIONFEE_OUT        1164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SAT_AVG                438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CDR2                   170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Engineering            433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BioMedical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755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Health_Professions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820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Communication          613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BB9E8-AE59-4145-84AF-605A37CB9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6" y="1476342"/>
            <a:ext cx="3638898" cy="27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8D3D-DACA-497E-A8FC-63B72CB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6AB-28F2-4B52-A77F-53BAAE2C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random forest with model with all available Majors and selected the top important variables most of the Majors except for 4 of them had an importance value.</a:t>
            </a:r>
          </a:p>
          <a:p>
            <a:r>
              <a:rPr lang="en-US" dirty="0"/>
              <a:t>Studied the Dictionary and Picked Variables from Different Categories to avoid Multicollinearity</a:t>
            </a:r>
          </a:p>
          <a:p>
            <a:r>
              <a:rPr lang="en-US" dirty="0"/>
              <a:t>Avoided the Earnings Category</a:t>
            </a:r>
          </a:p>
          <a:p>
            <a:r>
              <a:rPr lang="en-US" dirty="0"/>
              <a:t>Assumptions made Debt has an effect on Earnings</a:t>
            </a:r>
          </a:p>
        </p:txBody>
      </p:sp>
    </p:spTree>
    <p:extLst>
      <p:ext uri="{BB962C8B-B14F-4D97-AF65-F5344CB8AC3E}">
        <p14:creationId xmlns:p14="http://schemas.microsoft.com/office/powerpoint/2010/main" val="341570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1431</TotalTime>
  <Words>586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Courier New</vt:lpstr>
      <vt:lpstr>Wingdings 3</vt:lpstr>
      <vt:lpstr>Ion</vt:lpstr>
      <vt:lpstr>College Scorecard Data</vt:lpstr>
      <vt:lpstr>Agenda</vt:lpstr>
      <vt:lpstr>Question </vt:lpstr>
      <vt:lpstr>Action and Motivation </vt:lpstr>
      <vt:lpstr>College Scorecard </vt:lpstr>
      <vt:lpstr>Data</vt:lpstr>
      <vt:lpstr>Data Cleaning</vt:lpstr>
      <vt:lpstr>Data  Set </vt:lpstr>
      <vt:lpstr>Variable Selection</vt:lpstr>
      <vt:lpstr>Features</vt:lpstr>
      <vt:lpstr>Dependent Variable</vt:lpstr>
      <vt:lpstr>Graphs</vt:lpstr>
      <vt:lpstr>Heat Map</vt:lpstr>
      <vt:lpstr>Pairplot</vt:lpstr>
      <vt:lpstr>Box Plots</vt:lpstr>
      <vt:lpstr>Linear Regression</vt:lpstr>
      <vt:lpstr>Decisions Tree</vt:lpstr>
      <vt:lpstr>Decision Tree Model</vt:lpstr>
      <vt:lpstr>Random Forest</vt:lpstr>
      <vt:lpstr>Actual V Predicted</vt:lpstr>
      <vt:lpstr>Best Model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Scorecard Data</dc:title>
  <dc:creator>Adrian Hinojosa</dc:creator>
  <cp:lastModifiedBy>Adrian Hinojosa</cp:lastModifiedBy>
  <cp:revision>33</cp:revision>
  <dcterms:created xsi:type="dcterms:W3CDTF">2021-03-22T00:33:22Z</dcterms:created>
  <dcterms:modified xsi:type="dcterms:W3CDTF">2021-03-23T00:39:55Z</dcterms:modified>
</cp:coreProperties>
</file>