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3" r:id="rId7"/>
    <p:sldId id="257" r:id="rId8"/>
    <p:sldId id="268" r:id="rId9"/>
    <p:sldId id="267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168" y="88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567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4741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4355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102530" y="3623621"/>
            <a:ext cx="2242984" cy="173804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/>
              <a:t>Microchip EVB-LAN9662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672894" y="3515829"/>
            <a:ext cx="1997176" cy="1863890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/>
              <a:t>NXP GLB end0</a:t>
            </a:r>
          </a:p>
          <a:p>
            <a:pPr lvl="0">
              <a:defRPr/>
            </a:pPr>
            <a:r>
              <a:rPr lang="en-US" altLang="ko-KR" sz="3900"/>
              <a:t>(linux)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9510455" y="3518237"/>
            <a:ext cx="2140564" cy="187100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/>
              <a:t>intel i210</a:t>
            </a:r>
          </a:p>
          <a:p>
            <a:pPr lvl="0">
              <a:defRPr/>
            </a:pPr>
            <a:r>
              <a:rPr lang="en-US" altLang="ko-KR" sz="3900"/>
              <a:t>enp2s0</a:t>
            </a:r>
          </a:p>
          <a:p>
            <a:pPr lvl="0">
              <a:defRPr/>
            </a:pPr>
            <a:r>
              <a:rPr lang="en-US" altLang="ko-KR" sz="3900"/>
              <a:t>(linux)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4170515" y="4311670"/>
            <a:ext cx="932015" cy="361950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port 1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7345515" y="4311670"/>
            <a:ext cx="932015" cy="361950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port 2</a:t>
            </a:r>
          </a:p>
        </p:txBody>
      </p:sp>
      <p:cxnSp>
        <p:nvCxnSpPr>
          <p:cNvPr id="10" name="화살표 9"/>
          <p:cNvCxnSpPr>
            <a:endCxn id="8" idx="1"/>
          </p:cNvCxnSpPr>
          <p:nvPr/>
        </p:nvCxnSpPr>
        <p:spPr>
          <a:xfrm>
            <a:off x="2670070" y="4492645"/>
            <a:ext cx="1500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>
            <a:stCxn id="9" idx="3"/>
          </p:cNvCxnSpPr>
          <p:nvPr/>
        </p:nvCxnSpPr>
        <p:spPr>
          <a:xfrm>
            <a:off x="8277529" y="4492645"/>
            <a:ext cx="1232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가로 글상자 11"/>
          <p:cNvSpPr txBox="1"/>
          <p:nvPr/>
        </p:nvSpPr>
        <p:spPr>
          <a:xfrm>
            <a:off x="838259" y="5492749"/>
            <a:ext cx="1666446" cy="361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169.254.59.200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9749614" y="5494151"/>
            <a:ext cx="1662245" cy="359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169.254.59.170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0" y="3032134"/>
            <a:ext cx="4202656" cy="636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iperf3 -c 169.254.59.170 -u -p 5202 -b 10M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10092255" y="3156418"/>
            <a:ext cx="976961" cy="35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iperf3 -s</a:t>
            </a:r>
          </a:p>
        </p:txBody>
      </p:sp>
      <p:sp>
        <p:nvSpPr>
          <p:cNvPr id="17" name="가로 글상자 16"/>
          <p:cNvSpPr txBox="1"/>
          <p:nvPr/>
        </p:nvSpPr>
        <p:spPr>
          <a:xfrm>
            <a:off x="0" y="468716"/>
            <a:ext cx="12264390" cy="146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실험 환경 및 목적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>
                <a:solidFill>
                  <a:schemeClr val="dk1"/>
                </a:solidFill>
              </a:rPr>
              <a:t>NXP GoldBox를 송신기(sender)</a:t>
            </a:r>
            <a:r>
              <a:rPr lang="ko-KR" altLang="en-US"/>
              <a:t>로, </a:t>
            </a:r>
            <a:r>
              <a:rPr lang="ko-KR" altLang="en-US" b="1"/>
              <a:t>Intel i210 NIC를 수신기(receiver)</a:t>
            </a:r>
            <a:r>
              <a:rPr lang="ko-KR" altLang="en-US"/>
              <a:t>로 사용하여 </a:t>
            </a:r>
            <a:r>
              <a:rPr lang="ko-KR" altLang="en-US" b="1"/>
              <a:t>iperf3 UDP 트래픽 전송 실험</a:t>
            </a:r>
            <a:r>
              <a:rPr lang="ko-KR" altLang="en-US"/>
              <a:t>을 수행.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중간에 </a:t>
            </a:r>
            <a:r>
              <a:rPr lang="ko-KR" altLang="en-US" b="1"/>
              <a:t>Microchip EVB-LAN9662</a:t>
            </a:r>
            <a:r>
              <a:rPr lang="ko-KR" altLang="en-US"/>
              <a:t> 스위치를 넣어, 스위치에서 </a:t>
            </a:r>
            <a:r>
              <a:rPr lang="ko-KR" altLang="en-US" b="1"/>
              <a:t>CBS(Credit-Based Shaper) 등 TSN 기능 적용</a:t>
            </a:r>
            <a:r>
              <a:rPr lang="ko-KR" altLang="en-US"/>
              <a:t> 시 성능 변화를 측정.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7981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21" y="0"/>
            <a:ext cx="6194157" cy="45137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3278" y="0"/>
            <a:ext cx="5841045" cy="56699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72768" y="1398240"/>
            <a:ext cx="2611556" cy="42716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47524" y="5194146"/>
            <a:ext cx="5707360" cy="4113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100"/>
              <a:t>CBS</a:t>
            </a:r>
            <a:r>
              <a:rPr lang="ko-KR" altLang="en-US" sz="2100"/>
              <a:t> 설정값 </a:t>
            </a:r>
            <a:r>
              <a:rPr lang="en-US" altLang="ko-KR" sz="2100"/>
              <a:t>100%</a:t>
            </a:r>
            <a:r>
              <a:rPr lang="ko-KR" altLang="en-US" sz="2100"/>
              <a:t> 이상 트래픽 발생시 로스 발생 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15154061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550" y="0"/>
            <a:ext cx="10636900" cy="6858000"/>
          </a:xfrm>
          <a:prstGeom prst="rect">
            <a:avLst/>
          </a:prstGeom>
        </p:spPr>
      </p:pic>
      <p:cxnSp>
        <p:nvCxnSpPr>
          <p:cNvPr id="5" name="직선 연결선 2"/>
          <p:cNvCxnSpPr/>
          <p:nvPr/>
        </p:nvCxnSpPr>
        <p:spPr>
          <a:xfrm flipH="1">
            <a:off x="706416" y="715153"/>
            <a:ext cx="48017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436079" y="788229"/>
            <a:ext cx="3064141" cy="298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# FHD (8 Mbps 기준)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1968149" y="3278996"/>
            <a:ext cx="888875" cy="3004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6.4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3902646" y="1843895"/>
            <a:ext cx="888875" cy="3004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7.2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6089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479092" cy="4793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42202" y="0"/>
            <a:ext cx="5749798" cy="56054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783096" y="1398240"/>
            <a:ext cx="2408904" cy="4207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47524" y="5194146"/>
            <a:ext cx="5707360" cy="4113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100"/>
              <a:t>CBS</a:t>
            </a:r>
            <a:r>
              <a:rPr lang="ko-KR" altLang="en-US" sz="2100"/>
              <a:t> 설정값 </a:t>
            </a:r>
            <a:r>
              <a:rPr lang="en-US" altLang="ko-KR" sz="2100"/>
              <a:t>100%</a:t>
            </a:r>
            <a:r>
              <a:rPr lang="ko-KR" altLang="en-US" sz="2100"/>
              <a:t> 이상 트래픽 발생시 로스 발생 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390007687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4329" y="0"/>
            <a:ext cx="10423342" cy="6858000"/>
          </a:xfrm>
          <a:prstGeom prst="rect">
            <a:avLst/>
          </a:prstGeom>
        </p:spPr>
      </p:pic>
      <p:cxnSp>
        <p:nvCxnSpPr>
          <p:cNvPr id="5" name="직선 연결선 2"/>
          <p:cNvCxnSpPr/>
          <p:nvPr/>
        </p:nvCxnSpPr>
        <p:spPr>
          <a:xfrm flipH="1">
            <a:off x="706416" y="715153"/>
            <a:ext cx="48017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436079" y="788229"/>
            <a:ext cx="3064141" cy="298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# 4K (20 Mbps 기준)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2218404" y="2387947"/>
            <a:ext cx="888875" cy="3004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16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3965326" y="1449950"/>
            <a:ext cx="888875" cy="3007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18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0842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6660" y="0"/>
            <a:ext cx="5986905" cy="43270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53888" y="0"/>
            <a:ext cx="6438111" cy="62075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472768" y="1513159"/>
            <a:ext cx="2719233" cy="4613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47524" y="5194146"/>
            <a:ext cx="5707360" cy="4113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100"/>
              <a:t>CBS</a:t>
            </a:r>
            <a:r>
              <a:rPr lang="ko-KR" altLang="en-US" sz="2100"/>
              <a:t> 설정값 </a:t>
            </a:r>
            <a:r>
              <a:rPr lang="en-US" altLang="ko-KR" sz="2100"/>
              <a:t>100%</a:t>
            </a:r>
            <a:r>
              <a:rPr lang="ko-KR" altLang="en-US" sz="2100"/>
              <a:t> 이상 트래픽 발생시 로스 발생 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296250187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6099" y="0"/>
            <a:ext cx="10419801" cy="6858000"/>
          </a:xfrm>
          <a:prstGeom prst="rect">
            <a:avLst/>
          </a:prstGeom>
        </p:spPr>
      </p:pic>
      <p:cxnSp>
        <p:nvCxnSpPr>
          <p:cNvPr id="5" name="직선 연결선 2"/>
          <p:cNvCxnSpPr/>
          <p:nvPr/>
        </p:nvCxnSpPr>
        <p:spPr>
          <a:xfrm flipH="1">
            <a:off x="706416" y="715153"/>
            <a:ext cx="48017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436079" y="788229"/>
            <a:ext cx="3064141" cy="298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# 8K (80 Mbps 기준)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2076040" y="2281903"/>
            <a:ext cx="1031239" cy="3641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64Mbps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3908117" y="1481802"/>
            <a:ext cx="1031239" cy="3641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72Mbps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4641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057259" cy="43541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64633" y="0"/>
            <a:ext cx="6227367" cy="58563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91486" y="1417638"/>
            <a:ext cx="2719233" cy="426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47524" y="5194146"/>
            <a:ext cx="5707360" cy="4113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100"/>
              <a:t>CBS</a:t>
            </a:r>
            <a:r>
              <a:rPr lang="ko-KR" altLang="en-US" sz="2100"/>
              <a:t> 설정값 </a:t>
            </a:r>
            <a:r>
              <a:rPr lang="en-US" altLang="ko-KR" sz="2100"/>
              <a:t>100%</a:t>
            </a:r>
            <a:r>
              <a:rPr lang="ko-KR" altLang="en-US" sz="2100"/>
              <a:t> 이상 트래픽 발생시 로스 발생 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281459157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7055"/>
            <a:ext cx="10972798" cy="5929108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 sz="2500"/>
              <a:t>결론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CBS(Credit-Based Shaper) idle-slope 값은 영상 스트림의 최대 비트레이트를 기준으로 설정해야 함.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마진 포함 idle-slope = 최대 비트레이트 × 1.1 × 1000(kbps)</a:t>
            </a:r>
            <a:endParaRPr lang="ko-KR" altLang="en-US" sz="2500"/>
          </a:p>
          <a:p>
            <a:pPr lvl="0">
              <a:defRPr/>
            </a:pPr>
            <a:r>
              <a:rPr lang="ko-KR" altLang="en-US" sz="2500"/>
              <a:t>이렇게 하면 영상 품질 유지하면서도, 다른 트래픽 클래스 보호 가능.</a:t>
            </a:r>
            <a:endParaRPr lang="ko-KR" altLang="en-US" sz="2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3652" y="3161609"/>
            <a:ext cx="619211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9437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734343" y="2010215"/>
            <a:ext cx="10191750" cy="255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$ cat &lt;&lt;'EOF' &gt; ipatch-p2-cbs-tc0-5m.yaml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? "/ietf-interfaces:interfaces/interface[name='2']/mchp-velocitysp-port:eth-qos/config/traffic-class-shapers"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: traffic-class: 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credit-based: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  idle-slope: 5000   # kbps 단위 →  5Mbps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EOF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$</a:t>
            </a:r>
            <a:r>
              <a:rPr lang="ko-KR" altLang="en-US"/>
              <a:t> </a:t>
            </a:r>
            <a:r>
              <a:rPr lang="en-US" altLang="ko-KR"/>
              <a:t>sudo dr mup1cc -d /dev/ttyACM0 -m ipatch -i ipatch-p2-cbs-tc0-5m.yaml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375880" y="139753"/>
            <a:ext cx="2693628" cy="17348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/>
              <a:t>microchip EVB-LAN9662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4373" y="4853480"/>
            <a:ext cx="6221720" cy="186113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3781408" y="438257"/>
            <a:ext cx="7199104" cy="113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300"/>
              <a:t>마이크로칩 보드에서 </a:t>
            </a:r>
            <a:endParaRPr lang="ko-KR" altLang="en-US" sz="2300"/>
          </a:p>
          <a:p>
            <a:pPr lvl="0">
              <a:defRPr/>
            </a:pPr>
            <a:r>
              <a:rPr lang="en-US" altLang="ko-KR" sz="2300"/>
              <a:t>CBS</a:t>
            </a:r>
            <a:r>
              <a:rPr lang="ko-KR" altLang="en-US" sz="2300"/>
              <a:t> </a:t>
            </a:r>
            <a:r>
              <a:rPr lang="en-US" altLang="ko-KR" sz="2300"/>
              <a:t>(Credit-Based Shaper)</a:t>
            </a:r>
            <a:endParaRPr lang="en-US" altLang="ko-KR" sz="2300"/>
          </a:p>
          <a:p>
            <a:pPr lvl="0">
              <a:defRPr/>
            </a:pPr>
            <a:r>
              <a:rPr lang="ko-KR" altLang="en-US" sz="2300"/>
              <a:t>나가는 포트</a:t>
            </a:r>
            <a:r>
              <a:rPr lang="en-US" altLang="ko-KR" sz="2300"/>
              <a:t>(egress port)</a:t>
            </a:r>
            <a:r>
              <a:rPr lang="ko-KR" altLang="en-US" sz="2300"/>
              <a:t>에서의 제한 </a:t>
            </a:r>
            <a:r>
              <a:rPr lang="en-US" altLang="ko-KR" sz="2300"/>
              <a:t>5Mbps</a:t>
            </a:r>
            <a:r>
              <a:rPr lang="ko-KR" altLang="en-US" sz="2300"/>
              <a:t> 설정</a:t>
            </a:r>
            <a:r>
              <a:rPr lang="en-US" altLang="ko-KR" sz="2300"/>
              <a:t>.</a:t>
            </a:r>
            <a:endParaRPr lang="en-US" altLang="ko-KR" sz="2300"/>
          </a:p>
        </p:txBody>
      </p:sp>
      <p:sp>
        <p:nvSpPr>
          <p:cNvPr id="8" name="직사각형 7"/>
          <p:cNvSpPr/>
          <p:nvPr/>
        </p:nvSpPr>
        <p:spPr>
          <a:xfrm>
            <a:off x="6096000" y="5784046"/>
            <a:ext cx="2719233" cy="4039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" name="직선 연결선 1"/>
          <p:cNvCxnSpPr/>
          <p:nvPr/>
        </p:nvCxnSpPr>
        <p:spPr>
          <a:xfrm flipH="1">
            <a:off x="2839576" y="3717002"/>
            <a:ext cx="14143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1714" y="256218"/>
            <a:ext cx="8002117" cy="5649113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456585" y="2780820"/>
            <a:ext cx="2140564" cy="187100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/>
              <a:t>intel i210</a:t>
            </a:r>
          </a:p>
          <a:p>
            <a:pPr lvl="0">
              <a:defRPr/>
            </a:pPr>
            <a:r>
              <a:rPr lang="en-US" altLang="ko-KR" sz="3900"/>
              <a:t>enp2s0</a:t>
            </a:r>
          </a:p>
          <a:p>
            <a:pPr lvl="0">
              <a:defRPr/>
            </a:pPr>
            <a:r>
              <a:rPr lang="en-US" altLang="ko-KR" sz="3900"/>
              <a:t>(linux)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695744" y="4756734"/>
            <a:ext cx="1662245" cy="359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169.254.59.170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930845" y="2251813"/>
            <a:ext cx="976961" cy="359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iperf3 -s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516436" y="1084192"/>
            <a:ext cx="2080711" cy="99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리눅스 컴퓨터를</a:t>
            </a:r>
          </a:p>
          <a:p>
            <a:pPr lvl="0">
              <a:defRPr/>
            </a:pPr>
            <a:r>
              <a:rPr lang="en-US" altLang="ko-KR" sz="2000"/>
              <a:t>iperf</a:t>
            </a:r>
            <a:r>
              <a:rPr lang="ko-KR" altLang="en-US" sz="2000"/>
              <a:t> 서버로 사용</a:t>
            </a:r>
          </a:p>
          <a:p>
            <a:pPr lvl="0">
              <a:defRPr/>
            </a:pPr>
            <a:r>
              <a:rPr lang="en-US" altLang="ko-KR" sz="2000"/>
              <a:t>(receiver)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5599266" y="6173837"/>
            <a:ext cx="4553134" cy="3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CBS</a:t>
            </a:r>
            <a:r>
              <a:rPr lang="ko-KR" altLang="en-US"/>
              <a:t> 설정으로 </a:t>
            </a:r>
            <a:r>
              <a:rPr lang="en-US" altLang="ko-KR"/>
              <a:t>5Mbps</a:t>
            </a:r>
            <a:r>
              <a:rPr lang="ko-KR" altLang="en-US"/>
              <a:t> 제한이 걸려 나온 그림</a:t>
            </a:r>
            <a:r>
              <a:rPr lang="en-US" altLang="ko-KR"/>
              <a:t>.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D67B542-C8FD-303B-0D80-B95195D1EC94}"/>
              </a:ext>
            </a:extLst>
          </p:cNvPr>
          <p:cNvCxnSpPr>
            <a:cxnSpLocks/>
          </p:cNvCxnSpPr>
          <p:nvPr/>
        </p:nvCxnSpPr>
        <p:spPr>
          <a:xfrm flipH="1">
            <a:off x="7355740" y="5441355"/>
            <a:ext cx="14143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4590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2569" y="717360"/>
            <a:ext cx="7306694" cy="235300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98216" y="717360"/>
            <a:ext cx="1997176" cy="186815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/>
              <a:t>NXP GLB end0</a:t>
            </a:r>
          </a:p>
          <a:p>
            <a:pPr lvl="0">
              <a:defRPr/>
            </a:pPr>
            <a:r>
              <a:rPr lang="en-US" altLang="ko-KR" sz="3900"/>
              <a:t>(linux)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1063581" y="2709088"/>
            <a:ext cx="1666446" cy="361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169.254.59.200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1063581" y="3429000"/>
            <a:ext cx="4202656" cy="636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iperf3 -c 169.254.59.170 -u -p 5202 -b 10M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1063581" y="4280520"/>
            <a:ext cx="6878979" cy="13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/>
              <a:t>NXP</a:t>
            </a:r>
            <a:r>
              <a:rPr lang="ko-KR" altLang="en-US" sz="2100"/>
              <a:t> 골드박스 </a:t>
            </a:r>
            <a:r>
              <a:rPr lang="en-US" altLang="ko-KR" sz="2100"/>
              <a:t>end0 </a:t>
            </a:r>
            <a:r>
              <a:rPr lang="ko-KR" altLang="en-US" sz="2100"/>
              <a:t>인터페이스를 </a:t>
            </a:r>
            <a:r>
              <a:rPr lang="en-US" altLang="ko-KR" sz="2100"/>
              <a:t>iperf </a:t>
            </a:r>
            <a:r>
              <a:rPr lang="ko-KR" altLang="en-US" sz="2100"/>
              <a:t>클라이언트로 사용</a:t>
            </a:r>
            <a:r>
              <a:rPr lang="en-US" altLang="ko-KR" sz="2100"/>
              <a:t>.</a:t>
            </a:r>
            <a:endParaRPr lang="en-US" altLang="ko-KR" sz="2100"/>
          </a:p>
          <a:p>
            <a:pPr lvl="0">
              <a:defRPr/>
            </a:pPr>
            <a:r>
              <a:rPr lang="ko-KR" altLang="en-US" sz="2100"/>
              <a:t>트래픽을 </a:t>
            </a:r>
            <a:r>
              <a:rPr lang="en-US" altLang="ko-KR" sz="2100"/>
              <a:t>10Mbps</a:t>
            </a:r>
            <a:r>
              <a:rPr lang="ko-KR" altLang="en-US" sz="2100"/>
              <a:t>로 리눅스 컴퓨터로 보냄</a:t>
            </a:r>
            <a:r>
              <a:rPr lang="en-US" altLang="ko-KR" sz="2100"/>
              <a:t>.</a:t>
            </a:r>
            <a:endParaRPr lang="en-US" altLang="ko-KR" sz="2100"/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en-US" altLang="ko-KR" sz="2100" b="1"/>
              <a:t>CBS</a:t>
            </a:r>
            <a:r>
              <a:rPr lang="ko-KR" altLang="en-US" sz="2100" b="1"/>
              <a:t> 설정이 </a:t>
            </a:r>
            <a:r>
              <a:rPr lang="en-US" altLang="ko-KR" sz="2100" b="1"/>
              <a:t>5Mbps</a:t>
            </a:r>
            <a:r>
              <a:rPr lang="ko-KR" altLang="en-US" sz="2100" b="1"/>
              <a:t>로 되어있기 때문에 절반 로스 발생</a:t>
            </a:r>
            <a:r>
              <a:rPr lang="en-US" altLang="ko-KR" sz="2100" b="1"/>
              <a:t>.</a:t>
            </a:r>
            <a:endParaRPr lang="en-US" altLang="ko-KR" sz="2100" b="1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F0B068E-2931-50AA-7D22-3C56A8ADED48}"/>
              </a:ext>
            </a:extLst>
          </p:cNvPr>
          <p:cNvCxnSpPr>
            <a:cxnSpLocks/>
          </p:cNvCxnSpPr>
          <p:nvPr/>
        </p:nvCxnSpPr>
        <p:spPr>
          <a:xfrm flipH="1">
            <a:off x="8909769" y="2873828"/>
            <a:ext cx="14143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BC2E3F-DBFF-18D7-1EB5-FCCC3983A596}"/>
              </a:ext>
            </a:extLst>
          </p:cNvPr>
          <p:cNvCxnSpPr>
            <a:cxnSpLocks/>
          </p:cNvCxnSpPr>
          <p:nvPr/>
        </p:nvCxnSpPr>
        <p:spPr>
          <a:xfrm flipH="1">
            <a:off x="6855748" y="2873828"/>
            <a:ext cx="14143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707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671" y="0"/>
            <a:ext cx="11686658" cy="685800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138379" y="2793999"/>
            <a:ext cx="4240163" cy="3652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iperf </a:t>
            </a:r>
            <a:r>
              <a:rPr lang="ko-KR" altLang="en-US"/>
              <a:t>패킷 사이즈 </a:t>
            </a:r>
            <a:r>
              <a:rPr lang="en-US" altLang="ko-KR"/>
              <a:t>1490</a:t>
            </a:r>
            <a:r>
              <a:rPr lang="ko-KR" altLang="en-US"/>
              <a:t>바이트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9007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3093" y="0"/>
            <a:ext cx="10605813" cy="6858000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313168" y="3767215"/>
            <a:ext cx="4259317" cy="90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CBS</a:t>
            </a:r>
            <a:r>
              <a:rPr lang="ko-KR" altLang="en-US" b="1"/>
              <a:t> </a:t>
            </a:r>
            <a:r>
              <a:rPr lang="en-US" altLang="ko-KR" b="1"/>
              <a:t>5Mbps</a:t>
            </a:r>
            <a:r>
              <a:rPr lang="ko-KR" altLang="en-US" b="1"/>
              <a:t> 설정후</a:t>
            </a:r>
            <a:br>
              <a:rPr lang="ko-KR" altLang="en-US" b="1"/>
            </a:br>
            <a:r>
              <a:rPr lang="en-US" altLang="ko-KR" b="1"/>
              <a:t>iperf</a:t>
            </a:r>
            <a:r>
              <a:rPr lang="ko-KR" altLang="en-US" b="1"/>
              <a:t> 트래픽 </a:t>
            </a:r>
            <a:r>
              <a:rPr lang="en-US" altLang="ko-KR" b="1"/>
              <a:t>1~10Mbps</a:t>
            </a:r>
            <a:r>
              <a:rPr lang="ko-KR" altLang="en-US" b="1"/>
              <a:t> 까지 </a:t>
            </a:r>
            <a:endParaRPr lang="en-US" altLang="ko-KR" b="1"/>
          </a:p>
          <a:p>
            <a:pPr lvl="0">
              <a:defRPr/>
            </a:pPr>
            <a:r>
              <a:rPr lang="en-US" altLang="ko-KR" b="1"/>
              <a:t>10</a:t>
            </a:r>
            <a:r>
              <a:rPr lang="ko-KR" altLang="en-US" b="1"/>
              <a:t>번 발생 실험 그래프</a:t>
            </a:r>
            <a:r>
              <a:rPr lang="en-US" altLang="ko-KR" b="1"/>
              <a:t>.</a:t>
            </a:r>
            <a:endParaRPr lang="en-US" altLang="ko-KR" b="1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FFBF6C-F5EC-BF4B-3239-6BBD04709BF9}"/>
              </a:ext>
            </a:extLst>
          </p:cNvPr>
          <p:cNvCxnSpPr/>
          <p:nvPr/>
        </p:nvCxnSpPr>
        <p:spPr>
          <a:xfrm flipH="1">
            <a:off x="1536012" y="1247734"/>
            <a:ext cx="48017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154CF8-88AD-B9FA-C0B2-7C9CAC75DC75}"/>
              </a:ext>
            </a:extLst>
          </p:cNvPr>
          <p:cNvSpPr txBox="1"/>
          <p:nvPr/>
        </p:nvSpPr>
        <p:spPr>
          <a:xfrm>
            <a:off x="733095" y="880408"/>
            <a:ext cx="3064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600,000 </a:t>
            </a:r>
            <a:r>
              <a:rPr lang="ko-KR" altLang="en-US" sz="1400" b="1" dirty="0" err="1"/>
              <a:t>B</a:t>
            </a:r>
            <a:r>
              <a:rPr lang="ko-KR" altLang="en-US" sz="1400" b="1" dirty="0"/>
              <a:t>/s×8=4,800,000 </a:t>
            </a:r>
            <a:r>
              <a:rPr lang="ko-KR" altLang="en-US" sz="1400" b="1" dirty="0" err="1"/>
              <a:t>bps</a:t>
            </a:r>
            <a:endParaRPr lang="ko-KR" altLang="en-US" sz="1400" b="1" dirty="0"/>
          </a:p>
          <a:p>
            <a:pPr lvl="0">
              <a:defRPr/>
            </a:pPr>
            <a:r>
              <a:rPr lang="ko-KR" altLang="en-US" sz="1400" b="1" dirty="0">
                <a:solidFill>
                  <a:srgbClr val="FF0000"/>
                </a:solidFill>
              </a:rPr>
              <a:t>4.8 </a:t>
            </a:r>
            <a:r>
              <a:rPr lang="ko-KR" altLang="en-US" sz="1400" b="1" dirty="0" err="1">
                <a:solidFill>
                  <a:srgbClr val="FF0000"/>
                </a:solidFill>
              </a:rPr>
              <a:t>Mbps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37439" y="4071499"/>
            <a:ext cx="888875" cy="2990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352798" y="3279457"/>
            <a:ext cx="888875" cy="3000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2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605499" y="2545046"/>
            <a:ext cx="888875" cy="3000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3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6096000" y="1806037"/>
            <a:ext cx="888875" cy="3000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5140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4059921" y="262530"/>
            <a:ext cx="7794095" cy="61268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/>
              <a:t>$</a:t>
            </a:r>
            <a:r>
              <a:rPr lang="ko-KR" altLang="en-US" sz="1200"/>
              <a:t> </a:t>
            </a:r>
            <a:r>
              <a:rPr lang="en-US" altLang="ko-KR" sz="1200"/>
              <a:t>cat &lt;&lt;'EOF' &gt; ipatch-p2-cbs-tc0-3_5m.yaml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 ? "/ietf-interfaces:interfaces/interface[name='2']/mchp-velocitysp-port:eth-qos/config/traffic-class-shapers"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: traffic-class: 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credit-based: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idle-slope: </a:t>
            </a:r>
            <a:r>
              <a:rPr lang="en-US" altLang="ko-KR" sz="1200">
                <a:solidFill>
                  <a:srgbClr val="ff0000"/>
                </a:solidFill>
              </a:rPr>
              <a:t>3500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EOF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$</a:t>
            </a:r>
            <a:r>
              <a:rPr lang="ko-KR" altLang="en-US" sz="1200"/>
              <a:t> </a:t>
            </a:r>
            <a:r>
              <a:rPr lang="en-US" altLang="ko-KR" sz="1200"/>
              <a:t>sudo dr mup1cc -d /dev/ttyACM0 -m ipatch -i ipatch-p2-cbs-tc0-3_5m.yaml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$ cat &lt;&lt;'EOF' &gt; ipatch-p2-cbs-tc0-8m.yaml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 ? "/ietf-interfaces:interfaces/interface[name='2']/mchp-velocitysp-port:eth-qos/config/traffic-class-shapers"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: traffic-class: 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credit-based: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idle-slope: </a:t>
            </a:r>
            <a:r>
              <a:rPr lang="en-US" altLang="ko-KR" sz="1200">
                <a:solidFill>
                  <a:srgbClr val="ff0000"/>
                </a:solidFill>
              </a:rPr>
              <a:t>8000</a:t>
            </a:r>
            <a:endParaRPr lang="en-US" altLang="ko-KR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200"/>
              <a:t>EOF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$ sudo dr mup1cc -d /dev/ttyACM0 -m ipatch -i ipatch-p2-cbs-tc0-8m.yaml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$ cat &lt;&lt;'EOF' &gt; ipatch-p2-cbs-tc0-20m.yaml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 ? "/ietf-interfaces:interfaces/interface[name='2']/mchp-velocitysp-port:eth-qos/config/traffic-class-shapers"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: traffic-class: 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credit-based: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idle-slope: </a:t>
            </a:r>
            <a:r>
              <a:rPr lang="en-US" altLang="ko-KR" sz="1200">
                <a:solidFill>
                  <a:srgbClr val="ff0000"/>
                </a:solidFill>
              </a:rPr>
              <a:t>20000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EOF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$ sudo dr mup1cc -d /dev/ttyACM0 -m ipatch -i ipatch-p2-cbs-tc0-20m.yaml</a:t>
            </a:r>
            <a:endParaRPr lang="en-US" altLang="ko-KR" sz="1200"/>
          </a:p>
          <a:p>
            <a:pPr lvl="0">
              <a:defRPr/>
            </a:pPr>
            <a:endParaRPr lang="en-US" altLang="ko-KR" sz="1200"/>
          </a:p>
          <a:p>
            <a:pPr lvl="0">
              <a:defRPr/>
            </a:pPr>
            <a:r>
              <a:rPr lang="en-US" altLang="ko-KR" sz="1200"/>
              <a:t>cat &lt;&lt;'EOF' &gt; ipatch-p2-cbs-tc0-80m.yaml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- ? "/ietf-interfaces:interfaces/interface[name='2']/mchp-velocitysp-port:eth-qos/config/traffic-class-shapers"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: traffic-class: 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credit-based: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idle-slope:</a:t>
            </a:r>
            <a:r>
              <a:rPr lang="en-US" altLang="ko-KR" sz="1200">
                <a:solidFill>
                  <a:srgbClr val="ff0000"/>
                </a:solidFill>
              </a:rPr>
              <a:t> 80000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EOF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sudo dr mup1cc -d /dev/ttyACM0 -m ipatch -i ipatch-p2-cbs-tc0-80m.yaml</a:t>
            </a:r>
            <a:endParaRPr lang="en-US" altLang="ko-KR" sz="1200"/>
          </a:p>
        </p:txBody>
      </p:sp>
      <p:sp>
        <p:nvSpPr>
          <p:cNvPr id="5" name="가로 글상자 4"/>
          <p:cNvSpPr txBox="1"/>
          <p:nvPr/>
        </p:nvSpPr>
        <p:spPr>
          <a:xfrm>
            <a:off x="549989" y="1226982"/>
            <a:ext cx="2237026" cy="420261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br>
              <a:rPr lang="ko-KR" altLang="en-US"/>
            </a:br>
            <a:r>
              <a:rPr lang="ko-KR" altLang="en-US"/>
              <a:t>마이크로칩 보드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CBS</a:t>
            </a:r>
            <a:r>
              <a:rPr lang="ko-KR" altLang="en-US"/>
              <a:t> 설정값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# HD (3.5 Mbps 기준)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# FHD (8 Mbps 기준)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# 4K (20 Mbps 기준)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# 8K (80 Mbps 기준)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0445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125083" y="344466"/>
            <a:ext cx="6186110" cy="63956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# HD (3.5 Mbps 기준)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for b in </a:t>
            </a:r>
            <a:r>
              <a:rPr lang="en-US" altLang="ko-KR">
                <a:solidFill>
                  <a:srgbClr val="ff0000"/>
                </a:solidFill>
              </a:rPr>
              <a:t>2.8 3.15 3.5 3.85 4.2</a:t>
            </a:r>
            <a:r>
              <a:rPr lang="en-US" altLang="ko-KR"/>
              <a:t>; do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echo "=== HD -b ${b}M ==="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iperf3 -c 169.254.59.170 -u -p 5202 -b ${b}M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done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FHD (8 Mbps 기준)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for b in </a:t>
            </a:r>
            <a:r>
              <a:rPr lang="en-US" altLang="ko-KR">
                <a:solidFill>
                  <a:srgbClr val="ff0000"/>
                </a:solidFill>
              </a:rPr>
              <a:t>6.4 7.2 8.0 8.8 9.6</a:t>
            </a:r>
            <a:r>
              <a:rPr lang="en-US" altLang="ko-KR"/>
              <a:t>; do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echo "=== FHD -b ${b}M ==="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iperf3 -c 169.254.59.170 -u -p 5202 -b ${b}M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done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4K (20 Mbps 기준)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for b in </a:t>
            </a:r>
            <a:r>
              <a:rPr lang="en-US" altLang="ko-KR">
                <a:solidFill>
                  <a:srgbClr val="ff0000"/>
                </a:solidFill>
              </a:rPr>
              <a:t>16.0 18.0 20.0 22.0 24.0</a:t>
            </a:r>
            <a:r>
              <a:rPr lang="en-US" altLang="ko-KR"/>
              <a:t>; do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echo "=== 4K -b ${b}M ==="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iperf3 -c 169.254.59.170 -u -p 5202 -b ${b}M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done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# 8K (80 Mbps 기준)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for b in </a:t>
            </a:r>
            <a:r>
              <a:rPr lang="en-US" altLang="ko-KR">
                <a:solidFill>
                  <a:srgbClr val="ff0000"/>
                </a:solidFill>
              </a:rPr>
              <a:t>64.0 72.0 80.0 88.0 96.0</a:t>
            </a:r>
            <a:r>
              <a:rPr lang="en-US" altLang="ko-KR"/>
              <a:t>; do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echo "=== 8K -b ${b}M ==="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iperf3 -c 169.254.59.170 -u -p 5202 -b ${b}M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done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560231" y="3429000"/>
            <a:ext cx="3636894" cy="17339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br>
              <a:rPr lang="ko-KR" altLang="en-US"/>
            </a:br>
            <a:r>
              <a:rPr lang="en-US" altLang="ko-KR"/>
              <a:t>iperf </a:t>
            </a:r>
            <a:r>
              <a:rPr lang="ko-KR" altLang="en-US"/>
              <a:t>전송스크립트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자동화</a:t>
            </a:r>
            <a:r>
              <a:rPr lang="en-US" altLang="ko-KR"/>
              <a:t> for </a:t>
            </a:r>
            <a:r>
              <a:rPr lang="ko-KR" altLang="en-US"/>
              <a:t>문으로 </a:t>
            </a:r>
            <a:r>
              <a:rPr lang="en-US" altLang="ko-KR"/>
              <a:t>5</a:t>
            </a:r>
            <a:r>
              <a:rPr lang="ko-KR" altLang="en-US"/>
              <a:t>개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10</a:t>
            </a:r>
            <a:r>
              <a:rPr lang="ko-KR" altLang="en-US"/>
              <a:t>초간 </a:t>
            </a:r>
            <a:r>
              <a:rPr lang="en-US" altLang="ko-KR"/>
              <a:t>5202</a:t>
            </a:r>
            <a:r>
              <a:rPr lang="ko-KR" altLang="en-US"/>
              <a:t>포트로 전송</a:t>
            </a:r>
            <a:endParaRPr lang="ko-KR" altLang="en-US"/>
          </a:p>
          <a:p>
            <a:pPr lvl="0">
              <a:defRPr/>
            </a:pPr>
            <a:br>
              <a:rPr lang="en-US" altLang="ko-KR"/>
            </a:b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60231" y="1114322"/>
            <a:ext cx="4283977" cy="9030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802.1Qav</a:t>
            </a:r>
            <a:r>
              <a:rPr lang="ko-KR" altLang="en-US"/>
              <a:t> </a:t>
            </a:r>
            <a:r>
              <a:rPr lang="en-US" altLang="ko-KR"/>
              <a:t>CBS</a:t>
            </a:r>
            <a:r>
              <a:rPr lang="ko-KR" altLang="en-US"/>
              <a:t> 실험 스크립트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영상 비트레이트 기준</a:t>
            </a: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0.8× / 0.9× / 1.0× / 1.1× / 1.2×</a:t>
            </a:r>
            <a:r>
              <a:rPr lang="ko-KR" altLang="en-US"/>
              <a:t> 로 전송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388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6650" y="0"/>
            <a:ext cx="10784989" cy="6858000"/>
          </a:xfrm>
          <a:prstGeom prst="rect">
            <a:avLst/>
          </a:prstGeom>
        </p:spPr>
      </p:pic>
      <p:cxnSp>
        <p:nvCxnSpPr>
          <p:cNvPr id="5" name="직선 연결선 2"/>
          <p:cNvCxnSpPr/>
          <p:nvPr/>
        </p:nvCxnSpPr>
        <p:spPr>
          <a:xfrm flipH="1">
            <a:off x="706416" y="715153"/>
            <a:ext cx="48017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7"/>
          <p:cNvSpPr txBox="1"/>
          <p:nvPr/>
        </p:nvSpPr>
        <p:spPr>
          <a:xfrm>
            <a:off x="436079" y="788229"/>
            <a:ext cx="3064141" cy="298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rgbClr val="ff0000"/>
                </a:solidFill>
              </a:rPr>
              <a:t># HD (3.5 Mbps 기준)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4298540" y="3715773"/>
            <a:ext cx="6910112" cy="11867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3.5Mbps 720P HD</a:t>
            </a:r>
            <a:r>
              <a:rPr lang="ko-KR" altLang="en-US"/>
              <a:t> 해상도 영상 기준 비트레이트 제한으로 </a:t>
            </a:r>
            <a:r>
              <a:rPr lang="en-US" altLang="ko-KR"/>
              <a:t>CBS</a:t>
            </a:r>
            <a:r>
              <a:rPr lang="ko-KR" altLang="en-US"/>
              <a:t> 설정후</a:t>
            </a:r>
            <a:br>
              <a:rPr lang="ko-KR" altLang="en-US"/>
            </a:br>
            <a:r>
              <a:rPr lang="ko-KR" altLang="en-US"/>
              <a:t>0.8× / 0.9× / 1.0× / 1.1× / 1.2×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2.80 / 3.15 / 3.50 / 3.85 / 4.20</a:t>
            </a:r>
            <a:br>
              <a:rPr lang="ko-KR" altLang="en-US"/>
            </a:br>
            <a:r>
              <a:rPr lang="en-US" altLang="ko-KR"/>
              <a:t>Mbps</a:t>
            </a:r>
            <a:r>
              <a:rPr lang="ko-KR" altLang="en-US"/>
              <a:t>로 전송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968149" y="4603463"/>
            <a:ext cx="888875" cy="3000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2.8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4050826" y="2402063"/>
            <a:ext cx="1083472" cy="2916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 b="1">
                <a:solidFill>
                  <a:srgbClr val="ff0000"/>
                </a:solidFill>
              </a:rPr>
              <a:t>3.15</a:t>
            </a:r>
            <a:r>
              <a:rPr lang="ko-KR" altLang="en-US" sz="1400" b="1">
                <a:solidFill>
                  <a:srgbClr val="ff0000"/>
                </a:solidFill>
              </a:rPr>
              <a:t> Mbps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0507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521</ep:Words>
  <ep:PresentationFormat>와이드스크린</ep:PresentationFormat>
  <ep:Paragraphs>174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2025-08-12T00:33:37.000</dcterms:created>
  <dc:creator>parksik</dc:creator>
  <cp:lastModifiedBy>parksik</cp:lastModifiedBy>
  <dcterms:modified xsi:type="dcterms:W3CDTF">2025-08-12T06:51:40.956</dcterms:modified>
  <cp:revision>34</cp:revision>
  <dc:title>CBS 성능평가</dc:title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