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SDV (Software-Defined Vehicle)</a:t>
            </a:r>
          </a:p>
          <a:p>
            <a:r>
              <a:t>완전 분석 보고서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중국·독일·일본 표준화 동향 및 한국 대응 전략</a:t>
            </a:r>
          </a:p>
          <a:p>
            <a:r>
              <a:t>2025년 08월 26일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일본 SDV 표준화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접근 방식</a:t>
            </a:r>
          </a:p>
          <a:p>
            <a:r>
              <a:t>  - 기업 주도 (Toyota, Honda, Nissan)</a:t>
            </a:r>
          </a:p>
          <a:p>
            <a:r>
              <a:t>  - 실용성 중심</a:t>
            </a:r>
          </a:p>
          <a:p>
            <a:r>
              <a:t>  - 안전 최우선</a:t>
            </a:r>
          </a:p>
          <a:p>
            <a:r>
              <a:t>• 주요 이니셔티브</a:t>
            </a:r>
          </a:p>
          <a:p>
            <a:r>
              <a:t>  - Arene OS (Toyota)</a:t>
            </a:r>
          </a:p>
          <a:p>
            <a:r>
              <a:t>  - Honda CONNECT 3.0</a:t>
            </a:r>
          </a:p>
          <a:p>
            <a:r>
              <a:t>  - Nissan Intelligent Mobility</a:t>
            </a:r>
          </a:p>
          <a:p>
            <a:r>
              <a:t>• 특징</a:t>
            </a:r>
          </a:p>
          <a:p>
            <a:r>
              <a:t>  - 점진적 전환 전략</a:t>
            </a:r>
          </a:p>
          <a:p>
            <a:r>
              <a:t>  - 하이브리드 아키텍처</a:t>
            </a:r>
          </a:p>
          <a:p>
            <a:r>
              <a:t>  - 품질/신뢰성 중시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3</a:t>
            </a:r>
          </a:p>
          <a:p>
            <a:r>
              <a:t>중국 SDV 표준 심층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중국 SDV 아키텍처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Application Layer</a:t>
            </a:r>
          </a:p>
          <a:p>
            <a:r>
              <a:t>├── Smart Apps / Services</a:t>
            </a:r>
          </a:p>
          <a:p>
            <a:r>
              <a:t>│</a:t>
            </a:r>
          </a:p>
          <a:p>
            <a:r>
              <a:t>Service Interface Layer</a:t>
            </a:r>
          </a:p>
          <a:p>
            <a:r>
              <a:t>├── Atomic Service API (Part 1)</a:t>
            </a:r>
          </a:p>
          <a:p>
            <a:r>
              <a:t>│   ├── 24 Service Domains</a:t>
            </a:r>
          </a:p>
          <a:p>
            <a:r>
              <a:t>│   └── Standardized Methods &amp; Events</a:t>
            </a:r>
          </a:p>
          <a:p>
            <a:r>
              <a:t>│</a:t>
            </a:r>
          </a:p>
          <a:p>
            <a:r>
              <a:t>├── Device Abstraction API (Part 2)</a:t>
            </a:r>
          </a:p>
          <a:p>
            <a:r>
              <a:t>│   ├── Sensor Abstraction</a:t>
            </a:r>
          </a:p>
          <a:p>
            <a:r>
              <a:t>│   └── Actuator Abstraction</a:t>
            </a:r>
          </a:p>
          <a:p>
            <a:r>
              <a:t>│</a:t>
            </a:r>
          </a:p>
          <a:p>
            <a:r>
              <a:t>Hardware Layer</a:t>
            </a:r>
          </a:p>
          <a:p>
            <a:r>
              <a:t>├── ECUs / Sensors / Actuators</a:t>
            </a:r>
          </a:p>
          <a:p>
            <a:r>
              <a:t>└── Vehicle Network (CAN/Ethernet)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Atomic Service API 상세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24개 서비스 도메인</a:t>
            </a:r>
          </a:p>
          <a:p>
            <a:r>
              <a:t>  - Vehicle Body: Power, Door, Lighting, Seat</a:t>
            </a:r>
          </a:p>
          <a:p>
            <a:r>
              <a:t>  - Powertrain: Engine, Transmission, EV Motor</a:t>
            </a:r>
          </a:p>
          <a:p>
            <a:r>
              <a:t>  - Chassis: Brake, Steering, Suspension</a:t>
            </a:r>
          </a:p>
          <a:p>
            <a:r>
              <a:t>  - Infotainment: IVI, Cluster, HUD</a:t>
            </a:r>
          </a:p>
          <a:p>
            <a:r>
              <a:t>  - ADAS: Perception, Planning, Control</a:t>
            </a:r>
          </a:p>
          <a:p>
            <a:r>
              <a:t>  - Connectivity: V2X, TSP, OTA</a:t>
            </a:r>
          </a:p>
          <a:p>
            <a:r>
              <a:t>• API 설계 원칙</a:t>
            </a:r>
          </a:p>
          <a:p>
            <a:r>
              <a:t>  - RESTful 스타일</a:t>
            </a:r>
          </a:p>
          <a:p>
            <a:r>
              <a:t>  - JSON 메시지 포맷</a:t>
            </a:r>
          </a:p>
          <a:p>
            <a:r>
              <a:t>  - 비동기 이벤트 지원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호출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System Service:</a:t>
            </a:r>
          </a:p>
          <a:p>
            <a:r>
              <a:t>{</a:t>
            </a:r>
          </a:p>
          <a:p>
            <a:r>
              <a:t>  "serviceId": "power.system",</a:t>
            </a:r>
          </a:p>
          <a:p>
            <a:r>
              <a:t>  "method": "setPowerMode",</a:t>
            </a:r>
          </a:p>
          <a:p>
            <a:r>
              <a:t>  "params": {</a:t>
            </a:r>
          </a:p>
          <a:p>
            <a:r>
              <a:t>    "mode": "COMFORT",</a:t>
            </a:r>
          </a:p>
          <a:p>
            <a:r>
              <a:t>    "profile": "ECO"</a:t>
            </a:r>
          </a:p>
          <a:p>
            <a:r>
              <a:t>  }</a:t>
            </a:r>
          </a:p>
          <a:p>
            <a:r>
              <a:t>}</a:t>
            </a:r>
          </a:p>
          <a:p/>
          <a:p>
            <a:r>
              <a:t>Response:</a:t>
            </a:r>
          </a:p>
          <a:p>
            <a:r>
              <a:t>{</a:t>
            </a:r>
          </a:p>
          <a:p>
            <a:r>
              <a:t>  "result": "SUCCESS",</a:t>
            </a:r>
          </a:p>
          <a:p>
            <a:r>
              <a:t>  "data": {</a:t>
            </a:r>
          </a:p>
          <a:p>
            <a:r>
              <a:t>    "actualMode": "COMFORT",</a:t>
            </a:r>
          </a:p>
          <a:p>
            <a:r>
              <a:t>    "batteryLevel": 78,</a:t>
            </a:r>
          </a:p>
          <a:p>
            <a:r>
              <a:t>    "estimatedRange": 420</a:t>
            </a:r>
          </a:p>
          <a:p>
            <a:r>
              <a:t>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Abstraction API 상세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추상화 계층</a:t>
            </a:r>
          </a:p>
          <a:p>
            <a:r>
              <a:t>  - Physical Device → Abstract Interface → Service</a:t>
            </a:r>
          </a:p>
          <a:p>
            <a:r>
              <a:t>  - 하드웨어 독립성 확보</a:t>
            </a:r>
          </a:p>
          <a:p>
            <a:r>
              <a:t>  - 벤더 중립적 인터페이스</a:t>
            </a:r>
          </a:p>
          <a:p>
            <a:r>
              <a:t>• 주요 인터페이스</a:t>
            </a:r>
          </a:p>
          <a:p>
            <a:r>
              <a:t>  - Sensor: read(), calibrate(), getStatus()</a:t>
            </a:r>
          </a:p>
          <a:p>
            <a:r>
              <a:t>  - Actuator: write(), control(), feedback()</a:t>
            </a:r>
          </a:p>
          <a:p>
            <a:r>
              <a:t>  - ECU: configure(), diagnose(), update()</a:t>
            </a:r>
          </a:p>
          <a:p>
            <a:r>
              <a:t>• 이점</a:t>
            </a:r>
          </a:p>
          <a:p>
            <a:r>
              <a:t>  - 부품 교체 용이</a:t>
            </a:r>
          </a:p>
          <a:p>
            <a:r>
              <a:t>  - 멀티 벤더 지원</a:t>
            </a:r>
          </a:p>
          <a:p>
            <a:r>
              <a:t>  - 신속한 프로토타이핑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4</a:t>
            </a:r>
          </a:p>
          <a:p>
            <a:r>
              <a:t>기술 비교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표준 비교 매트릭스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항목          중국         AUTOSAR      일본</a:t>
            </a:r>
          </a:p>
          <a:p>
            <a:r>
              <a:t>━━━━━━━━━━━━━━━━━━━━━━━━━━━━━━━━━━━</a:t>
            </a:r>
          </a:p>
          <a:p>
            <a:r>
              <a:t>주도          정부         컨소시엄      기업</a:t>
            </a:r>
          </a:p>
          <a:p>
            <a:r>
              <a:t>개방성        제한적       완전개방      선택적</a:t>
            </a:r>
          </a:p>
          <a:p>
            <a:r>
              <a:t>표준화속도    매우빠름     보통         느림</a:t>
            </a:r>
          </a:p>
          <a:p>
            <a:r>
              <a:t>기술초점      서비스       안전         품질</a:t>
            </a:r>
          </a:p>
          <a:p>
            <a:r>
              <a:t>생태계        폐쇄적       개방적       하이브리드</a:t>
            </a:r>
          </a:p>
          <a:p>
            <a:r>
              <a:t>호환성        낮음         높음         중간</a:t>
            </a:r>
          </a:p>
          <a:p>
            <a:r>
              <a:t>적용분야      ICV/EV       전체         프리미엄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표준별 강점과 약점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중국 표준</a:t>
            </a:r>
          </a:p>
          <a:p>
            <a:r>
              <a:t>  - 강점: 빠른 개발, 정부 지원, 대규모 시장</a:t>
            </a:r>
          </a:p>
          <a:p>
            <a:r>
              <a:t>  - 약점: 글로벌 호환성, 폐쇄적 생태계</a:t>
            </a:r>
          </a:p>
          <a:p>
            <a:r>
              <a:t>• AUTOSAR</a:t>
            </a:r>
          </a:p>
          <a:p>
            <a:r>
              <a:t>  - 강점: 성숙도, 글로벌 표준, 안전성</a:t>
            </a:r>
          </a:p>
          <a:p>
            <a:r>
              <a:t>  - 약점: 복잡성, 높은 진입장벽</a:t>
            </a:r>
          </a:p>
          <a:p>
            <a:r>
              <a:t>• 일본 방식</a:t>
            </a:r>
          </a:p>
          <a:p>
            <a:r>
              <a:t>  - 강점: 품질, 신뢰성, 실용성</a:t>
            </a:r>
          </a:p>
          <a:p>
            <a:r>
              <a:t>  - 약점: 표준화 부재, 확장성 제한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5</a:t>
            </a:r>
          </a:p>
          <a:p>
            <a:r>
              <a:t>한국 대응 전략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SDV는 미래 자동차 산업의 핵심 패러다임</a:t>
            </a:r>
          </a:p>
          <a:p>
            <a:r>
              <a:t>• 중국: 정부 주도 빠른 표준화 (ICV 서비스 인터페이스)</a:t>
            </a:r>
          </a:p>
          <a:p>
            <a:r>
              <a:t>• 독일: AUTOSAR Adaptive Platform (산업 컨소시엄)</a:t>
            </a:r>
          </a:p>
          <a:p>
            <a:r>
              <a:t>• 일본: 기업 중심 실용적 접근</a:t>
            </a:r>
          </a:p>
          <a:p>
            <a:r>
              <a:t>• 한국: 글로벌 호환성 + 독자 기술 확보 필요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단기 전략 (2024-2025)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기술 확보</a:t>
            </a:r>
          </a:p>
          <a:p>
            <a:r>
              <a:t>  - AUTOSAR Adaptive Platform 역량 구축</a:t>
            </a:r>
          </a:p>
          <a:p>
            <a:r>
              <a:t>  - 중국 표준 분석 및 매핑 가이드 개발</a:t>
            </a:r>
          </a:p>
          <a:p>
            <a:r>
              <a:t>  - 핵심 인재 양성 (연 500명)</a:t>
            </a:r>
          </a:p>
          <a:p>
            <a:r>
              <a:t>• 파일럿 프로젝트</a:t>
            </a:r>
          </a:p>
          <a:p>
            <a:r>
              <a:t>  - K-SDV 참조 모델 개발</a:t>
            </a:r>
          </a:p>
          <a:p>
            <a:r>
              <a:t>  - OEM-Tier1 공동 PoC</a:t>
            </a:r>
          </a:p>
          <a:p>
            <a:r>
              <a:t>  - 테스트베드 구축</a:t>
            </a:r>
          </a:p>
          <a:p>
            <a:r>
              <a:t>• 국제 협력</a:t>
            </a:r>
          </a:p>
          <a:p>
            <a:r>
              <a:t>  - AUTOSAR 멤버십 확대</a:t>
            </a:r>
          </a:p>
          <a:p>
            <a:r>
              <a:t>  - 중국 표준 기관과 MOU</a:t>
            </a:r>
          </a:p>
          <a:p>
            <a:r>
              <a:t>  - 글로벌 기업 파트너십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중기 전략 (2026-2027)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표준 개발</a:t>
            </a:r>
          </a:p>
          <a:p>
            <a:r>
              <a:t>  - K-SDV 표준 v1.0 제정</a:t>
            </a:r>
          </a:p>
          <a:p>
            <a:r>
              <a:t>  - AUTOSAR 프로파일 정의</a:t>
            </a:r>
          </a:p>
          <a:p>
            <a:r>
              <a:t>  - 중국 표준 브리지 개발</a:t>
            </a:r>
          </a:p>
          <a:p>
            <a:r>
              <a:t>• 생태계 구축</a:t>
            </a:r>
          </a:p>
          <a:p>
            <a:r>
              <a:t>  - SDV 개발 플랫폼 구축</a:t>
            </a:r>
          </a:p>
          <a:p>
            <a:r>
              <a:t>  - 오픈소스 프로젝트 런칭</a:t>
            </a:r>
          </a:p>
          <a:p>
            <a:r>
              <a:t>  - 스타트업 인큐베이션</a:t>
            </a:r>
          </a:p>
          <a:p>
            <a:r>
              <a:t>• 상용화</a:t>
            </a:r>
          </a:p>
          <a:p>
            <a:r>
              <a:t>  - 2-3개 양산 프로젝트</a:t>
            </a:r>
          </a:p>
          <a:p>
            <a:r>
              <a:t>  - After-market 솔루션</a:t>
            </a:r>
          </a:p>
          <a:p>
            <a:r>
              <a:t>  - 수출 모델 개발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장기 비전 (2028-2030)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글로벌 리더십</a:t>
            </a:r>
          </a:p>
          <a:p>
            <a:r>
              <a:t>  - K-SDV 국제 표준화</a:t>
            </a:r>
          </a:p>
          <a:p>
            <a:r>
              <a:t>  - 독자 기술 IP 확보</a:t>
            </a:r>
          </a:p>
          <a:p>
            <a:r>
              <a:t>  - 글로벌 Top 3 진입</a:t>
            </a:r>
          </a:p>
          <a:p>
            <a:r>
              <a:t>• 차세대 기술</a:t>
            </a:r>
          </a:p>
          <a:p>
            <a:r>
              <a:t>  - AI 기반 자율 최적화</a:t>
            </a:r>
          </a:p>
          <a:p>
            <a:r>
              <a:t>  - 양자 암호 보안</a:t>
            </a:r>
          </a:p>
          <a:p>
            <a:r>
              <a:t>  - 6G 연계 서비스</a:t>
            </a:r>
          </a:p>
          <a:p>
            <a:r>
              <a:t>• 새로운 비즈니스</a:t>
            </a:r>
          </a:p>
          <a:p>
            <a:r>
              <a:t>  - SDV 플랫폼 수출</a:t>
            </a:r>
          </a:p>
          <a:p>
            <a:r>
              <a:t>  - 소프트웨어 라이선스</a:t>
            </a:r>
          </a:p>
          <a:p>
            <a:r>
              <a:t>  - 데이터 서비스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즉시 실행 (1개월 내)</a:t>
            </a:r>
          </a:p>
          <a:p>
            <a:r>
              <a:t>• • SDV TF 구성 및 킥오프</a:t>
            </a:r>
          </a:p>
          <a:p>
            <a:r>
              <a:t>• • 중국 표준 문서 번역 완료</a:t>
            </a:r>
          </a:p>
          <a:p>
            <a:r>
              <a:t>• • AUTOSAR 교육 프로그램 시작</a:t>
            </a:r>
          </a:p>
          <a:p>
            <a:r>
              <a:t>• </a:t>
            </a:r>
          </a:p>
          <a:p>
            <a:r>
              <a:t>• 단기 실행 (3개월 내)</a:t>
            </a:r>
          </a:p>
          <a:p>
            <a:r>
              <a:t>• • 기술 로드맵 수립</a:t>
            </a:r>
          </a:p>
          <a:p>
            <a:r>
              <a:t>• • 파일럿 프로젝트 선정</a:t>
            </a:r>
          </a:p>
          <a:p>
            <a:r>
              <a:t>• • 국제 협력 채널 구축</a:t>
            </a:r>
          </a:p>
          <a:p>
            <a:r>
              <a:t>• </a:t>
            </a:r>
          </a:p>
          <a:p>
            <a:r>
              <a:t>• 중기 실행 (6개월 내)</a:t>
            </a:r>
          </a:p>
          <a:p>
            <a:r>
              <a:t>• • K-SDV 표준 초안 작성</a:t>
            </a:r>
          </a:p>
          <a:p>
            <a:r>
              <a:t>• • 테스트베드 구축 완료</a:t>
            </a:r>
          </a:p>
          <a:p>
            <a:r>
              <a:t>• • 첫 PoC 결과 도출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기술 리스크</a:t>
            </a:r>
          </a:p>
          <a:p>
            <a:r>
              <a:t>  - 대응: 핵심 기술 조기 확보</a:t>
            </a:r>
          </a:p>
          <a:p>
            <a:r>
              <a:t>  - 대응: 다중 기술 트랙 운영</a:t>
            </a:r>
          </a:p>
          <a:p>
            <a:r>
              <a:t>• 시장 리스크</a:t>
            </a:r>
          </a:p>
          <a:p>
            <a:r>
              <a:t>  - 대응: 유연한 표준 전략</a:t>
            </a:r>
          </a:p>
          <a:p>
            <a:r>
              <a:t>  - 대응: 글로벌 파트너십</a:t>
            </a:r>
          </a:p>
          <a:p>
            <a:r>
              <a:t>• 인력 리스크</a:t>
            </a:r>
          </a:p>
          <a:p>
            <a:r>
              <a:t>  - 대응: 체계적 교육 프로그램</a:t>
            </a:r>
          </a:p>
          <a:p>
            <a:r>
              <a:t>  - 대응: 해외 인재 유치</a:t>
            </a:r>
          </a:p>
          <a:p>
            <a:r>
              <a:t>• 규제 리스크</a:t>
            </a:r>
          </a:p>
          <a:p>
            <a:r>
              <a:t>  - 대응: 정부 협력 강화</a:t>
            </a:r>
          </a:p>
          <a:p>
            <a:r>
              <a:t>  - 대응: 선제적 규제 대응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예상 투자 규모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2024-2030 총 투자 규모: 3조원</a:t>
            </a:r>
          </a:p>
          <a:p/>
          <a:p>
            <a:r>
              <a:t>연도별 투자 계획:</a:t>
            </a:r>
          </a:p>
          <a:p>
            <a:r>
              <a:t>• 2024: 2,000억원 (기반 구축)</a:t>
            </a:r>
          </a:p>
          <a:p>
            <a:r>
              <a:t>• 2025: 3,000억원 (기술 개발)</a:t>
            </a:r>
          </a:p>
          <a:p>
            <a:r>
              <a:t>• 2026: 4,000억원 (상용화)</a:t>
            </a:r>
          </a:p>
          <a:p>
            <a:r>
              <a:t>• 2027: 5,000억원 (확산)</a:t>
            </a:r>
          </a:p>
          <a:p>
            <a:r>
              <a:t>• 2028-2030: 연 5,000억원 (글로벌화)</a:t>
            </a:r>
          </a:p>
          <a:p/>
          <a:p>
            <a:r>
              <a:t>투자 분야:</a:t>
            </a:r>
          </a:p>
          <a:p>
            <a:r>
              <a:t>• R&amp;D: 40%</a:t>
            </a:r>
          </a:p>
          <a:p>
            <a:r>
              <a:t>• 인프라: 25%</a:t>
            </a:r>
          </a:p>
          <a:p>
            <a:r>
              <a:t>• 인력 양성: 20%</a:t>
            </a:r>
          </a:p>
          <a:p>
            <a:r>
              <a:t>• 국제 협력: 15%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성공 지표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2025년 목표</a:t>
            </a:r>
          </a:p>
          <a:p>
            <a:r>
              <a:t>  - SDV 전문인력 500명</a:t>
            </a:r>
          </a:p>
          <a:p>
            <a:r>
              <a:t>  - 파일럿 프로젝트 3개</a:t>
            </a:r>
          </a:p>
          <a:p>
            <a:r>
              <a:t>  - 특허 출원 50건</a:t>
            </a:r>
          </a:p>
          <a:p>
            <a:r>
              <a:t>• 2027년 목표</a:t>
            </a:r>
          </a:p>
          <a:p>
            <a:r>
              <a:t>  - 양산 적용 5개 차종</a:t>
            </a:r>
          </a:p>
          <a:p>
            <a:r>
              <a:t>  - 글로벌 파트너 10개사</a:t>
            </a:r>
          </a:p>
          <a:p>
            <a:r>
              <a:t>  - 수출 100억원</a:t>
            </a:r>
          </a:p>
          <a:p>
            <a:r>
              <a:t>• 2030년 목표</a:t>
            </a:r>
          </a:p>
          <a:p>
            <a:r>
              <a:t>  - 글로벌 시장 점유율 15%</a:t>
            </a:r>
          </a:p>
          <a:p>
            <a:r>
              <a:t>  - SDV 플랫폼 수출 10개국</a:t>
            </a:r>
          </a:p>
          <a:p>
            <a:r>
              <a:t>  - 매출 1조원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SDV는 선택이 아닌 필수</a:t>
            </a:r>
          </a:p>
          <a:p/>
          <a:p>
            <a:r>
              <a:t>핵심 성공 요인:</a:t>
            </a:r>
          </a:p>
          <a:p>
            <a:r>
              <a:t>• 빠른 실행</a:t>
            </a:r>
          </a:p>
          <a:p>
            <a:r>
              <a:t>• 글로벌 협력</a:t>
            </a:r>
          </a:p>
          <a:p>
            <a:r>
              <a:t>• 독자 기술 확보</a:t>
            </a:r>
          </a:p>
          <a:p>
            <a:r>
              <a:t>• 생태계 구축</a:t>
            </a:r>
          </a:p>
          <a:p/>
          <a:p>
            <a:r>
              <a:t>한국의 기회:</a:t>
            </a:r>
          </a:p>
          <a:p>
            <a:r>
              <a:t>• 강력한 IT 인프라</a:t>
            </a:r>
          </a:p>
          <a:p>
            <a:r>
              <a:t>• 우수한 인재풀</a:t>
            </a:r>
          </a:p>
          <a:p>
            <a:r>
              <a:t>• 완성차-부품사 협력 문화</a:t>
            </a:r>
          </a:p>
          <a:p>
            <a:r>
              <a:t>• 정부의 적극적 지원</a:t>
            </a:r>
          </a:p>
          <a:p/>
          <a:p>
            <a:r>
              <a:t>"First Mover가 되기 위한 골든타임"</a:t>
            </a:r>
          </a:p>
          <a:p>
            <a:r>
              <a:t>지금이 행동할 때입니다.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감사합니다.</a:t>
            </a:r>
          </a:p>
          <a:p/>
          <a:p>
            <a:r>
              <a:t>질문과 토론을 환영합니다.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Part 1: SDV 개념 및 시장 전망</a:t>
            </a:r>
          </a:p>
          <a:p>
            <a:r>
              <a:t>  - SDV 정의</a:t>
            </a:r>
          </a:p>
          <a:p>
            <a:r>
              <a:t>  - 핵심 기술</a:t>
            </a:r>
          </a:p>
          <a:p>
            <a:r>
              <a:t>  - 시장 규모</a:t>
            </a:r>
          </a:p>
          <a:p>
            <a:r>
              <a:t>• Part 2: 글로벌 표준화 현황</a:t>
            </a:r>
          </a:p>
          <a:p>
            <a:r>
              <a:t>  - 중국</a:t>
            </a:r>
          </a:p>
          <a:p>
            <a:r>
              <a:t>  - 독일/유럽</a:t>
            </a:r>
          </a:p>
          <a:p>
            <a:r>
              <a:t>  - 일본</a:t>
            </a:r>
          </a:p>
          <a:p>
            <a:r>
              <a:t>  - 미국</a:t>
            </a:r>
          </a:p>
          <a:p>
            <a:r>
              <a:t>• Part 3: 중국 SDV 표준 심층 분석</a:t>
            </a:r>
          </a:p>
          <a:p>
            <a:r>
              <a:t>  - Atomic Service API</a:t>
            </a:r>
          </a:p>
          <a:p>
            <a:r>
              <a:t>  - Device Abstraction API</a:t>
            </a:r>
          </a:p>
          <a:p>
            <a:r>
              <a:t>• Part 4: 기술 비교 분석</a:t>
            </a:r>
          </a:p>
          <a:p>
            <a:r>
              <a:t>  - 표준별 장단점</a:t>
            </a:r>
          </a:p>
          <a:p>
            <a:r>
              <a:t>  - 호환성 이슈</a:t>
            </a:r>
          </a:p>
          <a:p>
            <a:r>
              <a:t>• Part 5: 한국 대응 전략</a:t>
            </a:r>
          </a:p>
          <a:p>
            <a:r>
              <a:t>  - 단기/중기/장기 로드맵</a:t>
            </a:r>
          </a:p>
          <a:p>
            <a:r>
              <a:t>  - Action Items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</a:t>
            </a:r>
          </a:p>
          <a:p>
            <a:r>
              <a:t>SDV 개념 및 시장 전망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정의 및 특징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Software-Defined Vehicle = 소프트웨어가 차량의 기능과 성능을 정의</a:t>
            </a:r>
          </a:p>
          <a:p>
            <a:r>
              <a:t>• 핵심 특징</a:t>
            </a:r>
          </a:p>
          <a:p>
            <a:r>
              <a:t>  - 하드웨어와 소프트웨어 분리 (Decoupling)</a:t>
            </a:r>
          </a:p>
          <a:p>
            <a:r>
              <a:t>  - OTA(Over-The-Air) 업데이트</a:t>
            </a:r>
          </a:p>
          <a:p>
            <a:r>
              <a:t>  - 서비스 지향 아키텍처 (SOA)</a:t>
            </a:r>
          </a:p>
          <a:p>
            <a:r>
              <a:t>  - 클라우드 네이티브 기술 적용</a:t>
            </a:r>
          </a:p>
          <a:p>
            <a:r>
              <a:t>• 기존 차량 vs SDV</a:t>
            </a:r>
          </a:p>
          <a:p>
            <a:r>
              <a:t>  - 기존: ECU별 고정 기능, 하드웨어 종속</a:t>
            </a:r>
          </a:p>
          <a:p>
            <a:r>
              <a:t>  - SDV: 중앙 집중형, 소프트웨어 정의, 유연한 기능 추가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SDV 시장 전망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2024년: 전체 차량의 15% SDV 탑재</a:t>
            </a:r>
          </a:p>
          <a:p>
            <a:r>
              <a:t>• 2027년: 50% 이상 SDV 전환 예상</a:t>
            </a:r>
          </a:p>
          <a:p>
            <a:r>
              <a:t>• 2030년: 95% SDV 시대 도래</a:t>
            </a:r>
          </a:p>
          <a:p>
            <a:r>
              <a:t>• 시장 규모</a:t>
            </a:r>
          </a:p>
          <a:p>
            <a:r>
              <a:t>  - 2024년: 650억 달러</a:t>
            </a:r>
          </a:p>
          <a:p>
            <a:r>
              <a:t>  - 2030년: 3,500억 달러 (CAGR 32%)</a:t>
            </a:r>
          </a:p>
          <a:p>
            <a:r>
              <a:t>• 주요 플레이어</a:t>
            </a:r>
          </a:p>
          <a:p>
            <a:r>
              <a:t>  - OEM: Tesla, BYD, Volkswagen, Hyundai</a:t>
            </a:r>
          </a:p>
          <a:p>
            <a:r>
              <a:t>  - Tech: Google, Apple, Nvidia, Qualcomm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2</a:t>
            </a:r>
          </a:p>
          <a:p>
            <a:r>
              <a:t>글로벌 표준화 현황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중국 SDV 표준화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표준화 주체</a:t>
            </a:r>
          </a:p>
          <a:p>
            <a:r>
              <a:t>  - MIIT (공업정보화부)</a:t>
            </a:r>
          </a:p>
          <a:p>
            <a:r>
              <a:t>  - CATARC (중국자동차기술연구센터)</a:t>
            </a:r>
          </a:p>
          <a:p>
            <a:r>
              <a:t>  - CAAM (중국자동차제조협회)</a:t>
            </a:r>
          </a:p>
          <a:p>
            <a:r>
              <a:t>• 주요 표준</a:t>
            </a:r>
          </a:p>
          <a:p>
            <a:r>
              <a:t>  - GB/T 40429-2021: ICV 용어 및 정의</a:t>
            </a:r>
          </a:p>
          <a:p>
            <a:r>
              <a:t>  - GB/T 40857-2021: 기능 안전 요구사항</a:t>
            </a:r>
          </a:p>
          <a:p>
            <a:r>
              <a:t>  - T/CSAE 234-2021: 서비스 인터페이스 사양</a:t>
            </a:r>
          </a:p>
          <a:p>
            <a:r>
              <a:t>• 특징</a:t>
            </a:r>
          </a:p>
          <a:p>
            <a:r>
              <a:t>  - 정부 주도 Top-down 방식</a:t>
            </a:r>
          </a:p>
          <a:p>
            <a:r>
              <a:t>  - 빠른 표준화 진행</a:t>
            </a:r>
          </a:p>
          <a:p>
            <a:r>
              <a:t>  - 자국 산업 보호와 연계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독일/유럽 SDV 표준화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AUTOSAR Adaptive Platform</a:t>
            </a:r>
          </a:p>
          <a:p>
            <a:r>
              <a:t>  - 2017년 첫 릴리즈</a:t>
            </a:r>
          </a:p>
          <a:p>
            <a:r>
              <a:t>  - POSIX 기반 OS</a:t>
            </a:r>
          </a:p>
          <a:p>
            <a:r>
              <a:t>  - Service-Oriented Architecture</a:t>
            </a:r>
          </a:p>
          <a:p>
            <a:r>
              <a:t>• 주요 특징</a:t>
            </a:r>
          </a:p>
          <a:p>
            <a:r>
              <a:t>  - 산업 컨소시엄 주도 (140+ 멤버)</a:t>
            </a:r>
          </a:p>
          <a:p>
            <a:r>
              <a:t>  - 오픈 표준</a:t>
            </a:r>
          </a:p>
          <a:p>
            <a:r>
              <a:t>  - 기능 안전 (ISO 26262) 중심</a:t>
            </a:r>
          </a:p>
          <a:p>
            <a:r>
              <a:t>• 적용 사례</a:t>
            </a:r>
          </a:p>
          <a:p>
            <a:r>
              <a:t>  - BMW: iDrive 8/9</a:t>
            </a:r>
          </a:p>
          <a:p>
            <a:r>
              <a:t>  - Mercedes: MB.OS</a:t>
            </a:r>
          </a:p>
          <a:p>
            <a:r>
              <a:t>  - Volkswagen: VW.OS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