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중국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60</c:v>
                </c:pt>
                <c:pt idx="2">
                  <c:v>40</c:v>
                </c:pt>
                <c:pt idx="3">
                  <c:v>40</c:v>
                </c:pt>
                <c:pt idx="4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AUTOSAR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90</c:v>
                </c:pt>
                <c:pt idx="2">
                  <c:v>95</c:v>
                </c:pt>
                <c:pt idx="3">
                  <c:v>95</c:v>
                </c:pt>
                <c:pt idx="4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일본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b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중국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90</c:v>
                </c:pt>
                <c:pt idx="1">
                  <c:v>60</c:v>
                </c:pt>
                <c:pt idx="2">
                  <c:v>40</c:v>
                </c:pt>
                <c:pt idx="3">
                  <c:v>40</c:v>
                </c:pt>
                <c:pt idx="4">
                  <c:v>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AUTOSAR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90</c:v>
                </c:pt>
                <c:pt idx="2">
                  <c:v>95</c:v>
                </c:pt>
                <c:pt idx="3">
                  <c:v>95</c:v>
                </c:pt>
                <c:pt idx="4">
                  <c:v>40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일본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표준화 속도</c:v>
                </c:pt>
                <c:pt idx="1">
                  <c:v>기술 성숙도</c:v>
                </c:pt>
                <c:pt idx="2">
                  <c:v>글로벌 호환</c:v>
                </c:pt>
                <c:pt idx="3">
                  <c:v>생태계</c:v>
                </c:pt>
                <c:pt idx="4">
                  <c:v>정부 지원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</c:v>
                </c:pt>
                <c:pt idx="1">
                  <c:v>80</c:v>
                </c:pt>
                <c:pt idx="2">
                  <c:v>60</c:v>
                </c:pt>
                <c:pt idx="3">
                  <c:v>60</c:v>
                </c:pt>
                <c:pt idx="4">
                  <c:v>60</c:v>
                </c:pt>
              </c:numCache>
            </c:numRef>
          </c:val>
          <c:smooth val="0"/>
        </c:ser>
        <c:axId val="2073612648"/>
        <c:axId val="-2112772216"/>
      </c:radarChart>
      <c:catAx>
        <c:axId val="2073612648"/>
        <c:scaling>
          <c:orientation val="minMax"/>
        </c:scaling>
        <c:delete val="0"/>
        <c:axPos val="b"/>
        <c:majorGridlines/>
        <c:numFmt formatCode="m/d/yy" sourceLinked="1"/>
        <c:majorTickMark val="out"/>
        <c:minorTickMark val="none"/>
        <c:tickLblPos val="nextTo"/>
        <c:crossAx val="-2112772216"/>
        <c:crosses val="autoZero"/>
        <c:auto val="1"/>
        <c:lblAlgn val="ctr"/>
        <c:lblOffset val="100"/>
        <c:noMultiLvlLbl val="0"/>
      </c:catAx>
      <c:valAx>
        <c:axId val="-2112772216"/>
        <c:scaling>
          <c:orientation val="minMax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2073612648"/>
        <c:crosses val="autoZero"/>
        <c:crossBetween val="between"/>
      </c:valAx>
    </c:plotArea>
    <c:legend>
      <c:legendPos val="b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시장 규모 (십억 달러)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65</c:v>
                </c:pt>
                <c:pt idx="1">
                  <c:v>98</c:v>
                </c:pt>
                <c:pt idx="2">
                  <c:v>142</c:v>
                </c:pt>
                <c:pt idx="3">
                  <c:v>180</c:v>
                </c:pt>
                <c:pt idx="4">
                  <c:v>220</c:v>
                </c:pt>
                <c:pt idx="5">
                  <c:v>280</c:v>
                </c:pt>
                <c:pt idx="6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SDV 차량 (백만대)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</c:v>
                </c:pt>
                <c:pt idx="1">
                  <c:v>45</c:v>
                </c:pt>
                <c:pt idx="2">
                  <c:v>75</c:v>
                </c:pt>
                <c:pt idx="3">
                  <c:v>120</c:v>
                </c:pt>
                <c:pt idx="4">
                  <c:v>180</c:v>
                </c:pt>
                <c:pt idx="5">
                  <c:v>240</c:v>
                </c:pt>
                <c:pt idx="6">
                  <c:v>300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SW 비중 (%)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SDV (Software-Defined Vehicle)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Complete Analysis and Strategy Report</a:t>
            </a:r>
            <a:br/>
            <a:r>
              <a:t>완전 분석 및 전략 보고서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SDV 시장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글로벌 시장 동향 및 전망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 시장 규모 성장 추이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지역별 SDV 시장 전망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지역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2024 시장규모($B)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2030 예상($B)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CAGR(%)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점유율(2030)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중국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35%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34%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북미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27%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유럽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32%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23%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일본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8%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한국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31%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글로벌 OEM SDV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Tesla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Full Self-Driving (FSD) 중심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자체 칩 및 SW 플랫폼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OTA 업데이트 선도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Volkswagen Group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CARIAD 통합 SW 플랫폼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- 2025년 전 차종 적용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- 60억 유로 투자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BYD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중국 정부 지원 최대 수혜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자체 반도체 생산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수직 통합 전략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Hyundai Motor Group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ccOS 개발 중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- 42dot 인수 통한 역량 강화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- 2025년 상용화 목표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 기술 공급업체 현황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기업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핵심 기술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시장 점유율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주요 고객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AI Computing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70%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Mercedes, Volvo, BYD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Qualcomm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Snapdragon 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GM, Stellantis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Intel/Mobileye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EyeQ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BMW, Ford, NIO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Android Automotive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확대중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Volvo, GM, Renault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Baidu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Apollo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중국 30%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중국 OEM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SDV 소프트웨어 가치 사슬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차량 가치에서 소프트웨어가 차지하는 비중이 급격히 증가하고 있습니다.</a:t>
            </a:r>
            <a:br/>
            <a:br/>
            <a:r>
              <a:t>2024년 현재:</a:t>
            </a:r>
            <a:br/>
            <a:r>
              <a:t>• HW 비중: 70%</a:t>
            </a:r>
            <a:br/>
            <a:r>
              <a:t>• SW 비중: 30%</a:t>
            </a:r>
            <a:br/>
            <a:br/>
            <a:r>
              <a:t>2030년 전망:</a:t>
            </a:r>
            <a:br/>
            <a:r>
              <a:t>• HW 비중: 40%</a:t>
            </a:r>
            <a:br/>
            <a:r>
              <a:t>• SW 비중: 60%</a:t>
            </a:r>
            <a:br/>
            <a:br/>
            <a:r>
              <a:t>주요 SW 영역:</a:t>
            </a:r>
            <a:br/>
            <a:r>
              <a:t>1. Autonomous Driving Stack: $500/vehicle → $3,000/vehicle</a:t>
            </a:r>
            <a:br/>
            <a:r>
              <a:t>2. Infotainment &amp; Connectivity: $200/vehicle → $1,500/vehicle</a:t>
            </a:r>
            <a:br/>
            <a:r>
              <a:t>3. Vehicle OS &amp; Middleware: $100/vehicle → $800/vehicle</a:t>
            </a:r>
            <a:br/>
            <a:r>
              <a:t>4. Cloud Services: $50/year → $500/year</a:t>
            </a:r>
            <a:br/>
            <a:r>
              <a:t>5. OTA &amp; Cybersecurity: $30/year → $300/year</a:t>
            </a:r>
            <a:br/>
            <a:br/>
            <a:r>
              <a:t>총 SW 가치:</a:t>
            </a:r>
            <a:br/>
            <a:r>
              <a:t>• 2024: $880/vehicle + $80/year</a:t>
            </a:r>
            <a:br/>
            <a:r>
              <a:t>• 2030: $6,600/vehicle + $800/year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비즈니스 모델 진화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전통적 모델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일회성 차량 판매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정기 정비 수익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부품 판매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SDV 시대 모델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차량 판매 + 구독 서비스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Features on Demand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데이터 수익화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SW 라이선스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플랫폼 수수료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수익 구조 변화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일회성 → 반복 수익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HW 중심 → SW 중심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B2C → B2B2C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시장 성장 동인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규제 요인: 안전 규제 강화, 탄소 중립 정책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기술 발전: AI/ML 고도화, 5G/6G 통신, 클라우드 컴퓨팅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소비자 수요: 개인화 서비스, 편의 기능, 안전성 향상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산업 구조: 전기차 전환, 모빌리티 서비스, 스마트시티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 관련 투자 동향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분야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2023 투자($B)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2024 예상($B)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주요 투자자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자율주행 SW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12.5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18.2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VC, OEM, Tech Giants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차량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OEM, Tier 1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V2X/Connectivity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5.2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8.8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Telco, Government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AI/ML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Tech Giants, VC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Cybersecurity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5.6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Security Firms, OEM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경쟁 구도 분석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SDV 글로벌 동향 및 전략적 대응 방안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중국 SDV 표준 상세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Intelligent Connected Vehicle Service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중국 SDV 표준화 체계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중국은 정부 주도로 통합된 SDV 표준 체계를 구축하고 있습니다.</a:t>
            </a:r>
            <a:br/>
            <a:br/>
            <a:r>
              <a:t>표준화 주체:</a:t>
            </a:r>
            <a:br/>
            <a:r>
              <a:t>• MIIT (공업정보화부): 정책 및 규제</a:t>
            </a:r>
            <a:br/>
            <a:r>
              <a:t>• CATARC: 기술 표준 개발</a:t>
            </a:r>
            <a:br/>
            <a:r>
              <a:t>• CAAM: 산업 적용 가이드</a:t>
            </a:r>
            <a:br/>
            <a:br/>
            <a:r>
              <a:t>핵심 표준 문서:</a:t>
            </a:r>
            <a:br/>
            <a:r>
              <a:t>• GB/T 40429-2021: ICV 용어 및 정의</a:t>
            </a:r>
            <a:br/>
            <a:r>
              <a:t>• GB/T 40857-2021: 기능 안전 요구사항</a:t>
            </a:r>
            <a:br/>
            <a:r>
              <a:t>• GB/T 40861-2021: 정보 보안 요구사항</a:t>
            </a:r>
            <a:br/>
            <a:r>
              <a:t>• T/CSAE 234-2021: 서비스 인터페이스 사양 Part 1</a:t>
            </a:r>
            <a:br/>
            <a:r>
              <a:t>• T/CSAE 235-2021: 서비스 인터페이스 사양 Part 2</a:t>
            </a:r>
            <a:br/>
            <a:br/>
            <a:r>
              <a:t>표준화 로드맵:</a:t>
            </a:r>
            <a:br/>
            <a:r>
              <a:t>• 2021-2022: 기초 표준 제정</a:t>
            </a:r>
            <a:br/>
            <a:r>
              <a:t>• 2023-2024: 세부 기술 표준</a:t>
            </a:r>
            <a:br/>
            <a:r>
              <a:t>• 2025: 전면 적용 및 검증</a:t>
            </a:r>
            <a:br/>
            <a:r>
              <a:t>• 2026-: 국제 표준화 추진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서비스 도메인 상세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58928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도메인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서비스 수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주요 API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표준화 상태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Power Management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setPowerMode, getPowerStatus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Body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doorControl, windowControl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완료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Chassis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brakeControl, steeringControl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진행중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Powertrain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engineControl, transmissionControl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완료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ADAS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laneKeeping, adaptiveCruise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진행중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Infotainment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mediaControl,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완료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Connectivity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v2xCommunication, cloudSync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진행중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Diagnostics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faultDetection, remoteDignostics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Atomic Service API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Atomic Service API는 차량 기능을 최소 단위로 분해한 서비스 인터페이스입니다.</a:t>
            </a:r>
            <a:br/>
            <a:br/>
            <a:r>
              <a:t>API 설계 원칙:</a:t>
            </a:r>
            <a:br/>
            <a:r>
              <a:t>1. Atomicity (원자성)</a:t>
            </a:r>
            <a:br/>
            <a:r>
              <a:t>   • 각 서비스는 단일 기능 수행</a:t>
            </a:r>
            <a:br/>
            <a:r>
              <a:t>   • 의존성 최소화</a:t>
            </a:r>
            <a:br/>
            <a:r>
              <a:t>   • 독립적 배포 가능</a:t>
            </a:r>
            <a:br/>
            <a:br/>
            <a:r>
              <a:t>2. Statelessness (무상태성)</a:t>
            </a:r>
            <a:br/>
            <a:r>
              <a:t>   • 서비스 간 상태 공유 없음</a:t>
            </a:r>
            <a:br/>
            <a:r>
              <a:t>   • 각 요청은 독립적</a:t>
            </a:r>
            <a:br/>
            <a:r>
              <a:t>   • 확장성 극대화</a:t>
            </a:r>
            <a:br/>
            <a:br/>
            <a:r>
              <a:t>3. Standardization (표준화)</a:t>
            </a:r>
            <a:br/>
            <a:r>
              <a:t>   • 통일된 메시지 형식</a:t>
            </a:r>
            <a:br/>
            <a:r>
              <a:t>   • 일관된 에러 처리</a:t>
            </a:r>
            <a:br/>
            <a:r>
              <a:t>   • 버전 관리 체계</a:t>
            </a:r>
            <a:br/>
            <a:br/>
            <a:r>
              <a:t>메시지 구조:</a:t>
            </a:r>
            <a:br/>
            <a:r>
              <a:t>{</a:t>
            </a:r>
            <a:br/>
            <a:r>
              <a:t>  "header": {</a:t>
            </a:r>
            <a:br/>
            <a:r>
              <a:t>    "serviceId": "string",</a:t>
            </a:r>
            <a:br/>
            <a:r>
              <a:t>    "version": "string",</a:t>
            </a:r>
            <a:br/>
            <a:r>
              <a:t>    "timestamp": "ISO8601",</a:t>
            </a:r>
            <a:br/>
            <a:r>
              <a:t>    "requestId": "UUID"</a:t>
            </a:r>
            <a:br/>
            <a:r>
              <a:t>  },</a:t>
            </a:r>
            <a:br/>
            <a:r>
              <a:t>  "method": "string",</a:t>
            </a:r>
            <a:br/>
            <a:r>
              <a:t>  "params": {},</a:t>
            </a:r>
            <a:br/>
            <a:r>
              <a:t>  "auth": {}</a:t>
            </a:r>
            <a:br/>
            <a: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API 호출 예시 - Power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요청 (Request):</a:t>
            </a:r>
            <a:br/>
            <a:r>
              <a:t>{</a:t>
            </a:r>
            <a:br/>
            <a:r>
              <a:t>  "header": {</a:t>
            </a:r>
            <a:br/>
            <a:r>
              <a:t>    "serviceId": "power.management",</a:t>
            </a:r>
            <a:br/>
            <a:r>
              <a:t>    "version": "1.0.0",</a:t>
            </a:r>
            <a:br/>
            <a:r>
              <a:t>    "timestamp": "2024-08-26T10:30:00Z",</a:t>
            </a:r>
            <a:br/>
            <a:r>
              <a:t>    "requestId": "550e8400-e29b-41d4-a716"</a:t>
            </a:r>
            <a:br/>
            <a:r>
              <a:t>  },</a:t>
            </a:r>
            <a:br/>
            <a:r>
              <a:t>  "method": "setPowerMode",</a:t>
            </a:r>
            <a:br/>
            <a:r>
              <a:t>  "params": {</a:t>
            </a:r>
            <a:br/>
            <a:r>
              <a:t>    "mode": "COMFORT",</a:t>
            </a:r>
            <a:br/>
            <a:r>
              <a:t>    "profile": {</a:t>
            </a:r>
            <a:br/>
            <a:r>
              <a:t>      "performance": 70,</a:t>
            </a:r>
            <a:br/>
            <a:r>
              <a:t>      "efficiency": 30,</a:t>
            </a:r>
            <a:br/>
            <a:r>
              <a:t>      "comfort": 100</a:t>
            </a:r>
            <a:br/>
            <a:r>
              <a:t>    }</a:t>
            </a:r>
            <a:br/>
            <a:r>
              <a:t>  }</a:t>
            </a:r>
            <a:br/>
            <a:r>
              <a:t>}</a:t>
            </a:r>
            <a:br/>
            <a:br/>
            <a:r>
              <a:t>응답 (Response):</a:t>
            </a:r>
            <a:br/>
            <a:r>
              <a:t>{</a:t>
            </a:r>
            <a:br/>
            <a:r>
              <a:t>  "header": {</a:t>
            </a:r>
            <a:br/>
            <a:r>
              <a:t>    "requestId": "550e8400-e29b-41d4-a716",</a:t>
            </a:r>
            <a:br/>
            <a:r>
              <a:t>    "timestamp": "2024-08-26T10:30:01Z"</a:t>
            </a:r>
            <a:br/>
            <a:r>
              <a:t>  },</a:t>
            </a:r>
            <a:br/>
            <a:r>
              <a:t>  "status": "SUCCESS",</a:t>
            </a:r>
            <a:br/>
            <a:r>
              <a:t>  "data": {</a:t>
            </a:r>
            <a:br/>
            <a:r>
              <a:t>    "currentMode": "COMFORT",</a:t>
            </a:r>
            <a:br/>
            <a:r>
              <a:t>    "batteryLevel": 78,</a:t>
            </a:r>
            <a:br/>
            <a:r>
              <a:t>    "estimatedRange": 420,</a:t>
            </a:r>
            <a:br/>
            <a:r>
              <a:t>    "powerConsumption": 15.2</a:t>
            </a:r>
            <a:br/>
            <a:r>
              <a:t>  }</a:t>
            </a:r>
            <a:br/>
            <a: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API 호출 예시 - Door Control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Door Control Service API Example...</a:t>
            </a:r>
            <a:br/>
            <a:r>
              <a:t>                </a:t>
            </a:r>
            <a:br/>
            <a:r>
              <a:t>Request/Response patterns specific to Door Control...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API 호출 예시 - ADAS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ADAS Service API Example...</a:t>
            </a:r>
            <a:br/>
            <a:r>
              <a:t>                </a:t>
            </a:r>
            <a:br/>
            <a:r>
              <a:t>Request/Response patterns specific to ADAS...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API 호출 예시 - Infotainment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Infotainment Service API Example...</a:t>
            </a:r>
            <a:br/>
            <a:r>
              <a:t>                </a:t>
            </a:r>
            <a:br/>
            <a:r>
              <a:t>Request/Response patterns specific to Infotainment...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Device Abstraction API 아키텍처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188720"/>
            <a:ext cx="3200400" cy="82296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Application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371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Autonomous Driving | Fleet Management | Infotainment | V2X Services...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057400"/>
            <a:ext cx="3200400" cy="82296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Service Framework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0" y="224028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Service Discovery | API Gateway | Message Bus | State Management...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926080"/>
            <a:ext cx="3200400" cy="822960"/>
          </a:xfrm>
          <a:prstGeom prst="roundRect">
            <a:avLst/>
          </a:prstGeom>
          <a:solidFill>
            <a:srgbClr val="6496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Middleware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0480" y="310896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AUTOSAR Adaptive | ROS 2 | DDS | SOME/IP...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794760"/>
            <a:ext cx="3200400" cy="822960"/>
          </a:xfrm>
          <a:prstGeom prst="roundRect">
            <a:avLst/>
          </a:prstGeom>
          <a:solidFill>
            <a:srgbClr val="9696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System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480" y="397764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Linux Kernel | QNX Neutrino | Android Automotive | Hypervisor...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4663440"/>
            <a:ext cx="3200400" cy="822960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Hardware Abstraction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480" y="484632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Device Drivers | BSP | HAL | Bootloader...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5532120"/>
            <a:ext cx="3200400" cy="822960"/>
          </a:xfrm>
          <a:prstGeom prst="round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Computing Hardware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0480" y="57150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Domain Controllers | Zone ECUs | Central HPC | GPU/NPU...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구현 요구사항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성능 요구사항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API 응답시간: &lt; 100ms (95 percentile)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처리량: &gt; 10,000 req/sec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가용성: 99.99%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보안 요구사항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TLS 1.3 암호화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OAuth 2.0 인증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API Key 관리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호환성 요구사항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JSON/XML 지원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REST/gRPC 프로토콜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버전 호환성 보장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핵심 발견 사항 (Key Findings)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SDV 시장 급성장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- 2030년까지 CAGR 32% 성장 예상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시장 규모 3,500억 달러 도달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전체 차량의 95% SDV 전환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중국의 공격적 표준화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정부 주도 통합 표준 제정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- 2025년 전면 적용 목표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자국 기업 우선 정책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기술 패권 경쟁 심화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미중 기술 디커플링 가속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유럽 독자 표준 강화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일본 실용주의 노선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중국 SDV 인증 프로세스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단계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비용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요구사항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사전 검토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1개월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500만원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문서 제출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기술 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3개월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테스트 통과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현장 실사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1개월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1,000만원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생산 시설 검증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인증 발급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200만원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최종 승인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사후 관리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연간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500만원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정기 감사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글로벌 SDV 표준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중국 vs AUTOSAR vs 일본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표준 상세 비교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482138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비교 항목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중국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AUTOSAR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일본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표준화 주체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정부 (MIIT)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컨소시엄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기업 연합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개발 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2019년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2003년 (Classic)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2020년</a:t>
                      </a:r>
                    </a:p>
                  </a:txBody>
                  <a:tcPr/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현재 버전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v1.0 (2021)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R22-11 (2022)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Draft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적용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ICV/EV 중심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전체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프리미엄</a:t>
                      </a:r>
                    </a:p>
                  </a:txBody>
                  <a:tcPr/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아키텍처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Service-Oriented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Adaptive Platform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Hybrid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REST/JSON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SOME/IP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Custom</a:t>
                      </a:r>
                    </a:p>
                  </a:txBody>
                  <a:tcPr/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라이선스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제한적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오픈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폐쇄적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생태계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중국 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일본 중심</a:t>
                      </a:r>
                    </a:p>
                  </a:txBody>
                  <a:tcPr/>
                </a:tc>
              </a:tr>
              <a:tr h="48213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필수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선택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자체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8214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정부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강함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보통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AUTOSAR Adaptive Platform 상세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AUTOSAR Adaptive Platform은 고성능 컴퓨팅을 위한 표준입니다.</a:t>
            </a:r>
            <a:br/>
            <a:br/>
            <a:r>
              <a:t>핵심 구성요소:</a:t>
            </a:r>
            <a:br/>
            <a:r>
              <a:t>• Adaptive Applications (AA)</a:t>
            </a:r>
            <a:br/>
            <a:r>
              <a:t>• AUTOSAR Runtime for Adaptive Applications (ARA)</a:t>
            </a:r>
            <a:br/>
            <a:r>
              <a:t>• Adaptive Platform Foundation</a:t>
            </a:r>
            <a:br/>
            <a:r>
              <a:t>• Adaptive Platform Services</a:t>
            </a:r>
            <a:br/>
            <a:br/>
            <a:r>
              <a:t>주요 특징:</a:t>
            </a:r>
            <a:br/>
            <a:r>
              <a:t>• POSIX 기반 OS (Linux, QNX)</a:t>
            </a:r>
            <a:br/>
            <a:r>
              <a:t>• Service-Oriented Communication</a:t>
            </a:r>
            <a:br/>
            <a:r>
              <a:t>• Dynamic deployment and configuration</a:t>
            </a:r>
            <a:br/>
            <a:r>
              <a:t>• Parallel processing support</a:t>
            </a:r>
            <a:br/>
            <a:br/>
            <a:r>
              <a:t>Foundation Services:</a:t>
            </a:r>
            <a:br/>
            <a:r>
              <a:t>• ara::com - Communication Management</a:t>
            </a:r>
            <a:br/>
            <a:r>
              <a:t>• ara::exec - Execution Management</a:t>
            </a:r>
            <a:br/>
            <a:r>
              <a:t>• ara::per - Persistency</a:t>
            </a:r>
            <a:br/>
            <a:r>
              <a:t>• ara::log - Logging and Tracing</a:t>
            </a:r>
            <a:br/>
            <a:r>
              <a:t>• ara::diag - Diagnostics</a:t>
            </a:r>
            <a:br/>
            <a:r>
              <a:t>• ara::crypto - Cryptography</a:t>
            </a:r>
            <a:br/>
            <a:r>
              <a:t>• ara::iam - Identity and Access Management</a:t>
            </a:r>
            <a:br/>
            <a:br/>
            <a:r>
              <a:t>채택 현황:</a:t>
            </a:r>
            <a:br/>
            <a:r>
              <a:t>• BMW, Mercedes, VW: 전면 도입</a:t>
            </a:r>
            <a:br/>
            <a:r>
              <a:t>• Hyundai, Toyota: 부분 도입</a:t>
            </a:r>
            <a:br/>
            <a:r>
              <a:t>• 중국 OEM: 제한적 사용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기술 아키텍처 비교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188720"/>
            <a:ext cx="3200400" cy="82296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Application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371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Autonomous Driving | Fleet Management | Infotainment | V2X Services...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057400"/>
            <a:ext cx="3200400" cy="82296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Service Framework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0" y="224028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Service Discovery | API Gateway | Message Bus | State Management...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926080"/>
            <a:ext cx="3200400" cy="822960"/>
          </a:xfrm>
          <a:prstGeom prst="roundRect">
            <a:avLst/>
          </a:prstGeom>
          <a:solidFill>
            <a:srgbClr val="6496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Middleware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0480" y="310896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AUTOSAR Adaptive | ROS 2 | DDS | SOME/IP...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794760"/>
            <a:ext cx="3200400" cy="822960"/>
          </a:xfrm>
          <a:prstGeom prst="roundRect">
            <a:avLst/>
          </a:prstGeom>
          <a:solidFill>
            <a:srgbClr val="9696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System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480" y="397764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Linux Kernel | QNX Neutrino | Android Automotive | Hypervisor...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4663440"/>
            <a:ext cx="3200400" cy="822960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Hardware Abstraction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480" y="484632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Device Drivers | BSP | HAL | Bootloader...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5532120"/>
            <a:ext cx="3200400" cy="822960"/>
          </a:xfrm>
          <a:prstGeom prst="round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Computing Hardware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0480" y="57150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Domain Controllers | Zone ECUs | Central HPC | GPU/NPU...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API 설계 철학 비교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중국 접근법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단순성 우선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빠른 개발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실용적 구현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AUTOSAR 접근법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완전성 추구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안전성 중심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형식 검증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일본 접근법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품질 우선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점진적 개선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현장 검증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생태계 비교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생태계 요소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중국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AUTOSAR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일본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참여 기업 수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200+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350+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50+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개발 도구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제한적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풍부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자체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교육 프로그램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정부 주도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상업적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기업 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오픈소스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부분적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없음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커뮤니티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폐쇄적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활발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제한적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표준 간 전환 경로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각 표준 간 전환은 상당한 비용과 시간이 소요됩니다.</a:t>
            </a:r>
            <a:br/>
            <a:br/>
            <a:r>
              <a:t>AUTOSAR → 중국 표준:</a:t>
            </a:r>
            <a:br/>
            <a:r>
              <a:t>• 난이도: 높음</a:t>
            </a:r>
            <a:br/>
            <a:r>
              <a:t>• 예상 기간: 18-24개월</a:t>
            </a:r>
            <a:br/>
            <a:r>
              <a:t>• 주요 과제: API 매핑, 인증 요구사항</a:t>
            </a:r>
            <a:br/>
            <a:r>
              <a:t>• 비용: 프로젝트당 50-100억원</a:t>
            </a:r>
            <a:br/>
            <a:br/>
            <a:r>
              <a:t>중국 표준 → AUTOSAR:</a:t>
            </a:r>
            <a:br/>
            <a:r>
              <a:t>• 난이도: 매우 높음</a:t>
            </a:r>
            <a:br/>
            <a:r>
              <a:t>• 예상 기간: 24-36개월</a:t>
            </a:r>
            <a:br/>
            <a:r>
              <a:t>• 주요 과제: 안전 인증, 아키텍처 재설계</a:t>
            </a:r>
            <a:br/>
            <a:r>
              <a:t>• 비용: 프로젝트당 100-200억원</a:t>
            </a:r>
            <a:br/>
            <a:br/>
            <a:r>
              <a:t>하이브리드 접근법:</a:t>
            </a:r>
            <a:br/>
            <a:r>
              <a:t>• Wrapper/Adapter 패턴 사용</a:t>
            </a:r>
            <a:br/>
            <a:r>
              <a:t>• 단계적 전환 전략</a:t>
            </a:r>
            <a:br/>
            <a:r>
              <a:t>• 듀얼 스택 운영</a:t>
            </a:r>
            <a:br/>
            <a:r>
              <a:t>• 비용: 초기 30억 + 운영 10억/년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기술 심화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Architecture, Security, Performance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Zonal Architecture 상세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차세대 E/E 아키텍처인 Zonal Architecture는 SDV의 핵심입니다.</a:t>
            </a:r>
            <a:br/>
            <a:br/>
            <a:r>
              <a:t>구성 요소:</a:t>
            </a:r>
            <a:br/>
            <a:r>
              <a:t>• Central Computing Unit (CCU)</a:t>
            </a:r>
            <a:br/>
            <a:r>
              <a:t>  - High-Performance Computing</a:t>
            </a:r>
            <a:br/>
            <a:r>
              <a:t>  - AI/ML Processing</a:t>
            </a:r>
            <a:br/>
            <a:r>
              <a:t>  - Main OS and Applications</a:t>
            </a:r>
            <a:br/>
            <a:br/>
            <a:r>
              <a:t>• Zone Controllers (4-6개)</a:t>
            </a:r>
            <a:br/>
            <a:r>
              <a:t>  - Front Left Zone</a:t>
            </a:r>
            <a:br/>
            <a:r>
              <a:t>  - Front Right Zone</a:t>
            </a:r>
            <a:br/>
            <a:r>
              <a:t>  - Rear Left Zone</a:t>
            </a:r>
            <a:br/>
            <a:r>
              <a:t>  - Rear Right Zone</a:t>
            </a:r>
            <a:br/>
            <a:r>
              <a:t>  - Optional: Roof Zone, Underbody Zone</a:t>
            </a:r>
            <a:br/>
            <a:br/>
            <a:r>
              <a:t>• Network Backbone</a:t>
            </a:r>
            <a:br/>
            <a:r>
              <a:t>  - Automotive Ethernet (10Gbps+)</a:t>
            </a:r>
            <a:br/>
            <a:r>
              <a:t>  - Time-Sensitive Networking (TSN)</a:t>
            </a:r>
            <a:br/>
            <a:r>
              <a:t>  - Redundant paths</a:t>
            </a:r>
            <a:br/>
            <a:br/>
            <a:r>
              <a:t>장점:</a:t>
            </a:r>
            <a:br/>
            <a:r>
              <a:t>• 배선 40% 감소 (무게 20kg 절감)</a:t>
            </a:r>
            <a:br/>
            <a:r>
              <a:t>• 모듈화 및 확장성</a:t>
            </a:r>
            <a:br/>
            <a:r>
              <a:t>• 실시간 성능 보장</a:t>
            </a:r>
            <a:br/>
            <a:r>
              <a:t>• 비용 절감 (차량당 $200)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39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전략적 시사점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한국 자동차 산업의 SDV 전환은 선택이 아닌 생존의 문제입니다.</a:t>
            </a:r>
            <a:br/>
            <a:br/>
            <a:r>
              <a:t>주요 시사점:</a:t>
            </a:r>
            <a:br/>
            <a:br/>
            <a:r>
              <a:t>1. 시간이 핵심입니다 - 2025년이 골든타임</a:t>
            </a:r>
            <a:br/>
            <a:r>
              <a:t>   • 글로벌 표준이 확정되기 전 포지셔닝 필요</a:t>
            </a:r>
            <a:br/>
            <a:r>
              <a:t>   • First Mover Advantage 확보 가능한 마지막 기회</a:t>
            </a:r>
            <a:br/>
            <a:br/>
            <a:r>
              <a:t>2. 독자 기술과 글로벌 호환성의 균형</a:t>
            </a:r>
            <a:br/>
            <a:r>
              <a:t>   • 완전 독자 노선은 고립 위험</a:t>
            </a:r>
            <a:br/>
            <a:r>
              <a:t>   • 완전 추종은 경쟁력 상실</a:t>
            </a:r>
            <a:br/>
            <a:r>
              <a:t>   • 전략적 선택과 집중 필요</a:t>
            </a:r>
            <a:br/>
            <a:br/>
            <a:r>
              <a:t>3. 생태계 구축이 성공의 열쇠</a:t>
            </a:r>
            <a:br/>
            <a:r>
              <a:t>   • 단독 플레이어는 생존 불가</a:t>
            </a:r>
            <a:br/>
            <a:r>
              <a:t>   • 개방형 혁신 생태계 필수</a:t>
            </a:r>
            <a:br/>
            <a:r>
              <a:t>   • 산학연 협력 체계 구축</a:t>
            </a:r>
            <a:br/>
            <a:br/>
            <a:r>
              <a:t>4. 대규모 투자 불가피</a:t>
            </a:r>
            <a:br/>
            <a:r>
              <a:t>   • 최소 3조원 규모 투자 필요</a:t>
            </a:r>
            <a:br/>
            <a:r>
              <a:t>   • R&amp;D, 인프라, 인력 동시 투자</a:t>
            </a:r>
            <a:br/>
            <a:r>
              <a:t>   • 정부-민간 공동 투자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컴퓨팅 요구사항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기능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TOPS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메모리(GB)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대역폭(GB/s)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전력(W)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L2 ADAS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10-30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4-8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20-40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15-30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L3 자율주행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16-32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50-100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L4 자율주행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200-500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32-64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200-400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150-300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인포테인먼트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20-40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차량 제어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2-5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2-4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5-10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10-20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250-600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64-128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300-500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250-500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40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SDV 소프트웨어 스택 상세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188720"/>
            <a:ext cx="3200400" cy="82296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Application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371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Autonomous Driving | Fleet Management | Infotainment | V2X Services...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2057400"/>
            <a:ext cx="3200400" cy="82296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Service Framework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0480" y="224028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Service Discovery | API Gateway | Message Bus | State Management...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926080"/>
            <a:ext cx="3200400" cy="822960"/>
          </a:xfrm>
          <a:prstGeom prst="roundRect">
            <a:avLst/>
          </a:prstGeom>
          <a:solidFill>
            <a:srgbClr val="6496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Middleware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40480" y="310896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AUTOSAR Adaptive | ROS 2 | DDS | SOME/IP...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3794760"/>
            <a:ext cx="3200400" cy="822960"/>
          </a:xfrm>
          <a:prstGeom prst="roundRect">
            <a:avLst/>
          </a:prstGeom>
          <a:solidFill>
            <a:srgbClr val="9696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System Software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40480" y="397764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Linux Kernel | QNX Neutrino | Android Automotive | Hypervisor...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4663440"/>
            <a:ext cx="3200400" cy="822960"/>
          </a:xfrm>
          <a:prstGeom prst="round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Hardware Abstraction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0480" y="484632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Device Drivers | BSP | HAL | Bootloader...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5532120"/>
            <a:ext cx="3200400" cy="822960"/>
          </a:xfrm>
          <a:prstGeom prst="roundRect">
            <a:avLst/>
          </a:prstGeom>
          <a:solidFill>
            <a:srgbClr val="33333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Computing Hardware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40480" y="57150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Domain Controllers | Zone ECUs | Central HPC | GPU/NPU...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통신 프로토콜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DDS (Data Distribution Service)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Pub/Sub 모델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QoS 보장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실시간 성능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사용: ROS 2, 자율주행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SOME/IP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Service-Oriented 통신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AUTOSAR 표준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Ethernet 기반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사용: 차량 제어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gRPC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HTTP/2 기반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양방향 스트리밍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프로토콜 버퍼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사용: 클라우드 연동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MQTT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경량 메시징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Pub/Sub 모델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낮은 대역폭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사용: IoT, 텔레메트리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보안 아키텍처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SDV 보안은 다층 방어 전략을 채택합니다.</a:t>
            </a:r>
            <a:br/>
            <a:br/>
            <a:r>
              <a:t>Hardware Security:</a:t>
            </a:r>
            <a:br/>
            <a:r>
              <a:t>• Hardware Security Module (HSM)</a:t>
            </a:r>
            <a:br/>
            <a:r>
              <a:t>  - 암호화 키 저장</a:t>
            </a:r>
            <a:br/>
            <a:r>
              <a:t>  - 암호화 연산 가속</a:t>
            </a:r>
            <a:br/>
            <a:r>
              <a:t>  - Secure Boot 지원</a:t>
            </a:r>
            <a:br/>
            <a:br/>
            <a:r>
              <a:t>• Trusted Execution Environment (TEE)</a:t>
            </a:r>
            <a:br/>
            <a:r>
              <a:t>  - ARM TrustZone</a:t>
            </a:r>
            <a:br/>
            <a:r>
              <a:t>  - Intel SGX</a:t>
            </a:r>
            <a:br/>
            <a:r>
              <a:t>  - 격리된 실행 환경</a:t>
            </a:r>
            <a:br/>
            <a:br/>
            <a:r>
              <a:t>Software Security:</a:t>
            </a:r>
            <a:br/>
            <a:r>
              <a:t>• Secure Boot Chain</a:t>
            </a:r>
            <a:br/>
            <a:r>
              <a:t>  1. ROM Boot → Verify Bootloader</a:t>
            </a:r>
            <a:br/>
            <a:r>
              <a:t>  2. Bootloader → Verify Kernel</a:t>
            </a:r>
            <a:br/>
            <a:r>
              <a:t>  3. Kernel → Verify Applications</a:t>
            </a:r>
            <a:br/>
            <a:br/>
            <a:r>
              <a:t>• Runtime Protection</a:t>
            </a:r>
            <a:br/>
            <a:r>
              <a:t>  - Address Space Layout Randomization (ASLR)</a:t>
            </a:r>
            <a:br/>
            <a:r>
              <a:t>  - Data Execution Prevention (DEP)</a:t>
            </a:r>
            <a:br/>
            <a:r>
              <a:t>  - Control Flow Integrity (CFI)</a:t>
            </a:r>
            <a:br/>
            <a:br/>
            <a:r>
              <a:t>Network Security:</a:t>
            </a:r>
            <a:br/>
            <a:r>
              <a:t>• TLS 1.3 for external communication</a:t>
            </a:r>
            <a:br/>
            <a:r>
              <a:t>• IPsec for internal network</a:t>
            </a:r>
            <a:br/>
            <a:r>
              <a:t>• Certificate-based authentication</a:t>
            </a:r>
            <a:br/>
            <a:r>
              <a:t>• Intrusion Detection System (IDS)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성능 최적화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하드웨어 가속: GPU/NPU/DSP 활용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메모리 최적화: Zero-copy, Shared memory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네트워크 최적화: TSN, Traffic shaping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소프트웨어 최적화: 컴파일러 최적화, 프로파일링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전력 관리: Dynamic frequency scaling, Sleep states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실시간 요구사항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기능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주기(ms)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지연시간(ms)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Jitter(ms)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중요도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브레이크 제어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&lt;0.1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Safety Critical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조향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Safety Critical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ADAS 센서 융합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Safety Relevant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경로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Performance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인포테인먼트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&lt;20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Comfort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OTA 업데이트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Non-critical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테스트 및 검증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SDV는 전통적인 차량보다 훨씬 복잡한 테스트가 필요합니다.</a:t>
            </a:r>
            <a:br/>
            <a:br/>
            <a:r>
              <a:t>테스트 레벨:</a:t>
            </a:r>
            <a:br/>
            <a:r>
              <a:t>1. Unit Testing</a:t>
            </a:r>
            <a:br/>
            <a:r>
              <a:t>   • 개별 함수/모듈</a:t>
            </a:r>
            <a:br/>
            <a:r>
              <a:t>   • Code coverage &gt; 80%</a:t>
            </a:r>
            <a:br/>
            <a:r>
              <a:t>   • 자동화 필수</a:t>
            </a:r>
            <a:br/>
            <a:br/>
            <a:r>
              <a:t>2. Integration Testing</a:t>
            </a:r>
            <a:br/>
            <a:r>
              <a:t>   • 모듈 간 인터페이스</a:t>
            </a:r>
            <a:br/>
            <a:r>
              <a:t>   • API 호환성</a:t>
            </a:r>
            <a:br/>
            <a:r>
              <a:t>   • 성능 테스트</a:t>
            </a:r>
            <a:br/>
            <a:br/>
            <a:r>
              <a:t>3. System Testing</a:t>
            </a:r>
            <a:br/>
            <a:r>
              <a:t>   • End-to-end 시나리오</a:t>
            </a:r>
            <a:br/>
            <a:r>
              <a:t>   • 실차 테스트</a:t>
            </a:r>
            <a:br/>
            <a:r>
              <a:t>   • 환경 테스트</a:t>
            </a:r>
            <a:br/>
            <a:br/>
            <a:r>
              <a:t>4. Validation Testing</a:t>
            </a:r>
            <a:br/>
            <a:r>
              <a:t>   • 규제 준수</a:t>
            </a:r>
            <a:br/>
            <a:r>
              <a:t>   • 안전 인증</a:t>
            </a:r>
            <a:br/>
            <a:r>
              <a:t>   • 고객 요구사항</a:t>
            </a:r>
            <a:br/>
            <a:br/>
            <a:r>
              <a:t>테스트 도구:</a:t>
            </a:r>
            <a:br/>
            <a:r>
              <a:t>• HIL (Hardware-in-the-Loop)</a:t>
            </a:r>
            <a:br/>
            <a:r>
              <a:t>• SIL (Software-in-the-Loop)</a:t>
            </a:r>
            <a:br/>
            <a:r>
              <a:t>• VIL (Vehicle-in-the-Loop)</a:t>
            </a:r>
            <a:br/>
            <a:r>
              <a:t>• 시뮬레이션 (CARLA, SUMO)</a:t>
            </a:r>
            <a:br/>
            <a:r>
              <a:t>• 실도로 테스트</a:t>
            </a:r>
            <a:br/>
            <a:br/>
            <a:r>
              <a:t>테스트 규모:</a:t>
            </a:r>
            <a:br/>
            <a:r>
              <a:t>• 시뮬레이션: 10억 km</a:t>
            </a:r>
            <a:br/>
            <a:r>
              <a:t>• 실도로: 100만 km</a:t>
            </a:r>
            <a:br/>
            <a:r>
              <a:t>• 테스트 케이스: 100,000+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한국 SDV 대응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Roadmap for Global Leadership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한국 SDV 현황 진단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강점 (Strengths)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세계 5위 자동차 생산국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우수한 ICT 인프라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반도체/디스플레이 기술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빠른 의사결정 문화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약점 (Weaknesses)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SW 역량 부족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플랫폼 경험 미흡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글로벌 표준 영향력 약함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전문 인력 부족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기회 (Opportunities)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SDV 시장 초기 단계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정부 적극 지원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전기차 전환 시너지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신흥시장 진출 가능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위협 (Threats)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중국의 빠른 추격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기술 표준 분열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글로벌 경쟁 심화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규제 불확실성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전략적 포지셔닝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한국은 'Fast Follower'에서 'First Mover'로 전환해야 합니다.</a:t>
            </a:r>
            <a:br/>
            <a:br/>
            <a:r>
              <a:t>포지셔닝 전략:</a:t>
            </a:r>
            <a:br/>
            <a:r>
              <a:t>1. Selective Leadership</a:t>
            </a:r>
            <a:br/>
            <a:r>
              <a:t>   • 특정 분야 글로벌 1위</a:t>
            </a:r>
            <a:br/>
            <a:r>
              <a:t>   • 배터리-SDV 통합</a:t>
            </a:r>
            <a:br/>
            <a:r>
              <a:t>   • 5G/6G 연계</a:t>
            </a:r>
            <a:br/>
            <a:br/>
            <a:r>
              <a:t>2. Open Innovation</a:t>
            </a:r>
            <a:br/>
            <a:r>
              <a:t>   • 글로벌 파트너십</a:t>
            </a:r>
            <a:br/>
            <a:r>
              <a:t>   • 오픈소스 기여</a:t>
            </a:r>
            <a:br/>
            <a:r>
              <a:t>   • 스타트업 생태계</a:t>
            </a:r>
            <a:br/>
            <a:br/>
            <a:r>
              <a:t>3. Dual Track Approach</a:t>
            </a:r>
            <a:br/>
            <a:r>
              <a:t>   • 글로벌 표준 준수</a:t>
            </a:r>
            <a:br/>
            <a:r>
              <a:t>   • 독자 기술 개발</a:t>
            </a:r>
            <a:br/>
            <a:r>
              <a:t>   • 하이브리드 전략</a:t>
            </a:r>
            <a:br/>
            <a:br/>
            <a:r>
              <a:t>목표 포지션 (2030):</a:t>
            </a:r>
            <a:br/>
            <a:r>
              <a:t>• 글로벌 SDV 시장 점유율 10%</a:t>
            </a:r>
            <a:br/>
            <a:r>
              <a:t>• 핵심 기술 3개 분야 세계 1위</a:t>
            </a:r>
            <a:br/>
            <a:r>
              <a:t>• SDV 플랫폼 수출 10개국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리스크 평가 매트릭스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리스크 유형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영향도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발생가능성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대응 긴급도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기술 격차 확대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즉시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표준 분열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긴급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인력 부족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즉시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투자 지연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높음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긴급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규제 불확실성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관찰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Phase 1: 기반 구축 (2024-2025)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과제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목표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예산(억원)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책임기관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전담조직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100명 규모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산업부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기술 로드맵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마스터플랜 수립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KETI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인력 양성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500명 교육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대학/기업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R&amp;D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10개 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KEIT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테스트베드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1개소 구축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지자체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국제 협력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MOU 3건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KOTRA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Phase 2: 성장 가속 (2026-2027)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K-SDV 표준 제정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Version 1.0 발표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인증 체계 구축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테스트 규격 제정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상용화 프로젝트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- 3개 OEM 적용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- 5개 차종 양산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OTA 서비스 시작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생태계 확대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참여기업 100개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스타트업 30개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일자리 2,000개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투자 규모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정부: 5,000억원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민간: 1조원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해외: 2,000억원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Phase 3: 글로벌 확장 (2028-2030)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글로벌 SDV 리더십 확보를 위한 전면적 확장 단계입니다.</a:t>
            </a:r>
            <a:br/>
            <a:br/>
            <a:r>
              <a:t>주요 목표:</a:t>
            </a:r>
            <a:br/>
            <a:r>
              <a:t>• 글로벌 시장 진출</a:t>
            </a:r>
            <a:br/>
            <a:r>
              <a:t>  - 북미: GM, Ford 협력</a:t>
            </a:r>
            <a:br/>
            <a:r>
              <a:t>  - 유럽: VW, Stellantis 협력</a:t>
            </a:r>
            <a:br/>
            <a:r>
              <a:t>  - 아시아: 동남아 시장 주도</a:t>
            </a:r>
            <a:br/>
            <a:br/>
            <a:r>
              <a:t>• 기술 리더십</a:t>
            </a:r>
            <a:br/>
            <a:r>
              <a:t>  - SDV 플랫폼 수출</a:t>
            </a:r>
            <a:br/>
            <a:r>
              <a:t>  - 국제 표준 주도</a:t>
            </a:r>
            <a:br/>
            <a:r>
              <a:t>  - 원천 특허 500건</a:t>
            </a:r>
            <a:br/>
            <a:br/>
            <a:r>
              <a:t>• 비즈니스 확장</a:t>
            </a:r>
            <a:br/>
            <a:r>
              <a:t>  - SDV 서비스 수출: 1조원</a:t>
            </a:r>
            <a:br/>
            <a:r>
              <a:t>  - 라이선스 수익: 2,000억원</a:t>
            </a:r>
            <a:br/>
            <a:r>
              <a:t>  - 데이터 사업: 3,000억원</a:t>
            </a:r>
            <a:br/>
            <a:br/>
            <a:r>
              <a:t>• 생태계 글로벌화</a:t>
            </a:r>
            <a:br/>
            <a:r>
              <a:t>  - 글로벌 R&amp;D 센터 3개</a:t>
            </a:r>
            <a:br/>
            <a:r>
              <a:t>  - 해외 파트너 30개</a:t>
            </a:r>
            <a:br/>
            <a:r>
              <a:t>  - 국제 인재 1,000명</a:t>
            </a:r>
            <a:br/>
            <a:br/>
            <a:r>
              <a:t>성과 지표:</a:t>
            </a:r>
            <a:br/>
            <a:r>
              <a:t>• 글로벌 점유율: 10%</a:t>
            </a:r>
            <a:br/>
            <a:r>
              <a:t>• 수출 규모: 2조원</a:t>
            </a:r>
            <a:br/>
            <a:r>
              <a:t>• 고용 창출: 10,000명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개발 로드맵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2024-2025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기초 기술 확보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AUTOSAR 역량 구축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프로토타입 개발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2026-2027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핵심 기술 개발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K-SDV 플랫폼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상용화 검증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2028-2030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차세대 기술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AI 자율 최적화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양자 보안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R&amp;D 우선순위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분야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우선순위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목표 수준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예산 비중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플랫폼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최상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 Top 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자율주행 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L4 상용화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차량 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독자 OS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보안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Zero 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V2X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C-V2X 리더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인재 양성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SDV 시대에는 SW 인재가 핵심입니다.</a:t>
            </a:r>
            <a:br/>
            <a:br/>
            <a:r>
              <a:t>인재 수요 전망:</a:t>
            </a:r>
            <a:br/>
            <a:r>
              <a:t>• 2025: 500명</a:t>
            </a:r>
            <a:br/>
            <a:r>
              <a:t>• 2027: 2,000명</a:t>
            </a:r>
            <a:br/>
            <a:r>
              <a:t>• 2030: 5,000명</a:t>
            </a:r>
            <a:br/>
            <a:br/>
            <a:r>
              <a:t>양성 프로그램:</a:t>
            </a:r>
            <a:br/>
            <a:r>
              <a:t>1. 대학 교육</a:t>
            </a:r>
            <a:br/>
            <a:r>
              <a:t>   • SDV 특성화 학과 신설</a:t>
            </a:r>
            <a:br/>
            <a:r>
              <a:t>   • 산학 협력 프로그램</a:t>
            </a:r>
            <a:br/>
            <a:r>
              <a:t>   • 해외 연수 지원</a:t>
            </a:r>
            <a:br/>
            <a:br/>
            <a:r>
              <a:t>2. 기업 재교육</a:t>
            </a:r>
            <a:br/>
            <a:r>
              <a:t>   • HW → SW 전환 교육</a:t>
            </a:r>
            <a:br/>
            <a:r>
              <a:t>   • AUTOSAR 인증 과정</a:t>
            </a:r>
            <a:br/>
            <a:r>
              <a:t>   • 리더십 프로그램</a:t>
            </a:r>
            <a:br/>
            <a:br/>
            <a:r>
              <a:t>3. 해외 인재 유치</a:t>
            </a:r>
            <a:br/>
            <a:r>
              <a:t>   • 글로벌 탤런트 비자</a:t>
            </a:r>
            <a:br/>
            <a:r>
              <a:t>   • 연구 환경 지원</a:t>
            </a:r>
            <a:br/>
            <a:r>
              <a:t>   • 정착 지원금</a:t>
            </a:r>
            <a:br/>
            <a:br/>
            <a:r>
              <a:t>4. 스타트업 지원</a:t>
            </a:r>
            <a:br/>
            <a:r>
              <a:t>   • 창업 자금 지원</a:t>
            </a:r>
            <a:br/>
            <a:r>
              <a:t>   • 멘토링 프로그램</a:t>
            </a:r>
            <a:br/>
            <a:r>
              <a:t>   • 글로벌 네트워킹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파트너십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기술 파트너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NVIDIA: AI 컴퓨팅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Qualcomm: 통신 칩셋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Microsoft: 클라우드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OEM 협력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Hyundai-Kia: 주도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GM: 북미 진출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VW: 유럽 진출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표준 기관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AUTOSAR: 정회원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ISO: TC22 참여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ITU: V2X 표준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연구 기관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국내: ETRI, KETI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해외: Fraunhofer, MIT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연도별 투자 계획 상세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58928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연도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정부(억원)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민간(억원)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합계(억원)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주요 투자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기반 구축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R&amp;D 본격화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상용화 시작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양산 확대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 진출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플랫폼 수출</a:t>
                      </a:r>
                    </a:p>
                  </a:txBody>
                  <a:tcPr/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시장 주도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2030년 성공 시나리오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한국이 SDV 강국으로 도약한 2030년의 모습입니다.</a:t>
            </a:r>
            <a:br/>
            <a:br/>
            <a:r>
              <a:t>성과:</a:t>
            </a:r>
            <a:br/>
            <a:r>
              <a:t>• Hyundai-Kia: 글로벌 SDV 점유율 15%</a:t>
            </a:r>
            <a:br/>
            <a:r>
              <a:t>• K-SDV 플랫폼: 10개국 수출</a:t>
            </a:r>
            <a:br/>
            <a:r>
              <a:t>• SDV 스타트업: 유니콘 3개 탄생</a:t>
            </a:r>
            <a:br/>
            <a:r>
              <a:t>• 고용: 50,000명 신규 일자리</a:t>
            </a:r>
            <a:br/>
            <a:br/>
            <a:r>
              <a:t>경제 효과:</a:t>
            </a:r>
            <a:br/>
            <a:r>
              <a:t>• 직접 생산: 50조원</a:t>
            </a:r>
            <a:br/>
            <a:r>
              <a:t>• 수출: 20조원</a:t>
            </a:r>
            <a:br/>
            <a:r>
              <a:t>• 서비스 수익: 5조원/년</a:t>
            </a:r>
            <a:br/>
            <a:r>
              <a:t>• GDP 기여: 3%</a:t>
            </a:r>
            <a:br/>
            <a:br/>
            <a:r>
              <a:t>글로벌 위상:</a:t>
            </a:r>
            <a:br/>
            <a:r>
              <a:t>• SDV 기술 순위: 세계 3위</a:t>
            </a:r>
            <a:br/>
            <a:r>
              <a:t>• 특허 점유율: 12%</a:t>
            </a:r>
            <a:br/>
            <a:r>
              <a:t>• 국제 표준 기여: 주도 5건</a:t>
            </a:r>
            <a:br/>
            <a:r>
              <a:t>• 글로벌 파트너: 50개사</a:t>
            </a:r>
            <a:br/>
            <a:br/>
            <a:r>
              <a:t>성공 요인:</a:t>
            </a:r>
            <a:br/>
            <a:r>
              <a:t>• 정부-민간 협력</a:t>
            </a:r>
            <a:br/>
            <a:r>
              <a:t>• 과감한 투자</a:t>
            </a:r>
            <a:br/>
            <a:r>
              <a:t>• 인재 양성</a:t>
            </a:r>
            <a:br/>
            <a:r>
              <a:t>• 개방형 혁신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실행 계획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From Strategy to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기회 요인 분석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거버넌스 구조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효과적인 실행을 위한 거버넌스 체계입니다.</a:t>
            </a:r>
            <a:br/>
            <a:br/>
            <a:r>
              <a:t>SDV 추진 위원회 (위원장: 국무총리)</a:t>
            </a:r>
            <a:br/>
            <a:r>
              <a:t>├── 정책 조정 분과</a:t>
            </a:r>
            <a:br/>
            <a:r>
              <a:t>│   ├── 산업부 (주관)</a:t>
            </a:r>
            <a:br/>
            <a:r>
              <a:t>│   ├── 과기부</a:t>
            </a:r>
            <a:br/>
            <a:r>
              <a:t>│   └── 국토부</a:t>
            </a:r>
            <a:br/>
            <a:r>
              <a:t>│</a:t>
            </a:r>
            <a:br/>
            <a:r>
              <a:t>├── 기술 개발 분과</a:t>
            </a:r>
            <a:br/>
            <a:r>
              <a:t>│   ├── KETI (주관)</a:t>
            </a:r>
            <a:br/>
            <a:r>
              <a:t>│   ├── ETRI</a:t>
            </a:r>
            <a:br/>
            <a:r>
              <a:t>│   └── 대학/연구소</a:t>
            </a:r>
            <a:br/>
            <a:r>
              <a:t>│</a:t>
            </a:r>
            <a:br/>
            <a:r>
              <a:t>├── 산업 협력 분과</a:t>
            </a:r>
            <a:br/>
            <a:r>
              <a:t>│   ├── 자동차산업협회 (주관)</a:t>
            </a:r>
            <a:br/>
            <a:r>
              <a:t>│   ├── OEM (현대, 기아, GM코리아)</a:t>
            </a:r>
            <a:br/>
            <a:r>
              <a:t>│   └── Tier 1 (현대모비스, 만도, HL클레무브)</a:t>
            </a:r>
            <a:br/>
            <a:r>
              <a:t>│</a:t>
            </a:r>
            <a:br/>
            <a:r>
              <a:t>└── 국제 협력 분과</a:t>
            </a:r>
            <a:br/>
            <a:r>
              <a:t>    ├── KOTRA (주관)</a:t>
            </a:r>
            <a:br/>
            <a:r>
              <a:t>    ├── 표준협회</a:t>
            </a:r>
            <a:br/>
            <a:r>
              <a:t>    └── 해외 파트너</a:t>
            </a:r>
            <a:br/>
            <a:br/>
            <a:r>
              <a:t>운영 원칙:</a:t>
            </a:r>
            <a:br/>
            <a:r>
              <a:t>• 월 1회 정기 회의</a:t>
            </a:r>
            <a:br/>
            <a:r>
              <a:t>• 분기별 성과 점검</a:t>
            </a:r>
            <a:br/>
            <a:r>
              <a:t>• 연간 계획 수립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1개월 내 실행 과제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1060704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과제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담당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산출물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106070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TF 구성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산업부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1주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조직도, 인력 배치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06070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현황 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KETI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현황 보고서</a:t>
                      </a:r>
                    </a:p>
                  </a:txBody>
                  <a:tcPr/>
                </a:tc>
              </a:tr>
              <a:tr h="106070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예산 확보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기재부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3주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추경 예산안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06070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킥오프 미팅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실행 계획서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1분기 실행 과제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조직 구축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전담 인력 50명 채용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PMO 설립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분과별 조직 구성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전략 수립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기술 로드맵 확정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표준화 전략 수립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투자 계획 확정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기반 마련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법제도 정비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예산 확보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인프라 계획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협력 체계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산학연 협의체 구성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국제 협력 MOU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파트너십 체결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파일럿 프로젝트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프로젝트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목표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참여기관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예산(억원)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기간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K-SDV Platform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참조 구현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ETRI, 현대차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24개월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자율주행 SDV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L4 데모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KETI, 서울대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18개월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V2X 통합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실증 서비스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SKT, 만도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12개월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OTA 플랫폼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상용 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LG전자, 기아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12개월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보안 프레임워크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인증 체계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KISA, 삼성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18개월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리스크 완화 전략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주요 리스크와 대응 방안입니다.</a:t>
            </a:r>
            <a:br/>
            <a:br/>
            <a:r>
              <a:t>기술 리스크:</a:t>
            </a:r>
            <a:br/>
            <a:r>
              <a:t>• 리스크: 핵심 기술 부재</a:t>
            </a:r>
            <a:br/>
            <a:r>
              <a:t>• 영향: 프로젝트 지연</a:t>
            </a:r>
            <a:br/>
            <a:r>
              <a:t>• 대응: </a:t>
            </a:r>
            <a:br/>
            <a:r>
              <a:t>  - 기술 인수/라이선스</a:t>
            </a:r>
            <a:br/>
            <a:r>
              <a:t>  - 해외 전문가 영입</a:t>
            </a:r>
            <a:br/>
            <a:r>
              <a:t>  - 공동 개발 추진</a:t>
            </a:r>
            <a:br/>
            <a:br/>
            <a:r>
              <a:t>시장 리스크:</a:t>
            </a:r>
            <a:br/>
            <a:r>
              <a:t>• 리스크: 수요 부족</a:t>
            </a:r>
            <a:br/>
            <a:r>
              <a:t>• 영향: 투자 회수 실패</a:t>
            </a:r>
            <a:br/>
            <a:r>
              <a:t>• 대응:</a:t>
            </a:r>
            <a:br/>
            <a:r>
              <a:t>  - 정부 구매 보장</a:t>
            </a:r>
            <a:br/>
            <a:r>
              <a:t>  - 수출 지원 강화</a:t>
            </a:r>
            <a:br/>
            <a:r>
              <a:t>  - 서비스 사업 확대</a:t>
            </a:r>
            <a:br/>
            <a:br/>
            <a:r>
              <a:t>인력 리스크:</a:t>
            </a:r>
            <a:br/>
            <a:r>
              <a:t>• 리스크: SW 인재 부족</a:t>
            </a:r>
            <a:br/>
            <a:r>
              <a:t>• 영향: 개발 차질</a:t>
            </a:r>
            <a:br/>
            <a:r>
              <a:t>• 대응:</a:t>
            </a:r>
            <a:br/>
            <a:r>
              <a:t>  - 대규모 교육 프로그램</a:t>
            </a:r>
            <a:br/>
            <a:r>
              <a:t>  - 해외 인재 유치</a:t>
            </a:r>
            <a:br/>
            <a:r>
              <a:t>  - 처우 개선</a:t>
            </a:r>
            <a:br/>
            <a:br/>
            <a:r>
              <a:t>규제 리스크:</a:t>
            </a:r>
            <a:br/>
            <a:r>
              <a:t>• 리스크: 규제 지연</a:t>
            </a:r>
            <a:br/>
            <a:r>
              <a:t>• 영향: 상용화 지연</a:t>
            </a:r>
            <a:br/>
            <a:r>
              <a:t>• 대응:</a:t>
            </a:r>
            <a:br/>
            <a:r>
              <a:t>  - 규제 샌드박스</a:t>
            </a:r>
            <a:br/>
            <a:r>
              <a:t>  - 특별법 제정</a:t>
            </a:r>
            <a:br/>
            <a:r>
              <a:t>  - 선제적 가이드라인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모니터링 체계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성과 지표 (KPI)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정량 지표: 특허, 매출, 고용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정성 지표: 기술 수준, 브랜드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선행 지표: R&amp;D 투자, 인력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점검 주기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주간: 프로젝트 진행률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월간: 예산 집행률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분기: KPI 달성률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연간: 전략 재검토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보고 체계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실무 → 분과 → 위원회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대시보드 실시간 모니터링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이슈 에스컬레이션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커뮤니케이션 계획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323"/>
                <a:gridCol w="2819323"/>
                <a:gridCol w="2819323"/>
                <a:gridCol w="2819323"/>
              </a:tblGrid>
              <a:tr h="8839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대상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채널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주기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내용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보고서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월간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진행 현황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협의회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월간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기술 공유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언론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브리핑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분기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성과 발표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국민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웹사이트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상시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정보 공개</a:t>
                      </a: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해외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컨퍼런스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연간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성과 홍보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Quick Wins - 조기 성과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3개월 내: SDV 비전 선포식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6개월 내: 첫 데모 시연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9개월 내: 국제 협력 MOU 3건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12개월 내: 파일럿 프로젝트 착수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18개월 내: K-SDV 표준 초안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24개월 내: 첫 상용화 사례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Appendix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상세 자료 및 참고 정보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용어 정의 (Glossary)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SDV (Software-Defined Vehicle)</a:t>
            </a:r>
            <a:br/>
            <a:r>
              <a:t>: 소프트웨어가 차량의 기능과 성능을 정의하는 차량</a:t>
            </a:r>
            <a:br/>
            <a:br/>
            <a:r>
              <a:t>E/E Architecture (Electrical/Electronic Architecture)</a:t>
            </a:r>
            <a:br/>
            <a:r>
              <a:t>: 차량의 전기전자 시스템 구조</a:t>
            </a:r>
            <a:br/>
            <a:br/>
            <a:r>
              <a:t>Zonal Architecture</a:t>
            </a:r>
            <a:br/>
            <a:r>
              <a:t>: 구역별로 컨트롤러를 배치한 차세대 E/E 아키텍처</a:t>
            </a:r>
            <a:br/>
            <a:br/>
            <a:r>
              <a:t>AUTOSAR (AUTomotive Open System ARchitecture)</a:t>
            </a:r>
            <a:br/>
            <a:r>
              <a:t>: 자동차 소프트웨어 표준 플랫폼</a:t>
            </a:r>
            <a:br/>
            <a:br/>
            <a:r>
              <a:t>OTA (Over-The-Air)</a:t>
            </a:r>
            <a:br/>
            <a:r>
              <a:t>: 무선 네트워크를 통한 소프트웨어 업데이트</a:t>
            </a:r>
            <a:br/>
            <a:br/>
            <a:r>
              <a:t>V2X (Vehicle-to-Everything)</a:t>
            </a:r>
            <a:br/>
            <a:r>
              <a:t>: 차량과 모든 것의 통신</a:t>
            </a:r>
            <a:br/>
            <a:br/>
            <a:r>
              <a:t>HIL (Hardware-in-the-Loop)</a:t>
            </a:r>
            <a:br/>
            <a:r>
              <a:t>: 하드웨어를 포함한 시뮬레이션 테스트</a:t>
            </a:r>
            <a:br/>
            <a:br/>
            <a:r>
              <a:t>ADAS (Advanced Driver Assistance Systems)</a:t>
            </a:r>
            <a:br/>
            <a:r>
              <a:t>: 첨단 운전자 보조 시스템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투자 개요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총 투자 규모: 3조원 (2024-2030)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연평균 투자: 4,300억원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투자 분야별 배분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R&amp;D: 1.2조원 (40%)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인프라: 7,500억원 (25%)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인력 양성: 6,000억원 (20%)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국제 협력: 4,500억원 (15%)</a:t>
            </a:r>
          </a:p>
          <a:p>
            <a:pPr>
              <a:spcAft>
                <a:spcPts val="1200"/>
              </a:spcAft>
              <a:defRPr sz="1800">
                <a:solidFill>
                  <a:srgbClr val="333333"/>
                </a:solidFill>
              </a:defRPr>
            </a:pPr>
            <a:r>
              <a:t>• ROI 예상: 2030년 이후 연 1조원 수익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참고 문헌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1. 중국 SDV 표준 문서</a:t>
            </a:r>
            <a:br/>
            <a:r>
              <a:t>   • GB/T 40429-2021: ICV Terminology</a:t>
            </a:r>
            <a:br/>
            <a:r>
              <a:t>   • T/CSAE 234-2021: Service Interface Spec Part 1</a:t>
            </a:r>
            <a:br/>
            <a:r>
              <a:t>   • T/CSAE 235-2021: Service Interface Spec Part 2</a:t>
            </a:r>
            <a:br/>
            <a:br/>
            <a:r>
              <a:t>2. AUTOSAR 문서</a:t>
            </a:r>
            <a:br/>
            <a:r>
              <a:t>   • AUTOSAR Adaptive Platform R22-11</a:t>
            </a:r>
            <a:br/>
            <a:r>
              <a:t>   • AUTOSAR Methodology R21-11</a:t>
            </a:r>
            <a:br/>
            <a:r>
              <a:t>   • AUTOSAR Safety Manual R20-11</a:t>
            </a:r>
            <a:br/>
            <a:br/>
            <a:r>
              <a:t>3. 시장 분석 보고서</a:t>
            </a:r>
            <a:br/>
            <a:r>
              <a:t>   • McKinsey: "Software-Defined Vehicle 2030"</a:t>
            </a:r>
            <a:br/>
            <a:r>
              <a:t>   • Gartner: "Future of Automotive Software"</a:t>
            </a:r>
            <a:br/>
            <a:r>
              <a:t>   • IHS Markit: "SDV Market Forecast 2024"</a:t>
            </a:r>
            <a:br/>
            <a:br/>
            <a:r>
              <a:t>4. 정부 정책 문서</a:t>
            </a:r>
            <a:br/>
            <a:r>
              <a:t>   • 미래차 산업 발전 전략 (2019)</a:t>
            </a:r>
            <a:br/>
            <a:r>
              <a:t>   • K-뉴딜 2.0 (2021)</a:t>
            </a:r>
            <a:br/>
            <a:r>
              <a:t>   • 디지털 전환 로드맵 (2023)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사양 상세 - Part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Specification Details Part 1</a:t>
            </a:r>
            <a:br/>
            <a:r>
              <a:t>                </a:t>
            </a:r>
            <a:br/>
            <a:r>
              <a:t>Various detailed technical information...</a:t>
            </a:r>
            <a:br/>
            <a:r>
              <a:t>API specifications, protocols, data formats...</a:t>
            </a:r>
            <a:br/>
            <a:r>
              <a:t>Performance requirements, testing procedures...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사양 상세 - Part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Specification Details Part 2</a:t>
            </a:r>
            <a:br/>
            <a:r>
              <a:t>                </a:t>
            </a:r>
            <a:br/>
            <a:r>
              <a:t>Various detailed technical information...</a:t>
            </a:r>
            <a:br/>
            <a:r>
              <a:t>API specifications, protocols, data formats...</a:t>
            </a:r>
            <a:br/>
            <a:r>
              <a:t>Performance requirements, testing procedures...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사양 상세 - Part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Specification Details Part 3</a:t>
            </a:r>
            <a:br/>
            <a:r>
              <a:t>                </a:t>
            </a:r>
            <a:br/>
            <a:r>
              <a:t>Various detailed technical information...</a:t>
            </a:r>
            <a:br/>
            <a:r>
              <a:t>API specifications, protocols, data formats...</a:t>
            </a:r>
            <a:br/>
            <a:r>
              <a:t>Performance requirements, testing procedures...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사양 상세 - Part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Specification Details Part 4</a:t>
            </a:r>
            <a:br/>
            <a:r>
              <a:t>                </a:t>
            </a:r>
            <a:br/>
            <a:r>
              <a:t>Various detailed technical information...</a:t>
            </a:r>
            <a:br/>
            <a:r>
              <a:t>API specifications, protocols, data formats...</a:t>
            </a:r>
            <a:br/>
            <a:r>
              <a:t>Performance requirements, testing procedures...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기술 사양 상세 - Part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Specification Details Part 5</a:t>
            </a:r>
            <a:br/>
            <a:r>
              <a:t>                </a:t>
            </a:r>
            <a:br/>
            <a:r>
              <a:t>Various detailed technical information...</a:t>
            </a:r>
            <a:br/>
            <a:r>
              <a:t>API specifications, protocols, data formats...</a:t>
            </a:r>
            <a:br/>
            <a:r>
              <a:t>Performance requirements, testing procedures...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Case Study: Tesla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Tesla SDV Strategy Analysis</a:t>
            </a:r>
            <a:br/>
            <a:r>
              <a:t>                </a:t>
            </a:r>
            <a:br/>
            <a:r>
              <a:t>Background, approach, current status...</a:t>
            </a:r>
            <a:br/>
            <a:r>
              <a:t>Lessons learned, best practices...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Case Study: Volkswagen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Volkswagen SDV Strategy Analysis</a:t>
            </a:r>
            <a:br/>
            <a:r>
              <a:t>                </a:t>
            </a:r>
            <a:br/>
            <a:r>
              <a:t>Background, approach, current status...</a:t>
            </a:r>
            <a:br/>
            <a:r>
              <a:t>Lessons learned, best practices...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Case Study: BYD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BYD SDV Strategy Analysis</a:t>
            </a:r>
            <a:br/>
            <a:r>
              <a:t>                </a:t>
            </a:r>
            <a:br/>
            <a:r>
              <a:t>Background, approach, current status...</a:t>
            </a:r>
            <a:br/>
            <a:r>
              <a:t>Lessons learned, best practices...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78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추가 데이터 분석 1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79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핵심 성과 지표 (KPI)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1127729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59"/>
                <a:gridCol w="2255459"/>
                <a:gridCol w="2255459"/>
                <a:gridCol w="2255459"/>
                <a:gridCol w="2255459"/>
              </a:tblGrid>
              <a:tr h="757645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KPI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2027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2030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전문인력 (명)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특허 출원 (건)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양산 차종 (개)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전체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 파트너 (개)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</a:tr>
              <a:tr h="757645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표준 기여도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참관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참여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주도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리더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75765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수출 규모 (억원)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10,000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추가 데이터 분석 2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추가 데이터 분석 3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추가 데이터 분석 4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</a:defRPr>
            </a:pPr>
            <a:r>
              <a:t>추가 데이터 분석 5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Contact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SDV Task Force Korea</a:t>
            </a:r>
            <a:br/>
            <a:br/>
            <a:r>
              <a:t>주소: 서울시 종로구 세종대로 209</a:t>
            </a:r>
            <a:br/>
            <a:r>
              <a:t>전화: 02-1234-5678</a:t>
            </a:r>
            <a:br/>
            <a:r>
              <a:t>이메일: sdv@korea.kr</a:t>
            </a:r>
            <a:br/>
            <a:r>
              <a:t>웹사이트: www.k-sdv.kr</a:t>
            </a:r>
            <a:br/>
            <a:br/>
            <a:r>
              <a:t>문의처:</a:t>
            </a:r>
            <a:br/>
            <a:r>
              <a:t>• 정책 문의: policy@k-sdv.kr</a:t>
            </a:r>
            <a:br/>
            <a:r>
              <a:t>• 기술 문의: tech@k-sdv.kr</a:t>
            </a:r>
            <a:br/>
            <a:r>
              <a:t>• 사업 협력: partnership@k-sdv.kr</a:t>
            </a:r>
            <a:br/>
            <a:r>
              <a:t>• 언론 문의: press@k-sdv.kr</a:t>
            </a:r>
            <a:br/>
            <a:br/>
            <a:r>
              <a:t>SNS:</a:t>
            </a:r>
            <a:br/>
            <a:r>
              <a:t>• LinkedIn: /company/k-sdv</a:t>
            </a:r>
            <a:br/>
            <a:r>
              <a:t>• Twitter: @KSDV_official</a:t>
            </a:r>
            <a:br/>
            <a:r>
              <a:t>• YouTube: K-SDV Channel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C000"/>
                </a:solidFill>
              </a:defRPr>
            </a:pPr>
            <a:r>
              <a:t>Section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362895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2895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00"/>
                </a:solidFill>
              </a:defRPr>
            </a:pPr>
            <a:r>
              <a:t>Total Slides: 84</a:t>
            </a:r>
            <a:br/>
            <a:br/>
            <a:r>
              <a:t>Questions &amp; Discussion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85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2191695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핵심 권고사항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즉시 실행 (1개월 내)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SDV 전담 조직 구성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중국 표준 문서 완전 분석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긴급 예산 확보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단기 실행 (3개월 내)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기술 로드맵 확정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파일럿 프로젝트 착수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핵심 인력 100명 확보</a:t>
            </a:r>
          </a:p>
          <a:p>
            <a:pPr>
              <a:spcAft>
                <a:spcPts val="600"/>
              </a:spcAft>
              <a:defRPr sz="1800" b="1">
                <a:solidFill>
                  <a:srgbClr val="002060"/>
                </a:solidFill>
              </a:defRPr>
            </a:pPr>
            <a:r>
              <a:t>• 중기 실행 (6개월 내)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K-SDV 표준 초안 완성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테스트베드 구축</a:t>
            </a:r>
          </a:p>
          <a:p>
            <a:pPr lvl="1">
              <a:spcAft>
                <a:spcPts val="400"/>
              </a:spcAft>
              <a:defRPr sz="1600">
                <a:solidFill>
                  <a:srgbClr val="595959"/>
                </a:solidFill>
              </a:defRPr>
            </a:pPr>
            <a:r>
              <a:t>- 글로벌 파트너십 3개 체결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A6A6A6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