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Software-Defined Vehicle (SDV)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글로벌 표준화 동향 및 한국 대응 전략</a:t>
            </a:r>
          </a:p>
          <a:p>
            <a:r>
              <a:t>2025년 1월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한국 SDV 대응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단기 전략 (1-2년)</a:t>
            </a:r>
          </a:p>
          <a:p>
            <a:pPr lvl="1"/>
            <a:r>
              <a:t>• SDV 전문 인력 양성 프로그램 확대</a:t>
            </a:r>
          </a:p>
          <a:p>
            <a:pPr lvl="1"/>
            <a:r>
              <a:t>• 국제 표준화 기구 참여 강화</a:t>
            </a:r>
          </a:p>
          <a:p>
            <a:pPr lvl="1"/>
            <a:r>
              <a:t>• 산학연 협력체계 구축</a:t>
            </a:r>
          </a:p>
          <a:p>
            <a:br/>
            <a:pPr/>
            <a:r>
              <a:t>중기 전략 (3-5년)</a:t>
            </a:r>
          </a:p>
          <a:p>
            <a:pPr lvl="1"/>
            <a:r>
              <a:t>• K-SDV 플랫폼 개발</a:t>
            </a:r>
          </a:p>
          <a:p>
            <a:pPr lvl="1"/>
            <a:r>
              <a:t>• 테스트베드 구축 및 실증</a:t>
            </a:r>
          </a:p>
          <a:p>
            <a:pPr lvl="1"/>
            <a:r>
              <a:t>• 글로벌 파트너십 확대</a:t>
            </a:r>
          </a:p>
          <a:p>
            <a:br/>
            <a:pPr/>
            <a:r>
              <a:t>장기 전략 (5년+)</a:t>
            </a:r>
          </a:p>
          <a:p>
            <a:pPr lvl="1"/>
            <a:r>
              <a:t>• 차세대 SDV 표준 주도</a:t>
            </a:r>
          </a:p>
          <a:p>
            <a:pPr lvl="1"/>
            <a:r>
              <a:t>• SDV 생태계 글로벌 확장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정책 제언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정부 차원</a:t>
            </a:r>
          </a:p>
          <a:p>
            <a:pPr lvl="1"/>
            <a:r>
              <a:t>• SDV 특별법 제정</a:t>
            </a:r>
          </a:p>
          <a:p>
            <a:pPr lvl="1"/>
            <a:r>
              <a:t>• R&amp;D 투자 확대 (연간 1조원 규모)</a:t>
            </a:r>
          </a:p>
          <a:p>
            <a:pPr lvl="1"/>
            <a:r>
              <a:t>• 규제 샌드박스 활성화</a:t>
            </a:r>
          </a:p>
          <a:p>
            <a:br/>
            <a:pPr/>
            <a:r>
              <a:t>산업 차원</a:t>
            </a:r>
          </a:p>
          <a:p>
            <a:pPr lvl="1"/>
            <a:r>
              <a:t>• 오픈소스 SDV 플랫폼 공동 개발</a:t>
            </a:r>
          </a:p>
          <a:p>
            <a:pPr lvl="1"/>
            <a:r>
              <a:t>• 크로스 도메인 협업 강화</a:t>
            </a:r>
          </a:p>
          <a:p>
            <a:pPr lvl="1"/>
            <a:r>
              <a:t>• 스타트업 육성 및 M&amp;A 활성화</a:t>
            </a:r>
          </a:p>
          <a:p>
            <a:br/>
            <a:pPr/>
            <a:r>
              <a:t>학계 차원</a:t>
            </a:r>
          </a:p>
          <a:p>
            <a:pPr lvl="1"/>
            <a:r>
              <a:t>• SDV 전문 교육과정 신설</a:t>
            </a:r>
          </a:p>
          <a:p>
            <a:pPr lvl="1"/>
            <a:r>
              <a:t>• 산학협력 프로젝트 확대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시장 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새로운 비즈니스 모델</a:t>
            </a:r>
          </a:p>
          <a:p>
            <a:pPr lvl="1"/>
            <a:r>
              <a:t>• Features-as-a-Service (FaaS)</a:t>
            </a:r>
          </a:p>
          <a:p>
            <a:pPr lvl="1"/>
            <a:r>
              <a:t>• 구독형 차량 기능</a:t>
            </a:r>
          </a:p>
          <a:p>
            <a:pPr lvl="1"/>
            <a:r>
              <a:t>• 데이터 기반 서비스</a:t>
            </a:r>
          </a:p>
          <a:p>
            <a:br/>
            <a:pPr/>
            <a:r>
              <a:t>수익 창출 영역</a:t>
            </a:r>
          </a:p>
          <a:p>
            <a:pPr lvl="1"/>
            <a:r>
              <a:t>• OTA 업데이트 플랫폼</a:t>
            </a:r>
          </a:p>
          <a:p>
            <a:pPr lvl="1"/>
            <a:r>
              <a:t>• 차량 데이터 분석</a:t>
            </a:r>
          </a:p>
          <a:p>
            <a:pPr lvl="1"/>
            <a:r>
              <a:t>• 개인화 서비스</a:t>
            </a:r>
          </a:p>
          <a:p>
            <a:pPr lvl="1"/>
            <a:r>
              <a:t>• 써드파티 앱 마켓플레이스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구현 도전 과제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기술적 도전</a:t>
            </a:r>
          </a:p>
          <a:p>
            <a:pPr lvl="1"/>
            <a:r>
              <a:t>• 실시간 처리 요구사항 충족</a:t>
            </a:r>
          </a:p>
          <a:p>
            <a:pPr lvl="1"/>
            <a:r>
              <a:t>• 기능 안전성 보장</a:t>
            </a:r>
          </a:p>
          <a:p>
            <a:pPr lvl="1"/>
            <a:r>
              <a:t>• 레거시 시스템 통합</a:t>
            </a:r>
          </a:p>
          <a:p>
            <a:br/>
            <a:pPr/>
            <a:r>
              <a:t>비즈니스 도전</a:t>
            </a:r>
          </a:p>
          <a:p>
            <a:pPr lvl="1"/>
            <a:r>
              <a:t>• 높은 초기 투자 비용</a:t>
            </a:r>
          </a:p>
          <a:p>
            <a:pPr lvl="1"/>
            <a:r>
              <a:t>• 수익 모델 불확실성</a:t>
            </a:r>
          </a:p>
          <a:p>
            <a:pPr lvl="1"/>
            <a:r>
              <a:t>• 파트너십 구축 복잡성</a:t>
            </a:r>
          </a:p>
          <a:p>
            <a:br/>
            <a:pPr/>
            <a:r>
              <a:t>규제 도전</a:t>
            </a:r>
          </a:p>
          <a:p>
            <a:pPr lvl="1"/>
            <a:r>
              <a:t>• 국가별 상이한 규제</a:t>
            </a:r>
          </a:p>
          <a:p>
            <a:pPr lvl="1"/>
            <a:r>
              <a:t>• 데이터 주권 이슈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핵심 성공 요인 (Critical Success Factors)</a:t>
            </a:r>
          </a:p>
          <a:p>
            <a:pPr lvl="1"/>
            <a:r>
              <a:t>• 표준화된 플랫폼 확보</a:t>
            </a:r>
          </a:p>
          <a:p>
            <a:pPr lvl="1"/>
            <a:r>
              <a:t>• 강력한 생태계 구축</a:t>
            </a:r>
          </a:p>
          <a:p>
            <a:pPr lvl="1"/>
            <a:r>
              <a:t>• 지속적인 혁신 역량</a:t>
            </a:r>
          </a:p>
          <a:p>
            <a:pPr lvl="1"/>
            <a:r>
              <a:t>• 사용자 신뢰 확보</a:t>
            </a:r>
          </a:p>
          <a:p>
            <a:br/>
            <a:pPr/>
            <a:r>
              <a:t>경쟁 우위 확보 방안</a:t>
            </a:r>
          </a:p>
          <a:p>
            <a:pPr lvl="1"/>
            <a:r>
              <a:t>• 차별화된 사용자 경험</a:t>
            </a:r>
          </a:p>
          <a:p>
            <a:pPr lvl="1"/>
            <a:r>
              <a:t>• 빠른 개발 및 배포 사이클</a:t>
            </a:r>
          </a:p>
          <a:p>
            <a:pPr lvl="1"/>
            <a:r>
              <a:t>• 데이터 기반 의사결정</a:t>
            </a:r>
          </a:p>
          <a:p>
            <a:pPr lvl="1"/>
            <a:r>
              <a:t>• 글로벌 협력 네트워크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구현 로드맵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2025-2026: 기반 구축</a:t>
            </a:r>
          </a:p>
          <a:p>
            <a:pPr lvl="1"/>
            <a:r>
              <a:t>• 아키텍처 설계 및 표준화</a:t>
            </a:r>
          </a:p>
          <a:p>
            <a:pPr lvl="1"/>
            <a:r>
              <a:t>• 파일럿 프로젝트 실행</a:t>
            </a:r>
          </a:p>
          <a:p>
            <a:br/>
            <a:pPr/>
            <a:r>
              <a:t>2027-2028: 확산</a:t>
            </a:r>
          </a:p>
          <a:p>
            <a:pPr lvl="1"/>
            <a:r>
              <a:t>• 상용화 모델 출시</a:t>
            </a:r>
          </a:p>
          <a:p>
            <a:pPr lvl="1"/>
            <a:r>
              <a:t>• 서비스 플랫폼 운영</a:t>
            </a:r>
          </a:p>
          <a:p>
            <a:br/>
            <a:pPr/>
            <a:r>
              <a:t>2029-2030: 성숙</a:t>
            </a:r>
          </a:p>
          <a:p>
            <a:pPr lvl="1"/>
            <a:r>
              <a:t>• 완전 자율 SDV 실현</a:t>
            </a:r>
          </a:p>
          <a:p>
            <a:pPr lvl="1"/>
            <a:r>
              <a:t>• 글로벌 시장 리더십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투자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투자 규모 (5년간)</a:t>
            </a:r>
          </a:p>
          <a:p>
            <a:pPr lvl="1"/>
            <a:r>
              <a:t>• 플랫폼 개발: 3,000억원</a:t>
            </a:r>
          </a:p>
          <a:p>
            <a:pPr lvl="1"/>
            <a:r>
              <a:t>• 인프라 구축: 2,000억원</a:t>
            </a:r>
          </a:p>
          <a:p>
            <a:pPr lvl="1"/>
            <a:r>
              <a:t>• 인력 양성: 1,000억원</a:t>
            </a:r>
          </a:p>
          <a:p>
            <a:pPr lvl="1"/>
            <a:r>
              <a:t>• 표준화 활동: 500억원</a:t>
            </a:r>
          </a:p>
          <a:p>
            <a:br/>
            <a:pPr/>
            <a:r>
              <a:t>기대 효과</a:t>
            </a:r>
          </a:p>
          <a:p>
            <a:pPr lvl="1"/>
            <a:r>
              <a:t>• 신규 일자리 10,000개 창출</a:t>
            </a:r>
          </a:p>
          <a:p>
            <a:pPr lvl="1"/>
            <a:r>
              <a:t>• 수출 증대 연간 10조원</a:t>
            </a:r>
          </a:p>
          <a:p>
            <a:pPr lvl="1"/>
            <a:r>
              <a:t>• 글로벌 시장 점유율 15%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글로벌 협력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국제 표준화 기구 참여</a:t>
            </a:r>
          </a:p>
          <a:p>
            <a:pPr lvl="1"/>
            <a:r>
              <a:t>• ISO/SAE 21434 (사이버보안)</a:t>
            </a:r>
          </a:p>
          <a:p>
            <a:pPr lvl="1"/>
            <a:r>
              <a:t>• ISO 26262 (기능안전)</a:t>
            </a:r>
          </a:p>
          <a:p>
            <a:pPr lvl="1"/>
            <a:r>
              <a:t>• AUTOSAR Consortium</a:t>
            </a:r>
          </a:p>
          <a:p>
            <a:br/>
            <a:pPr/>
            <a:r>
              <a:t>전략적 파트너십</a:t>
            </a:r>
          </a:p>
          <a:p>
            <a:pPr lvl="1"/>
            <a:r>
              <a:t>• 글로벌 OEM과 공동 개발</a:t>
            </a:r>
          </a:p>
          <a:p>
            <a:pPr lvl="1"/>
            <a:r>
              <a:t>• 빅테크 기업과 기술 협력</a:t>
            </a:r>
          </a:p>
          <a:p>
            <a:pPr lvl="1"/>
            <a:r>
              <a:t>• 오픈소스 커뮤니티 참여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성과 지표 (KPI)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기술 지표</a:t>
            </a:r>
          </a:p>
          <a:p>
            <a:pPr lvl="1"/>
            <a:r>
              <a:t>• OTA 업데이트 성공률 &gt; 99.9%</a:t>
            </a:r>
          </a:p>
          <a:p>
            <a:pPr lvl="1"/>
            <a:r>
              <a:t>• 서비스 가용성 &gt; 99.95%</a:t>
            </a:r>
          </a:p>
          <a:p>
            <a:pPr lvl="1"/>
            <a:r>
              <a:t>• 보안 사고 Zero</a:t>
            </a:r>
          </a:p>
          <a:p>
            <a:br/>
            <a:pPr/>
            <a:r>
              <a:t>비즈니스 지표</a:t>
            </a:r>
          </a:p>
          <a:p>
            <a:pPr lvl="1"/>
            <a:r>
              <a:t>• SDV 탑재 차량 비율 &gt; 80%</a:t>
            </a:r>
          </a:p>
          <a:p>
            <a:pPr lvl="1"/>
            <a:r>
              <a:t>• 서비스 구독률 &gt; 60%</a:t>
            </a:r>
          </a:p>
          <a:p>
            <a:pPr lvl="1"/>
            <a:r>
              <a:t>• 고객 만족도 &gt; 4.5/5.0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및 제언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핵심 메시지</a:t>
            </a:r>
          </a:p>
          <a:p>
            <a:pPr lvl="1"/>
            <a:r>
              <a:t>• SDV는 자동차 산업의 미래이자 필수 전환점</a:t>
            </a:r>
          </a:p>
          <a:p>
            <a:pPr lvl="1"/>
            <a:r>
              <a:t>• 한국은 강점을 활용한 차별화 전략 필요</a:t>
            </a:r>
          </a:p>
          <a:p>
            <a:pPr lvl="1"/>
            <a:r>
              <a:t>• 정부-산업-학계 협력이 성공의 열쇠</a:t>
            </a:r>
          </a:p>
          <a:p>
            <a:br/>
            <a:pPr/>
            <a:r>
              <a:t>즉시 실행 과제</a:t>
            </a:r>
          </a:p>
          <a:p>
            <a:pPr lvl="1"/>
            <a:r>
              <a:t>• SDV 추진 TF 구성</a:t>
            </a:r>
          </a:p>
          <a:p>
            <a:pPr lvl="1"/>
            <a:r>
              <a:t>• 표준화 로드맵 수립</a:t>
            </a:r>
          </a:p>
          <a:p>
            <a:pPr lvl="1"/>
            <a:r>
              <a:t>• 파일럿 프로젝트 착수</a:t>
            </a:r>
          </a:p>
          <a:p>
            <a:pPr lvl="1"/>
            <a:r>
              <a:t>• 국제 협력 채널 구축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SDV 시장 전망</a:t>
            </a:r>
          </a:p>
          <a:p>
            <a:pPr lvl="1"/>
            <a:r>
              <a:t>• 2030년까지 글로벌 SDV 시장 1,500억 달러 예상</a:t>
            </a:r>
          </a:p>
          <a:p>
            <a:pPr lvl="1"/>
            <a:r>
              <a:t>• 소프트웨어가 차량 가치의 60% 이상 차지</a:t>
            </a:r>
          </a:p>
          <a:p>
            <a:br/>
            <a:pPr/>
            <a:r>
              <a:t>핵심 기술 트렌드</a:t>
            </a:r>
          </a:p>
          <a:p>
            <a:pPr lvl="1"/>
            <a:r>
              <a:t>• 서비스 지향 아키텍처(SOA) 채택 확대</a:t>
            </a:r>
          </a:p>
          <a:p>
            <a:pPr lvl="1"/>
            <a:r>
              <a:t>• OTA 업데이트 표준화</a:t>
            </a:r>
          </a:p>
          <a:p>
            <a:pPr lvl="1"/>
            <a:r>
              <a:t>• 클라우드-엣지 컴퓨팅 통합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감사합니다</a:t>
            </a:r>
          </a:p>
          <a:p/>
          <a:p>
            <a:r>
              <a:t>문의사항: sdv-korea@example.com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SDV(Software-Defined Vehicle) 개념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정의</a:t>
            </a:r>
          </a:p>
          <a:p>
            <a:pPr lvl="1"/>
            <a:r>
              <a:t>• 소프트웨어 중심으로 기능이 정의되고 제어되는 차량</a:t>
            </a:r>
          </a:p>
          <a:p>
            <a:pPr lvl="1"/>
            <a:r>
              <a:t>• 하드웨어와 소프트웨어의 분리(Decoupling)</a:t>
            </a:r>
          </a:p>
          <a:p>
            <a:br/>
            <a:pPr/>
            <a:r>
              <a:t>핵심 특징</a:t>
            </a:r>
          </a:p>
          <a:p>
            <a:pPr lvl="1"/>
            <a:r>
              <a:t>• 소프트웨어 업데이트를 통한 지속적 기능 향상</a:t>
            </a:r>
          </a:p>
          <a:p>
            <a:pPr lvl="1"/>
            <a:r>
              <a:t>• 표준화된 인터페이스 기반 모듈식 아키텍처</a:t>
            </a:r>
          </a:p>
          <a:p>
            <a:pPr lvl="1"/>
            <a:r>
              <a:t>• 실시간 데이터 처리 및 클라우드 연동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글로벌 SDV 표준화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중국 - C-ICVS (China Intelligent Connected Vehicle Service)</a:t>
            </a:r>
          </a:p>
          <a:p>
            <a:pPr lvl="1"/>
            <a:r>
              <a:t>• 원자 서비스 API 표준 (Version 4 Beta)</a:t>
            </a:r>
          </a:p>
          <a:p>
            <a:pPr lvl="1"/>
            <a:r>
              <a:t>• 디바이스 추상화 API 표준</a:t>
            </a:r>
          </a:p>
          <a:p>
            <a:br/>
            <a:pPr/>
            <a:r>
              <a:t>독일 - AUTOSAR Adaptive Platform</a:t>
            </a:r>
          </a:p>
          <a:p>
            <a:pPr lvl="1"/>
            <a:r>
              <a:t>• 동적 소프트웨어 구성 지원</a:t>
            </a:r>
          </a:p>
          <a:p>
            <a:pPr lvl="1"/>
            <a:r>
              <a:t>• POSIX 운영체제 기반</a:t>
            </a:r>
          </a:p>
          <a:p>
            <a:br/>
            <a:pPr/>
            <a:r>
              <a:t>일본 - 차량 소프트웨어 플랫폼</a:t>
            </a:r>
          </a:p>
          <a:p>
            <a:pPr lvl="1"/>
            <a:r>
              <a:t>• 안전성 중심 설계</a:t>
            </a:r>
          </a:p>
          <a:p>
            <a:pPr lvl="1"/>
            <a:r>
              <a:t>• ISO 26262 준수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중국 SDV 표준 심층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표준화 전략</a:t>
            </a:r>
          </a:p>
          <a:p>
            <a:pPr lvl="1"/>
            <a:r>
              <a:t>• 정부 주도 통합 표준 개발</a:t>
            </a:r>
          </a:p>
          <a:p>
            <a:pPr lvl="1"/>
            <a:r>
              <a:t>• 산업체 참여 의무화</a:t>
            </a:r>
          </a:p>
          <a:p>
            <a:br/>
            <a:pPr/>
            <a:r>
              <a:t>API 구조</a:t>
            </a:r>
          </a:p>
          <a:p>
            <a:pPr lvl="1"/>
            <a:r>
              <a:t>• 3계층 아키텍처: Application - Service - Hardware</a:t>
            </a:r>
          </a:p>
          <a:p>
            <a:pPr lvl="1"/>
            <a:r>
              <a:t>• RESTful API 기반 통신</a:t>
            </a:r>
          </a:p>
          <a:p>
            <a:pPr lvl="1"/>
            <a:r>
              <a:t>• 실시간 이벤트 처리 지원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기술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하드웨어 계층</a:t>
            </a:r>
          </a:p>
          <a:p>
            <a:pPr lvl="1"/>
            <a:r>
              <a:t>• 고성능 컴퓨팅 플랫폼 (HPC)</a:t>
            </a:r>
          </a:p>
          <a:p>
            <a:pPr lvl="1"/>
            <a:r>
              <a:t>• 도메인 컨트롤러</a:t>
            </a:r>
          </a:p>
          <a:p>
            <a:br/>
            <a:pPr/>
            <a:r>
              <a:t>미들웨어 계층</a:t>
            </a:r>
          </a:p>
          <a:p>
            <a:pPr lvl="1"/>
            <a:r>
              <a:t>• 서비스 지향 미들웨어 (SOME/IP)</a:t>
            </a:r>
          </a:p>
          <a:p>
            <a:pPr lvl="1"/>
            <a:r>
              <a:t>• 데이터 분산 서비스 (DDS)</a:t>
            </a:r>
          </a:p>
          <a:p>
            <a:br/>
            <a:pPr/>
            <a:r>
              <a:t>애플리케이션 계층</a:t>
            </a:r>
          </a:p>
          <a:p>
            <a:pPr lvl="1"/>
            <a:r>
              <a:t>• 차량 서비스 애플리케이션</a:t>
            </a:r>
          </a:p>
          <a:p>
            <a:pPr lvl="1"/>
            <a:r>
              <a:t>• 사용자 경험 애플리케이션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핵심 기술 요소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OTA (Over-The-Air) 업데이트</a:t>
            </a:r>
          </a:p>
          <a:p>
            <a:pPr lvl="1"/>
            <a:r>
              <a:t>• 차분 업데이트 기술</a:t>
            </a:r>
          </a:p>
          <a:p>
            <a:pPr lvl="1"/>
            <a:r>
              <a:t>• 보안 서명 및 검증</a:t>
            </a:r>
          </a:p>
          <a:p>
            <a:pPr lvl="1"/>
            <a:r>
              <a:t>• 롤백 메커니즘</a:t>
            </a:r>
          </a:p>
          <a:p>
            <a:br/>
            <a:pPr/>
            <a:r>
              <a:t>서비스 오케스트레이션</a:t>
            </a:r>
          </a:p>
          <a:p>
            <a:pPr lvl="1"/>
            <a:r>
              <a:t>• 마이크로서비스 관리</a:t>
            </a:r>
          </a:p>
          <a:p>
            <a:pPr lvl="1"/>
            <a:r>
              <a:t>• 동적 리소스 할당</a:t>
            </a:r>
          </a:p>
          <a:p>
            <a:br/>
            <a:pPr/>
            <a:r>
              <a:t>데이터 관리</a:t>
            </a:r>
          </a:p>
          <a:p>
            <a:pPr lvl="1"/>
            <a:r>
              <a:t>• 실시간 데이터 스트리밍</a:t>
            </a:r>
          </a:p>
          <a:p>
            <a:pPr lvl="1"/>
            <a:r>
              <a:t>• 엣지-클라우드 동기화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보안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보안 위협</a:t>
            </a:r>
          </a:p>
          <a:p>
            <a:pPr lvl="1"/>
            <a:r>
              <a:t>• 원격 해킹 및 제어권 탈취</a:t>
            </a:r>
          </a:p>
          <a:p>
            <a:pPr lvl="1"/>
            <a:r>
              <a:t>• 데이터 유출 및 프라이버시 침해</a:t>
            </a:r>
          </a:p>
          <a:p>
            <a:pPr lvl="1"/>
            <a:r>
              <a:t>• 서비스 거부 공격(DoS)</a:t>
            </a:r>
          </a:p>
          <a:p>
            <a:br/>
            <a:pPr/>
            <a:r>
              <a:t>보안 대책</a:t>
            </a:r>
          </a:p>
          <a:p>
            <a:pPr lvl="1"/>
            <a:r>
              <a:t>• Hardware Security Module (HSM)</a:t>
            </a:r>
          </a:p>
          <a:p>
            <a:pPr lvl="1"/>
            <a:r>
              <a:t>• Secure Boot 및 신뢰 체인</a:t>
            </a:r>
          </a:p>
          <a:p>
            <a:pPr lvl="1"/>
            <a:r>
              <a:t>• 침입 탐지 시스템 (IDS)</a:t>
            </a:r>
          </a:p>
          <a:p>
            <a:pPr lvl="1"/>
            <a:r>
              <a:t>• 암호화 통신 (TLS/DTLS)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한국 SDV 산업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강점</a:t>
            </a:r>
          </a:p>
          <a:p>
            <a:pPr lvl="1"/>
            <a:r>
              <a:t>• 우수한 IT 인프라 및 5G 네트워크</a:t>
            </a:r>
          </a:p>
          <a:p>
            <a:pPr lvl="1"/>
            <a:r>
              <a:t>• 반도체 및 디스플레이 기술력</a:t>
            </a:r>
          </a:p>
          <a:p>
            <a:pPr lvl="1"/>
            <a:r>
              <a:t>• 완성차-부품사 수직계열화</a:t>
            </a:r>
          </a:p>
          <a:p>
            <a:br/>
            <a:pPr/>
            <a:r>
              <a:t>약점</a:t>
            </a:r>
          </a:p>
          <a:p>
            <a:pPr lvl="1"/>
            <a:r>
              <a:t>• 소프트웨어 플랫폼 경쟁력 부족</a:t>
            </a:r>
          </a:p>
          <a:p>
            <a:pPr lvl="1"/>
            <a:r>
              <a:t>• 글로벌 표준 주도권 미흡</a:t>
            </a:r>
          </a:p>
          <a:p>
            <a:pPr lvl="1"/>
            <a:r>
              <a:t>• 전문 인력 부족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