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글로벌 시장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250</c:v>
                </c:pt>
                <c:pt idx="1">
                  <c:v>350</c:v>
                </c:pt>
                <c:pt idx="2">
                  <c:v>500</c:v>
                </c:pt>
                <c:pt idx="3">
                  <c:v>700</c:v>
                </c:pt>
                <c:pt idx="4">
                  <c:v>950</c:v>
                </c:pt>
                <c:pt idx="5">
                  <c:v>1200</c:v>
                </c:pt>
                <c:pt idx="6">
                  <c:v>1500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한국 시장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25</c:v>
                </c:pt>
                <c:pt idx="2">
                  <c:v>40</c:v>
                </c:pt>
                <c:pt idx="3">
                  <c:v>65</c:v>
                </c:pt>
                <c:pt idx="4">
                  <c:v>95</c:v>
                </c:pt>
                <c:pt idx="5">
                  <c:v>130</c:v>
                </c:pt>
                <c:pt idx="6">
                  <c:v>180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중국 시장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80</c:v>
                </c:pt>
                <c:pt idx="1">
                  <c:v>120</c:v>
                </c:pt>
                <c:pt idx="2">
                  <c:v>180</c:v>
                </c:pt>
                <c:pt idx="3">
                  <c:v>260</c:v>
                </c:pt>
                <c:pt idx="4">
                  <c:v>350</c:v>
                </c:pt>
                <c:pt idx="5">
                  <c:v>450</c:v>
                </c:pt>
                <c:pt idx="6">
                  <c:v>550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투자 비중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플랫폼 개발</c:v>
                </c:pt>
                <c:pt idx="1">
                  <c:v>인프라 구축</c:v>
                </c:pt>
                <c:pt idx="2">
                  <c:v>인력 양성</c:v>
                </c:pt>
                <c:pt idx="3">
                  <c:v>표준화</c:v>
                </c:pt>
                <c:pt idx="4">
                  <c:v>R&amp;D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25</c:v>
                </c:pt>
                <c:pt idx="2">
                  <c:v>15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한국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75</c:v>
                </c:pt>
                <c:pt idx="4">
                  <c:v>85</c:v>
                </c:pt>
                <c:pt idx="5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중국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70</c:v>
                </c:pt>
                <c:pt idx="1">
                  <c:v>75</c:v>
                </c:pt>
                <c:pt idx="2">
                  <c:v>80</c:v>
                </c:pt>
                <c:pt idx="3">
                  <c:v>85</c:v>
                </c:pt>
                <c:pt idx="4">
                  <c:v>90</c:v>
                </c:pt>
                <c:pt idx="5">
                  <c:v>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독일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80</c:v>
                </c:pt>
                <c:pt idx="1">
                  <c:v>85</c:v>
                </c:pt>
                <c:pt idx="2">
                  <c:v>88</c:v>
                </c:pt>
                <c:pt idx="3">
                  <c:v>90</c:v>
                </c:pt>
                <c:pt idx="4">
                  <c:v>92</c:v>
                </c:pt>
                <c:pt idx="5">
                  <c:v>95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일본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60</c:v>
                </c:pt>
                <c:pt idx="1">
                  <c:v>65</c:v>
                </c:pt>
                <c:pt idx="2">
                  <c:v>70</c:v>
                </c:pt>
                <c:pt idx="3">
                  <c:v>75</c:v>
                </c:pt>
                <c:pt idx="4">
                  <c:v>80</c:v>
                </c:pt>
                <c:pt idx="5">
                  <c:v>85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투자 (억원)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Y1</c:v>
                </c:pt>
                <c:pt idx="1">
                  <c:v>Y2</c:v>
                </c:pt>
                <c:pt idx="2">
                  <c:v>Y3</c:v>
                </c:pt>
                <c:pt idx="3">
                  <c:v>Y4</c:v>
                </c:pt>
                <c:pt idx="4">
                  <c:v>Y5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</c:v>
                </c:pt>
                <c:pt idx="1">
                  <c:v>1500</c:v>
                </c:pt>
                <c:pt idx="2">
                  <c:v>1300</c:v>
                </c:pt>
                <c:pt idx="3">
                  <c:v>1000</c:v>
                </c:pt>
                <c:pt idx="4">
                  <c:v>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수익 (억원)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Y1</c:v>
                </c:pt>
                <c:pt idx="1">
                  <c:v>Y2</c:v>
                </c:pt>
                <c:pt idx="2">
                  <c:v>Y3</c:v>
                </c:pt>
                <c:pt idx="3">
                  <c:v>Y4</c:v>
                </c:pt>
                <c:pt idx="4">
                  <c:v>Y5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200</c:v>
                </c:pt>
                <c:pt idx="1">
                  <c:v>800</c:v>
                </c:pt>
                <c:pt idx="2">
                  <c:v>2000</c:v>
                </c:pt>
                <c:pt idx="3">
                  <c:v>3500</c:v>
                </c:pt>
                <c:pt idx="4">
                  <c:v>5000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ROI (%)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Y1</c:v>
                </c:pt>
                <c:pt idx="1">
                  <c:v>Y2</c:v>
                </c:pt>
                <c:pt idx="2">
                  <c:v>Y3</c:v>
                </c:pt>
                <c:pt idx="3">
                  <c:v>Y4</c:v>
                </c:pt>
                <c:pt idx="4">
                  <c:v>Y5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</c:v>
                </c:pt>
                <c:pt idx="1">
                  <c:v>53</c:v>
                </c:pt>
                <c:pt idx="2">
                  <c:v>154</c:v>
                </c:pt>
                <c:pt idx="3">
                  <c:v>350</c:v>
                </c:pt>
                <c:pt idx="4">
                  <c:v>714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Software-Defined Vehicle (SDV)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글로벌 표준화 동향 및 한국 대응 전략</a:t>
            </a:r>
          </a:p>
          <a:p>
            <a:r>
              <a:t>차세대 모빌리티 혁신을 위한 종합 로드맵</a:t>
            </a:r>
          </a:p>
          <a:p>
            <a:r>
              <a:t>2025년 1월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한국 SDV 산업 SWOT 분석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943600" cy="2743200"/>
          </a:xfrm>
          <a:prstGeom prst="round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800">
                <a:solidFill>
                  <a:srgbClr val="FFFFFF"/>
                </a:solidFill>
              </a:defRPr>
            </a:pPr>
            <a:r>
              <a:t>강점 (S)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우수한 IT 인프라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5G 네트워크 선도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반도체 기술력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제조업 경쟁력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1828800"/>
            <a:ext cx="5943600" cy="27432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800">
                <a:solidFill>
                  <a:srgbClr val="FFFFFF"/>
                </a:solidFill>
              </a:defRPr>
            </a:pPr>
            <a:r>
              <a:t>약점 (W)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SW 플랫폼 부족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표준 주도권 미흡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전문 인력 부족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생태계 미성숙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5029200"/>
            <a:ext cx="5943600" cy="27432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800">
                <a:solidFill>
                  <a:srgbClr val="FFFFFF"/>
                </a:solidFill>
              </a:defRPr>
            </a:pPr>
            <a:r>
              <a:t>기회 (O)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시장 급성장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정부 지원 확대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신기술 융합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글로벌 협력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5029200"/>
            <a:ext cx="5943600" cy="2743200"/>
          </a:xfrm>
          <a:prstGeom prst="round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800">
                <a:solidFill>
                  <a:srgbClr val="FFFFFF"/>
                </a:solidFill>
              </a:defRPr>
            </a:pPr>
            <a:r>
              <a:t>위협 (T)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중국 추격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기술 격차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규제 불확실성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투자 리스크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개발 프로세스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3657600"/>
            <a:ext cx="2286000" cy="13716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요구사항</a:t>
            </a:r>
          </a:p>
          <a:p>
            <a:r>
              <a:t>분석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657600" y="4114800"/>
            <a:ext cx="274320" cy="45720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3931920" y="3657600"/>
            <a:ext cx="2286000" cy="13716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아키텍처</a:t>
            </a:r>
          </a:p>
          <a:p>
            <a:r>
              <a:t>설계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217920" y="4114800"/>
            <a:ext cx="274320" cy="45720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492240" y="3657600"/>
            <a:ext cx="2286000" cy="1371600"/>
          </a:xfrm>
          <a:prstGeom prst="roundRect">
            <a:avLst/>
          </a:prstGeom>
          <a:solidFill>
            <a:srgbClr val="0054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개발 및</a:t>
            </a:r>
          </a:p>
          <a:p>
            <a:r>
              <a:t>통합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778240" y="4114800"/>
            <a:ext cx="274320" cy="45720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9052559" y="3657600"/>
            <a:ext cx="2286000" cy="1371600"/>
          </a:xfrm>
          <a:prstGeom prst="round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검증 및</a:t>
            </a:r>
          </a:p>
          <a:p>
            <a:r>
              <a:t>테스트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1338559" y="4114800"/>
            <a:ext cx="274320" cy="457200"/>
          </a:xfrm>
          <a:prstGeom prst="rightArrow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11612880" y="3657600"/>
            <a:ext cx="2286000" cy="13716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배포 및</a:t>
            </a:r>
          </a:p>
          <a:p>
            <a:r>
              <a:t>운영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성과 지표 대시보드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8288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5544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OTA 성공률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24688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70AD47"/>
                </a:solidFill>
              </a:defRPr>
            </a:pPr>
            <a:r>
              <a:t>99.9%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33832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0AD47"/>
                </a:solidFill>
              </a:defRPr>
            </a:pPr>
            <a:r>
              <a:t>▲ 2.3%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18288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1264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서비스 가용성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6480" y="24688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70AD47"/>
                </a:solidFill>
              </a:defRPr>
            </a:pPr>
            <a:r>
              <a:t>99.95%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6480" y="33832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0AD47"/>
                </a:solidFill>
              </a:defRPr>
            </a:pPr>
            <a:r>
              <a:t>▲ 0.5%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15600" y="18288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0698480" y="20116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보안 사고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8480" y="24688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B9BD5"/>
                </a:solidFill>
              </a:defRPr>
            </a:pPr>
            <a:r>
              <a:t>0건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98480" y="33832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B9BD5"/>
                </a:solidFill>
              </a:defRPr>
            </a:pPr>
            <a:r>
              <a:t>─ 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45720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554480" y="47548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고객 만족도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4480" y="52120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70AD47"/>
                </a:solidFill>
              </a:defRPr>
            </a:pPr>
            <a:r>
              <a:t>4.5/5.0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4480" y="61264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0AD47"/>
                </a:solidFill>
              </a:defRPr>
            </a:pPr>
            <a:r>
              <a:t>▲ 0.3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943600" y="45720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126480" y="47548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시장 점유율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6480" y="52120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70AD47"/>
                </a:solidFill>
              </a:defRPr>
            </a:pPr>
            <a:r>
              <a:t>15%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6480" y="61264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0AD47"/>
                </a:solidFill>
              </a:defRPr>
            </a:pPr>
            <a:r>
              <a:t>▲ 3%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515600" y="4572000"/>
            <a:ext cx="3657600" cy="2286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0698480" y="47548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개발 속도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98480" y="5212080"/>
            <a:ext cx="32918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C000"/>
                </a:solidFill>
              </a:defRPr>
            </a:pPr>
            <a:r>
              <a:t>2주 스프린트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98480" y="6126480"/>
            <a:ext cx="3291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C000"/>
                </a:solidFill>
              </a:defRPr>
            </a:pPr>
            <a:r>
              <a:t>▼ 3일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국가별 SDV 기술 성숙도 전망 (%)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보안 아키텍처</a:t>
            </a:r>
          </a:p>
        </p:txBody>
      </p:sp>
      <p:sp>
        <p:nvSpPr>
          <p:cNvPr id="4" name="Oval 3"/>
          <p:cNvSpPr/>
          <p:nvPr/>
        </p:nvSpPr>
        <p:spPr>
          <a:xfrm>
            <a:off x="3657600" y="457200"/>
            <a:ext cx="7315200" cy="7315200"/>
          </a:xfrm>
          <a:prstGeom prst="ellipse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155680" y="3840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하드웨어 보안</a:t>
            </a:r>
          </a:p>
        </p:txBody>
      </p:sp>
      <p:sp>
        <p:nvSpPr>
          <p:cNvPr id="6" name="Oval 5"/>
          <p:cNvSpPr/>
          <p:nvPr/>
        </p:nvSpPr>
        <p:spPr>
          <a:xfrm>
            <a:off x="4389120" y="1188719"/>
            <a:ext cx="5852160" cy="5852160"/>
          </a:xfrm>
          <a:prstGeom prst="ellipse">
            <a:avLst/>
          </a:prstGeom>
          <a:solidFill>
            <a:srgbClr val="9696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0424159" y="3840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OS 보안</a:t>
            </a:r>
          </a:p>
        </p:txBody>
      </p:sp>
      <p:sp>
        <p:nvSpPr>
          <p:cNvPr id="8" name="Oval 7"/>
          <p:cNvSpPr/>
          <p:nvPr/>
        </p:nvSpPr>
        <p:spPr>
          <a:xfrm>
            <a:off x="5120640" y="1920240"/>
            <a:ext cx="4389120" cy="4389120"/>
          </a:xfrm>
          <a:prstGeom prst="ellipse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692640" y="3840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네트워크 보안</a:t>
            </a:r>
          </a:p>
        </p:txBody>
      </p:sp>
      <p:sp>
        <p:nvSpPr>
          <p:cNvPr id="10" name="Oval 9"/>
          <p:cNvSpPr/>
          <p:nvPr/>
        </p:nvSpPr>
        <p:spPr>
          <a:xfrm>
            <a:off x="5852160" y="2651760"/>
            <a:ext cx="2926080" cy="2926080"/>
          </a:xfrm>
          <a:prstGeom prst="ellipse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961119" y="3840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애플리케이션 보안</a:t>
            </a:r>
          </a:p>
        </p:txBody>
      </p:sp>
      <p:sp>
        <p:nvSpPr>
          <p:cNvPr id="12" name="Oval 11"/>
          <p:cNvSpPr/>
          <p:nvPr/>
        </p:nvSpPr>
        <p:spPr>
          <a:xfrm>
            <a:off x="6583680" y="3383280"/>
            <a:ext cx="1463040" cy="1463040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229600" y="3840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데이터 보안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28800" y="1828800"/>
            <a:ext cx="1371600" cy="7315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solidFill>
                  <a:srgbClr val="000000"/>
                </a:solidFill>
              </a:defRPr>
            </a:pPr>
            <a:r>
              <a:t>암호화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801600" y="1828800"/>
            <a:ext cx="1371600" cy="731520"/>
          </a:xfrm>
          <a:prstGeom prst="round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solidFill>
                  <a:srgbClr val="000000"/>
                </a:solidFill>
              </a:defRPr>
            </a:pPr>
            <a:r>
              <a:t>인증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828800" y="6400800"/>
            <a:ext cx="1371600" cy="73152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solidFill>
                  <a:srgbClr val="000000"/>
                </a:solidFill>
              </a:defRPr>
            </a:pPr>
            <a:r>
              <a:t>침입탐지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2801600" y="6400800"/>
            <a:ext cx="1371600" cy="731520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solidFill>
                  <a:srgbClr val="000000"/>
                </a:solidFill>
              </a:defRPr>
            </a:pPr>
            <a:r>
              <a:t>접근제어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API 표준 비교 분석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382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API 유형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중국 표준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독일 표준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한국 목표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원자 서비스 API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V4 Beta 완성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AUTOSAR AP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개발 중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디바이스 추상화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표준화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부분 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설계 단계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데이터 관리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DDS 기반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SOME/IP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하이브리드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보안 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TLS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SecOC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TLS + SecOC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실시간 통신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5ms 이하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1ms 이하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1ms 목표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비즈니스 모델 혁신</a:t>
            </a:r>
          </a:p>
        </p:txBody>
      </p:sp>
      <p:sp>
        <p:nvSpPr>
          <p:cNvPr id="4" name="Chevron 3"/>
          <p:cNvSpPr/>
          <p:nvPr/>
        </p:nvSpPr>
        <p:spPr>
          <a:xfrm>
            <a:off x="1828800" y="2286000"/>
            <a:ext cx="3657600" cy="914400"/>
          </a:xfrm>
          <a:prstGeom prst="chevron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하드웨어 판매</a:t>
            </a:r>
          </a:p>
        </p:txBody>
      </p:sp>
      <p:sp>
        <p:nvSpPr>
          <p:cNvPr id="5" name="Oval 4"/>
          <p:cNvSpPr/>
          <p:nvPr/>
        </p:nvSpPr>
        <p:spPr>
          <a:xfrm>
            <a:off x="5943600" y="2286000"/>
            <a:ext cx="914400" cy="914400"/>
          </a:xfrm>
          <a:prstGeom prst="ellipse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30%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2514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808080"/>
                </a:solidFill>
              </a:defRPr>
            </a:pPr>
            <a:r>
              <a:t>기존 모델</a:t>
            </a:r>
          </a:p>
        </p:txBody>
      </p:sp>
      <p:sp>
        <p:nvSpPr>
          <p:cNvPr id="7" name="Chevron 6"/>
          <p:cNvSpPr/>
          <p:nvPr/>
        </p:nvSpPr>
        <p:spPr>
          <a:xfrm>
            <a:off x="1828800" y="3383280"/>
            <a:ext cx="3657600" cy="914400"/>
          </a:xfrm>
          <a:prstGeom prst="chevro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SW 라이선스</a:t>
            </a:r>
          </a:p>
        </p:txBody>
      </p:sp>
      <p:sp>
        <p:nvSpPr>
          <p:cNvPr id="8" name="Oval 7"/>
          <p:cNvSpPr/>
          <p:nvPr/>
        </p:nvSpPr>
        <p:spPr>
          <a:xfrm>
            <a:off x="5943600" y="338328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3611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00B0F0"/>
                </a:solidFill>
              </a:defRPr>
            </a:pPr>
            <a:r>
              <a:t>신규 수익</a:t>
            </a:r>
          </a:p>
        </p:txBody>
      </p:sp>
      <p:sp>
        <p:nvSpPr>
          <p:cNvPr id="10" name="Chevron 9"/>
          <p:cNvSpPr/>
          <p:nvPr/>
        </p:nvSpPr>
        <p:spPr>
          <a:xfrm>
            <a:off x="1828800" y="4480560"/>
            <a:ext cx="3657600" cy="914400"/>
          </a:xfrm>
          <a:prstGeom prst="chevron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구독 서비스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0" y="4480560"/>
            <a:ext cx="914400" cy="914400"/>
          </a:xfrm>
          <a:prstGeom prst="ellipse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0" y="470916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70AD47"/>
                </a:solidFill>
              </a:defRPr>
            </a:pPr>
            <a:r>
              <a:t>지속 수익</a:t>
            </a:r>
          </a:p>
        </p:txBody>
      </p:sp>
      <p:sp>
        <p:nvSpPr>
          <p:cNvPr id="13" name="Chevron 12"/>
          <p:cNvSpPr/>
          <p:nvPr/>
        </p:nvSpPr>
        <p:spPr>
          <a:xfrm>
            <a:off x="1828800" y="5577840"/>
            <a:ext cx="3657600" cy="914400"/>
          </a:xfrm>
          <a:prstGeom prst="chevron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데이터 서비스</a:t>
            </a:r>
          </a:p>
        </p:txBody>
      </p:sp>
      <p:sp>
        <p:nvSpPr>
          <p:cNvPr id="14" name="Oval 13"/>
          <p:cNvSpPr/>
          <p:nvPr/>
        </p:nvSpPr>
        <p:spPr>
          <a:xfrm>
            <a:off x="5943600" y="5577840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0" y="5806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FFC000"/>
                </a:solidFill>
              </a:defRPr>
            </a:pPr>
            <a:r>
              <a:t>미래 성장</a:t>
            </a:r>
          </a:p>
        </p:txBody>
      </p:sp>
      <p:sp>
        <p:nvSpPr>
          <p:cNvPr id="16" name="Chevron 15"/>
          <p:cNvSpPr/>
          <p:nvPr/>
        </p:nvSpPr>
        <p:spPr>
          <a:xfrm>
            <a:off x="1828800" y="6675120"/>
            <a:ext cx="3657600" cy="914400"/>
          </a:xfrm>
          <a:prstGeom prst="chevron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앱 마켓</a:t>
            </a:r>
          </a:p>
        </p:txBody>
      </p:sp>
      <p:sp>
        <p:nvSpPr>
          <p:cNvPr id="17" name="Oval 16"/>
          <p:cNvSpPr/>
          <p:nvPr/>
        </p:nvSpPr>
        <p:spPr>
          <a:xfrm>
            <a:off x="5943600" y="6675120"/>
            <a:ext cx="914400" cy="914400"/>
          </a:xfrm>
          <a:prstGeom prst="ellipse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0" y="69037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ED7D31"/>
                </a:solidFill>
              </a:defRPr>
            </a:pPr>
            <a:r>
              <a:t>생태계 수익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515600" y="2743200"/>
            <a:ext cx="3200400" cy="2743200"/>
          </a:xfrm>
          <a:prstGeom prst="roundRect">
            <a:avLst/>
          </a:prstGeom>
          <a:solidFill>
            <a:srgbClr val="0054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  <a:r>
              <a:t>총 수익</a:t>
            </a:r>
          </a:p>
          <a:p>
            <a:r>
              <a:t>목표</a:t>
            </a:r>
          </a:p>
          <a:p/>
          <a:p>
            <a:r>
              <a:t>연 10조원</a:t>
            </a:r>
          </a:p>
          <a:p>
            <a:r>
              <a:t>(2030년)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전략적 파트너십 구축 계획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8382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파트너 유형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핵심 역할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협력 모델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우선순위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글로벌 OEM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공동 플랫폼 개발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JV/전략적 제휴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★★★★★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빅테크 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클라우드/AI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기술 라이선싱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★★★★★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Tier 1 공급사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부품 통합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수직계열화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★★★★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스타트업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혁신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M&amp;A/투자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★★★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대학/연구소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R&amp;D 협력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산학협력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★★★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리스크 관리 매트릭스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1828800"/>
            <a:ext cx="9144000" cy="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743200" y="1828800"/>
            <a:ext cx="0" cy="457200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2743200" y="3352800"/>
            <a:ext cx="9144000" cy="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791200" y="1828800"/>
            <a:ext cx="0" cy="457200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2743200" y="4876800"/>
            <a:ext cx="9144000" cy="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8839200" y="1828800"/>
            <a:ext cx="0" cy="457200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2743200" y="6400800"/>
            <a:ext cx="9144000" cy="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11887200" y="1828800"/>
            <a:ext cx="0" cy="4572000"/>
          </a:xfrm>
          <a:prstGeom prst="line">
            <a:avLst/>
          </a:prstGeom>
          <a:ln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997440" y="2225040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723120" y="2407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기술 격차</a:t>
            </a:r>
          </a:p>
        </p:txBody>
      </p:sp>
      <p:sp>
        <p:nvSpPr>
          <p:cNvPr id="14" name="Oval 13"/>
          <p:cNvSpPr/>
          <p:nvPr/>
        </p:nvSpPr>
        <p:spPr>
          <a:xfrm>
            <a:off x="8473440" y="2987040"/>
            <a:ext cx="731520" cy="731520"/>
          </a:xfrm>
          <a:prstGeom prst="ellipse">
            <a:avLst/>
          </a:prstGeom>
          <a:solidFill>
            <a:srgbClr val="FF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199120" y="3169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투자 부족</a:t>
            </a:r>
          </a:p>
        </p:txBody>
      </p:sp>
      <p:sp>
        <p:nvSpPr>
          <p:cNvPr id="16" name="Oval 15"/>
          <p:cNvSpPr/>
          <p:nvPr/>
        </p:nvSpPr>
        <p:spPr>
          <a:xfrm>
            <a:off x="9997440" y="3749039"/>
            <a:ext cx="731520" cy="73152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723120" y="3931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인력 부족</a:t>
            </a:r>
          </a:p>
        </p:txBody>
      </p:sp>
      <p:sp>
        <p:nvSpPr>
          <p:cNvPr id="18" name="Oval 17"/>
          <p:cNvSpPr/>
          <p:nvPr/>
        </p:nvSpPr>
        <p:spPr>
          <a:xfrm>
            <a:off x="5425440" y="2225040"/>
            <a:ext cx="731520" cy="7315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151120" y="2407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규제 변화</a:t>
            </a:r>
          </a:p>
        </p:txBody>
      </p:sp>
      <p:sp>
        <p:nvSpPr>
          <p:cNvPr id="20" name="Oval 19"/>
          <p:cNvSpPr/>
          <p:nvPr/>
        </p:nvSpPr>
        <p:spPr>
          <a:xfrm>
            <a:off x="8473440" y="4511040"/>
            <a:ext cx="731520" cy="731520"/>
          </a:xfrm>
          <a:prstGeom prst="ellipse">
            <a:avLst/>
          </a:prstGeom>
          <a:solidFill>
            <a:srgbClr val="64C8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199120" y="4693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시장 경쟁</a:t>
            </a:r>
          </a:p>
        </p:txBody>
      </p:sp>
      <p:sp>
        <p:nvSpPr>
          <p:cNvPr id="22" name="Oval 21"/>
          <p:cNvSpPr/>
          <p:nvPr/>
        </p:nvSpPr>
        <p:spPr>
          <a:xfrm>
            <a:off x="3901440" y="1463040"/>
            <a:ext cx="731520" cy="73152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627120" y="1645920"/>
            <a:ext cx="1280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/>
            </a:pPr>
            <a:r>
              <a:t>보안 위협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68580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발생 가능성 →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3657600"/>
            <a:ext cx="914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영향도</a:t>
            </a:r>
          </a:p>
          <a:p>
            <a:r>
              <a:t>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2025년 실행 계획 (Gantt Chart)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1월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616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2월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3월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208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4월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504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5월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6월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96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7월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392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8월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2688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9월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4984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10월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11월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95760" y="1828800"/>
            <a:ext cx="822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12월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28600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표준화 TF 구성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286000"/>
            <a:ext cx="1645920" cy="36576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7200" y="28346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기술 격차 분석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2834640"/>
            <a:ext cx="2468880" cy="36576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57200" y="33832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플랫폼 설계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66160" y="3383280"/>
            <a:ext cx="3291840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57200" y="393192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파일럿 개발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12080" y="3931920"/>
            <a:ext cx="4114800" cy="36576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457200" y="448056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테스트베드 구축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0" y="4480560"/>
            <a:ext cx="2468880" cy="36576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57200" y="502920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파트너십 체결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89120" y="5029200"/>
            <a:ext cx="7406640" cy="36576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57200" y="557784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인력 채용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43200" y="5577840"/>
            <a:ext cx="9875520" cy="365760"/>
          </a:xfrm>
          <a:prstGeom prst="rect">
            <a:avLst/>
          </a:prstGeom>
          <a:solidFill>
            <a:srgbClr val="C8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Executive Summary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286000"/>
            <a:ext cx="5943600" cy="228600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  <a:r>
              <a:t>시장 규모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2030년 1,500억 달러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연평균 성장률 25%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72400" y="2286000"/>
            <a:ext cx="5943600" cy="2286000"/>
          </a:xfrm>
          <a:prstGeom prst="round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  <a:r>
              <a:t>기술 전환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SW 가치 비중 60%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OTA 업데이트 표준화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5029200"/>
            <a:ext cx="5943600" cy="22860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  <a:r>
              <a:t>경쟁 현황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중국 표준 선점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독일 AUTOSAR 주도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5029200"/>
            <a:ext cx="5943600" cy="2286000"/>
          </a:xfrm>
          <a:prstGeom prst="round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  <a:r>
              <a:t>한국 전략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K-SDV 플랫폼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5년간 6,500억 투자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투자 대비 수익 전망 (5개년)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성공 지표 요약</a:t>
            </a:r>
          </a:p>
        </p:txBody>
      </p:sp>
      <p:sp>
        <p:nvSpPr>
          <p:cNvPr id="4" name="Donut 3"/>
          <p:cNvSpPr/>
          <p:nvPr/>
        </p:nvSpPr>
        <p:spPr>
          <a:xfrm>
            <a:off x="1828800" y="2286000"/>
            <a:ext cx="2286000" cy="2286000"/>
          </a:xfrm>
          <a:prstGeom prst="donu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Donut 4"/>
          <p:cNvSpPr/>
          <p:nvPr/>
        </p:nvSpPr>
        <p:spPr>
          <a:xfrm>
            <a:off x="1828800" y="2286000"/>
            <a:ext cx="2286000" cy="2286000"/>
          </a:xfrm>
          <a:prstGeom prst="donu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301752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70AD47"/>
                </a:solidFill>
              </a:defRPr>
            </a:pPr>
            <a:r>
              <a:t>85%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기술 완성도</a:t>
            </a:r>
          </a:p>
        </p:txBody>
      </p:sp>
      <p:sp>
        <p:nvSpPr>
          <p:cNvPr id="8" name="Donut 7"/>
          <p:cNvSpPr/>
          <p:nvPr/>
        </p:nvSpPr>
        <p:spPr>
          <a:xfrm>
            <a:off x="8229600" y="2286000"/>
            <a:ext cx="2286000" cy="2286000"/>
          </a:xfrm>
          <a:prstGeom prst="donu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Donut 8"/>
          <p:cNvSpPr/>
          <p:nvPr/>
        </p:nvSpPr>
        <p:spPr>
          <a:xfrm>
            <a:off x="8229600" y="2286000"/>
            <a:ext cx="2286000" cy="2286000"/>
          </a:xfrm>
          <a:prstGeom prst="donu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686800" y="301752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C000"/>
                </a:solidFill>
              </a:defRPr>
            </a:pPr>
            <a:r>
              <a:t>70%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시장 준비도</a:t>
            </a:r>
          </a:p>
        </p:txBody>
      </p:sp>
      <p:sp>
        <p:nvSpPr>
          <p:cNvPr id="12" name="Donut 11"/>
          <p:cNvSpPr/>
          <p:nvPr/>
        </p:nvSpPr>
        <p:spPr>
          <a:xfrm>
            <a:off x="1828800" y="5029200"/>
            <a:ext cx="2286000" cy="2286000"/>
          </a:xfrm>
          <a:prstGeom prst="donu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Donut 12"/>
          <p:cNvSpPr/>
          <p:nvPr/>
        </p:nvSpPr>
        <p:spPr>
          <a:xfrm>
            <a:off x="1828800" y="5029200"/>
            <a:ext cx="2286000" cy="2286000"/>
          </a:xfrm>
          <a:prstGeom prst="donu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576072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5B9BD5"/>
                </a:solidFill>
              </a:defRPr>
            </a:pPr>
            <a:r>
              <a:t>60%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7498079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투자 진행률</a:t>
            </a:r>
          </a:p>
        </p:txBody>
      </p:sp>
      <p:sp>
        <p:nvSpPr>
          <p:cNvPr id="16" name="Donut 15"/>
          <p:cNvSpPr/>
          <p:nvPr/>
        </p:nvSpPr>
        <p:spPr>
          <a:xfrm>
            <a:off x="8229600" y="5029200"/>
            <a:ext cx="2286000" cy="2286000"/>
          </a:xfrm>
          <a:prstGeom prst="donu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Donut 16"/>
          <p:cNvSpPr/>
          <p:nvPr/>
        </p:nvSpPr>
        <p:spPr>
          <a:xfrm>
            <a:off x="8229600" y="5029200"/>
            <a:ext cx="2286000" cy="2286000"/>
          </a:xfrm>
          <a:prstGeom prst="donu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686800" y="576072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70AD47"/>
                </a:solidFill>
              </a:defRPr>
            </a:pPr>
            <a:r>
              <a:t>90%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9600" y="7498079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파트너십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54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549F"/>
                </a:solidFill>
              </a:defRPr>
            </a:pPr>
            <a:r>
              <a:t>Call to 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743200"/>
            <a:ext cx="3200400" cy="3200400"/>
          </a:xfrm>
          <a:prstGeom prst="round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0000"/>
                </a:solidFill>
              </a:defRPr>
            </a:pPr>
            <a:r>
              <a:t>즉시 실행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SDV TF 구성 (2월)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예산 확보 (3월)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파일럿 착수 (4월)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2743200"/>
            <a:ext cx="3200400" cy="3200400"/>
          </a:xfrm>
          <a:prstGeom prst="roundRect">
            <a:avLst/>
          </a:prstGeom>
          <a:solidFill>
            <a:srgbClr val="FFC000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FFC000"/>
                </a:solidFill>
              </a:defRPr>
            </a:pPr>
            <a:r>
              <a:t>단기 목표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표준화 참여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인력 100명 확보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테스트베드 구축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743200"/>
            <a:ext cx="3200400" cy="3200400"/>
          </a:xfrm>
          <a:prstGeom prst="roundRect">
            <a:avLst/>
          </a:prstGeom>
          <a:solidFill>
            <a:srgbClr val="70AD47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70AD47"/>
                </a:solidFill>
              </a:defRPr>
            </a:pPr>
            <a:r>
              <a:t>중기 목표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K-SDV 1.0 출시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글로벌 파트너 10개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시장 점유율 10%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1201400" y="2743200"/>
            <a:ext cx="3200400" cy="3200400"/>
          </a:xfrm>
          <a:prstGeom prst="roundRect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600">
                <a:solidFill>
                  <a:srgbClr val="00B0F0"/>
                </a:solidFill>
              </a:defRPr>
            </a:pPr>
            <a:r>
              <a:t>장기 비전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글로벌 Top 3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수출 10조원</a:t>
            </a:r>
          </a:p>
          <a:p>
            <a:pPr>
              <a:defRPr sz="1100">
                <a:solidFill>
                  <a:srgbClr val="323232"/>
                </a:solidFill>
              </a:defRPr>
            </a:pPr>
            <a:r>
              <a:t>• 일자리 1만개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6400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00549F"/>
                </a:solidFill>
              </a:defRPr>
            </a:pPr>
            <a:r>
              <a:t>"SDV는 선택이 아닌 필수, 미래 자동차 산업의 생존 전략"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감사합니다</a:t>
            </a:r>
          </a:p>
          <a:p/>
          <a:p>
            <a:r>
              <a:t>문의사항</a:t>
            </a:r>
          </a:p>
          <a:p>
            <a:r>
              <a:t>sdv-korea@example.com</a:t>
            </a:r>
          </a:p>
          <a:p>
            <a:r>
              <a:t>Tel: 02-1234-5678</a:t>
            </a:r>
          </a:p>
          <a:p/>
          <a:p>
            <a:r>
              <a:t>SDV Korea Initiative 2025</a:t>
            </a:r>
          </a:p>
        </p:txBody>
      </p:sp>
      <p:sp>
        <p:nvSpPr>
          <p:cNvPr id="4" name="Wave 3"/>
          <p:cNvSpPr/>
          <p:nvPr/>
        </p:nvSpPr>
        <p:spPr>
          <a:xfrm>
            <a:off x="0" y="6400800"/>
            <a:ext cx="14630400" cy="18288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Wave 4"/>
          <p:cNvSpPr/>
          <p:nvPr/>
        </p:nvSpPr>
        <p:spPr>
          <a:xfrm>
            <a:off x="0" y="0"/>
            <a:ext cx="14630400" cy="1828800"/>
          </a:xfrm>
          <a:prstGeom prst="wave">
            <a:avLst/>
          </a:prstGeom>
          <a:solidFill>
            <a:srgbClr val="0054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기술 아키텍처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00B0F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Application Layer: 사용자 앱, 인포테인먼트, ADAS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2834640"/>
            <a:ext cx="10972800" cy="914400"/>
          </a:xfrm>
          <a:prstGeom prst="rect">
            <a:avLst/>
          </a:prstGeom>
          <a:solidFill>
            <a:srgbClr val="0070C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Service Layer: API Gateway, 마이크로서비스, 데이터 관리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840480"/>
            <a:ext cx="10972800" cy="914400"/>
          </a:xfrm>
          <a:prstGeom prst="rect">
            <a:avLst/>
          </a:prstGeom>
          <a:solidFill>
            <a:srgbClr val="00549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Middleware Layer: AUTOSAR AP, ROS, DDS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846320"/>
            <a:ext cx="10972800" cy="914400"/>
          </a:xfrm>
          <a:prstGeom prst="rect">
            <a:avLst/>
          </a:prstGeom>
          <a:solidFill>
            <a:srgbClr val="4BACC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OS/Hypervisor: Linux, QNX, 하이퍼바이저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5852160"/>
            <a:ext cx="10972800" cy="914400"/>
          </a:xfrm>
          <a:prstGeom prst="rect">
            <a:avLst/>
          </a:prstGeom>
          <a:solidFill>
            <a:srgbClr val="80808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400">
                <a:solidFill>
                  <a:srgbClr val="FFFFFF"/>
                </a:solidFill>
              </a:defRPr>
            </a:pPr>
            <a:r>
              <a:t>Hardware Layer: ECU, 센서, 액추에이터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시장 성장 전망 (억 달러)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글로벌 SDV 표준화 현황 비교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2801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560320"/>
                <a:gridCol w="2560320"/>
                <a:gridCol w="2560320"/>
                <a:gridCol w="2560320"/>
              </a:tblGrid>
              <a:tr h="8382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국가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표준 명칭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주요 특징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완성도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채택률</a:t>
                      </a:r>
                    </a:p>
                  </a:txBody>
                  <a:tcPr>
                    <a:solidFill>
                      <a:srgbClr val="00549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중국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C-ICVS V4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정부 주도 통합 표준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90%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높음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독일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AUTOSAR 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업계 컨소시엄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매우 높음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일본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Vehicle OS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안전성 중심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85%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중간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미국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SDV Alliance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오픈소스 기반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증가중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한국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K-SDV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개발 중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30%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초기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생태계 구조</a:t>
            </a:r>
          </a:p>
        </p:txBody>
      </p:sp>
      <p:sp>
        <p:nvSpPr>
          <p:cNvPr id="4" name="Oval 3"/>
          <p:cNvSpPr/>
          <p:nvPr/>
        </p:nvSpPr>
        <p:spPr>
          <a:xfrm>
            <a:off x="5943600" y="2743200"/>
            <a:ext cx="2743200" cy="2743200"/>
          </a:xfrm>
          <a:prstGeom prst="ellipse">
            <a:avLst/>
          </a:prstGeom>
          <a:solidFill>
            <a:srgbClr val="0054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800">
                <a:solidFill>
                  <a:srgbClr val="FFFFFF"/>
                </a:solidFill>
              </a:defRPr>
            </a:pPr>
            <a:r>
              <a:t>SDV</a:t>
            </a:r>
          </a:p>
          <a:p>
            <a:r>
              <a:t>플랫폼</a:t>
            </a:r>
          </a:p>
        </p:txBody>
      </p:sp>
      <p:sp>
        <p:nvSpPr>
          <p:cNvPr id="5" name="Oval 4"/>
          <p:cNvSpPr/>
          <p:nvPr/>
        </p:nvSpPr>
        <p:spPr>
          <a:xfrm>
            <a:off x="8915400" y="3429000"/>
            <a:ext cx="1371600" cy="13716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OEM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7315200" y="4114800"/>
            <a:ext cx="2286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772400" y="5408734"/>
            <a:ext cx="1371600" cy="1371600"/>
          </a:xfrm>
          <a:prstGeom prst="ellipse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Tier 1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7315200" y="4114800"/>
            <a:ext cx="1143000" cy="1979734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86400" y="5408734"/>
            <a:ext cx="1371600" cy="1371600"/>
          </a:xfrm>
          <a:prstGeom prst="ellipse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SW 벤더</a:t>
            </a:r>
          </a:p>
        </p:txBody>
      </p:sp>
      <p:cxnSp>
        <p:nvCxnSpPr>
          <p:cNvPr id="10" name="Connector 9"/>
          <p:cNvCxnSpPr/>
          <p:nvPr/>
        </p:nvCxnSpPr>
        <p:spPr>
          <a:xfrm flipH="1">
            <a:off x="6172200" y="4114800"/>
            <a:ext cx="1143000" cy="1979734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343400" y="3429000"/>
            <a:ext cx="1371600" cy="1371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클라우드</a:t>
            </a:r>
          </a:p>
        </p:txBody>
      </p:sp>
      <p:cxnSp>
        <p:nvCxnSpPr>
          <p:cNvPr id="12" name="Connector 11"/>
          <p:cNvCxnSpPr/>
          <p:nvPr/>
        </p:nvCxnSpPr>
        <p:spPr>
          <a:xfrm flipH="1">
            <a:off x="5029200" y="4114800"/>
            <a:ext cx="2286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86399" y="1449265"/>
            <a:ext cx="1371600" cy="13716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반도체</a:t>
            </a:r>
          </a:p>
        </p:txBody>
      </p:sp>
      <p:cxnSp>
        <p:nvCxnSpPr>
          <p:cNvPr id="14" name="Connector 13"/>
          <p:cNvCxnSpPr/>
          <p:nvPr/>
        </p:nvCxnSpPr>
        <p:spPr>
          <a:xfrm flipH="1" flipV="1">
            <a:off x="6172199" y="2135065"/>
            <a:ext cx="1143001" cy="1979735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772400" y="1449265"/>
            <a:ext cx="1371600" cy="1371600"/>
          </a:xfrm>
          <a:prstGeom prst="ellipse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서비스</a:t>
            </a:r>
          </a:p>
        </p:txBody>
      </p:sp>
      <p:cxnSp>
        <p:nvCxnSpPr>
          <p:cNvPr id="16" name="Connector 15"/>
          <p:cNvCxnSpPr/>
          <p:nvPr/>
        </p:nvCxnSpPr>
        <p:spPr>
          <a:xfrm flipV="1">
            <a:off x="7315200" y="2135065"/>
            <a:ext cx="1143000" cy="1979735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핵심 기술 스택</a:t>
            </a:r>
          </a:p>
        </p:txBody>
      </p:sp>
      <p:sp>
        <p:nvSpPr>
          <p:cNvPr id="4" name="Trapezoid 3"/>
          <p:cNvSpPr/>
          <p:nvPr/>
        </p:nvSpPr>
        <p:spPr>
          <a:xfrm>
            <a:off x="2743200" y="1828800"/>
            <a:ext cx="9144000" cy="914400"/>
          </a:xfrm>
          <a:prstGeom prst="trapezoid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클라우드 서비스: AWS, Azure, GCP, 알리바바</a:t>
            </a:r>
          </a:p>
        </p:txBody>
      </p:sp>
      <p:sp>
        <p:nvSpPr>
          <p:cNvPr id="5" name="Trapezoid 4"/>
          <p:cNvSpPr/>
          <p:nvPr/>
        </p:nvSpPr>
        <p:spPr>
          <a:xfrm>
            <a:off x="2057400" y="2834640"/>
            <a:ext cx="10515600" cy="914400"/>
          </a:xfrm>
          <a:prstGeom prst="trapezoid">
            <a:avLst/>
          </a:prstGeom>
          <a:solidFill>
            <a:srgbClr val="008C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통신 프로토콜: 5G/6G, V2X, WiFi 6, Ethernet</a:t>
            </a:r>
          </a:p>
        </p:txBody>
      </p:sp>
      <p:sp>
        <p:nvSpPr>
          <p:cNvPr id="6" name="Trapezoid 5"/>
          <p:cNvSpPr/>
          <p:nvPr/>
        </p:nvSpPr>
        <p:spPr>
          <a:xfrm>
            <a:off x="1371600" y="3840480"/>
            <a:ext cx="11887200" cy="914400"/>
          </a:xfrm>
          <a:prstGeom prst="trapezoid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미들웨어: SOME/IP, DDS, ROS2, MQTT</a:t>
            </a:r>
          </a:p>
        </p:txBody>
      </p:sp>
      <p:sp>
        <p:nvSpPr>
          <p:cNvPr id="7" name="Trapezoid 6"/>
          <p:cNvSpPr/>
          <p:nvPr/>
        </p:nvSpPr>
        <p:spPr>
          <a:xfrm>
            <a:off x="685800" y="4846320"/>
            <a:ext cx="13258800" cy="914400"/>
          </a:xfrm>
          <a:prstGeom prst="trapezoid">
            <a:avLst/>
          </a:prstGeom>
          <a:solidFill>
            <a:srgbClr val="0054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운영체제: Linux, QNX, Android Auto, AGL</a:t>
            </a:r>
          </a:p>
        </p:txBody>
      </p:sp>
      <p:sp>
        <p:nvSpPr>
          <p:cNvPr id="8" name="Trapezoid 7"/>
          <p:cNvSpPr/>
          <p:nvPr/>
        </p:nvSpPr>
        <p:spPr>
          <a:xfrm>
            <a:off x="0" y="5852160"/>
            <a:ext cx="14630400" cy="914400"/>
          </a:xfrm>
          <a:prstGeom prst="trapezoid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>
                <a:solidFill>
                  <a:srgbClr val="FFFFFF"/>
                </a:solidFill>
              </a:defRPr>
            </a:pPr>
            <a:r>
              <a:t>하드웨어: GPU, NPU, MCU, 센서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투자 배분 계획 (%)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549F"/>
                </a:solidFill>
              </a:defRPr>
            </a:pPr>
            <a:r>
              <a:t>SDV 구현 로드맵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1828800" y="4572000"/>
            <a:ext cx="10972800" cy="0"/>
          </a:xfrm>
          <a:prstGeom prst="line">
            <a:avLst/>
          </a:prstGeom>
          <a:ln w="38100">
            <a:solidFill>
              <a:srgbClr val="0054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45920" y="4389120"/>
            <a:ext cx="365760" cy="3657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4747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400"/>
            </a:pPr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기반 구축</a:t>
            </a:r>
          </a:p>
          <a:p>
            <a:r>
              <a:t>표준화 착수</a:t>
            </a:r>
          </a:p>
        </p:txBody>
      </p:sp>
      <p:sp>
        <p:nvSpPr>
          <p:cNvPr id="8" name="Oval 7"/>
          <p:cNvSpPr/>
          <p:nvPr/>
        </p:nvSpPr>
        <p:spPr>
          <a:xfrm>
            <a:off x="5303520" y="4389120"/>
            <a:ext cx="365760" cy="3657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029200" y="34747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400"/>
            </a:pPr>
            <a:r>
              <a:t>2027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5029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확산 단계</a:t>
            </a:r>
          </a:p>
          <a:p>
            <a:r>
              <a:t>상용화 시작</a:t>
            </a:r>
          </a:p>
        </p:txBody>
      </p:sp>
      <p:sp>
        <p:nvSpPr>
          <p:cNvPr id="11" name="Oval 10"/>
          <p:cNvSpPr/>
          <p:nvPr/>
        </p:nvSpPr>
        <p:spPr>
          <a:xfrm>
            <a:off x="8961120" y="4389120"/>
            <a:ext cx="365760" cy="3657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686800" y="34747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400"/>
            </a:pPr>
            <a:r>
              <a:t>2029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5029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성숙 단계</a:t>
            </a:r>
          </a:p>
          <a:p>
            <a:r>
              <a:t>완전 자율주행</a:t>
            </a:r>
          </a:p>
        </p:txBody>
      </p:sp>
      <p:sp>
        <p:nvSpPr>
          <p:cNvPr id="14" name="Oval 13"/>
          <p:cNvSpPr/>
          <p:nvPr/>
        </p:nvSpPr>
        <p:spPr>
          <a:xfrm>
            <a:off x="12618720" y="4389120"/>
            <a:ext cx="365760" cy="36576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0" y="34747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400"/>
            </a:pPr>
            <a:r>
              <a:t>2030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0" y="5029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글로벌 리더</a:t>
            </a:r>
          </a:p>
          <a:p>
            <a:r>
              <a:t>시장 주도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