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SDV 시장 규모 및 차량 대수 전망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시장 규모 (억 달러)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650</c:v>
                </c:pt>
                <c:pt idx="1">
                  <c:v>980</c:v>
                </c:pt>
                <c:pt idx="2">
                  <c:v>1420</c:v>
                </c:pt>
                <c:pt idx="3">
                  <c:v>1800</c:v>
                </c:pt>
                <c:pt idx="4">
                  <c:v>2200</c:v>
                </c:pt>
                <c:pt idx="5">
                  <c:v>2800</c:v>
                </c:pt>
                <c:pt idx="6">
                  <c:v>3500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SDV 차량 (백만대)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20</c:v>
                </c:pt>
                <c:pt idx="1">
                  <c:v>45</c:v>
                </c:pt>
                <c:pt idx="2">
                  <c:v>75</c:v>
                </c:pt>
                <c:pt idx="3">
                  <c:v>120</c:v>
                </c:pt>
                <c:pt idx="4">
                  <c:v>180</c:v>
                </c:pt>
                <c:pt idx="5">
                  <c:v>240</c:v>
                </c:pt>
                <c:pt idx="6">
                  <c:v>300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13716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0362895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003366"/>
                </a:solidFill>
              </a:defRPr>
            </a:pPr>
            <a:r>
              <a:t>Software-Defined Vehicle (SDV)</a:t>
            </a:r>
          </a:p>
          <a:p>
            <a:pPr algn="ctr">
              <a:defRPr sz="3600">
                <a:solidFill>
                  <a:srgbClr val="0070C0"/>
                </a:solidFill>
              </a:defRPr>
            </a:pPr>
            <a:r>
              <a:t>글로벌 표준화 동향 및 한국 대응 전략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114800"/>
            <a:ext cx="10362895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595959"/>
                </a:solidFill>
              </a:defRPr>
            </a:pPr>
            <a:r>
              <a:t>중국 SDV 표준 심층 분석 | AUTOSAR 비교 | 실행 로드맵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5943600"/>
            <a:ext cx="1036289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595959"/>
                </a:solidFill>
              </a:defRPr>
            </a:pPr>
            <a:r>
              <a:t>2025년 08월 26일 | Executive Briefing v2.0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Agenda</a:t>
            </a:r>
          </a:p>
        </p:txBody>
      </p:sp>
      <p:cxnSp>
        <p:nvCxnSpPr>
          <p:cNvPr id="4" name="Connector 3"/>
          <p:cNvCxnSpPr/>
          <p:nvPr/>
        </p:nvCxnSpPr>
        <p:spPr>
          <a:xfrm>
            <a:off x="457200" y="1005840"/>
            <a:ext cx="11277295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914400" y="1371600"/>
            <a:ext cx="548640" cy="548640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1371600"/>
            <a:ext cx="3657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003366"/>
                </a:solidFill>
              </a:defRPr>
            </a:pPr>
            <a:r>
              <a:t>Executive Summary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371600"/>
            <a:ext cx="5029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595959"/>
                </a:solidFill>
              </a:defRPr>
            </a:pPr>
            <a:r>
              <a:t>핵심 요약 및 주요 메시지</a:t>
            </a:r>
          </a:p>
        </p:txBody>
      </p:sp>
      <p:sp>
        <p:nvSpPr>
          <p:cNvPr id="8" name="Oval 7"/>
          <p:cNvSpPr/>
          <p:nvPr/>
        </p:nvSpPr>
        <p:spPr>
          <a:xfrm>
            <a:off x="914400" y="2103120"/>
            <a:ext cx="548640" cy="548640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28800" y="2103120"/>
            <a:ext cx="3657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003366"/>
                </a:solidFill>
              </a:defRPr>
            </a:pPr>
            <a:r>
              <a:t>SDV 시장 분석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43600" y="2103120"/>
            <a:ext cx="5029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595959"/>
                </a:solidFill>
              </a:defRPr>
            </a:pPr>
            <a:r>
              <a:t>글로벌 시장 동향 및 전망</a:t>
            </a:r>
          </a:p>
        </p:txBody>
      </p:sp>
      <p:sp>
        <p:nvSpPr>
          <p:cNvPr id="11" name="Oval 10"/>
          <p:cNvSpPr/>
          <p:nvPr/>
        </p:nvSpPr>
        <p:spPr>
          <a:xfrm>
            <a:off x="914400" y="2834640"/>
            <a:ext cx="548640" cy="548640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28800" y="2834640"/>
            <a:ext cx="3657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003366"/>
                </a:solidFill>
              </a:defRPr>
            </a:pPr>
            <a:r>
              <a:t>중국 SDV 표준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43600" y="2834640"/>
            <a:ext cx="5029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595959"/>
                </a:solidFill>
              </a:defRPr>
            </a:pPr>
            <a:r>
              <a:t>Atomic Service API / Device Abstraction</a:t>
            </a:r>
          </a:p>
        </p:txBody>
      </p:sp>
      <p:sp>
        <p:nvSpPr>
          <p:cNvPr id="14" name="Oval 13"/>
          <p:cNvSpPr/>
          <p:nvPr/>
        </p:nvSpPr>
        <p:spPr>
          <a:xfrm>
            <a:off x="914400" y="3566160"/>
            <a:ext cx="548640" cy="548640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04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28800" y="3566160"/>
            <a:ext cx="3657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003366"/>
                </a:solidFill>
              </a:defRPr>
            </a:pPr>
            <a:r>
              <a:t>글로벌 표준 비교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43600" y="3566160"/>
            <a:ext cx="5029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595959"/>
                </a:solidFill>
              </a:defRPr>
            </a:pPr>
            <a:r>
              <a:t>중국 vs AUTOSAR vs 일본</a:t>
            </a:r>
          </a:p>
        </p:txBody>
      </p:sp>
      <p:sp>
        <p:nvSpPr>
          <p:cNvPr id="17" name="Oval 16"/>
          <p:cNvSpPr/>
          <p:nvPr/>
        </p:nvSpPr>
        <p:spPr>
          <a:xfrm>
            <a:off x="914400" y="4297680"/>
            <a:ext cx="548640" cy="548640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05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28800" y="4297680"/>
            <a:ext cx="3657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003366"/>
                </a:solidFill>
              </a:defRPr>
            </a:pPr>
            <a:r>
              <a:t>기술 아키텍처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43600" y="4297680"/>
            <a:ext cx="5029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595959"/>
                </a:solidFill>
              </a:defRPr>
            </a:pPr>
            <a:r>
              <a:t>Zonal Architecture / Security</a:t>
            </a:r>
          </a:p>
        </p:txBody>
      </p:sp>
      <p:sp>
        <p:nvSpPr>
          <p:cNvPr id="20" name="Oval 19"/>
          <p:cNvSpPr/>
          <p:nvPr/>
        </p:nvSpPr>
        <p:spPr>
          <a:xfrm>
            <a:off x="914400" y="5029200"/>
            <a:ext cx="548640" cy="548640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06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28800" y="5029200"/>
            <a:ext cx="3657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003366"/>
                </a:solidFill>
              </a:defRPr>
            </a:pPr>
            <a:r>
              <a:t>한국 대응 전략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43600" y="5029200"/>
            <a:ext cx="5029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595959"/>
                </a:solidFill>
              </a:defRPr>
            </a:pPr>
            <a:r>
              <a:t>단기-중기-장기 로드맵</a:t>
            </a:r>
          </a:p>
        </p:txBody>
      </p:sp>
      <p:sp>
        <p:nvSpPr>
          <p:cNvPr id="23" name="Oval 22"/>
          <p:cNvSpPr/>
          <p:nvPr/>
        </p:nvSpPr>
        <p:spPr>
          <a:xfrm>
            <a:off x="914400" y="5760720"/>
            <a:ext cx="548640" cy="548640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07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28800" y="5760720"/>
            <a:ext cx="3657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003366"/>
                </a:solidFill>
              </a:defRPr>
            </a:pPr>
            <a:r>
              <a:t>실행 계획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43600" y="5760720"/>
            <a:ext cx="5029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595959"/>
                </a:solidFill>
              </a:defRPr>
            </a:pPr>
            <a:r>
              <a:t>Action Items / 투자 계획 / KPI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Key Messages</a:t>
            </a:r>
          </a:p>
        </p:txBody>
      </p:sp>
      <p:cxnSp>
        <p:nvCxnSpPr>
          <p:cNvPr id="4" name="Connector 3"/>
          <p:cNvCxnSpPr/>
          <p:nvPr/>
        </p:nvCxnSpPr>
        <p:spPr>
          <a:xfrm>
            <a:off x="457200" y="1005840"/>
            <a:ext cx="11277295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914400" y="2286000"/>
            <a:ext cx="3474720" cy="2743200"/>
          </a:xfrm>
          <a:prstGeom prst="roundRect">
            <a:avLst/>
          </a:prstGeom>
          <a:solidFill>
            <a:srgbClr val="F0F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2560320"/>
            <a:ext cx="34747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/>
            </a:pPr>
            <a:r>
              <a:t>🚗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7280" y="3383280"/>
            <a:ext cx="310896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1">
                <a:solidFill>
                  <a:srgbClr val="003366"/>
                </a:solidFill>
              </a:defRPr>
            </a:pPr>
            <a:r>
              <a:t>SDV는 필수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7280" y="3931920"/>
            <a:ext cx="310896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00">
                <a:solidFill>
                  <a:srgbClr val="333333"/>
                </a:solidFill>
              </a:defRPr>
            </a:pPr>
            <a:r>
              <a:t>2030년 전체 차량의 95%가 SDV로 전환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663440" y="2286000"/>
            <a:ext cx="3474720" cy="2743200"/>
          </a:xfrm>
          <a:prstGeom prst="roundRect">
            <a:avLst/>
          </a:prstGeom>
          <a:solidFill>
            <a:srgbClr val="F0F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4663440" y="2560320"/>
            <a:ext cx="34747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/>
            </a:pPr>
            <a:r>
              <a:t>🇨🇳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46320" y="3383280"/>
            <a:ext cx="310896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1">
                <a:solidFill>
                  <a:srgbClr val="003366"/>
                </a:solidFill>
              </a:defRPr>
            </a:pPr>
            <a:r>
              <a:t>중국의 도전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46320" y="3931920"/>
            <a:ext cx="310896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00">
                <a:solidFill>
                  <a:srgbClr val="333333"/>
                </a:solidFill>
              </a:defRPr>
            </a:pPr>
            <a:r>
              <a:t>정부 주도 빠른 표준화로 시장 선점 시도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412480" y="2286000"/>
            <a:ext cx="3474720" cy="2743200"/>
          </a:xfrm>
          <a:prstGeom prst="roundRect">
            <a:avLst/>
          </a:prstGeom>
          <a:solidFill>
            <a:srgbClr val="F0F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8412480" y="2560320"/>
            <a:ext cx="34747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/>
            </a:pPr>
            <a:r>
              <a:t>🇰🇷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95360" y="3383280"/>
            <a:ext cx="310896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1">
                <a:solidFill>
                  <a:srgbClr val="003366"/>
                </a:solidFill>
              </a:defRPr>
            </a:pPr>
            <a:r>
              <a:t>한국의 기회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95360" y="3931920"/>
            <a:ext cx="310896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00">
                <a:solidFill>
                  <a:srgbClr val="333333"/>
                </a:solidFill>
              </a:defRPr>
            </a:pPr>
            <a:r>
              <a:t>글로벌 호환성과 독자 기술의 균형 전략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SDV 시장 성장 전망</a:t>
            </a:r>
          </a:p>
        </p:txBody>
      </p:sp>
      <p:cxnSp>
        <p:nvCxnSpPr>
          <p:cNvPr id="4" name="Connector 3"/>
          <p:cNvCxnSpPr/>
          <p:nvPr/>
        </p:nvCxnSpPr>
        <p:spPr>
          <a:xfrm>
            <a:off x="457200" y="1005840"/>
            <a:ext cx="11277295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1371600"/>
          <a:ext cx="10058400" cy="4572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4400" y="5943600"/>
            <a:ext cx="10058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FFC000"/>
                </a:solidFill>
              </a:defRPr>
            </a:pPr>
            <a:r>
              <a:t>💡 Key Insight: CAGR 32% 성장 | 2030년 3,500억 달러 규모 | 소프트웨어 가치 비중 60% 도달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SDV 기술 아키텍처</a:t>
            </a:r>
          </a:p>
        </p:txBody>
      </p:sp>
      <p:cxnSp>
        <p:nvCxnSpPr>
          <p:cNvPr id="4" name="Connector 3"/>
          <p:cNvCxnSpPr/>
          <p:nvPr/>
        </p:nvCxnSpPr>
        <p:spPr>
          <a:xfrm>
            <a:off x="457200" y="1005840"/>
            <a:ext cx="11277295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914400" y="1371600"/>
            <a:ext cx="5486400" cy="91440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Applications &amp; Services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0" y="13716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333333"/>
                </a:solidFill>
              </a:defRPr>
            </a:pPr>
            <a:r>
              <a:t>자율주행, IVI, ADAS, Fleet Management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377440"/>
            <a:ext cx="5486400" cy="9144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SDV Platform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237744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333333"/>
                </a:solidFill>
              </a:defRPr>
            </a:pPr>
            <a:r>
              <a:t>Service Framework, API Gateway, Data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3383280"/>
            <a:ext cx="5486400" cy="914400"/>
          </a:xfrm>
          <a:prstGeom prst="rect">
            <a:avLst/>
          </a:prstGeom>
          <a:solidFill>
            <a:srgbClr val="6496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Middleware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0" y="33832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333333"/>
                </a:solidFill>
              </a:defRPr>
            </a:pPr>
            <a:r>
              <a:t>AUTOSAR Adaptive, DDS, SOME/IP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400" y="4389120"/>
            <a:ext cx="5486400" cy="914400"/>
          </a:xfrm>
          <a:prstGeom prst="rect">
            <a:avLst/>
          </a:prstGeom>
          <a:solidFill>
            <a:srgbClr val="96969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OS &amp; Virtualization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0" y="438912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333333"/>
                </a:solidFill>
              </a:defRPr>
            </a:pPr>
            <a:r>
              <a:t>Linux, QNX, Hypervisor, Container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14400" y="5394960"/>
            <a:ext cx="5486400" cy="9144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Hardware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539496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333333"/>
                </a:solidFill>
              </a:defRPr>
            </a:pPr>
            <a:r>
              <a:t>HPC, Zone ECU, Sensors, Actuators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글로벌 SDV 표준 비교 매트릭스</a:t>
            </a:r>
          </a:p>
        </p:txBody>
      </p:sp>
      <p:cxnSp>
        <p:nvCxnSpPr>
          <p:cNvPr id="4" name="Connector 3"/>
          <p:cNvCxnSpPr/>
          <p:nvPr/>
        </p:nvCxnSpPr>
        <p:spPr>
          <a:xfrm>
            <a:off x="457200" y="1005840"/>
            <a:ext cx="11277295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914400" y="1371600"/>
            <a:ext cx="2514600" cy="73152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평가 항목</a:t>
            </a:r>
          </a:p>
        </p:txBody>
      </p:sp>
      <p:sp>
        <p:nvSpPr>
          <p:cNvPr id="6" name="Rectangle 5"/>
          <p:cNvSpPr/>
          <p:nvPr/>
        </p:nvSpPr>
        <p:spPr>
          <a:xfrm>
            <a:off x="3474720" y="1371600"/>
            <a:ext cx="2514600" cy="73152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중국</a:t>
            </a:r>
          </a:p>
        </p:txBody>
      </p:sp>
      <p:sp>
        <p:nvSpPr>
          <p:cNvPr id="7" name="Rectangle 6"/>
          <p:cNvSpPr/>
          <p:nvPr/>
        </p:nvSpPr>
        <p:spPr>
          <a:xfrm>
            <a:off x="6035040" y="1371600"/>
            <a:ext cx="2514600" cy="73152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AUTOSAR</a:t>
            </a:r>
          </a:p>
        </p:txBody>
      </p:sp>
      <p:sp>
        <p:nvSpPr>
          <p:cNvPr id="8" name="Rectangle 7"/>
          <p:cNvSpPr/>
          <p:nvPr/>
        </p:nvSpPr>
        <p:spPr>
          <a:xfrm>
            <a:off x="8595360" y="1371600"/>
            <a:ext cx="2514600" cy="73152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일본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2103120"/>
            <a:ext cx="2514600" cy="731520"/>
          </a:xfrm>
          <a:prstGeom prst="rect">
            <a:avLst/>
          </a:prstGeom>
          <a:solidFill>
            <a:srgbClr val="F5F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 sz="1200"/>
            </a:pPr>
            <a:r>
              <a:t>표준화 속도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74720" y="2103120"/>
            <a:ext cx="2514600" cy="731520"/>
          </a:xfrm>
          <a:prstGeom prst="rect">
            <a:avLst/>
          </a:prstGeom>
          <a:solidFill>
            <a:srgbClr val="F5F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>
                <a:solidFill>
                  <a:srgbClr val="008000"/>
                </a:solidFill>
              </a:defRPr>
            </a:pPr>
            <a:r>
              <a:t>●●●●●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35040" y="2103120"/>
            <a:ext cx="2514600" cy="731520"/>
          </a:xfrm>
          <a:prstGeom prst="rect">
            <a:avLst/>
          </a:prstGeom>
          <a:solidFill>
            <a:srgbClr val="F5F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>
                <a:solidFill>
                  <a:srgbClr val="FFC000"/>
                </a:solidFill>
              </a:defRPr>
            </a:pPr>
            <a:r>
              <a:t>●●●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595360" y="2103120"/>
            <a:ext cx="2514600" cy="731520"/>
          </a:xfrm>
          <a:prstGeom prst="rect">
            <a:avLst/>
          </a:prstGeom>
          <a:solidFill>
            <a:srgbClr val="F5F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>
                <a:solidFill>
                  <a:srgbClr val="FF6400"/>
                </a:solidFill>
              </a:defRPr>
            </a:pPr>
            <a:r>
              <a:t>●●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14400" y="2834640"/>
            <a:ext cx="2514600" cy="73152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 sz="1200"/>
            </a:pPr>
            <a:r>
              <a:t>기술 성숙도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74720" y="2834640"/>
            <a:ext cx="2514600" cy="73152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>
                <a:solidFill>
                  <a:srgbClr val="FFC000"/>
                </a:solidFill>
              </a:defRPr>
            </a:pPr>
            <a:r>
              <a:t>●●●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35040" y="2834640"/>
            <a:ext cx="2514600" cy="73152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>
                <a:solidFill>
                  <a:srgbClr val="008000"/>
                </a:solidFill>
              </a:defRPr>
            </a:pPr>
            <a:r>
              <a:t>●●●●●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595360" y="2834640"/>
            <a:ext cx="2514600" cy="73152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>
                <a:solidFill>
                  <a:srgbClr val="649600"/>
                </a:solidFill>
              </a:defRPr>
            </a:pPr>
            <a:r>
              <a:t>●●●●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14400" y="3566160"/>
            <a:ext cx="2514600" cy="731520"/>
          </a:xfrm>
          <a:prstGeom prst="rect">
            <a:avLst/>
          </a:prstGeom>
          <a:solidFill>
            <a:srgbClr val="F5F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 sz="1200"/>
            </a:pPr>
            <a:r>
              <a:t>글로벌 호환성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74720" y="3566160"/>
            <a:ext cx="2514600" cy="731520"/>
          </a:xfrm>
          <a:prstGeom prst="rect">
            <a:avLst/>
          </a:prstGeom>
          <a:solidFill>
            <a:srgbClr val="F5F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>
                <a:solidFill>
                  <a:srgbClr val="FF6400"/>
                </a:solidFill>
              </a:defRPr>
            </a:pPr>
            <a:r>
              <a:t>●●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035040" y="3566160"/>
            <a:ext cx="2514600" cy="731520"/>
          </a:xfrm>
          <a:prstGeom prst="rect">
            <a:avLst/>
          </a:prstGeom>
          <a:solidFill>
            <a:srgbClr val="F5F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>
                <a:solidFill>
                  <a:srgbClr val="008000"/>
                </a:solidFill>
              </a:defRPr>
            </a:pPr>
            <a:r>
              <a:t>●●●●●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595360" y="3566160"/>
            <a:ext cx="2514600" cy="731520"/>
          </a:xfrm>
          <a:prstGeom prst="rect">
            <a:avLst/>
          </a:prstGeom>
          <a:solidFill>
            <a:srgbClr val="F5F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>
                <a:solidFill>
                  <a:srgbClr val="FFC000"/>
                </a:solidFill>
              </a:defRPr>
            </a:pPr>
            <a:r>
              <a:t>●●●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14400" y="4297680"/>
            <a:ext cx="2514600" cy="73152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 sz="1200"/>
            </a:pPr>
            <a:r>
              <a:t>생태계 개방성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474720" y="4297680"/>
            <a:ext cx="2514600" cy="73152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>
                <a:solidFill>
                  <a:srgbClr val="FF6400"/>
                </a:solidFill>
              </a:defRPr>
            </a:pPr>
            <a:r>
              <a:t>●●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35040" y="4297680"/>
            <a:ext cx="2514600" cy="73152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>
                <a:solidFill>
                  <a:srgbClr val="008000"/>
                </a:solidFill>
              </a:defRPr>
            </a:pPr>
            <a:r>
              <a:t>●●●●●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595360" y="4297680"/>
            <a:ext cx="2514600" cy="73152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>
                <a:solidFill>
                  <a:srgbClr val="FFC000"/>
                </a:solidFill>
              </a:defRPr>
            </a:pPr>
            <a:r>
              <a:t>●●●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14400" y="5029200"/>
            <a:ext cx="2514600" cy="731520"/>
          </a:xfrm>
          <a:prstGeom prst="rect">
            <a:avLst/>
          </a:prstGeom>
          <a:solidFill>
            <a:srgbClr val="F5F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 sz="1200"/>
            </a:pPr>
            <a:r>
              <a:t>정부 지원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74720" y="5029200"/>
            <a:ext cx="2514600" cy="731520"/>
          </a:xfrm>
          <a:prstGeom prst="rect">
            <a:avLst/>
          </a:prstGeom>
          <a:solidFill>
            <a:srgbClr val="F5F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>
                <a:solidFill>
                  <a:srgbClr val="008000"/>
                </a:solidFill>
              </a:defRPr>
            </a:pPr>
            <a:r>
              <a:t>●●●●●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035040" y="5029200"/>
            <a:ext cx="2514600" cy="731520"/>
          </a:xfrm>
          <a:prstGeom prst="rect">
            <a:avLst/>
          </a:prstGeom>
          <a:solidFill>
            <a:srgbClr val="F5F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>
                <a:solidFill>
                  <a:srgbClr val="FF6400"/>
                </a:solidFill>
              </a:defRPr>
            </a:pPr>
            <a:r>
              <a:t>●●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595360" y="5029200"/>
            <a:ext cx="2514600" cy="731520"/>
          </a:xfrm>
          <a:prstGeom prst="rect">
            <a:avLst/>
          </a:prstGeom>
          <a:solidFill>
            <a:srgbClr val="F5F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>
                <a:solidFill>
                  <a:srgbClr val="FFC000"/>
                </a:solidFill>
              </a:defRPr>
            </a:pPr>
            <a:r>
              <a:t>●●●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14400" y="5760720"/>
            <a:ext cx="2514600" cy="73152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 sz="1200"/>
            </a:pPr>
            <a:r>
              <a:t>산업 적용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474720" y="5760720"/>
            <a:ext cx="2514600" cy="73152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>
                <a:solidFill>
                  <a:srgbClr val="649600"/>
                </a:solidFill>
              </a:defRPr>
            </a:pPr>
            <a:r>
              <a:t>●●●●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035040" y="5760720"/>
            <a:ext cx="2514600" cy="73152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>
                <a:solidFill>
                  <a:srgbClr val="FFC000"/>
                </a:solidFill>
              </a:defRPr>
            </a:pPr>
            <a:r>
              <a:t>●●●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595360" y="5760720"/>
            <a:ext cx="2514600" cy="73152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>
                <a:solidFill>
                  <a:srgbClr val="008000"/>
                </a:solidFill>
              </a:defRPr>
            </a:pPr>
            <a:r>
              <a:t>●●●●●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14400" y="594360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595959"/>
                </a:solidFill>
              </a:defRPr>
            </a:pPr>
            <a:r>
              <a:t>● = 낮음  ●●● = 보통  ●●●●● = 높음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한국 SDV 대응 로드맵</a:t>
            </a:r>
          </a:p>
        </p:txBody>
      </p:sp>
      <p:cxnSp>
        <p:nvCxnSpPr>
          <p:cNvPr id="4" name="Connector 3"/>
          <p:cNvCxnSpPr/>
          <p:nvPr/>
        </p:nvCxnSpPr>
        <p:spPr>
          <a:xfrm>
            <a:off x="457200" y="1005840"/>
            <a:ext cx="11277295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ight Arrow 4"/>
          <p:cNvSpPr/>
          <p:nvPr/>
        </p:nvSpPr>
        <p:spPr>
          <a:xfrm>
            <a:off x="914400" y="3200400"/>
            <a:ext cx="10515600" cy="457200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1371600" y="1645920"/>
            <a:ext cx="3200400" cy="548640"/>
          </a:xfrm>
          <a:prstGeom prst="round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2024-2025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2286000"/>
            <a:ext cx="3200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003366"/>
                </a:solidFill>
              </a:defRPr>
            </a:pPr>
            <a:r>
              <a:t>기반 구축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114800"/>
            <a:ext cx="3200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333333"/>
                </a:solidFill>
              </a:defRPr>
            </a:pPr>
            <a:r>
              <a:t>• 기술 역량 확보</a:t>
            </a:r>
          </a:p>
          <a:p>
            <a:pPr algn="l">
              <a:defRPr sz="1200">
                <a:solidFill>
                  <a:srgbClr val="333333"/>
                </a:solidFill>
              </a:defRPr>
            </a:pPr>
            <a:r>
              <a:t>• 파일럿 프로젝트</a:t>
            </a:r>
          </a:p>
          <a:p>
            <a:pPr algn="l">
              <a:defRPr sz="1200">
                <a:solidFill>
                  <a:srgbClr val="333333"/>
                </a:solidFill>
              </a:defRPr>
            </a:pPr>
            <a:r>
              <a:t>• 인재 양성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46320" y="1645920"/>
            <a:ext cx="3200400" cy="548640"/>
          </a:xfrm>
          <a:prstGeom prst="round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2026-2027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46320" y="2286000"/>
            <a:ext cx="3200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003366"/>
                </a:solidFill>
              </a:defRPr>
            </a:pPr>
            <a:r>
              <a:t>성장 가속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46320" y="4114800"/>
            <a:ext cx="3200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333333"/>
                </a:solidFill>
              </a:defRPr>
            </a:pPr>
            <a:r>
              <a:t>• K-SDV 표준 제정</a:t>
            </a:r>
          </a:p>
          <a:p>
            <a:pPr algn="l">
              <a:defRPr sz="1200">
                <a:solidFill>
                  <a:srgbClr val="333333"/>
                </a:solidFill>
              </a:defRPr>
            </a:pPr>
            <a:r>
              <a:t>• 상용화 시작</a:t>
            </a:r>
          </a:p>
          <a:p>
            <a:pPr algn="l">
              <a:defRPr sz="1200">
                <a:solidFill>
                  <a:srgbClr val="333333"/>
                </a:solidFill>
              </a:defRPr>
            </a:pPr>
            <a:r>
              <a:t>• 생태계 구축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321040" y="1645920"/>
            <a:ext cx="3200400" cy="548640"/>
          </a:xfrm>
          <a:prstGeom prst="round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2028-2030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21040" y="2286000"/>
            <a:ext cx="3200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003366"/>
                </a:solidFill>
              </a:defRPr>
            </a:pPr>
            <a:r>
              <a:t>글로벌 리더십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21040" y="4114800"/>
            <a:ext cx="3200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333333"/>
                </a:solidFill>
              </a:defRPr>
            </a:pPr>
            <a:r>
              <a:t>• 해외 진출</a:t>
            </a:r>
          </a:p>
          <a:p>
            <a:pPr algn="l">
              <a:defRPr sz="1200">
                <a:solidFill>
                  <a:srgbClr val="333333"/>
                </a:solidFill>
              </a:defRPr>
            </a:pPr>
            <a:r>
              <a:t>• 플랫폼 수출</a:t>
            </a:r>
          </a:p>
          <a:p>
            <a:pPr algn="l">
              <a:defRPr sz="1200">
                <a:solidFill>
                  <a:srgbClr val="333333"/>
                </a:solidFill>
              </a:defRPr>
            </a:pPr>
            <a:r>
              <a:t>• 표준 주도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Action Items - 즉시 실행 과제</a:t>
            </a:r>
          </a:p>
        </p:txBody>
      </p:sp>
      <p:cxnSp>
        <p:nvCxnSpPr>
          <p:cNvPr id="4" name="Connector 3"/>
          <p:cNvCxnSpPr/>
          <p:nvPr/>
        </p:nvCxnSpPr>
        <p:spPr>
          <a:xfrm>
            <a:off x="457200" y="1005840"/>
            <a:ext cx="11277295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914400" y="1371600"/>
            <a:ext cx="1371600" cy="4572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FFFFFF"/>
                </a:solidFill>
              </a:defRPr>
            </a:pPr>
            <a:r>
              <a:t>URGENT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0320" y="13716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003366"/>
                </a:solidFill>
              </a:defRPr>
            </a:pPr>
            <a:r>
              <a:t>1개월 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4800" y="1371600"/>
            <a:ext cx="6858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333333"/>
                </a:solidFill>
              </a:defRPr>
            </a:pPr>
            <a:r>
              <a:t>SDV TF 구성 및 킥오프 | 중국 표준 문서 완전 번역 | 긴급 인력 양성 계획 수립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400" y="3017520"/>
            <a:ext cx="1371600" cy="457200"/>
          </a:xfrm>
          <a:prstGeom prst="rect">
            <a:avLst/>
          </a:prstGeom>
          <a:solidFill>
            <a:srgbClr val="FF8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FFFFFF"/>
                </a:solidFill>
              </a:defRPr>
            </a:pPr>
            <a:r>
              <a:t>HIGH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60320" y="301752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003366"/>
                </a:solidFill>
              </a:defRPr>
            </a:pPr>
            <a:r>
              <a:t>3개월 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4800" y="3017520"/>
            <a:ext cx="6858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333333"/>
                </a:solidFill>
              </a:defRPr>
            </a:pPr>
            <a:r>
              <a:t>기술 로드맵 확정 | 파일럿 프로젝트 3개 착수 | 글로벌 파트너십 체결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400" y="4663440"/>
            <a:ext cx="1371600" cy="45720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FFFFFF"/>
                </a:solidFill>
              </a:defRPr>
            </a:pPr>
            <a:r>
              <a:t>MEDIUM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60320" y="466344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003366"/>
                </a:solidFill>
              </a:defRPr>
            </a:pPr>
            <a:r>
              <a:t>6개월 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14800" y="4663440"/>
            <a:ext cx="6858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333333"/>
                </a:solidFill>
              </a:defRPr>
            </a:pPr>
            <a:r>
              <a:t>K-SDV 표준 초안 작성 | 테스트베드 구축 | PoC 결과 검증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0362895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The Future is Software-Defined</a:t>
            </a:r>
          </a:p>
          <a:p>
            <a:br/>
            <a:pPr algn="ctr">
              <a:defRPr sz="3200">
                <a:solidFill>
                  <a:srgbClr val="FFC000"/>
                </a:solidFill>
              </a:defRPr>
            </a:pPr>
            <a:r>
              <a:t>지금이 SDV 시대의 리더가 될 기회입니다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572000"/>
            <a:ext cx="10362895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i="1">
                <a:solidFill>
                  <a:srgbClr val="FFFFFF"/>
                </a:solidFill>
              </a:defRPr>
            </a:pPr>
            <a:r>
              <a:t>Act Now or Be Left Behind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