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SDV (Software-Defined Vehicle)</a:t>
            </a:r>
          </a:p>
          <a:p>
            <a:r>
              <a:t>글로벌 표준화 동향 및 대응 전략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595959"/>
                </a:solidFill>
              </a:defRPr>
            </a:pPr>
            <a:r>
              <a:t>중국 SDV 표준 심층 분석 | 한국 자동차 산업 로드맵</a:t>
            </a:r>
          </a:p>
          <a:p/>
          <a:p>
            <a:r>
              <a:t>2025년 08월 26일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API 아키텍처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3200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latin typeface="Consolas"/>
              </a:defRPr>
            </a:pPr>
            <a:r>
              <a:t>┌─────────────────────────────────────┐</a:t>
            </a:r>
          </a:p>
          <a:p>
            <a:pPr algn="ctr">
              <a:defRPr sz="1600">
                <a:latin typeface="Consolas"/>
              </a:defRPr>
            </a:pPr>
            <a:r>
              <a:t>│        Application Layer             │</a:t>
            </a:r>
          </a:p>
          <a:p>
            <a:pPr algn="ctr">
              <a:defRPr sz="1600">
                <a:latin typeface="Consolas"/>
              </a:defRPr>
            </a:pPr>
            <a:r>
              <a:t>├─────────────────────────────────────┤</a:t>
            </a:r>
          </a:p>
          <a:p>
            <a:pPr algn="ctr">
              <a:defRPr sz="1600">
                <a:latin typeface="Consolas"/>
              </a:defRPr>
            </a:pPr>
            <a:r>
              <a:t>│     Atomic Service API Layer        │</a:t>
            </a:r>
          </a:p>
          <a:p>
            <a:pPr algn="ctr">
              <a:defRPr sz="1600">
                <a:latin typeface="Consolas"/>
              </a:defRPr>
            </a:pPr>
            <a:r>
              <a:t>│         (24 Domains)                │</a:t>
            </a:r>
          </a:p>
          <a:p>
            <a:pPr algn="ctr">
              <a:defRPr sz="1600">
                <a:latin typeface="Consolas"/>
              </a:defRPr>
            </a:pPr>
            <a:r>
              <a:t>├─────────────────────────────────────┤</a:t>
            </a:r>
          </a:p>
          <a:p>
            <a:pPr algn="ctr">
              <a:defRPr sz="1600">
                <a:latin typeface="Consolas"/>
              </a:defRPr>
            </a:pPr>
            <a:r>
              <a:t>│   Device Abstraction API Layer      │</a:t>
            </a:r>
          </a:p>
          <a:p>
            <a:pPr algn="ctr">
              <a:defRPr sz="1600">
                <a:latin typeface="Consolas"/>
              </a:defRPr>
            </a:pPr>
            <a:r>
              <a:t>│    (Hardware Independence)          │</a:t>
            </a:r>
          </a:p>
          <a:p>
            <a:pPr algn="ctr">
              <a:defRPr sz="1600">
                <a:latin typeface="Consolas"/>
              </a:defRPr>
            </a:pPr>
            <a:r>
              <a:t>├─────────────────────────────────────┤</a:t>
            </a:r>
          </a:p>
          <a:p>
            <a:pPr algn="ctr">
              <a:defRPr sz="1600">
                <a:latin typeface="Consolas"/>
              </a:defRPr>
            </a:pPr>
            <a:r>
              <a:t>│        Hardware Layer               │</a:t>
            </a:r>
          </a:p>
          <a:p>
            <a:pPr algn="ctr">
              <a:defRPr sz="1600">
                <a:latin typeface="Consolas"/>
              </a:defRPr>
            </a:pPr>
            <a:r>
              <a:t>│    (ECUs, Sensors, Actuators)      │</a:t>
            </a:r>
          </a:p>
          <a:p>
            <a:pPr algn="ctr">
              <a:defRPr sz="1600">
                <a:latin typeface="Consolas"/>
              </a:defRPr>
            </a:pPr>
            <a:r>
              <a:t>└─────────────────────────────────────┘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</a:xfrm>
        </p:spPr>
        <p:txBody>
          <a:bodyPr/>
          <a:lstStyle/>
          <a:p>
            <a:pPr algn="l">
              <a:defRPr sz="4000" b="1"/>
            </a:pPr>
            <a:r>
              <a:t>글로벌 표준 비교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0070C0"/>
                </a:solidFill>
              </a:defRPr>
            </a:pPr>
            <a:r>
              <a:t>03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글로벌 SDV 표준 비교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96388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항목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중국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AUTOSAR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일본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주도 주체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정부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컨소시엄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기업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표준화 속도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매우 빠름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보통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느림</a:t>
                      </a:r>
                    </a:p>
                  </a:txBody>
                  <a:tcPr/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개방성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제한적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완전 개방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선택적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기술 초점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서비스/ICV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안전/품질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실용성</a:t>
                      </a:r>
                    </a:p>
                  </a:txBody>
                  <a:tcPr/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글로벌 호환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낮음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높음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중간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96392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적용 분야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EV/ICV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전체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프리미엄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표준별 장단점 분석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333333"/>
                </a:solidFill>
              </a:defRPr>
            </a:pPr>
            <a:r>
              <a:t>중국 표준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✓ 빠른 개발 및 적용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✓ 정부의 강력한 지원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✗ 글로벌 호환성 부족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AUTOSAR Adaptive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✓ 높은 성숙도와 안정성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✓ 글로벌 표준 지위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✗ 높은 개발 복잡도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일본 접근법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✓ 검증된 품질과 신뢰성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✓ 실용적 구현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✗ 표준화 부재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</a:xfrm>
        </p:spPr>
        <p:txBody>
          <a:bodyPr/>
          <a:lstStyle/>
          <a:p>
            <a:pPr algn="l">
              <a:defRPr sz="4000" b="1"/>
            </a:pPr>
            <a:r>
              <a:t>기술 아키텍처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0070C0"/>
                </a:solidFill>
              </a:defRPr>
            </a:pPr>
            <a:r>
              <a:t>04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SDV 기술 아키텍처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333333"/>
                </a:solidFill>
              </a:defRPr>
            </a:pPr>
            <a:r>
              <a:t>Zonal Architecture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4-6개 Zone Controller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Central High-Performance Computer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Ethernet Backbone (10Gbps+)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Software Stack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Hypervisor (Type 1)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Multiple OS (Linux, QNX, Android)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Container/Kubernetes Orchestration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Communication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DDS (Data Distribution Service)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SOME/IP Protocol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gRPC for Cloud Services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보안 아키텍처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333333"/>
                </a:solidFill>
              </a:defRPr>
            </a:pPr>
            <a:r>
              <a:t>Hardware Security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Hardware Security Module (HSM)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Secure Boot Chain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TrustZone/TEE Implementation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Cybersecurity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ISO 21434 Compliance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Intrusion Detection System (IDS)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Secure OTA Updates with Rollback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Data Protection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End-to-End Encryption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Privacy by Design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GDPR Compliance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</a:xfrm>
        </p:spPr>
        <p:txBody>
          <a:bodyPr/>
          <a:lstStyle/>
          <a:p>
            <a:pPr algn="l">
              <a:defRPr sz="4000" b="1"/>
            </a:pPr>
            <a:r>
              <a:t>한국 대응 전략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0070C0"/>
                </a:solidFill>
              </a:defRPr>
            </a:pPr>
            <a:r>
              <a:t>05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한국 SDV 전략 방향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333333"/>
                </a:solidFill>
              </a:defRPr>
            </a:pPr>
            <a:r>
              <a:t>전략적 포지셔닝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글로벌 호환성 + 독자 기술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오픈 이노베이션 생태계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선택과 집중 전략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핵심 역량 확보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SDV 플랫폼 기술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AI/자율주행 통합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보안 기술 강화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산업 생태계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OEM-Tier1-스타트업 협력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산학연 공동 R&amp;D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글로벌 파트너십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실행 로드맵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1371600"/>
            <a:ext cx="1828800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Phase 1</a:t>
            </a:r>
            <a:br/>
            <a:r>
              <a:t>2024-2025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22860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• 기술 역량 구축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• 파일럿 프로젝트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• 인재 양성 500명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2468880" y="1371600"/>
            <a:ext cx="1828800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Phase 2</a:t>
            </a:r>
            <a:br/>
            <a:r>
              <a:t>2026-2027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68880" y="22860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• K-SDV 표준 제정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• 상용화 프로젝트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• 생태계 구축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480560" y="1371600"/>
            <a:ext cx="1828800" cy="731520"/>
          </a:xfrm>
          <a:prstGeom prst="roundRect">
            <a:avLst/>
          </a:prstGeom>
          <a:solidFill>
            <a:srgbClr val="0070C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1600" b="1">
                <a:solidFill>
                  <a:srgbClr val="FFFFFF"/>
                </a:solidFill>
              </a:defRPr>
            </a:pPr>
            <a:r>
              <a:t>Phase 3</a:t>
            </a:r>
            <a:br/>
            <a:r>
              <a:t>2028-2030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80560" y="22860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100">
                <a:solidFill>
                  <a:srgbClr val="333333"/>
                </a:solidFill>
              </a:defRPr>
            </a:pPr>
            <a:r>
              <a:t>• 글로벌 진출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• 플랫폼 수출</a:t>
            </a:r>
          </a:p>
          <a:p>
            <a:pPr>
              <a:defRPr sz="1100">
                <a:solidFill>
                  <a:srgbClr val="333333"/>
                </a:solidFill>
              </a:defRPr>
            </a:pPr>
            <a:r>
              <a:t>• 리더십 확보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333333"/>
                </a:solidFill>
              </a:defRPr>
            </a:pPr>
            <a:r>
              <a:t>SDV 시장 현황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2030년 3,500억 달러 규모 예상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전체 차량의 95% SDV 전환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글로벌 표준화 동향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중국: 정부 주도 빠른 표준화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독일: AUTOSAR Adaptive Platform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일본: 기업 중심 실용적 접근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한국 대응 전략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단기: 기술 확보 및 파일럿 프로젝트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중기: K-SDV 표준 개발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장기: 글로벌 리더십 확보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</a:xfrm>
        </p:spPr>
        <p:txBody>
          <a:bodyPr/>
          <a:lstStyle/>
          <a:p>
            <a:pPr algn="l">
              <a:defRPr sz="4000" b="1"/>
            </a:pPr>
            <a:r>
              <a:t>실행 계획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0070C0"/>
                </a:solidFill>
              </a:defRPr>
            </a:pPr>
            <a:r>
              <a:t>06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즉시 실행 과제 (Action Items)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595959"/>
                </a:solidFill>
              </a:defRPr>
            </a:pPr>
            <a:r>
              <a:t>1개월 내 실행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SDV Task Force 구성 및 킥오프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중국 표준 문서 완전 번역 및 분석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AUTOSAR 교육 프로그램 시작 (100명)</a:t>
            </a:r>
          </a:p>
          <a:p>
            <a:pPr>
              <a:defRPr sz="1800">
                <a:solidFill>
                  <a:srgbClr val="595959"/>
                </a:solidFill>
              </a:defRPr>
            </a:pP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3개월 내 실행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기술 로드맵 및 아키텍처 확정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3개 파일럿 프로젝트 착수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글로벌 파트너십 MOU 체결</a:t>
            </a:r>
          </a:p>
          <a:p>
            <a:pPr>
              <a:defRPr sz="1800">
                <a:solidFill>
                  <a:srgbClr val="595959"/>
                </a:solidFill>
              </a:defRPr>
            </a:pP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6개월 내 실행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K-SDV 표준 v0.9 초안 완성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테스트베드 구축 완료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첫 PoC 결과 도출 및 검증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투자 계획 (2024-2030)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1371600"/>
                <a:gridCol w="1371600"/>
                <a:gridCol w="1371600"/>
                <a:gridCol w="1371600"/>
                <a:gridCol w="1371600"/>
              </a:tblGrid>
              <a:tr h="579120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연도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R&amp;D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인프라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인력양성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국제협력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합계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800억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1,200억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750억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600억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450억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3,000억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1,600억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1,000억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800억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600억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4,000억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5791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1,250억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1,000억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750억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5,000억</a:t>
                      </a:r>
                    </a:p>
                  </a:txBody>
                  <a:tcPr/>
                </a:tc>
              </a:tr>
              <a:tr h="579120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2028-30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6,000억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3,750억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3,000억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2,250억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15,000억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성과 지표 (KPI)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496388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구분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2025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2027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2030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SDV 전문인력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500명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2,000명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5,000명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양산 적용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1개 차종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5개 차종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전체 차종</a:t>
                      </a:r>
                    </a:p>
                  </a:txBody>
                  <a:tcPr/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글로벌 파트너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3개사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10개사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30개사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특허 출원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200건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500건</a:t>
                      </a:r>
                    </a:p>
                  </a:txBody>
                  <a:tcPr/>
                </a:tc>
              </a:tr>
              <a:tr h="49638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표준 기여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참여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주도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리더십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496392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수출 규모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100억원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1조원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리스크 관리 방안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333333"/>
                </a:solidFill>
              </a:defRPr>
            </a:pPr>
            <a:r>
              <a:t>기술 리스크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리스크: 핵심 기술 부족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대응: 조기 기술 확보, M&amp;A 검토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시장 리스크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리스크: 표준 분열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대응: 멀티 표준 지원 전략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인력 리스크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리스크: 전문 인력 부족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대응: 대규모 교육 프로그램, 해외 인재 유치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규제 리스크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리스크: 규제 불확실성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대응: 정부 협력, 선제적 대응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핵심 성공 요인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Strong Government Support - 정부의 강력한 지원과 정책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Industry Collaboration - OEM-Tier1-스타트업 협력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Global Partnership - 글로벌 표준 기관과 협력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Talent Development - 대규모 인재 양성 프로그램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Technology Leadership - 핵심 기술 조기 확보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Ecosystem Building - 개방형 혁신 생태계 구축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결론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595959"/>
                </a:solidFill>
              </a:defRPr>
            </a:pPr>
            <a:r>
              <a:t>SDV는 미래 자동차 산업의 게임 체인저</a:t>
            </a:r>
          </a:p>
          <a:p>
            <a:pPr>
              <a:defRPr sz="1800">
                <a:solidFill>
                  <a:srgbClr val="595959"/>
                </a:solidFill>
              </a:defRPr>
            </a:pP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한국의 기회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우수한 IT 인프라와 기술력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강력한 제조 역량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정부-산업계 협력 체계</a:t>
            </a:r>
          </a:p>
          <a:p>
            <a:pPr>
              <a:defRPr sz="1800">
                <a:solidFill>
                  <a:srgbClr val="595959"/>
                </a:solidFill>
              </a:defRPr>
            </a:pP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긴급한 행동 필요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중국의 빠른 표준화 대응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글로벌 호환성 확보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독자 기술 개발</a:t>
            </a:r>
          </a:p>
          <a:p>
            <a:pPr>
              <a:defRPr sz="1800">
                <a:solidFill>
                  <a:srgbClr val="595959"/>
                </a:solidFill>
              </a:defRPr>
            </a:pP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"SDV 시대의 First Mover가 되기 위한 골든타임"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지금 행동하지 않으면 기회를 놓칩니다.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Q&amp;A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003366"/>
                </a:solidFill>
              </a:defRPr>
            </a:pPr>
            <a:r>
              <a:t>Thank You</a:t>
            </a:r>
            <a:br/>
            <a:br/>
            <a:r>
              <a:t>질문과 토론을 환영합니다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33333"/>
                </a:solidFill>
              </a:defRPr>
            </a:pPr>
            <a:r>
              <a:t>SDV 개념 및 시장 전망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중국 SDV 표준 분석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글로벌 표준 비교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기술 아키텍처 분석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한국 대응 전략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t>실행 로드맵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</a:xfrm>
        </p:spPr>
        <p:txBody>
          <a:bodyPr/>
          <a:lstStyle/>
          <a:p>
            <a:pPr algn="l">
              <a:defRPr sz="4000" b="1"/>
            </a:pPr>
            <a:r>
              <a:t>SDV 개념 및 시장 전망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0070C0"/>
                </a:solidFill>
              </a:defRPr>
            </a:pPr>
            <a:r>
              <a:t>01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SDV 정의 및 핵심 기술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333333"/>
                </a:solidFill>
              </a:defRPr>
            </a:pPr>
            <a:r>
              <a:t>Software-Defined Vehicle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차량 기능이 소프트웨어로 정의되고 제어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하드웨어와 소프트웨어의 분리 (Decoupling)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실시간 기능 업데이트 및 확장 가능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핵심 기술 요소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중앙 집중형 컴퓨팅 아키텍처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OTA (Over-The-Air) 업데이트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클라우드 네이티브 기술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AI/ML 기반 자율 기능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003366"/>
                </a:solidFill>
              </a:defRPr>
            </a:pPr>
            <a:r>
              <a:t>SDV 시장 전망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097280"/>
          <a:ext cx="8229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694944"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구분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2024년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2027년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2030년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CAGR</a:t>
                      </a:r>
                    </a:p>
                  </a:txBody>
                  <a:tcPr>
                    <a:solidFill>
                      <a:srgbClr val="0070C0"/>
                    </a:solidFill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시장 규모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$650억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$1,800억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$3,500억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32%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SDV 비중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50%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/>
                </a:tc>
              </a:tr>
              <a:tr h="694944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SW 가치 비중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30%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45%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60%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-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694944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OTA 차량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2천만대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1.2억대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3억대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333333"/>
                          </a:solidFill>
                        </a:defRPr>
                      </a:pPr>
                      <a:r>
                        <a:t>45%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0"/>
          </a:xfrm>
        </p:spPr>
        <p:txBody>
          <a:bodyPr/>
          <a:lstStyle/>
          <a:p>
            <a:pPr algn="l">
              <a:defRPr sz="4000" b="1"/>
            </a:pPr>
            <a:r>
              <a:t>중국 SDV 표준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1371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7200" b="1">
                <a:solidFill>
                  <a:srgbClr val="0070C0"/>
                </a:solidFill>
              </a:defRPr>
            </a:pPr>
            <a:r>
              <a:t>02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중국 SDV 표준화 현황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 b="1">
                <a:solidFill>
                  <a:srgbClr val="333333"/>
                </a:solidFill>
              </a:defRPr>
            </a:pPr>
            <a:r>
              <a:t>표준화 체계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Part 1: Atomic Service API - 24개 도메인 서비스 정의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Part 2: Device Abstraction API - 하드웨어 추상화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주요 특징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정부 주도 Top-down 방식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빠른 표준화 및 적용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자국 산업 보호 정책 연계</a:t>
            </a:r>
          </a:p>
          <a:p>
            <a:pPr>
              <a:defRPr sz="2000" b="1">
                <a:solidFill>
                  <a:srgbClr val="333333"/>
                </a:solidFill>
              </a:defRPr>
            </a:pPr>
            <a:r>
              <a:t>적용 현황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BYD, NIO 등 주요 OEM 채택</a:t>
            </a:r>
          </a:p>
          <a:p>
            <a:pPr lvl="1">
              <a:defRPr sz="1800">
                <a:solidFill>
                  <a:srgbClr val="595959"/>
                </a:solidFill>
              </a:defRPr>
            </a:pPr>
            <a:r>
              <a:t>2025년까지 전면 적용 목표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003366"/>
                </a:solidFill>
              </a:defRPr>
            </a:pPr>
            <a:r>
              <a:t>24개 서비스 도메인 구조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595959"/>
                </a:solidFill>
              </a:defRPr>
            </a:pPr>
            <a:r>
              <a:t>Vehicle Body Domain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Power, Door/Window, Lighting, Seat, HVAC</a:t>
            </a:r>
          </a:p>
          <a:p>
            <a:pPr>
              <a:defRPr sz="1800">
                <a:solidFill>
                  <a:srgbClr val="595959"/>
                </a:solidFill>
              </a:defRPr>
            </a:pP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Powertrain Domain  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Engine, Transmission, EV Motor, Battery Management</a:t>
            </a:r>
          </a:p>
          <a:p>
            <a:pPr>
              <a:defRPr sz="1800">
                <a:solidFill>
                  <a:srgbClr val="595959"/>
                </a:solidFill>
              </a:defRPr>
            </a:pP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Chassis Domain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Brake, Steering, Suspension, Stability Control</a:t>
            </a:r>
          </a:p>
          <a:p>
            <a:pPr>
              <a:defRPr sz="1800">
                <a:solidFill>
                  <a:srgbClr val="595959"/>
                </a:solidFill>
              </a:defRPr>
            </a:pP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Infotainment &amp; Connectivity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IVI, Cluster, HUD, V2X, TSP, OTA</a:t>
            </a:r>
          </a:p>
          <a:p>
            <a:pPr>
              <a:defRPr sz="1800">
                <a:solidFill>
                  <a:srgbClr val="595959"/>
                </a:solidFill>
              </a:defRPr>
            </a:pP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ADAS &amp; Autonomous</a:t>
            </a:r>
          </a:p>
          <a:p>
            <a:pPr>
              <a:defRPr sz="1800">
                <a:solidFill>
                  <a:srgbClr val="595959"/>
                </a:solidFill>
              </a:defRPr>
            </a:pPr>
            <a:r>
              <a:t>• Perception, Planning, Control, Mapping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