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embeddings/oleObject1.wdp" ContentType="image/vnd.ms-photo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1825" r:id="rId4"/>
    <p:sldId id="1826" r:id="rId5"/>
    <p:sldId id="1835" r:id="rId6"/>
    <p:sldId id="1836" r:id="rId7"/>
    <p:sldId id="1855" r:id="rId8"/>
    <p:sldId id="1856" r:id="rId9"/>
    <p:sldId id="1858" r:id="rId10"/>
    <p:sldId id="1861" r:id="rId11"/>
    <p:sldId id="1862" r:id="rId12"/>
    <p:sldId id="1863" r:id="rId13"/>
    <p:sldId id="1864" r:id="rId14"/>
    <p:sldId id="1859" r:id="rId15"/>
    <p:sldId id="1865" r:id="rId16"/>
    <p:sldId id="1866" r:id="rId17"/>
    <p:sldId id="1867" r:id="rId18"/>
    <p:sldId id="1868" r:id="rId19"/>
    <p:sldId id="1860" r:id="rId20"/>
    <p:sldId id="1857" r:id="rId21"/>
    <p:sldId id="1869" r:id="rId22"/>
    <p:sldId id="1870" r:id="rId23"/>
    <p:sldId id="1871" r:id="rId24"/>
    <p:sldId id="1872" r:id="rId25"/>
    <p:sldId id="185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7006" autoAdjust="0"/>
    <p:restoredTop sz="97346" autoAdjust="0"/>
  </p:normalViewPr>
  <p:slideViewPr>
    <p:cSldViewPr snapToGrid="0">
      <p:cViewPr varScale="1">
        <p:scale>
          <a:sx n="100" d="100"/>
          <a:sy n="100" d="100"/>
        </p:scale>
        <p:origin x="624" y="27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19" d="100"/>
          <a:sy n="119" d="100"/>
        </p:scale>
        <p:origin x="4992" y="68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theme" Target="theme/theme1.xml"  /><Relationship Id="rId3" Type="http://schemas.openxmlformats.org/officeDocument/2006/relationships/handoutMaster" Target="handoutMasters/handoutMaster1.xml"  /><Relationship Id="rId30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60FE4A7-F923-4879-8905-52FA878FE372}" type="datetime1">
              <a:rPr lang="ko-KR" altLang="en-US"/>
              <a:pPr lvl="0">
                <a:defRPr/>
              </a:pPr>
              <a:t>2025-08-26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7A322EC-E021-43A1-AC67-8FE3A0C1E7A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36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4299097-C8C0-4BB6-A207-66DC357A1308}" type="datetime1">
              <a:rPr lang="ko-KR" altLang="en-US"/>
              <a:pPr lvl="0">
                <a:defRPr/>
              </a:pPr>
              <a:t>2025-08-26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B9CECEB-42C4-492F-BE00-E5ECD076574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3046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CECEB-42C4-492F-BE00-E5ECD07657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251659"/>
      </p:ext>
    </p:extLst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This slide shows the C-ITS specification of Korea and Europe.</a:t>
            </a:r>
            <a:endParaRPr lang="en-US"/>
          </a:p>
          <a:p>
            <a:pPr lvl="0">
              <a:defRPr/>
            </a:pPr>
            <a:r>
              <a:rPr lang="en-US"/>
              <a:t>These old texts mean the solution KETI already has.</a:t>
            </a:r>
            <a:endParaRPr lang="en-US"/>
          </a:p>
          <a:p>
            <a:pPr lvl="0">
              <a:defRPr/>
            </a:pPr>
            <a:r>
              <a:rPr lang="en-US"/>
              <a:t>KETI is supporting several companies for their C-ITS business. </a:t>
            </a:r>
            <a:endParaRPr lang="en-US"/>
          </a:p>
          <a:p>
            <a:pPr lvl="0">
              <a:defRPr/>
            </a:pPr>
            <a:r>
              <a:rPr lang="en-US"/>
              <a:t>When they want to expand their business to Europe, KETI can support their business for example, inter-operability test in AstaZero.</a:t>
            </a:r>
            <a:endParaRPr lang="en-US"/>
          </a:p>
          <a:p>
            <a:pPr lvl="0">
              <a:defRPr/>
            </a:pPr>
            <a:r>
              <a:rPr lang="en-US"/>
              <a:t>(</a:t>
            </a:r>
            <a:r>
              <a:rPr lang="ko-KR" altLang="en-US"/>
              <a:t>생략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en-US"/>
              <a:t>As</a:t>
            </a:r>
            <a:r>
              <a:rPr lang="ko-KR" altLang="en-US"/>
              <a:t> </a:t>
            </a:r>
            <a:r>
              <a:rPr lang="en-US" altLang="ko-KR"/>
              <a:t>I</a:t>
            </a:r>
            <a:r>
              <a:rPr lang="ko-KR" altLang="en-US"/>
              <a:t> </a:t>
            </a:r>
            <a:r>
              <a:rPr lang="en-US" altLang="ko-KR"/>
              <a:t>briefly</a:t>
            </a:r>
            <a:r>
              <a:rPr lang="ko-KR" altLang="en-US"/>
              <a:t> </a:t>
            </a:r>
            <a:r>
              <a:rPr lang="en-US" altLang="ko-KR"/>
              <a:t>mentioned</a:t>
            </a:r>
            <a:r>
              <a:rPr lang="ko-KR" altLang="en-US"/>
              <a:t> </a:t>
            </a:r>
            <a:r>
              <a:rPr lang="en-US" altLang="ko-KR"/>
              <a:t>earlier, for C-ITS, Korea is following the American approach for the Day 1.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However, in the Day 2 phase, it’s possible that everyone will unify under the 5G-V2X. </a:t>
            </a:r>
            <a:endParaRPr lang="en-US" altLang="ko-KR"/>
          </a:p>
          <a:p>
            <a:pPr lvl="0">
              <a:defRPr/>
            </a:pPr>
            <a:r>
              <a:rPr lang="en-US"/>
              <a:t>Fortunately, my center has C-ITS protocol software stack solution essentials for 5G-V2X and I’ll be able to assist small and medium-sized enterprises in their business efforts for C-ITS.</a:t>
            </a:r>
            <a:endParaRPr lang="en-US"/>
          </a:p>
          <a:p>
            <a:pPr lvl="0">
              <a:defRPr/>
            </a:pPr>
            <a:endParaRPr lang="en-GB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900782D-C605-4C2E-9F83-5B0C66013C93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This slide shows the C-ITS specification of Korea and Europe.</a:t>
            </a:r>
            <a:endParaRPr lang="en-US"/>
          </a:p>
          <a:p>
            <a:pPr lvl="0">
              <a:defRPr/>
            </a:pPr>
            <a:r>
              <a:rPr lang="en-US"/>
              <a:t>These old texts mean the solution KETI already has.</a:t>
            </a:r>
            <a:endParaRPr lang="en-US"/>
          </a:p>
          <a:p>
            <a:pPr lvl="0">
              <a:defRPr/>
            </a:pPr>
            <a:r>
              <a:rPr lang="en-US"/>
              <a:t>KETI is supporting several companies for their C-ITS business. </a:t>
            </a:r>
            <a:endParaRPr lang="en-US"/>
          </a:p>
          <a:p>
            <a:pPr lvl="0">
              <a:defRPr/>
            </a:pPr>
            <a:r>
              <a:rPr lang="en-US"/>
              <a:t>When they want to expand their business to Europe, KETI can support their business for example, inter-operability test in AstaZero.</a:t>
            </a:r>
            <a:endParaRPr lang="en-US"/>
          </a:p>
          <a:p>
            <a:pPr lvl="0">
              <a:defRPr/>
            </a:pPr>
            <a:r>
              <a:rPr lang="en-US"/>
              <a:t>(</a:t>
            </a:r>
            <a:r>
              <a:rPr lang="ko-KR" altLang="en-US"/>
              <a:t>생략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en-US"/>
              <a:t>As</a:t>
            </a:r>
            <a:r>
              <a:rPr lang="ko-KR" altLang="en-US"/>
              <a:t> </a:t>
            </a:r>
            <a:r>
              <a:rPr lang="en-US" altLang="ko-KR"/>
              <a:t>I</a:t>
            </a:r>
            <a:r>
              <a:rPr lang="ko-KR" altLang="en-US"/>
              <a:t> </a:t>
            </a:r>
            <a:r>
              <a:rPr lang="en-US" altLang="ko-KR"/>
              <a:t>briefly</a:t>
            </a:r>
            <a:r>
              <a:rPr lang="ko-KR" altLang="en-US"/>
              <a:t> </a:t>
            </a:r>
            <a:r>
              <a:rPr lang="en-US" altLang="ko-KR"/>
              <a:t>mentioned</a:t>
            </a:r>
            <a:r>
              <a:rPr lang="ko-KR" altLang="en-US"/>
              <a:t> </a:t>
            </a:r>
            <a:r>
              <a:rPr lang="en-US" altLang="ko-KR"/>
              <a:t>earlier, for C-ITS, Korea is following the American approach for the Day 1.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However, in the Day 2 phase, it’s possible that everyone will unify under the 5G-V2X. </a:t>
            </a:r>
            <a:endParaRPr lang="en-US" altLang="ko-KR"/>
          </a:p>
          <a:p>
            <a:pPr lvl="0">
              <a:defRPr/>
            </a:pPr>
            <a:r>
              <a:rPr lang="en-US"/>
              <a:t>Fortunately, my center has C-ITS protocol software stack solution essentials for 5G-V2X and I’ll be able to assist small and medium-sized enterprises in their business efforts for C-ITS.</a:t>
            </a:r>
            <a:endParaRPr lang="en-US"/>
          </a:p>
          <a:p>
            <a:pPr lvl="0">
              <a:defRPr/>
            </a:pPr>
            <a:endParaRPr lang="en-GB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900782D-C605-4C2E-9F83-5B0C66013C93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4263307"/>
      </p:ext>
    </p:extLst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This slide shows the C-ITS specification of Korea and Europe.</a:t>
            </a:r>
            <a:endParaRPr lang="en-US"/>
          </a:p>
          <a:p>
            <a:pPr lvl="0">
              <a:defRPr/>
            </a:pPr>
            <a:r>
              <a:rPr lang="en-US"/>
              <a:t>These old texts mean the solution KETI already has.</a:t>
            </a:r>
            <a:endParaRPr lang="en-US"/>
          </a:p>
          <a:p>
            <a:pPr lvl="0">
              <a:defRPr/>
            </a:pPr>
            <a:r>
              <a:rPr lang="en-US"/>
              <a:t>KETI is supporting several companies for their C-ITS business. </a:t>
            </a:r>
            <a:endParaRPr lang="en-US"/>
          </a:p>
          <a:p>
            <a:pPr lvl="0">
              <a:defRPr/>
            </a:pPr>
            <a:r>
              <a:rPr lang="en-US"/>
              <a:t>When they want to expand their business to Europe, KETI can support their business for example, inter-operability test in AstaZero.</a:t>
            </a:r>
            <a:endParaRPr lang="en-US"/>
          </a:p>
          <a:p>
            <a:pPr lvl="0">
              <a:defRPr/>
            </a:pPr>
            <a:r>
              <a:rPr lang="en-US"/>
              <a:t>(</a:t>
            </a:r>
            <a:r>
              <a:rPr lang="ko-KR" altLang="en-US"/>
              <a:t>생략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en-US"/>
              <a:t>As</a:t>
            </a:r>
            <a:r>
              <a:rPr lang="ko-KR" altLang="en-US"/>
              <a:t> </a:t>
            </a:r>
            <a:r>
              <a:rPr lang="en-US" altLang="ko-KR"/>
              <a:t>I</a:t>
            </a:r>
            <a:r>
              <a:rPr lang="ko-KR" altLang="en-US"/>
              <a:t> </a:t>
            </a:r>
            <a:r>
              <a:rPr lang="en-US" altLang="ko-KR"/>
              <a:t>briefly</a:t>
            </a:r>
            <a:r>
              <a:rPr lang="ko-KR" altLang="en-US"/>
              <a:t> </a:t>
            </a:r>
            <a:r>
              <a:rPr lang="en-US" altLang="ko-KR"/>
              <a:t>mentioned</a:t>
            </a:r>
            <a:r>
              <a:rPr lang="ko-KR" altLang="en-US"/>
              <a:t> </a:t>
            </a:r>
            <a:r>
              <a:rPr lang="en-US" altLang="ko-KR"/>
              <a:t>earlier, for C-ITS, Korea is following the American approach for the Day 1.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However, in the Day 2 phase, it’s possible that everyone will unify under the 5G-V2X. </a:t>
            </a:r>
            <a:endParaRPr lang="en-US" altLang="ko-KR"/>
          </a:p>
          <a:p>
            <a:pPr lvl="0">
              <a:defRPr/>
            </a:pPr>
            <a:r>
              <a:rPr lang="en-US"/>
              <a:t>Fortunately, my center has C-ITS protocol software stack solution essentials for 5G-V2X and I’ll be able to assist small and medium-sized enterprises in their business efforts for C-ITS.</a:t>
            </a:r>
            <a:endParaRPr lang="en-US"/>
          </a:p>
          <a:p>
            <a:pPr lvl="0">
              <a:defRPr/>
            </a:pPr>
            <a:endParaRPr lang="en-GB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900782D-C605-4C2E-9F83-5B0C66013C93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This slide shows the C-ITS specification of Korea and Europe.</a:t>
            </a:r>
            <a:endParaRPr lang="en-US"/>
          </a:p>
          <a:p>
            <a:pPr lvl="0">
              <a:defRPr/>
            </a:pPr>
            <a:r>
              <a:rPr lang="en-US"/>
              <a:t>These old texts mean the solution KETI already has.</a:t>
            </a:r>
            <a:endParaRPr lang="en-US"/>
          </a:p>
          <a:p>
            <a:pPr lvl="0">
              <a:defRPr/>
            </a:pPr>
            <a:r>
              <a:rPr lang="en-US"/>
              <a:t>KETI is supporting several companies for their C-ITS business. </a:t>
            </a:r>
            <a:endParaRPr lang="en-US"/>
          </a:p>
          <a:p>
            <a:pPr lvl="0">
              <a:defRPr/>
            </a:pPr>
            <a:r>
              <a:rPr lang="en-US"/>
              <a:t>When they want to expand their business to Europe, KETI can support their business for example, inter-operability test in AstaZero.</a:t>
            </a:r>
            <a:endParaRPr lang="en-US"/>
          </a:p>
          <a:p>
            <a:pPr lvl="0">
              <a:defRPr/>
            </a:pPr>
            <a:r>
              <a:rPr lang="en-US"/>
              <a:t>(</a:t>
            </a:r>
            <a:r>
              <a:rPr lang="ko-KR" altLang="en-US"/>
              <a:t>생략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en-US"/>
              <a:t>As</a:t>
            </a:r>
            <a:r>
              <a:rPr lang="ko-KR" altLang="en-US"/>
              <a:t> </a:t>
            </a:r>
            <a:r>
              <a:rPr lang="en-US" altLang="ko-KR"/>
              <a:t>I</a:t>
            </a:r>
            <a:r>
              <a:rPr lang="ko-KR" altLang="en-US"/>
              <a:t> </a:t>
            </a:r>
            <a:r>
              <a:rPr lang="en-US" altLang="ko-KR"/>
              <a:t>briefly</a:t>
            </a:r>
            <a:r>
              <a:rPr lang="ko-KR" altLang="en-US"/>
              <a:t> </a:t>
            </a:r>
            <a:r>
              <a:rPr lang="en-US" altLang="ko-KR"/>
              <a:t>mentioned</a:t>
            </a:r>
            <a:r>
              <a:rPr lang="ko-KR" altLang="en-US"/>
              <a:t> </a:t>
            </a:r>
            <a:r>
              <a:rPr lang="en-US" altLang="ko-KR"/>
              <a:t>earlier, for C-ITS, Korea is following the American approach for the Day 1.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However, in the Day 2 phase, it’s possible that everyone will unify under the 5G-V2X. </a:t>
            </a:r>
            <a:endParaRPr lang="en-US" altLang="ko-KR"/>
          </a:p>
          <a:p>
            <a:pPr lvl="0">
              <a:defRPr/>
            </a:pPr>
            <a:r>
              <a:rPr lang="en-US"/>
              <a:t>Fortunately, my center has C-ITS protocol software stack solution essentials for 5G-V2X and I’ll be able to assist small and medium-sized enterprises in their business efforts for C-ITS.</a:t>
            </a:r>
            <a:endParaRPr lang="en-US"/>
          </a:p>
          <a:p>
            <a:pPr lvl="0">
              <a:defRPr/>
            </a:pPr>
            <a:endParaRPr lang="en-GB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900782D-C605-4C2E-9F83-5B0C66013C93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2833359"/>
      </p:ext>
    </p:extLst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B9CECEB-42C4-492F-BE00-E5ECD076574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B9CECEB-42C4-492F-BE00-E5ECD076574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48512"/>
      </p:ext>
    </p:extLst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This slide shows the C-ITS specification of Korea and Europe.</a:t>
            </a:r>
            <a:endParaRPr lang="en-US"/>
          </a:p>
          <a:p>
            <a:pPr lvl="0">
              <a:defRPr/>
            </a:pPr>
            <a:r>
              <a:rPr lang="en-US"/>
              <a:t>These old texts mean the solution KETI already has.</a:t>
            </a:r>
            <a:endParaRPr lang="en-US"/>
          </a:p>
          <a:p>
            <a:pPr lvl="0">
              <a:defRPr/>
            </a:pPr>
            <a:r>
              <a:rPr lang="en-US"/>
              <a:t>KETI is supporting several companies for their C-ITS business. </a:t>
            </a:r>
            <a:endParaRPr lang="en-US"/>
          </a:p>
          <a:p>
            <a:pPr lvl="0">
              <a:defRPr/>
            </a:pPr>
            <a:r>
              <a:rPr lang="en-US"/>
              <a:t>When they want to expand their business to Europe, KETI can support their business for example, inter-operability test in AstaZero.</a:t>
            </a:r>
            <a:endParaRPr lang="en-US"/>
          </a:p>
          <a:p>
            <a:pPr lvl="0">
              <a:defRPr/>
            </a:pPr>
            <a:r>
              <a:rPr lang="en-US"/>
              <a:t>(</a:t>
            </a:r>
            <a:r>
              <a:rPr lang="ko-KR" altLang="en-US"/>
              <a:t>생략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en-US"/>
              <a:t>As</a:t>
            </a:r>
            <a:r>
              <a:rPr lang="ko-KR" altLang="en-US"/>
              <a:t> </a:t>
            </a:r>
            <a:r>
              <a:rPr lang="en-US" altLang="ko-KR"/>
              <a:t>I</a:t>
            </a:r>
            <a:r>
              <a:rPr lang="ko-KR" altLang="en-US"/>
              <a:t> </a:t>
            </a:r>
            <a:r>
              <a:rPr lang="en-US" altLang="ko-KR"/>
              <a:t>briefly</a:t>
            </a:r>
            <a:r>
              <a:rPr lang="ko-KR" altLang="en-US"/>
              <a:t> </a:t>
            </a:r>
            <a:r>
              <a:rPr lang="en-US" altLang="ko-KR"/>
              <a:t>mentioned</a:t>
            </a:r>
            <a:r>
              <a:rPr lang="ko-KR" altLang="en-US"/>
              <a:t> </a:t>
            </a:r>
            <a:r>
              <a:rPr lang="en-US" altLang="ko-KR"/>
              <a:t>earlier, for C-ITS, Korea is following the American approach for the Day 1.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However, in the Day 2 phase, it’s possible that everyone will unify under the 5G-V2X. </a:t>
            </a:r>
            <a:endParaRPr lang="en-US" altLang="ko-KR"/>
          </a:p>
          <a:p>
            <a:pPr lvl="0">
              <a:defRPr/>
            </a:pPr>
            <a:r>
              <a:rPr lang="en-US"/>
              <a:t>Fortunately, my center has C-ITS protocol software stack solution essentials for 5G-V2X and I’ll be able to assist small and medium-sized enterprises in their business efforts for C-ITS.</a:t>
            </a:r>
            <a:endParaRPr lang="en-US"/>
          </a:p>
          <a:p>
            <a:pPr lvl="0">
              <a:defRPr/>
            </a:pPr>
            <a:endParaRPr lang="en-GB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900782D-C605-4C2E-9F83-5B0C66013C93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2043186"/>
      </p:ext>
    </p:extLst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This slide shows the C-ITS specification of Korea and Europe.</a:t>
            </a:r>
            <a:endParaRPr lang="en-US"/>
          </a:p>
          <a:p>
            <a:pPr lvl="0">
              <a:defRPr/>
            </a:pPr>
            <a:r>
              <a:rPr lang="en-US"/>
              <a:t>These old texts mean the solution KETI already has.</a:t>
            </a:r>
            <a:endParaRPr lang="en-US"/>
          </a:p>
          <a:p>
            <a:pPr lvl="0">
              <a:defRPr/>
            </a:pPr>
            <a:r>
              <a:rPr lang="en-US"/>
              <a:t>KETI is supporting several companies for their C-ITS business. </a:t>
            </a:r>
            <a:endParaRPr lang="en-US"/>
          </a:p>
          <a:p>
            <a:pPr lvl="0">
              <a:defRPr/>
            </a:pPr>
            <a:r>
              <a:rPr lang="en-US"/>
              <a:t>When they want to expand their business to Europe, KETI can support their business for example, inter-operability test in AstaZero.</a:t>
            </a:r>
            <a:endParaRPr lang="en-US"/>
          </a:p>
          <a:p>
            <a:pPr lvl="0">
              <a:defRPr/>
            </a:pPr>
            <a:r>
              <a:rPr lang="en-US"/>
              <a:t>(</a:t>
            </a:r>
            <a:r>
              <a:rPr lang="ko-KR" altLang="en-US"/>
              <a:t>생략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en-US"/>
              <a:t>As</a:t>
            </a:r>
            <a:r>
              <a:rPr lang="ko-KR" altLang="en-US"/>
              <a:t> </a:t>
            </a:r>
            <a:r>
              <a:rPr lang="en-US" altLang="ko-KR"/>
              <a:t>I</a:t>
            </a:r>
            <a:r>
              <a:rPr lang="ko-KR" altLang="en-US"/>
              <a:t> </a:t>
            </a:r>
            <a:r>
              <a:rPr lang="en-US" altLang="ko-KR"/>
              <a:t>briefly</a:t>
            </a:r>
            <a:r>
              <a:rPr lang="ko-KR" altLang="en-US"/>
              <a:t> </a:t>
            </a:r>
            <a:r>
              <a:rPr lang="en-US" altLang="ko-KR"/>
              <a:t>mentioned</a:t>
            </a:r>
            <a:r>
              <a:rPr lang="ko-KR" altLang="en-US"/>
              <a:t> </a:t>
            </a:r>
            <a:r>
              <a:rPr lang="en-US" altLang="ko-KR"/>
              <a:t>earlier, for C-ITS, Korea is following the American approach for the Day 1.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However, in the Day 2 phase, it’s possible that everyone will unify under the 5G-V2X. </a:t>
            </a:r>
            <a:endParaRPr lang="en-US" altLang="ko-KR"/>
          </a:p>
          <a:p>
            <a:pPr lvl="0">
              <a:defRPr/>
            </a:pPr>
            <a:r>
              <a:rPr lang="en-US"/>
              <a:t>Fortunately, my center has C-ITS protocol software stack solution essentials for 5G-V2X and I’ll be able to assist small and medium-sized enterprises in their business efforts for C-ITS.</a:t>
            </a:r>
            <a:endParaRPr lang="en-US"/>
          </a:p>
          <a:p>
            <a:pPr lvl="0">
              <a:defRPr/>
            </a:pPr>
            <a:endParaRPr lang="en-GB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900782D-C605-4C2E-9F83-5B0C66013C93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6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This slide shows the C-ITS specification of Korea and Europe.</a:t>
            </a:r>
            <a:endParaRPr lang="en-US"/>
          </a:p>
          <a:p>
            <a:pPr lvl="0">
              <a:defRPr/>
            </a:pPr>
            <a:r>
              <a:rPr lang="en-US"/>
              <a:t>These old texts mean the solution KETI already has.</a:t>
            </a:r>
            <a:endParaRPr lang="en-US"/>
          </a:p>
          <a:p>
            <a:pPr lvl="0">
              <a:defRPr/>
            </a:pPr>
            <a:r>
              <a:rPr lang="en-US"/>
              <a:t>KETI is supporting several companies for their C-ITS business. </a:t>
            </a:r>
            <a:endParaRPr lang="en-US"/>
          </a:p>
          <a:p>
            <a:pPr lvl="0">
              <a:defRPr/>
            </a:pPr>
            <a:r>
              <a:rPr lang="en-US"/>
              <a:t>When they want to expand their business to Europe, KETI can support their business for example, inter-operability test in AstaZero.</a:t>
            </a:r>
            <a:endParaRPr lang="en-US"/>
          </a:p>
          <a:p>
            <a:pPr lvl="0">
              <a:defRPr/>
            </a:pPr>
            <a:r>
              <a:rPr lang="en-US"/>
              <a:t>(</a:t>
            </a:r>
            <a:r>
              <a:rPr lang="ko-KR" altLang="en-US"/>
              <a:t>생략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en-US"/>
              <a:t>As</a:t>
            </a:r>
            <a:r>
              <a:rPr lang="ko-KR" altLang="en-US"/>
              <a:t> </a:t>
            </a:r>
            <a:r>
              <a:rPr lang="en-US" altLang="ko-KR"/>
              <a:t>I</a:t>
            </a:r>
            <a:r>
              <a:rPr lang="ko-KR" altLang="en-US"/>
              <a:t> </a:t>
            </a:r>
            <a:r>
              <a:rPr lang="en-US" altLang="ko-KR"/>
              <a:t>briefly</a:t>
            </a:r>
            <a:r>
              <a:rPr lang="ko-KR" altLang="en-US"/>
              <a:t> </a:t>
            </a:r>
            <a:r>
              <a:rPr lang="en-US" altLang="ko-KR"/>
              <a:t>mentioned</a:t>
            </a:r>
            <a:r>
              <a:rPr lang="ko-KR" altLang="en-US"/>
              <a:t> </a:t>
            </a:r>
            <a:r>
              <a:rPr lang="en-US" altLang="ko-KR"/>
              <a:t>earlier, for C-ITS, Korea is following the American approach for the Day 1.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However, in the Day 2 phase, it’s possible that everyone will unify under the 5G-V2X. </a:t>
            </a:r>
            <a:endParaRPr lang="en-US" altLang="ko-KR"/>
          </a:p>
          <a:p>
            <a:pPr lvl="0">
              <a:defRPr/>
            </a:pPr>
            <a:r>
              <a:rPr lang="en-US"/>
              <a:t>Fortunately, my center has C-ITS protocol software stack solution essentials for 5G-V2X and I’ll be able to assist small and medium-sized enterprises in their business efforts for C-ITS.</a:t>
            </a:r>
            <a:endParaRPr lang="en-US"/>
          </a:p>
          <a:p>
            <a:pPr lvl="0">
              <a:defRPr/>
            </a:pPr>
            <a:endParaRPr lang="en-GB" b="1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900782D-C605-4C2E-9F83-5B0C66013C93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6989959"/>
      </p:ext>
    </p:extLst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This slide shows the C-ITS specification of Korea and Europe.</a:t>
            </a:r>
            <a:endParaRPr lang="en-US"/>
          </a:p>
          <a:p>
            <a:pPr lvl="0">
              <a:defRPr/>
            </a:pPr>
            <a:r>
              <a:rPr lang="en-US"/>
              <a:t>These old texts mean the solution KETI already has.</a:t>
            </a:r>
            <a:endParaRPr lang="en-US"/>
          </a:p>
          <a:p>
            <a:pPr lvl="0">
              <a:defRPr/>
            </a:pPr>
            <a:r>
              <a:rPr lang="en-US"/>
              <a:t>KETI is supporting several companies for their C-ITS business. </a:t>
            </a:r>
            <a:endParaRPr lang="en-US"/>
          </a:p>
          <a:p>
            <a:pPr lvl="0">
              <a:defRPr/>
            </a:pPr>
            <a:r>
              <a:rPr lang="en-US"/>
              <a:t>When they want to expand their business to Europe, KETI can support their business for example, inter-operability test in AstaZero.</a:t>
            </a:r>
            <a:endParaRPr lang="en-US"/>
          </a:p>
          <a:p>
            <a:pPr lvl="0">
              <a:defRPr/>
            </a:pPr>
            <a:r>
              <a:rPr lang="en-US"/>
              <a:t>(</a:t>
            </a:r>
            <a:r>
              <a:rPr lang="ko-KR" altLang="en-US"/>
              <a:t>생략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en-US"/>
              <a:t>As</a:t>
            </a:r>
            <a:r>
              <a:rPr lang="ko-KR" altLang="en-US"/>
              <a:t> </a:t>
            </a:r>
            <a:r>
              <a:rPr lang="en-US" altLang="ko-KR"/>
              <a:t>I</a:t>
            </a:r>
            <a:r>
              <a:rPr lang="ko-KR" altLang="en-US"/>
              <a:t> </a:t>
            </a:r>
            <a:r>
              <a:rPr lang="en-US" altLang="ko-KR"/>
              <a:t>briefly</a:t>
            </a:r>
            <a:r>
              <a:rPr lang="ko-KR" altLang="en-US"/>
              <a:t> </a:t>
            </a:r>
            <a:r>
              <a:rPr lang="en-US" altLang="ko-KR"/>
              <a:t>mentioned</a:t>
            </a:r>
            <a:r>
              <a:rPr lang="ko-KR" altLang="en-US"/>
              <a:t> </a:t>
            </a:r>
            <a:r>
              <a:rPr lang="en-US" altLang="ko-KR"/>
              <a:t>earlier, for C-ITS, Korea is following the American approach for the Day 1.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However, in the Day 2 phase, it’s possible that everyone will unify under the 5G-V2X. </a:t>
            </a:r>
            <a:endParaRPr lang="en-US" altLang="ko-KR"/>
          </a:p>
          <a:p>
            <a:pPr lvl="0">
              <a:defRPr/>
            </a:pPr>
            <a:r>
              <a:rPr lang="en-US"/>
              <a:t>Fortunately, my center has C-ITS protocol software stack solution essentials for 5G-V2X and I’ll be able to assist small and medium-sized enterprises in their business efforts for C-ITS.</a:t>
            </a:r>
            <a:endParaRPr lang="en-US"/>
          </a:p>
          <a:p>
            <a:pPr lvl="0">
              <a:defRPr/>
            </a:pPr>
            <a:endParaRPr lang="en-GB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900782D-C605-4C2E-9F83-5B0C66013C93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756937"/>
      </p:ext>
    </p:extLst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This slide shows the C-ITS specification of Korea and Europe.</a:t>
            </a:r>
            <a:endParaRPr lang="en-US"/>
          </a:p>
          <a:p>
            <a:pPr lvl="0">
              <a:defRPr/>
            </a:pPr>
            <a:r>
              <a:rPr lang="en-US"/>
              <a:t>These old texts mean the solution KETI already has.</a:t>
            </a:r>
            <a:endParaRPr lang="en-US"/>
          </a:p>
          <a:p>
            <a:pPr lvl="0">
              <a:defRPr/>
            </a:pPr>
            <a:r>
              <a:rPr lang="en-US"/>
              <a:t>KETI is supporting several companies for their C-ITS business. </a:t>
            </a:r>
            <a:endParaRPr lang="en-US"/>
          </a:p>
          <a:p>
            <a:pPr lvl="0">
              <a:defRPr/>
            </a:pPr>
            <a:r>
              <a:rPr lang="en-US"/>
              <a:t>When they want to expand their business to Europe, KETI can support their business for example, inter-operability test in AstaZero.</a:t>
            </a:r>
            <a:endParaRPr lang="en-US"/>
          </a:p>
          <a:p>
            <a:pPr lvl="0">
              <a:defRPr/>
            </a:pPr>
            <a:r>
              <a:rPr lang="en-US"/>
              <a:t>(</a:t>
            </a:r>
            <a:r>
              <a:rPr lang="ko-KR" altLang="en-US"/>
              <a:t>생략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en-US"/>
              <a:t>As</a:t>
            </a:r>
            <a:r>
              <a:rPr lang="ko-KR" altLang="en-US"/>
              <a:t> </a:t>
            </a:r>
            <a:r>
              <a:rPr lang="en-US" altLang="ko-KR"/>
              <a:t>I</a:t>
            </a:r>
            <a:r>
              <a:rPr lang="ko-KR" altLang="en-US"/>
              <a:t> </a:t>
            </a:r>
            <a:r>
              <a:rPr lang="en-US" altLang="ko-KR"/>
              <a:t>briefly</a:t>
            </a:r>
            <a:r>
              <a:rPr lang="ko-KR" altLang="en-US"/>
              <a:t> </a:t>
            </a:r>
            <a:r>
              <a:rPr lang="en-US" altLang="ko-KR"/>
              <a:t>mentioned</a:t>
            </a:r>
            <a:r>
              <a:rPr lang="ko-KR" altLang="en-US"/>
              <a:t> </a:t>
            </a:r>
            <a:r>
              <a:rPr lang="en-US" altLang="ko-KR"/>
              <a:t>earlier, for C-ITS, Korea is following the American approach for the Day 1.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However, in the Day 2 phase, it’s possible that everyone will unify under the 5G-V2X. </a:t>
            </a:r>
            <a:endParaRPr lang="en-US" altLang="ko-KR"/>
          </a:p>
          <a:p>
            <a:pPr lvl="0">
              <a:defRPr/>
            </a:pPr>
            <a:r>
              <a:rPr lang="en-US"/>
              <a:t>Fortunately, my center has C-ITS protocol software stack solution essentials for 5G-V2X and I’ll be able to assist small and medium-sized enterprises in their business efforts for C-ITS.</a:t>
            </a:r>
            <a:endParaRPr lang="en-US"/>
          </a:p>
          <a:p>
            <a:pPr lvl="0">
              <a:defRPr/>
            </a:pPr>
            <a:endParaRPr lang="en-GB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900782D-C605-4C2E-9F83-5B0C66013C93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230737"/>
      </p:ext>
    </p:extLst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B9CECEB-42C4-492F-BE00-E5ECD076574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057471"/>
      </p:ext>
    </p:extLst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This slide shows the C-ITS specification of Korea and Europe.</a:t>
            </a:r>
            <a:endParaRPr lang="en-US"/>
          </a:p>
          <a:p>
            <a:pPr lvl="0">
              <a:defRPr/>
            </a:pPr>
            <a:r>
              <a:rPr lang="en-US"/>
              <a:t>These old texts mean the solution KETI already has.</a:t>
            </a:r>
            <a:endParaRPr lang="en-US"/>
          </a:p>
          <a:p>
            <a:pPr lvl="0">
              <a:defRPr/>
            </a:pPr>
            <a:r>
              <a:rPr lang="en-US"/>
              <a:t>KETI is supporting several companies for their C-ITS business. </a:t>
            </a:r>
            <a:endParaRPr lang="en-US"/>
          </a:p>
          <a:p>
            <a:pPr lvl="0">
              <a:defRPr/>
            </a:pPr>
            <a:r>
              <a:rPr lang="en-US"/>
              <a:t>When they want to expand their business to Europe, KETI can support their business for example, inter-operability test in AstaZero.</a:t>
            </a:r>
            <a:endParaRPr lang="en-US"/>
          </a:p>
          <a:p>
            <a:pPr lvl="0">
              <a:defRPr/>
            </a:pPr>
            <a:r>
              <a:rPr lang="en-US"/>
              <a:t>(</a:t>
            </a:r>
            <a:r>
              <a:rPr lang="ko-KR" altLang="en-US"/>
              <a:t>생략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en-US"/>
              <a:t>As</a:t>
            </a:r>
            <a:r>
              <a:rPr lang="ko-KR" altLang="en-US"/>
              <a:t> </a:t>
            </a:r>
            <a:r>
              <a:rPr lang="en-US" altLang="ko-KR"/>
              <a:t>I</a:t>
            </a:r>
            <a:r>
              <a:rPr lang="ko-KR" altLang="en-US"/>
              <a:t> </a:t>
            </a:r>
            <a:r>
              <a:rPr lang="en-US" altLang="ko-KR"/>
              <a:t>briefly</a:t>
            </a:r>
            <a:r>
              <a:rPr lang="ko-KR" altLang="en-US"/>
              <a:t> </a:t>
            </a:r>
            <a:r>
              <a:rPr lang="en-US" altLang="ko-KR"/>
              <a:t>mentioned</a:t>
            </a:r>
            <a:r>
              <a:rPr lang="ko-KR" altLang="en-US"/>
              <a:t> </a:t>
            </a:r>
            <a:r>
              <a:rPr lang="en-US" altLang="ko-KR"/>
              <a:t>earlier, for C-ITS, Korea is following the American approach for the Day 1.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However, in the Day 2 phase, it’s possible that everyone will unify under the 5G-V2X. </a:t>
            </a:r>
            <a:endParaRPr lang="en-US" altLang="ko-KR"/>
          </a:p>
          <a:p>
            <a:pPr lvl="0">
              <a:defRPr/>
            </a:pPr>
            <a:r>
              <a:rPr lang="en-US"/>
              <a:t>Fortunately, my center has C-ITS protocol software stack solution essentials for 5G-V2X and I’ll be able to assist small and medium-sized enterprises in their business efforts for C-ITS.</a:t>
            </a:r>
            <a:endParaRPr lang="en-US"/>
          </a:p>
          <a:p>
            <a:pPr lvl="0">
              <a:defRPr/>
            </a:pPr>
            <a:endParaRPr lang="en-GB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900782D-C605-4C2E-9F83-5B0C66013C93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327055"/>
      </p:ext>
    </p:extLst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This slide shows the C-ITS specification of Korea and Europe.</a:t>
            </a:r>
            <a:endParaRPr lang="en-US"/>
          </a:p>
          <a:p>
            <a:pPr lvl="0">
              <a:defRPr/>
            </a:pPr>
            <a:r>
              <a:rPr lang="en-US"/>
              <a:t>These old texts mean the solution KETI already has.</a:t>
            </a:r>
            <a:endParaRPr lang="en-US"/>
          </a:p>
          <a:p>
            <a:pPr lvl="0">
              <a:defRPr/>
            </a:pPr>
            <a:r>
              <a:rPr lang="en-US"/>
              <a:t>KETI is supporting several companies for their C-ITS business. </a:t>
            </a:r>
            <a:endParaRPr lang="en-US"/>
          </a:p>
          <a:p>
            <a:pPr lvl="0">
              <a:defRPr/>
            </a:pPr>
            <a:r>
              <a:rPr lang="en-US"/>
              <a:t>When they want to expand their business to Europe, KETI can support their business for example, inter-operability test in AstaZero.</a:t>
            </a:r>
            <a:endParaRPr lang="en-US"/>
          </a:p>
          <a:p>
            <a:pPr lvl="0">
              <a:defRPr/>
            </a:pPr>
            <a:r>
              <a:rPr lang="en-US"/>
              <a:t>(</a:t>
            </a:r>
            <a:r>
              <a:rPr lang="ko-KR" altLang="en-US"/>
              <a:t>생략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en-US"/>
              <a:t>As</a:t>
            </a:r>
            <a:r>
              <a:rPr lang="ko-KR" altLang="en-US"/>
              <a:t> </a:t>
            </a:r>
            <a:r>
              <a:rPr lang="en-US" altLang="ko-KR"/>
              <a:t>I</a:t>
            </a:r>
            <a:r>
              <a:rPr lang="ko-KR" altLang="en-US"/>
              <a:t> </a:t>
            </a:r>
            <a:r>
              <a:rPr lang="en-US" altLang="ko-KR"/>
              <a:t>briefly</a:t>
            </a:r>
            <a:r>
              <a:rPr lang="ko-KR" altLang="en-US"/>
              <a:t> </a:t>
            </a:r>
            <a:r>
              <a:rPr lang="en-US" altLang="ko-KR"/>
              <a:t>mentioned</a:t>
            </a:r>
            <a:r>
              <a:rPr lang="ko-KR" altLang="en-US"/>
              <a:t> </a:t>
            </a:r>
            <a:r>
              <a:rPr lang="en-US" altLang="ko-KR"/>
              <a:t>earlier, for C-ITS, Korea is following the American approach for the Day 1.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However, in the Day 2 phase, it’s possible that everyone will unify under the 5G-V2X. </a:t>
            </a:r>
            <a:endParaRPr lang="en-US" altLang="ko-KR"/>
          </a:p>
          <a:p>
            <a:pPr lvl="0">
              <a:defRPr/>
            </a:pPr>
            <a:r>
              <a:rPr lang="en-US"/>
              <a:t>Fortunately, my center has C-ITS protocol software stack solution essentials for 5G-V2X and I’ll be able to assist small and medium-sized enterprises in their business efforts for C-ITS.</a:t>
            </a:r>
            <a:endParaRPr lang="en-US"/>
          </a:p>
          <a:p>
            <a:pPr lvl="0">
              <a:defRPr/>
            </a:pPr>
            <a:endParaRPr lang="en-GB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900782D-C605-4C2E-9F83-5B0C66013C93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827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CECEB-42C4-492F-BE00-E5ECD076574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885807"/>
      </p:ext>
    </p:extLst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This slide shows the C-ITS specification of Korea and Europe.</a:t>
            </a:r>
            <a:endParaRPr lang="en-US"/>
          </a:p>
          <a:p>
            <a:pPr lvl="0">
              <a:defRPr/>
            </a:pPr>
            <a:r>
              <a:rPr lang="en-US"/>
              <a:t>These old texts mean the solution KETI already has.</a:t>
            </a:r>
            <a:endParaRPr lang="en-US"/>
          </a:p>
          <a:p>
            <a:pPr lvl="0">
              <a:defRPr/>
            </a:pPr>
            <a:r>
              <a:rPr lang="en-US"/>
              <a:t>KETI is supporting several companies for their C-ITS business. </a:t>
            </a:r>
            <a:endParaRPr lang="en-US"/>
          </a:p>
          <a:p>
            <a:pPr lvl="0">
              <a:defRPr/>
            </a:pPr>
            <a:r>
              <a:rPr lang="en-US"/>
              <a:t>When they want to expand their business to Europe, KETI can support their business for example, inter-operability test in AstaZero.</a:t>
            </a:r>
            <a:endParaRPr lang="en-US"/>
          </a:p>
          <a:p>
            <a:pPr lvl="0">
              <a:defRPr/>
            </a:pPr>
            <a:r>
              <a:rPr lang="en-US"/>
              <a:t>(</a:t>
            </a:r>
            <a:r>
              <a:rPr lang="ko-KR" altLang="en-US"/>
              <a:t>생략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en-US"/>
              <a:t>As</a:t>
            </a:r>
            <a:r>
              <a:rPr lang="ko-KR" altLang="en-US"/>
              <a:t> </a:t>
            </a:r>
            <a:r>
              <a:rPr lang="en-US" altLang="ko-KR"/>
              <a:t>I</a:t>
            </a:r>
            <a:r>
              <a:rPr lang="ko-KR" altLang="en-US"/>
              <a:t> </a:t>
            </a:r>
            <a:r>
              <a:rPr lang="en-US" altLang="ko-KR"/>
              <a:t>briefly</a:t>
            </a:r>
            <a:r>
              <a:rPr lang="ko-KR" altLang="en-US"/>
              <a:t> </a:t>
            </a:r>
            <a:r>
              <a:rPr lang="en-US" altLang="ko-KR"/>
              <a:t>mentioned</a:t>
            </a:r>
            <a:r>
              <a:rPr lang="ko-KR" altLang="en-US"/>
              <a:t> </a:t>
            </a:r>
            <a:r>
              <a:rPr lang="en-US" altLang="ko-KR"/>
              <a:t>earlier, for C-ITS, Korea is following the American approach for the Day 1.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However, in the Day 2 phase, it’s possible that everyone will unify under the 5G-V2X. </a:t>
            </a:r>
            <a:endParaRPr lang="en-US" altLang="ko-KR"/>
          </a:p>
          <a:p>
            <a:pPr lvl="0">
              <a:defRPr/>
            </a:pPr>
            <a:r>
              <a:rPr lang="en-US"/>
              <a:t>Fortunately, my center has C-ITS protocol software stack solution essentials for 5G-V2X and I’ll be able to assist small and medium-sized enterprises in their business efforts for C-ITS.</a:t>
            </a:r>
            <a:endParaRPr lang="en-US"/>
          </a:p>
          <a:p>
            <a:pPr lvl="0">
              <a:defRPr/>
            </a:pPr>
            <a:endParaRPr lang="en-GB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900782D-C605-4C2E-9F83-5B0C66013C93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911000"/>
      </p:ext>
    </p:extLst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This slide shows the C-ITS specification of Korea and Europe.</a:t>
            </a:r>
            <a:endParaRPr lang="en-US"/>
          </a:p>
          <a:p>
            <a:pPr lvl="0">
              <a:defRPr/>
            </a:pPr>
            <a:r>
              <a:rPr lang="en-US"/>
              <a:t>These old texts mean the solution KETI already has.</a:t>
            </a:r>
            <a:endParaRPr lang="en-US"/>
          </a:p>
          <a:p>
            <a:pPr lvl="0">
              <a:defRPr/>
            </a:pPr>
            <a:r>
              <a:rPr lang="en-US"/>
              <a:t>KETI is supporting several companies for their C-ITS business. </a:t>
            </a:r>
            <a:endParaRPr lang="en-US"/>
          </a:p>
          <a:p>
            <a:pPr lvl="0">
              <a:defRPr/>
            </a:pPr>
            <a:r>
              <a:rPr lang="en-US"/>
              <a:t>When they want to expand their business to Europe, KETI can support their business for example, inter-operability test in AstaZero.</a:t>
            </a:r>
            <a:endParaRPr lang="en-US"/>
          </a:p>
          <a:p>
            <a:pPr lvl="0">
              <a:defRPr/>
            </a:pPr>
            <a:r>
              <a:rPr lang="en-US"/>
              <a:t>(</a:t>
            </a:r>
            <a:r>
              <a:rPr lang="ko-KR" altLang="en-US"/>
              <a:t>생략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en-US"/>
              <a:t>As</a:t>
            </a:r>
            <a:r>
              <a:rPr lang="ko-KR" altLang="en-US"/>
              <a:t> </a:t>
            </a:r>
            <a:r>
              <a:rPr lang="en-US" altLang="ko-KR"/>
              <a:t>I</a:t>
            </a:r>
            <a:r>
              <a:rPr lang="ko-KR" altLang="en-US"/>
              <a:t> </a:t>
            </a:r>
            <a:r>
              <a:rPr lang="en-US" altLang="ko-KR"/>
              <a:t>briefly</a:t>
            </a:r>
            <a:r>
              <a:rPr lang="ko-KR" altLang="en-US"/>
              <a:t> </a:t>
            </a:r>
            <a:r>
              <a:rPr lang="en-US" altLang="ko-KR"/>
              <a:t>mentioned</a:t>
            </a:r>
            <a:r>
              <a:rPr lang="ko-KR" altLang="en-US"/>
              <a:t> </a:t>
            </a:r>
            <a:r>
              <a:rPr lang="en-US" altLang="ko-KR"/>
              <a:t>earlier, for C-ITS, Korea is following the American approach for the Day 1.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However, in the Day 2 phase, it’s possible that everyone will unify under the 5G-V2X. </a:t>
            </a:r>
            <a:endParaRPr lang="en-US" altLang="ko-KR"/>
          </a:p>
          <a:p>
            <a:pPr lvl="0">
              <a:defRPr/>
            </a:pPr>
            <a:r>
              <a:rPr lang="en-US"/>
              <a:t>Fortunately, my center has C-ITS protocol software stack solution essentials for 5G-V2X and I’ll be able to assist small and medium-sized enterprises in their business efforts for C-ITS.</a:t>
            </a:r>
            <a:endParaRPr lang="en-US"/>
          </a:p>
          <a:p>
            <a:pPr lvl="0">
              <a:defRPr/>
            </a:pPr>
            <a:endParaRPr lang="en-GB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900782D-C605-4C2E-9F83-5B0C66013C93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4953584"/>
      </p:ext>
    </p:extLst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This slide shows the C-ITS specification of Korea and Europe.</a:t>
            </a:r>
            <a:endParaRPr lang="en-US"/>
          </a:p>
          <a:p>
            <a:pPr lvl="0">
              <a:defRPr/>
            </a:pPr>
            <a:r>
              <a:rPr lang="en-US"/>
              <a:t>These old texts mean the solution KETI already has.</a:t>
            </a:r>
            <a:endParaRPr lang="en-US"/>
          </a:p>
          <a:p>
            <a:pPr lvl="0">
              <a:defRPr/>
            </a:pPr>
            <a:r>
              <a:rPr lang="en-US"/>
              <a:t>KETI is supporting several companies for their C-ITS business. </a:t>
            </a:r>
            <a:endParaRPr lang="en-US"/>
          </a:p>
          <a:p>
            <a:pPr lvl="0">
              <a:defRPr/>
            </a:pPr>
            <a:r>
              <a:rPr lang="en-US"/>
              <a:t>When they want to expand their business to Europe, KETI can support their business for example, inter-operability test in AstaZero.</a:t>
            </a:r>
            <a:endParaRPr lang="en-US"/>
          </a:p>
          <a:p>
            <a:pPr lvl="0">
              <a:defRPr/>
            </a:pPr>
            <a:r>
              <a:rPr lang="en-US"/>
              <a:t>(</a:t>
            </a:r>
            <a:r>
              <a:rPr lang="ko-KR" altLang="en-US"/>
              <a:t>생략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en-US"/>
              <a:t>As</a:t>
            </a:r>
            <a:r>
              <a:rPr lang="ko-KR" altLang="en-US"/>
              <a:t> </a:t>
            </a:r>
            <a:r>
              <a:rPr lang="en-US" altLang="ko-KR"/>
              <a:t>I</a:t>
            </a:r>
            <a:r>
              <a:rPr lang="ko-KR" altLang="en-US"/>
              <a:t> </a:t>
            </a:r>
            <a:r>
              <a:rPr lang="en-US" altLang="ko-KR"/>
              <a:t>briefly</a:t>
            </a:r>
            <a:r>
              <a:rPr lang="ko-KR" altLang="en-US"/>
              <a:t> </a:t>
            </a:r>
            <a:r>
              <a:rPr lang="en-US" altLang="ko-KR"/>
              <a:t>mentioned</a:t>
            </a:r>
            <a:r>
              <a:rPr lang="ko-KR" altLang="en-US"/>
              <a:t> </a:t>
            </a:r>
            <a:r>
              <a:rPr lang="en-US" altLang="ko-KR"/>
              <a:t>earlier, for C-ITS, Korea is following the American approach for the Day 1.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However, in the Day 2 phase, it’s possible that everyone will unify under the 5G-V2X. </a:t>
            </a:r>
            <a:endParaRPr lang="en-US" altLang="ko-KR"/>
          </a:p>
          <a:p>
            <a:pPr lvl="0">
              <a:defRPr/>
            </a:pPr>
            <a:r>
              <a:rPr lang="en-US"/>
              <a:t>Fortunately, my center has C-ITS protocol software stack solution essentials for 5G-V2X and I’ll be able to assist small and medium-sized enterprises in their business efforts for C-ITS.</a:t>
            </a:r>
            <a:endParaRPr lang="en-US"/>
          </a:p>
          <a:p>
            <a:pPr lvl="0">
              <a:defRPr/>
            </a:pPr>
            <a:endParaRPr lang="en-GB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900782D-C605-4C2E-9F83-5B0C66013C93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7627804"/>
      </p:ext>
    </p:extLst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GB"/>
              <a:t>Software-defined vehicle </a:t>
            </a:r>
            <a:r>
              <a:rPr lang="en-US"/>
              <a:t>is</a:t>
            </a:r>
            <a:r>
              <a:rPr lang="en-GB"/>
              <a:t> currently a hot topic in the automotive industry.</a:t>
            </a:r>
            <a:endParaRPr lang="en-GB"/>
          </a:p>
          <a:p>
            <a:pPr lvl="0">
              <a:defRPr/>
            </a:pPr>
            <a:r>
              <a:rPr lang="en-GB"/>
              <a:t>I’ve had discussion with Hyundai representatives about this, but it seems that no OEM has yet decided 100% on how to develop a Software-defined vehicle – Tesla is the notable exception.</a:t>
            </a:r>
            <a:endParaRPr lang="en-GB"/>
          </a:p>
          <a:p>
            <a:pPr lvl="0">
              <a:defRPr/>
            </a:pPr>
            <a:r>
              <a:rPr lang="en-GB"/>
              <a:t>Now, several big pictures are decided like zonal e/e architecture.</a:t>
            </a:r>
            <a:endParaRPr lang="en-GB"/>
          </a:p>
          <a:p>
            <a:pPr lvl="0">
              <a:defRPr/>
            </a:pPr>
            <a:r>
              <a:rPr lang="en-GB"/>
              <a:t>Based on KETI’s experience of In-Vehicle Network project, All-Ethernet Vehicle is my recent interest.</a:t>
            </a:r>
            <a:endParaRPr lang="en-GB"/>
          </a:p>
          <a:p>
            <a:pPr lvl="0">
              <a:defRPr/>
            </a:pPr>
            <a:endParaRPr lang="en-GB"/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GB" altLang="ko-KR"/>
              <a:t>I thought that I’d make my presentation as brief as possible.</a:t>
            </a:r>
            <a:endParaRPr lang="en-GB" altLang="ko-KR"/>
          </a:p>
          <a:p>
            <a:pPr lvl="0">
              <a:defRPr/>
            </a:pPr>
            <a:r>
              <a:rPr lang="en-GB"/>
              <a:t>I’m really looking forward to the introduction of RISE.</a:t>
            </a:r>
            <a:endParaRPr lang="en-GB"/>
          </a:p>
          <a:p>
            <a:pPr lvl="0">
              <a:defRPr/>
            </a:pPr>
            <a:r>
              <a:rPr lang="en-GB"/>
              <a:t>After coffee-break.</a:t>
            </a:r>
            <a:endParaRPr lang="en-GB"/>
          </a:p>
          <a:p>
            <a:pPr lvl="0">
              <a:defRPr/>
            </a:pPr>
            <a:endParaRPr lang="en-GB"/>
          </a:p>
          <a:p>
            <a:pPr lvl="0">
              <a:defRPr/>
            </a:pPr>
            <a:r>
              <a:rPr lang="en-GB" altLang="ko-KR"/>
              <a:t>That’s it.</a:t>
            </a:r>
            <a:endParaRPr lang="en-GB" altLang="ko-KR"/>
          </a:p>
          <a:p>
            <a:pPr lvl="0">
              <a:defRPr/>
            </a:pPr>
            <a:r>
              <a:rPr lang="en-GB" altLang="ko-KR"/>
              <a:t>Think you for your listening.</a:t>
            </a:r>
            <a:endParaRPr lang="en-GB" altLang="ko-KR"/>
          </a:p>
          <a:p>
            <a:pPr lvl="0">
              <a:defRPr/>
            </a:pPr>
            <a:endParaRPr lang="en-GB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900782D-C605-4C2E-9F83-5B0C66013C93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02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shows the C-ITS specification of Korea and Europe.</a:t>
            </a:r>
          </a:p>
          <a:p>
            <a:r>
              <a:rPr lang="en-US" dirty="0"/>
              <a:t>These old texts mean the solution KETI already has.</a:t>
            </a:r>
          </a:p>
          <a:p>
            <a:r>
              <a:rPr lang="en-US" dirty="0"/>
              <a:t>KETI is supporting several companies for their C-ITS business. </a:t>
            </a:r>
          </a:p>
          <a:p>
            <a:r>
              <a:rPr lang="en-US" dirty="0"/>
              <a:t>When they want to expand their business to Europe, KETI can support their business for example, inter-operability test in </a:t>
            </a:r>
            <a:r>
              <a:rPr lang="en-US" dirty="0" err="1"/>
              <a:t>AstaZero</a:t>
            </a:r>
            <a:r>
              <a:rPr lang="en-US"/>
              <a:t>.</a:t>
            </a:r>
            <a:endParaRPr lang="en-US" dirty="0"/>
          </a:p>
          <a:p>
            <a:r>
              <a:rPr lang="en-US" dirty="0"/>
              <a:t>(</a:t>
            </a:r>
            <a:r>
              <a:rPr lang="ko-KR" altLang="en-US" dirty="0"/>
              <a:t>생략</a:t>
            </a:r>
            <a:r>
              <a:rPr lang="en-US" altLang="ko-KR" dirty="0"/>
              <a:t>)</a:t>
            </a:r>
            <a:endParaRPr lang="en-US" dirty="0"/>
          </a:p>
          <a:p>
            <a:r>
              <a:rPr lang="en-US" dirty="0"/>
              <a:t>As</a:t>
            </a:r>
            <a:r>
              <a:rPr lang="ko-KR" altLang="en-US" dirty="0"/>
              <a:t> </a:t>
            </a:r>
            <a:r>
              <a:rPr lang="en-US" altLang="ko-KR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briefly</a:t>
            </a:r>
            <a:r>
              <a:rPr lang="ko-KR" altLang="en-US" dirty="0"/>
              <a:t> </a:t>
            </a:r>
            <a:r>
              <a:rPr lang="en-US" altLang="ko-KR" dirty="0"/>
              <a:t>mentioned</a:t>
            </a:r>
            <a:r>
              <a:rPr lang="ko-KR" altLang="en-US" dirty="0"/>
              <a:t> </a:t>
            </a:r>
            <a:r>
              <a:rPr lang="en-US" altLang="ko-KR" dirty="0"/>
              <a:t>earlier, for C-ITS, Korea is following the American approach for the Day 1. </a:t>
            </a:r>
          </a:p>
          <a:p>
            <a:r>
              <a:rPr lang="en-US" altLang="ko-KR" dirty="0"/>
              <a:t>However, in the Day 2 phase, it’s possible that everyone will unify under the 5G-V2X. </a:t>
            </a:r>
          </a:p>
          <a:p>
            <a:r>
              <a:rPr lang="en-US" dirty="0"/>
              <a:t>Fortunately, my center has C-ITS protocol software stack solution essentials for 5G-V2X and I’ll be able to assist small and medium-sized enterprises in their business efforts for C-ITS.</a:t>
            </a:r>
          </a:p>
          <a:p>
            <a:endParaRPr lang="en-GB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0782D-C605-4C2E-9F83-5B0C66013C9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6426853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This slide shows the C-ITS specification of Korea and Europe.</a:t>
            </a:r>
            <a:endParaRPr lang="en-US"/>
          </a:p>
          <a:p>
            <a:pPr lvl="0">
              <a:defRPr/>
            </a:pPr>
            <a:r>
              <a:rPr lang="en-US"/>
              <a:t>These old texts mean the solution KETI already has.</a:t>
            </a:r>
            <a:endParaRPr lang="en-US"/>
          </a:p>
          <a:p>
            <a:pPr lvl="0">
              <a:defRPr/>
            </a:pPr>
            <a:r>
              <a:rPr lang="en-US"/>
              <a:t>KETI is supporting several companies for their C-ITS business. </a:t>
            </a:r>
            <a:endParaRPr lang="en-US"/>
          </a:p>
          <a:p>
            <a:pPr lvl="0">
              <a:defRPr/>
            </a:pPr>
            <a:r>
              <a:rPr lang="en-US"/>
              <a:t>When they want to expand their business to Europe, KETI can support their business for example, inter-operability test in AstaZero.</a:t>
            </a:r>
            <a:endParaRPr lang="en-US"/>
          </a:p>
          <a:p>
            <a:pPr lvl="0">
              <a:defRPr/>
            </a:pPr>
            <a:r>
              <a:rPr lang="en-US"/>
              <a:t>(</a:t>
            </a:r>
            <a:r>
              <a:rPr lang="ko-KR" altLang="en-US"/>
              <a:t>생략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en-US"/>
              <a:t>As</a:t>
            </a:r>
            <a:r>
              <a:rPr lang="ko-KR" altLang="en-US"/>
              <a:t> </a:t>
            </a:r>
            <a:r>
              <a:rPr lang="en-US" altLang="ko-KR"/>
              <a:t>I</a:t>
            </a:r>
            <a:r>
              <a:rPr lang="ko-KR" altLang="en-US"/>
              <a:t> </a:t>
            </a:r>
            <a:r>
              <a:rPr lang="en-US" altLang="ko-KR"/>
              <a:t>briefly</a:t>
            </a:r>
            <a:r>
              <a:rPr lang="ko-KR" altLang="en-US"/>
              <a:t> </a:t>
            </a:r>
            <a:r>
              <a:rPr lang="en-US" altLang="ko-KR"/>
              <a:t>mentioned</a:t>
            </a:r>
            <a:r>
              <a:rPr lang="ko-KR" altLang="en-US"/>
              <a:t> </a:t>
            </a:r>
            <a:r>
              <a:rPr lang="en-US" altLang="ko-KR"/>
              <a:t>earlier, for C-ITS, Korea is following the American approach for the Day 1.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However, in the Day 2 phase, it’s possible that everyone will unify under the 5G-V2X. </a:t>
            </a:r>
            <a:endParaRPr lang="en-US" altLang="ko-KR"/>
          </a:p>
          <a:p>
            <a:pPr lvl="0">
              <a:defRPr/>
            </a:pPr>
            <a:r>
              <a:rPr lang="en-US"/>
              <a:t>Fortunately, my center has C-ITS protocol software stack solution essentials for 5G-V2X and I’ll be able to assist small and medium-sized enterprises in their business efforts for C-ITS.</a:t>
            </a:r>
            <a:endParaRPr lang="en-US"/>
          </a:p>
          <a:p>
            <a:pPr lvl="0">
              <a:defRPr/>
            </a:pPr>
            <a:endParaRPr lang="en-GB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900782D-C605-4C2E-9F83-5B0C66013C93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504398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This slide shows the C-ITS specification of Korea and Europe.</a:t>
            </a:r>
            <a:endParaRPr lang="en-US"/>
          </a:p>
          <a:p>
            <a:pPr lvl="0">
              <a:defRPr/>
            </a:pPr>
            <a:r>
              <a:rPr lang="en-US"/>
              <a:t>These old texts mean the solution KETI already has.</a:t>
            </a:r>
            <a:endParaRPr lang="en-US"/>
          </a:p>
          <a:p>
            <a:pPr lvl="0">
              <a:defRPr/>
            </a:pPr>
            <a:r>
              <a:rPr lang="en-US"/>
              <a:t>KETI is supporting several companies for their C-ITS business. </a:t>
            </a:r>
            <a:endParaRPr lang="en-US"/>
          </a:p>
          <a:p>
            <a:pPr lvl="0">
              <a:defRPr/>
            </a:pPr>
            <a:r>
              <a:rPr lang="en-US"/>
              <a:t>When they want to expand their business to Europe, KETI can support their business for example, inter-operability test in AstaZero.</a:t>
            </a:r>
            <a:endParaRPr lang="en-US"/>
          </a:p>
          <a:p>
            <a:pPr lvl="0">
              <a:defRPr/>
            </a:pPr>
            <a:r>
              <a:rPr lang="en-US"/>
              <a:t>(</a:t>
            </a:r>
            <a:r>
              <a:rPr lang="ko-KR" altLang="en-US"/>
              <a:t>생략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en-US"/>
              <a:t>As</a:t>
            </a:r>
            <a:r>
              <a:rPr lang="ko-KR" altLang="en-US"/>
              <a:t> </a:t>
            </a:r>
            <a:r>
              <a:rPr lang="en-US" altLang="ko-KR"/>
              <a:t>I</a:t>
            </a:r>
            <a:r>
              <a:rPr lang="ko-KR" altLang="en-US"/>
              <a:t> </a:t>
            </a:r>
            <a:r>
              <a:rPr lang="en-US" altLang="ko-KR"/>
              <a:t>briefly</a:t>
            </a:r>
            <a:r>
              <a:rPr lang="ko-KR" altLang="en-US"/>
              <a:t> </a:t>
            </a:r>
            <a:r>
              <a:rPr lang="en-US" altLang="ko-KR"/>
              <a:t>mentioned</a:t>
            </a:r>
            <a:r>
              <a:rPr lang="ko-KR" altLang="en-US"/>
              <a:t> </a:t>
            </a:r>
            <a:r>
              <a:rPr lang="en-US" altLang="ko-KR"/>
              <a:t>earlier, for C-ITS, Korea is following the American approach for the Day 1.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However, in the Day 2 phase, it’s possible that everyone will unify under the 5G-V2X. </a:t>
            </a:r>
            <a:endParaRPr lang="en-US" altLang="ko-KR"/>
          </a:p>
          <a:p>
            <a:pPr lvl="0">
              <a:defRPr/>
            </a:pPr>
            <a:r>
              <a:rPr lang="en-US"/>
              <a:t>Fortunately, my center has C-ITS protocol software stack solution essentials for 5G-V2X and I’ll be able to assist small and medium-sized enterprises in their business efforts for C-ITS.</a:t>
            </a:r>
            <a:endParaRPr lang="en-US"/>
          </a:p>
          <a:p>
            <a:pPr lvl="0">
              <a:defRPr/>
            </a:pPr>
            <a:endParaRPr lang="en-GB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900782D-C605-4C2E-9F83-5B0C66013C93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075073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This slide shows the C-ITS specification of Korea and Europe.</a:t>
            </a:r>
            <a:endParaRPr lang="en-US"/>
          </a:p>
          <a:p>
            <a:pPr lvl="0">
              <a:defRPr/>
            </a:pPr>
            <a:r>
              <a:rPr lang="en-US"/>
              <a:t>These old texts mean the solution KETI already has.</a:t>
            </a:r>
            <a:endParaRPr lang="en-US"/>
          </a:p>
          <a:p>
            <a:pPr lvl="0">
              <a:defRPr/>
            </a:pPr>
            <a:r>
              <a:rPr lang="en-US"/>
              <a:t>KETI is supporting several companies for their C-ITS business. </a:t>
            </a:r>
            <a:endParaRPr lang="en-US"/>
          </a:p>
          <a:p>
            <a:pPr lvl="0">
              <a:defRPr/>
            </a:pPr>
            <a:r>
              <a:rPr lang="en-US"/>
              <a:t>When they want to expand their business to Europe, KETI can support their business for example, inter-operability test in AstaZero.</a:t>
            </a:r>
            <a:endParaRPr lang="en-US"/>
          </a:p>
          <a:p>
            <a:pPr lvl="0">
              <a:defRPr/>
            </a:pPr>
            <a:r>
              <a:rPr lang="en-US"/>
              <a:t>(</a:t>
            </a:r>
            <a:r>
              <a:rPr lang="ko-KR" altLang="en-US"/>
              <a:t>생략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en-US"/>
              <a:t>As</a:t>
            </a:r>
            <a:r>
              <a:rPr lang="ko-KR" altLang="en-US"/>
              <a:t> </a:t>
            </a:r>
            <a:r>
              <a:rPr lang="en-US" altLang="ko-KR"/>
              <a:t>I</a:t>
            </a:r>
            <a:r>
              <a:rPr lang="ko-KR" altLang="en-US"/>
              <a:t> </a:t>
            </a:r>
            <a:r>
              <a:rPr lang="en-US" altLang="ko-KR"/>
              <a:t>briefly</a:t>
            </a:r>
            <a:r>
              <a:rPr lang="ko-KR" altLang="en-US"/>
              <a:t> </a:t>
            </a:r>
            <a:r>
              <a:rPr lang="en-US" altLang="ko-KR"/>
              <a:t>mentioned</a:t>
            </a:r>
            <a:r>
              <a:rPr lang="ko-KR" altLang="en-US"/>
              <a:t> </a:t>
            </a:r>
            <a:r>
              <a:rPr lang="en-US" altLang="ko-KR"/>
              <a:t>earlier, for C-ITS, Korea is following the American approach for the Day 1.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However, in the Day 2 phase, it’s possible that everyone will unify under the 5G-V2X. </a:t>
            </a:r>
            <a:endParaRPr lang="en-US" altLang="ko-KR"/>
          </a:p>
          <a:p>
            <a:pPr lvl="0">
              <a:defRPr/>
            </a:pPr>
            <a:r>
              <a:rPr lang="en-US"/>
              <a:t>Fortunately, my center has C-ITS protocol software stack solution essentials for 5G-V2X and I’ll be able to assist small and medium-sized enterprises in their business efforts for C-ITS.</a:t>
            </a:r>
            <a:endParaRPr lang="en-US"/>
          </a:p>
          <a:p>
            <a:pPr lvl="0">
              <a:defRPr/>
            </a:pPr>
            <a:endParaRPr lang="en-GB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900782D-C605-4C2E-9F83-5B0C66013C93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8770034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B9CECEB-42C4-492F-BE00-E5ECD076574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B9CECEB-42C4-492F-BE00-E5ECD07657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16463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This slide shows the C-ITS specification of Korea and Europe.</a:t>
            </a:r>
            <a:endParaRPr lang="en-US"/>
          </a:p>
          <a:p>
            <a:pPr lvl="0">
              <a:defRPr/>
            </a:pPr>
            <a:r>
              <a:rPr lang="en-US"/>
              <a:t>These old texts mean the solution KETI already has.</a:t>
            </a:r>
            <a:endParaRPr lang="en-US"/>
          </a:p>
          <a:p>
            <a:pPr lvl="0">
              <a:defRPr/>
            </a:pPr>
            <a:r>
              <a:rPr lang="en-US"/>
              <a:t>KETI is supporting several companies for their C-ITS business. </a:t>
            </a:r>
            <a:endParaRPr lang="en-US"/>
          </a:p>
          <a:p>
            <a:pPr lvl="0">
              <a:defRPr/>
            </a:pPr>
            <a:r>
              <a:rPr lang="en-US"/>
              <a:t>When they want to expand their business to Europe, KETI can support their business for example, inter-operability test in AstaZero.</a:t>
            </a:r>
            <a:endParaRPr lang="en-US"/>
          </a:p>
          <a:p>
            <a:pPr lvl="0">
              <a:defRPr/>
            </a:pPr>
            <a:r>
              <a:rPr lang="en-US"/>
              <a:t>(</a:t>
            </a:r>
            <a:r>
              <a:rPr lang="ko-KR" altLang="en-US"/>
              <a:t>생략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en-US"/>
              <a:t>As</a:t>
            </a:r>
            <a:r>
              <a:rPr lang="ko-KR" altLang="en-US"/>
              <a:t> </a:t>
            </a:r>
            <a:r>
              <a:rPr lang="en-US" altLang="ko-KR"/>
              <a:t>I</a:t>
            </a:r>
            <a:r>
              <a:rPr lang="ko-KR" altLang="en-US"/>
              <a:t> </a:t>
            </a:r>
            <a:r>
              <a:rPr lang="en-US" altLang="ko-KR"/>
              <a:t>briefly</a:t>
            </a:r>
            <a:r>
              <a:rPr lang="ko-KR" altLang="en-US"/>
              <a:t> </a:t>
            </a:r>
            <a:r>
              <a:rPr lang="en-US" altLang="ko-KR"/>
              <a:t>mentioned</a:t>
            </a:r>
            <a:r>
              <a:rPr lang="ko-KR" altLang="en-US"/>
              <a:t> </a:t>
            </a:r>
            <a:r>
              <a:rPr lang="en-US" altLang="ko-KR"/>
              <a:t>earlier, for C-ITS, Korea is following the American approach for the Day 1.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However, in the Day 2 phase, it’s possible that everyone will unify under the 5G-V2X. </a:t>
            </a:r>
            <a:endParaRPr lang="en-US" altLang="ko-KR"/>
          </a:p>
          <a:p>
            <a:pPr lvl="0">
              <a:defRPr/>
            </a:pPr>
            <a:r>
              <a:rPr lang="en-US"/>
              <a:t>Fortunately, my center has C-ITS protocol software stack solution essentials for 5G-V2X and I’ll be able to assist small and medium-sized enterprises in their business efforts for C-ITS.</a:t>
            </a:r>
            <a:endParaRPr lang="en-US"/>
          </a:p>
          <a:p>
            <a:pPr lvl="0">
              <a:defRPr/>
            </a:pPr>
            <a:endParaRPr lang="en-GB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900782D-C605-4C2E-9F83-5B0C66013C93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This slide shows the C-ITS specification of Korea and Europe.</a:t>
            </a:r>
            <a:endParaRPr lang="en-US"/>
          </a:p>
          <a:p>
            <a:pPr lvl="0">
              <a:defRPr/>
            </a:pPr>
            <a:r>
              <a:rPr lang="en-US"/>
              <a:t>These old texts mean the solution KETI already has.</a:t>
            </a:r>
            <a:endParaRPr lang="en-US"/>
          </a:p>
          <a:p>
            <a:pPr lvl="0">
              <a:defRPr/>
            </a:pPr>
            <a:r>
              <a:rPr lang="en-US"/>
              <a:t>KETI is supporting several companies for their C-ITS business. </a:t>
            </a:r>
            <a:endParaRPr lang="en-US"/>
          </a:p>
          <a:p>
            <a:pPr lvl="0">
              <a:defRPr/>
            </a:pPr>
            <a:r>
              <a:rPr lang="en-US"/>
              <a:t>When they want to expand their business to Europe, KETI can support their business for example, inter-operability test in AstaZero.</a:t>
            </a:r>
            <a:endParaRPr lang="en-US"/>
          </a:p>
          <a:p>
            <a:pPr lvl="0">
              <a:defRPr/>
            </a:pPr>
            <a:r>
              <a:rPr lang="en-US"/>
              <a:t>(</a:t>
            </a:r>
            <a:r>
              <a:rPr lang="ko-KR" altLang="en-US"/>
              <a:t>생략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en-US"/>
              <a:t>As</a:t>
            </a:r>
            <a:r>
              <a:rPr lang="ko-KR" altLang="en-US"/>
              <a:t> </a:t>
            </a:r>
            <a:r>
              <a:rPr lang="en-US" altLang="ko-KR"/>
              <a:t>I</a:t>
            </a:r>
            <a:r>
              <a:rPr lang="ko-KR" altLang="en-US"/>
              <a:t> </a:t>
            </a:r>
            <a:r>
              <a:rPr lang="en-US" altLang="ko-KR"/>
              <a:t>briefly</a:t>
            </a:r>
            <a:r>
              <a:rPr lang="ko-KR" altLang="en-US"/>
              <a:t> </a:t>
            </a:r>
            <a:r>
              <a:rPr lang="en-US" altLang="ko-KR"/>
              <a:t>mentioned</a:t>
            </a:r>
            <a:r>
              <a:rPr lang="ko-KR" altLang="en-US"/>
              <a:t> </a:t>
            </a:r>
            <a:r>
              <a:rPr lang="en-US" altLang="ko-KR"/>
              <a:t>earlier, for C-ITS, Korea is following the American approach for the Day 1.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However, in the Day 2 phase, it’s possible that everyone will unify under the 5G-V2X. </a:t>
            </a:r>
            <a:endParaRPr lang="en-US" altLang="ko-KR"/>
          </a:p>
          <a:p>
            <a:pPr lvl="0">
              <a:defRPr/>
            </a:pPr>
            <a:r>
              <a:rPr lang="en-US"/>
              <a:t>Fortunately, my center has C-ITS protocol software stack solution essentials for 5G-V2X and I’ll be able to assist small and medium-sized enterprises in their business efforts for C-ITS.</a:t>
            </a:r>
            <a:endParaRPr lang="en-US"/>
          </a:p>
          <a:p>
            <a:pPr lvl="0">
              <a:defRPr/>
            </a:pPr>
            <a:endParaRPr lang="en-GB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900782D-C605-4C2E-9F83-5B0C66013C93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511847"/>
      </p:ext>
    </p:extLst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This slide shows the C-ITS specification of Korea and Europe.</a:t>
            </a:r>
            <a:endParaRPr lang="en-US"/>
          </a:p>
          <a:p>
            <a:pPr lvl="0">
              <a:defRPr/>
            </a:pPr>
            <a:r>
              <a:rPr lang="en-US"/>
              <a:t>These old texts mean the solution KETI already has.</a:t>
            </a:r>
            <a:endParaRPr lang="en-US"/>
          </a:p>
          <a:p>
            <a:pPr lvl="0">
              <a:defRPr/>
            </a:pPr>
            <a:r>
              <a:rPr lang="en-US"/>
              <a:t>KETI is supporting several companies for their C-ITS business. </a:t>
            </a:r>
            <a:endParaRPr lang="en-US"/>
          </a:p>
          <a:p>
            <a:pPr lvl="0">
              <a:defRPr/>
            </a:pPr>
            <a:r>
              <a:rPr lang="en-US"/>
              <a:t>When they want to expand their business to Europe, KETI can support their business for example, inter-operability test in AstaZero.</a:t>
            </a:r>
            <a:endParaRPr lang="en-US"/>
          </a:p>
          <a:p>
            <a:pPr lvl="0">
              <a:defRPr/>
            </a:pPr>
            <a:r>
              <a:rPr lang="en-US"/>
              <a:t>(</a:t>
            </a:r>
            <a:r>
              <a:rPr lang="ko-KR" altLang="en-US"/>
              <a:t>생략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en-US"/>
              <a:t>As</a:t>
            </a:r>
            <a:r>
              <a:rPr lang="ko-KR" altLang="en-US"/>
              <a:t> </a:t>
            </a:r>
            <a:r>
              <a:rPr lang="en-US" altLang="ko-KR"/>
              <a:t>I</a:t>
            </a:r>
            <a:r>
              <a:rPr lang="ko-KR" altLang="en-US"/>
              <a:t> </a:t>
            </a:r>
            <a:r>
              <a:rPr lang="en-US" altLang="ko-KR"/>
              <a:t>briefly</a:t>
            </a:r>
            <a:r>
              <a:rPr lang="ko-KR" altLang="en-US"/>
              <a:t> </a:t>
            </a:r>
            <a:r>
              <a:rPr lang="en-US" altLang="ko-KR"/>
              <a:t>mentioned</a:t>
            </a:r>
            <a:r>
              <a:rPr lang="ko-KR" altLang="en-US"/>
              <a:t> </a:t>
            </a:r>
            <a:r>
              <a:rPr lang="en-US" altLang="ko-KR"/>
              <a:t>earlier, for C-ITS, Korea is following the American approach for the Day 1.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However, in the Day 2 phase, it’s possible that everyone will unify under the 5G-V2X. </a:t>
            </a:r>
            <a:endParaRPr lang="en-US" altLang="ko-KR"/>
          </a:p>
          <a:p>
            <a:pPr lvl="0">
              <a:defRPr/>
            </a:pPr>
            <a:r>
              <a:rPr lang="en-US"/>
              <a:t>Fortunately, my center has C-ITS protocol software stack solution essentials for 5G-V2X and I’ll be able to assist small and medium-sized enterprises in their business efforts for C-ITS.</a:t>
            </a:r>
            <a:endParaRPr lang="en-US"/>
          </a:p>
          <a:p>
            <a:pPr lvl="0">
              <a:defRPr/>
            </a:pPr>
            <a:endParaRPr lang="en-GB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900782D-C605-4C2E-9F83-5B0C66013C93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6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This slide shows the C-ITS specification of Korea and Europe.</a:t>
            </a:r>
            <a:endParaRPr lang="en-US"/>
          </a:p>
          <a:p>
            <a:pPr lvl="0">
              <a:defRPr/>
            </a:pPr>
            <a:r>
              <a:rPr lang="en-US"/>
              <a:t>These old texts mean the solution KETI already has.</a:t>
            </a:r>
            <a:endParaRPr lang="en-US"/>
          </a:p>
          <a:p>
            <a:pPr lvl="0">
              <a:defRPr/>
            </a:pPr>
            <a:r>
              <a:rPr lang="en-US"/>
              <a:t>KETI is supporting several companies for their C-ITS business. </a:t>
            </a:r>
            <a:endParaRPr lang="en-US"/>
          </a:p>
          <a:p>
            <a:pPr lvl="0">
              <a:defRPr/>
            </a:pPr>
            <a:r>
              <a:rPr lang="en-US"/>
              <a:t>When they want to expand their business to Europe, KETI can support their business for example, inter-operability test in AstaZero.</a:t>
            </a:r>
            <a:endParaRPr lang="en-US"/>
          </a:p>
          <a:p>
            <a:pPr lvl="0">
              <a:defRPr/>
            </a:pPr>
            <a:r>
              <a:rPr lang="en-US"/>
              <a:t>(</a:t>
            </a:r>
            <a:r>
              <a:rPr lang="ko-KR" altLang="en-US"/>
              <a:t>생략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en-US"/>
              <a:t>As</a:t>
            </a:r>
            <a:r>
              <a:rPr lang="ko-KR" altLang="en-US"/>
              <a:t> </a:t>
            </a:r>
            <a:r>
              <a:rPr lang="en-US" altLang="ko-KR"/>
              <a:t>I</a:t>
            </a:r>
            <a:r>
              <a:rPr lang="ko-KR" altLang="en-US"/>
              <a:t> </a:t>
            </a:r>
            <a:r>
              <a:rPr lang="en-US" altLang="ko-KR"/>
              <a:t>briefly</a:t>
            </a:r>
            <a:r>
              <a:rPr lang="ko-KR" altLang="en-US"/>
              <a:t> </a:t>
            </a:r>
            <a:r>
              <a:rPr lang="en-US" altLang="ko-KR"/>
              <a:t>mentioned</a:t>
            </a:r>
            <a:r>
              <a:rPr lang="ko-KR" altLang="en-US"/>
              <a:t> </a:t>
            </a:r>
            <a:r>
              <a:rPr lang="en-US" altLang="ko-KR"/>
              <a:t>earlier, for C-ITS, Korea is following the American approach for the Day 1.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However, in the Day 2 phase, it’s possible that everyone will unify under the 5G-V2X. </a:t>
            </a:r>
            <a:endParaRPr lang="en-US" altLang="ko-KR"/>
          </a:p>
          <a:p>
            <a:pPr lvl="0">
              <a:defRPr/>
            </a:pPr>
            <a:r>
              <a:rPr lang="en-US"/>
              <a:t>Fortunately, my center has C-ITS protocol software stack solution essentials for 5G-V2X and I’ll be able to assist small and medium-sized enterprises in their business efforts for C-ITS.</a:t>
            </a:r>
            <a:endParaRPr lang="en-US"/>
          </a:p>
          <a:p>
            <a:pPr lvl="0">
              <a:defRPr/>
            </a:pPr>
            <a:endParaRPr lang="en-GB" b="1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900782D-C605-4C2E-9F83-5B0C66013C93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This slide shows the C-ITS specification of Korea and Europe.</a:t>
            </a:r>
            <a:endParaRPr lang="en-US"/>
          </a:p>
          <a:p>
            <a:pPr lvl="0">
              <a:defRPr/>
            </a:pPr>
            <a:r>
              <a:rPr lang="en-US"/>
              <a:t>These old texts mean the solution KETI already has.</a:t>
            </a:r>
            <a:endParaRPr lang="en-US"/>
          </a:p>
          <a:p>
            <a:pPr lvl="0">
              <a:defRPr/>
            </a:pPr>
            <a:r>
              <a:rPr lang="en-US"/>
              <a:t>KETI is supporting several companies for their C-ITS business. </a:t>
            </a:r>
            <a:endParaRPr lang="en-US"/>
          </a:p>
          <a:p>
            <a:pPr lvl="0">
              <a:defRPr/>
            </a:pPr>
            <a:r>
              <a:rPr lang="en-US"/>
              <a:t>When they want to expand their business to Europe, KETI can support their business for example, inter-operability test in AstaZero.</a:t>
            </a:r>
            <a:endParaRPr lang="en-US"/>
          </a:p>
          <a:p>
            <a:pPr lvl="0">
              <a:defRPr/>
            </a:pPr>
            <a:r>
              <a:rPr lang="en-US"/>
              <a:t>(</a:t>
            </a:r>
            <a:r>
              <a:rPr lang="ko-KR" altLang="en-US"/>
              <a:t>생략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en-US"/>
              <a:t>As</a:t>
            </a:r>
            <a:r>
              <a:rPr lang="ko-KR" altLang="en-US"/>
              <a:t> </a:t>
            </a:r>
            <a:r>
              <a:rPr lang="en-US" altLang="ko-KR"/>
              <a:t>I</a:t>
            </a:r>
            <a:r>
              <a:rPr lang="ko-KR" altLang="en-US"/>
              <a:t> </a:t>
            </a:r>
            <a:r>
              <a:rPr lang="en-US" altLang="ko-KR"/>
              <a:t>briefly</a:t>
            </a:r>
            <a:r>
              <a:rPr lang="ko-KR" altLang="en-US"/>
              <a:t> </a:t>
            </a:r>
            <a:r>
              <a:rPr lang="en-US" altLang="ko-KR"/>
              <a:t>mentioned</a:t>
            </a:r>
            <a:r>
              <a:rPr lang="ko-KR" altLang="en-US"/>
              <a:t> </a:t>
            </a:r>
            <a:r>
              <a:rPr lang="en-US" altLang="ko-KR"/>
              <a:t>earlier, for C-ITS, Korea is following the American approach for the Day 1.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However, in the Day 2 phase, it’s possible that everyone will unify under the 5G-V2X. </a:t>
            </a:r>
            <a:endParaRPr lang="en-US" altLang="ko-KR"/>
          </a:p>
          <a:p>
            <a:pPr lvl="0">
              <a:defRPr/>
            </a:pPr>
            <a:r>
              <a:rPr lang="en-US"/>
              <a:t>Fortunately, my center has C-ITS protocol software stack solution essentials for 5G-V2X and I’ll be able to assist small and medium-sized enterprises in their business efforts for C-ITS.</a:t>
            </a:r>
            <a:endParaRPr lang="en-US"/>
          </a:p>
          <a:p>
            <a:pPr lvl="0">
              <a:defRPr/>
            </a:pPr>
            <a:endParaRPr lang="en-GB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900782D-C605-4C2E-9F83-5B0C66013C93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6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This slide shows the C-ITS specification of Korea and Europe.</a:t>
            </a:r>
            <a:endParaRPr lang="en-US"/>
          </a:p>
          <a:p>
            <a:pPr lvl="0">
              <a:defRPr/>
            </a:pPr>
            <a:r>
              <a:rPr lang="en-US"/>
              <a:t>These old texts mean the solution KETI already has.</a:t>
            </a:r>
            <a:endParaRPr lang="en-US"/>
          </a:p>
          <a:p>
            <a:pPr lvl="0">
              <a:defRPr/>
            </a:pPr>
            <a:r>
              <a:rPr lang="en-US"/>
              <a:t>KETI is supporting several companies for their C-ITS business. </a:t>
            </a:r>
            <a:endParaRPr lang="en-US"/>
          </a:p>
          <a:p>
            <a:pPr lvl="0">
              <a:defRPr/>
            </a:pPr>
            <a:r>
              <a:rPr lang="en-US"/>
              <a:t>When they want to expand their business to Europe, KETI can support their business for example, inter-operability test in AstaZero.</a:t>
            </a:r>
            <a:endParaRPr lang="en-US"/>
          </a:p>
          <a:p>
            <a:pPr lvl="0">
              <a:defRPr/>
            </a:pPr>
            <a:r>
              <a:rPr lang="en-US"/>
              <a:t>(</a:t>
            </a:r>
            <a:r>
              <a:rPr lang="ko-KR" altLang="en-US"/>
              <a:t>생략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en-US"/>
              <a:t>As</a:t>
            </a:r>
            <a:r>
              <a:rPr lang="ko-KR" altLang="en-US"/>
              <a:t> </a:t>
            </a:r>
            <a:r>
              <a:rPr lang="en-US" altLang="ko-KR"/>
              <a:t>I</a:t>
            </a:r>
            <a:r>
              <a:rPr lang="ko-KR" altLang="en-US"/>
              <a:t> </a:t>
            </a:r>
            <a:r>
              <a:rPr lang="en-US" altLang="ko-KR"/>
              <a:t>briefly</a:t>
            </a:r>
            <a:r>
              <a:rPr lang="ko-KR" altLang="en-US"/>
              <a:t> </a:t>
            </a:r>
            <a:r>
              <a:rPr lang="en-US" altLang="ko-KR"/>
              <a:t>mentioned</a:t>
            </a:r>
            <a:r>
              <a:rPr lang="ko-KR" altLang="en-US"/>
              <a:t> </a:t>
            </a:r>
            <a:r>
              <a:rPr lang="en-US" altLang="ko-KR"/>
              <a:t>earlier, for C-ITS, Korea is following the American approach for the Day 1.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However, in the Day 2 phase, it’s possible that everyone will unify under the 5G-V2X. </a:t>
            </a:r>
            <a:endParaRPr lang="en-US" altLang="ko-KR"/>
          </a:p>
          <a:p>
            <a:pPr lvl="0">
              <a:defRPr/>
            </a:pPr>
            <a:r>
              <a:rPr lang="en-US"/>
              <a:t>Fortunately, my center has C-ITS protocol software stack solution essentials for 5G-V2X and I’ll be able to assist small and medium-sized enterprises in their business efforts for C-ITS.</a:t>
            </a:r>
            <a:endParaRPr lang="en-US"/>
          </a:p>
          <a:p>
            <a:pPr lvl="0">
              <a:defRPr/>
            </a:pPr>
            <a:endParaRPr lang="en-GB" b="1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900782D-C605-4C2E-9F83-5B0C66013C93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404125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Relationship Id="rId4" Type="http://schemas.microsoft.com/office/2007/relationships/hdphoto" Target="../embeddings/oleObject1.wdp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BAE9A-3D62-4C0A-9F5B-E77514E0D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067BF2-D340-46B3-8E71-5B41E8B07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3D8B5-5D33-4CE8-84E5-310598E2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06BA-CD37-466A-AEA3-9381D7141D73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C55B7-FEAA-4D46-8877-09B8339D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6BF1A-7ADC-4AB2-88C1-FC1230ADC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B06-B516-4D24-B081-99367659B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6995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B4606BA-CD37-466A-AEA3-9381D7141D73}" type="datetime1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EF3B06-B516-4D24-B081-99367659B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84978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B4606BA-CD37-466A-AEA3-9381D7141D73}" type="datetime1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EF3B06-B516-4D24-B081-99367659B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30444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userDrawn="1">
  <p:cSld name="5_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마스터_0624.jpg">
            <a:extLst>
              <a:ext uri="{FF2B5EF4-FFF2-40B4-BE49-F238E27FC236}">
                <a16:creationId xmlns:a16="http://schemas.microsoft.com/office/drawing/2014/main" id="{DADC7C6C-CFF9-D500-2505-E7323C2ECD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 b="84627"/>
          <a:stretch>
            <a:fillRect/>
          </a:stretch>
        </p:blipFill>
        <p:spPr bwMode="auto">
          <a:xfrm>
            <a:off x="0" y="-6816"/>
            <a:ext cx="12201976" cy="64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335360" y="726404"/>
            <a:ext cx="11521280" cy="5582915"/>
          </a:xfrm>
        </p:spPr>
        <p:txBody>
          <a:bodyPr/>
          <a:lstStyle>
            <a:lvl1pPr>
              <a:buFont typeface="Wingdings" pitchFamily="2" charset="2"/>
              <a:buChar char="v"/>
              <a:defRPr sz="1800" b="1">
                <a:solidFill>
                  <a:schemeClr val="accent3">
                    <a:lumMod val="75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1600" b="1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35359" y="10800"/>
            <a:ext cx="11545200" cy="5256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lang="ko-KR" altLang="en-US" sz="28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ExtraBold" panose="020B0004020202020204" pitchFamily="34" charset="0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슬라이드 번호 개체 틀 5"/>
          <p:cNvSpPr>
            <a:spLocks noGrp="1"/>
          </p:cNvSpPr>
          <p:nvPr userDrawn="1"/>
        </p:nvSpPr>
        <p:spPr>
          <a:xfrm>
            <a:off x="5615947" y="6608688"/>
            <a:ext cx="1056117" cy="249312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701F53E-A65F-487F-8F8F-D40F9C63F15F}" type="slidenum">
              <a:rPr kumimoji="1" lang="ko-KR" altLang="en-US" sz="1200" b="1">
                <a:solidFill>
                  <a:srgbClr val="000000">
                    <a:lumMod val="75000"/>
                    <a:lumOff val="2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200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4098" name="Picture 2" descr="Machine Learning에 대한 이미지 검색결과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0" y="4294944"/>
            <a:ext cx="32512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6364B50-DC25-2791-891F-67592F2AAF16}"/>
              </a:ext>
            </a:extLst>
          </p:cNvPr>
          <p:cNvSpPr/>
          <p:nvPr userDrawn="1"/>
        </p:nvSpPr>
        <p:spPr>
          <a:xfrm>
            <a:off x="0" y="548641"/>
            <a:ext cx="122019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186778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userDrawn="1">
  <p:cSld name="본문_내용(변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19761"/>
            <a:ext cx="5006769" cy="18000"/>
          </a:xfrm>
          <a:prstGeom prst="rect">
            <a:avLst/>
          </a:prstGeom>
          <a:gradFill>
            <a:gsLst>
              <a:gs pos="0">
                <a:schemeClr val="tx1"/>
              </a:gs>
              <a:gs pos="67000">
                <a:schemeClr val="tx1">
                  <a:alpha val="40000"/>
                </a:schemeClr>
              </a:gs>
              <a:gs pos="100000">
                <a:srgbClr val="f5f6f9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10039360" y="345440"/>
            <a:ext cx="1772308" cy="0"/>
          </a:xfrm>
          <a:prstGeom prst="line">
            <a:avLst/>
          </a:prstGeom>
          <a:ln w="9525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개체 틀 24"/>
          <p:cNvSpPr>
            <a:spLocks noGrp="1"/>
          </p:cNvSpPr>
          <p:nvPr>
            <p:ph type="body" sz="quarter" idx="13" hasCustomPrompt="1"/>
          </p:nvPr>
        </p:nvSpPr>
        <p:spPr>
          <a:xfrm>
            <a:off x="10039361" y="343351"/>
            <a:ext cx="1772308" cy="244128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26" name="직사각형 25"/>
          <p:cNvSpPr/>
          <p:nvPr userDrawn="1"/>
        </p:nvSpPr>
        <p:spPr>
          <a:xfrm>
            <a:off x="0" y="6288070"/>
            <a:ext cx="7576615" cy="10800"/>
          </a:xfrm>
          <a:prstGeom prst="rect">
            <a:avLst/>
          </a:prstGeom>
          <a:gradFill>
            <a:gsLst>
              <a:gs pos="0">
                <a:srgbClr val="005aa0"/>
              </a:gs>
              <a:gs pos="30000">
                <a:schemeClr val="tx1">
                  <a:alpha val="40000"/>
                </a:schemeClr>
              </a:gs>
              <a:gs pos="100000">
                <a:srgbClr val="f5f6f9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3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068468" y="6356353"/>
            <a:ext cx="2743200" cy="365125"/>
          </a:xfrm>
        </p:spPr>
        <p:txBody>
          <a:bodyPr/>
          <a:lstStyle/>
          <a:p>
            <a:pPr lvl="0"/>
            <a:fld id="{6F5F922F-8A29-4924-A4B8-EB49C9784D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8" name="제목 17"/>
          <p:cNvSpPr>
            <a:spLocks noGrp="1"/>
          </p:cNvSpPr>
          <p:nvPr>
            <p:ph type="title" idx="0" hasCustomPrompt="1"/>
          </p:nvPr>
        </p:nvSpPr>
        <p:spPr>
          <a:xfrm>
            <a:off x="237588" y="185023"/>
            <a:ext cx="4832111" cy="320987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 dirty="0"/>
              <a:t>소제목</a:t>
            </a:r>
            <a:r>
              <a:rPr lang="en-US" altLang="ko-KR" dirty="0"/>
              <a:t>1  18pt</a:t>
            </a:r>
            <a:endParaRPr lang="ko-KR" altLang="en-US" dirty="0"/>
          </a:p>
        </p:txBody>
      </p:sp>
      <p:sp>
        <p:nvSpPr>
          <p:cNvPr id="57" name="텍스트 개체 틀 56"/>
          <p:cNvSpPr>
            <a:spLocks noGrp="1"/>
          </p:cNvSpPr>
          <p:nvPr>
            <p:ph type="body" sz="quarter" idx="15" hasCustomPrompt="1"/>
          </p:nvPr>
        </p:nvSpPr>
        <p:spPr>
          <a:xfrm>
            <a:off x="467028" y="1057537"/>
            <a:ext cx="4348041" cy="2540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+mn-lt"/>
              </a:defRPr>
            </a:lvl1pPr>
          </a:lstStyle>
          <a:p>
            <a:pPr lvl="0"/>
            <a:r>
              <a:rPr lang="ko-KR" altLang="en-US" dirty="0"/>
              <a:t>소제목</a:t>
            </a:r>
            <a:r>
              <a:rPr lang="en-US" altLang="ko-KR" dirty="0"/>
              <a:t>1 | </a:t>
            </a:r>
            <a:r>
              <a:rPr lang="ko-KR" altLang="en-US" dirty="0"/>
              <a:t>소제목</a:t>
            </a:r>
            <a:r>
              <a:rPr lang="en-US" altLang="ko-KR" dirty="0"/>
              <a:t>2 | </a:t>
            </a:r>
            <a:r>
              <a:rPr lang="ko-KR" altLang="en-US" dirty="0"/>
              <a:t>소제목</a:t>
            </a:r>
            <a:r>
              <a:rPr lang="en-US" altLang="ko-KR" dirty="0"/>
              <a:t>3  13pt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 hasCustomPrompt="1"/>
          </p:nvPr>
        </p:nvSpPr>
        <p:spPr>
          <a:xfrm>
            <a:off x="474965" y="790740"/>
            <a:ext cx="2816596" cy="254058"/>
          </a:xfrm>
          <a:solidFill>
            <a:schemeClr val="bg1"/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1600"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내용 제목  </a:t>
            </a:r>
            <a:r>
              <a:rPr lang="en-US" altLang="ko-KR" dirty="0"/>
              <a:t>16pt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237588" y="6356350"/>
            <a:ext cx="1431778" cy="370288"/>
          </a:xfrm>
          <a:prstGeom prst="rect">
            <a:avLst/>
          </a:prstGeom>
        </p:spPr>
      </p:pic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7028" y="1348210"/>
            <a:ext cx="11195505" cy="1337117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750"/>
            </a:lvl3pPr>
            <a:lvl4pPr marL="2039866" indent="-351701">
              <a:buFont typeface="Arial"/>
              <a:buChar char="•"/>
              <a:defRPr sz="985"/>
            </a:lvl4pPr>
          </a:lstStyle>
          <a:p>
            <a:pPr lvl="0"/>
            <a:r>
              <a:rPr lang="ko-KR" altLang="en-US" dirty="0"/>
              <a:t>마스터 텍스트 스타일 편집  </a:t>
            </a:r>
            <a:r>
              <a:rPr lang="en-US" altLang="ko-KR" dirty="0"/>
              <a:t>11pt</a:t>
            </a:r>
            <a:endParaRPr lang="ko-KR" altLang="en-US" dirty="0"/>
          </a:p>
          <a:p>
            <a:pPr lvl="1"/>
            <a:r>
              <a:rPr lang="ko-KR" altLang="en-US" dirty="0"/>
              <a:t>둘째 수준  </a:t>
            </a:r>
            <a:r>
              <a:rPr lang="en-US" altLang="ko-KR" dirty="0"/>
              <a:t>9pt</a:t>
            </a:r>
            <a:endParaRPr lang="ko-KR" altLang="en-US" dirty="0"/>
          </a:p>
          <a:p>
            <a:pPr lvl="2"/>
            <a:r>
              <a:rPr lang="ko-KR" altLang="en-US" dirty="0"/>
              <a:t>셋째 수준  </a:t>
            </a:r>
            <a:r>
              <a:rPr lang="en-US" altLang="ko-KR" dirty="0"/>
              <a:t>7.5pt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74964" y="2974482"/>
            <a:ext cx="11195505" cy="2979019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750"/>
            </a:lvl3pPr>
            <a:lvl4pPr marL="2039866" indent="-351701">
              <a:buFont typeface="Arial"/>
              <a:buChar char="•"/>
              <a:defRPr sz="985"/>
            </a:lvl4pPr>
          </a:lstStyle>
          <a:p>
            <a:pPr lvl="0"/>
            <a:r>
              <a:rPr lang="ko-KR" altLang="en-US" dirty="0"/>
              <a:t>마스터 텍스트 스타일 편집  </a:t>
            </a:r>
            <a:r>
              <a:rPr lang="en-US" altLang="ko-KR" dirty="0"/>
              <a:t>11pt</a:t>
            </a:r>
            <a:endParaRPr lang="ko-KR" altLang="en-US" dirty="0"/>
          </a:p>
          <a:p>
            <a:pPr lvl="1"/>
            <a:r>
              <a:rPr lang="ko-KR" altLang="en-US" dirty="0"/>
              <a:t>둘째 수준  </a:t>
            </a:r>
            <a:r>
              <a:rPr lang="en-US" altLang="ko-KR" dirty="0"/>
              <a:t>9pt</a:t>
            </a:r>
            <a:endParaRPr lang="ko-KR" altLang="en-US" dirty="0"/>
          </a:p>
          <a:p>
            <a:pPr lvl="2"/>
            <a:r>
              <a:rPr lang="ko-KR" altLang="en-US" dirty="0"/>
              <a:t>셋째 수준  </a:t>
            </a:r>
            <a:r>
              <a:rPr lang="en-US" altLang="ko-KR" dirty="0"/>
              <a:t>7.5pt</a:t>
            </a:r>
          </a:p>
        </p:txBody>
      </p:sp>
    </p:spTree>
    <p:extLst>
      <p:ext uri="{BB962C8B-B14F-4D97-AF65-F5344CB8AC3E}">
        <p14:creationId xmlns:p14="http://schemas.microsoft.com/office/powerpoint/2010/main" val="1430196883"/>
      </p:ext>
    </p:extLst>
  </p:cSld>
  <p:clrMapOvr>
    <a:masterClrMapping/>
  </p:clrMapOvr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마스터_0624.jpg"/>
          <p:cNvPicPr>
            <a:picLocks noChangeAspect="1"/>
          </p:cNvPicPr>
          <p:nvPr userDrawn="1"/>
        </p:nvPicPr>
        <p:blipFill rotWithShape="1">
          <a:blip r:embed="rId2"/>
          <a:srcRect b="84627"/>
          <a:stretch>
            <a:fillRect/>
          </a:stretch>
        </p:blipFill>
        <p:spPr>
          <a:xfrm>
            <a:off x="0" y="-6816"/>
            <a:ext cx="12201976" cy="645651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9" name="직사각형 8"/>
          <p:cNvSpPr/>
          <p:nvPr userDrawn="1"/>
        </p:nvSpPr>
        <p:spPr>
          <a:xfrm>
            <a:off x="0" y="548641"/>
            <a:ext cx="122019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BD6EDF9-79CB-44C7-83DF-CF50103E95FC}" type="datetime1">
              <a:rPr lang="ko-KR" altLang="en-US" smtClean="0"/>
              <a:t>2024-12-27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16420E-FDA8-4931-8719-83AE810085A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 idx="0"/>
          </p:nvPr>
        </p:nvSpPr>
        <p:spPr>
          <a:xfrm>
            <a:off x="334800" y="10800"/>
            <a:ext cx="11545200" cy="525600"/>
          </a:xfrm>
        </p:spPr>
        <p:txBody>
          <a:bodyPr>
            <a:noAutofit/>
          </a:bodyPr>
          <a:lstStyle>
            <a:lvl1pPr algn="l">
              <a:defRPr xmlns:mc="http://schemas.openxmlformats.org/markup-compatibility/2006" xmlns:hp="http://schemas.haansoft.com/office/presentation/8.0" sz="2800" b="0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ExtraBold"/>
                <a:ea typeface="HY헤드라인M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6826528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B4606BA-CD37-466A-AEA3-9381D7141D73}" type="datetime1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EF3B06-B516-4D24-B081-99367659B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638100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B4606BA-CD37-466A-AEA3-9381D7141D73}" type="datetime1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EF3B06-B516-4D24-B081-99367659B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576934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B4606BA-CD37-466A-AEA3-9381D7141D73}" type="datetime1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EF3B06-B516-4D24-B081-99367659B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22168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B4606BA-CD37-466A-AEA3-9381D7141D73}" type="datetime1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EF3B06-B516-4D24-B081-99367659B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170101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B4606BA-CD37-466A-AEA3-9381D7141D73}" type="datetime1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EF3B06-B516-4D24-B081-99367659B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734166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B4606BA-CD37-466A-AEA3-9381D7141D73}" type="datetime1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EF3B06-B516-4D24-B081-99367659B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24546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B4606BA-CD37-466A-AEA3-9381D7141D73}" type="datetime1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EF3B06-B516-4D24-B081-99367659B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732219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B4606BA-CD37-466A-AEA3-9381D7141D73}" type="datetime1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EF3B06-B516-4D24-B081-99367659B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5206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00F140-74FB-47AF-B206-6D288CE9A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621D88-56C5-4356-8CD5-57709EFA3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D1F2C-55F0-4671-9FFE-2A99AD032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606BA-CD37-466A-AEA3-9381D7141D73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4ED669-340E-4EBD-9B7E-D412E6C87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5EE7D-0F25-430B-AB8F-087E66469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F3B06-B516-4D24-B081-99367659B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  <p:sldLayoutId id="2147483664" r:id="rId14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1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1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1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1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8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1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1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1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jpeg"  /><Relationship Id="rId9" Type="http://schemas.openxmlformats.org/officeDocument/2006/relationships/image" Target="../media/image15.gif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2043463"/>
            <a:ext cx="6096000" cy="4814537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 rot="5400000">
            <a:off x="915144" y="-915145"/>
            <a:ext cx="6858002" cy="8688291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6000">
                <a:srgbClr val="ffffff">
                  <a:alpha val="82000"/>
                </a:srgbClr>
              </a:gs>
              <a:gs pos="32000">
                <a:schemeClr val="bg1">
                  <a:alpha val="97000"/>
                </a:schemeClr>
              </a:gs>
              <a:gs pos="100000">
                <a:schemeClr val="bg1">
                  <a:alpha val="86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rgbClr val="002060"/>
              </a:solidFill>
              <a:latin typeface="NanumGothicExtraBold"/>
              <a:ea typeface="NanumGothicExtraBold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6316" y="863031"/>
            <a:ext cx="12198316" cy="1845664"/>
          </a:xfrm>
          <a:prstGeom prst="rect">
            <a:avLst/>
          </a:prstGeom>
          <a:gradFill>
            <a:gsLst>
              <a:gs pos="100000">
                <a:srgbClr val="001642"/>
              </a:gs>
              <a:gs pos="0">
                <a:srgbClr val="001642"/>
              </a:gs>
              <a:gs pos="0">
                <a:srgbClr val="001642">
                  <a:alpha val="58824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1019424"/>
            <a:ext cx="12213715" cy="2369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4400">
                <a:solidFill>
                  <a:prstClr val="white"/>
                </a:solidFill>
                <a:latin typeface="Aptos ExtraBold"/>
                <a:ea typeface="HYHeadLine M"/>
              </a:rPr>
              <a:t>중국 SDV 표준화 전략과 API 구조 분석</a:t>
            </a:r>
            <a:endParaRPr kumimoji="1" lang="ko-KR" altLang="en-US" sz="4400">
              <a:solidFill>
                <a:prstClr val="white"/>
              </a:solidFill>
              <a:latin typeface="Aptos ExtraBold"/>
              <a:ea typeface="HYHeadLine M"/>
            </a:endParaRPr>
          </a:p>
          <a:p>
            <a:pPr lvl="0" algn="ctr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3200">
                <a:solidFill>
                  <a:prstClr val="white"/>
                </a:solidFill>
                <a:latin typeface="Aptos ExtraBold"/>
                <a:ea typeface="HYHeadLine M"/>
              </a:rPr>
              <a:t>China’s Software-Defined Vehicle Standardization and API Architecture Architecture Overview</a:t>
            </a:r>
            <a:endParaRPr kumimoji="1" lang="ko-KR" altLang="en-US" sz="3200">
              <a:solidFill>
                <a:prstClr val="white"/>
              </a:solidFill>
              <a:latin typeface="Aptos ExtraBold"/>
              <a:ea typeface="HYHeadLine M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0" y="254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8"/>
          <p:cNvSpPr txBox="1">
            <a:spLocks noChangeArrowheads="1"/>
          </p:cNvSpPr>
          <p:nvPr/>
        </p:nvSpPr>
        <p:spPr bwMode="gray">
          <a:xfrm>
            <a:off x="9357852" y="3470058"/>
            <a:ext cx="2466964" cy="984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anchor="ctr" anchorCtr="0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5105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5526" algn="l" defTabSz="95105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1051" algn="l" defTabSz="95105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6577" algn="l" defTabSz="95105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02103" algn="l" defTabSz="95105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77629" algn="l" defTabSz="95105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3158" algn="l" defTabSz="95105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28680" algn="l" defTabSz="95105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04209" algn="l" defTabSz="95105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 latinLnBrk="0">
              <a:defRPr/>
            </a:pPr>
            <a:r>
              <a:rPr lang="en-US" altLang="ko-KR" sz="2400" b="1" kern="0">
                <a:solidFill>
                  <a:schemeClr val="tx1">
                    <a:lumMod val="85000"/>
                    <a:lumOff val="15000"/>
                  </a:schemeClr>
                </a:solidFill>
                <a:latin typeface="Aptos ExtraBold"/>
                <a:cs typeface="Arial"/>
              </a:rPr>
              <a:t>2025</a:t>
            </a:r>
            <a:r>
              <a:rPr lang="ko-KR" altLang="en-US" sz="1800" b="1" kern="0">
                <a:solidFill>
                  <a:schemeClr val="tx1">
                    <a:lumMod val="85000"/>
                    <a:lumOff val="15000"/>
                  </a:schemeClr>
                </a:solidFill>
                <a:latin typeface="Aptos ExtraBold"/>
                <a:cs typeface="Arial"/>
              </a:rPr>
              <a:t>년</a:t>
            </a:r>
            <a:r>
              <a:rPr lang="en-US" altLang="ko-KR" sz="2400" b="1" kern="0">
                <a:solidFill>
                  <a:schemeClr val="tx1">
                    <a:lumMod val="85000"/>
                    <a:lumOff val="15000"/>
                  </a:schemeClr>
                </a:solidFill>
                <a:latin typeface="Aptos ExtraBold"/>
                <a:cs typeface="Arial"/>
              </a:rPr>
              <a:t>08</a:t>
            </a:r>
            <a:r>
              <a:rPr lang="ko-KR" altLang="en-US" sz="1800" b="1" kern="0">
                <a:solidFill>
                  <a:schemeClr val="tx1">
                    <a:lumMod val="85000"/>
                    <a:lumOff val="15000"/>
                  </a:schemeClr>
                </a:solidFill>
                <a:latin typeface="Aptos ExtraBold"/>
                <a:cs typeface="Arial"/>
              </a:rPr>
              <a:t>월</a:t>
            </a:r>
            <a:endParaRPr lang="ko-KR" altLang="en-US" sz="1800" b="1" kern="0">
              <a:solidFill>
                <a:schemeClr val="tx1">
                  <a:lumMod val="85000"/>
                  <a:lumOff val="15000"/>
                </a:schemeClr>
              </a:solidFill>
              <a:latin typeface="Aptos ExtraBold"/>
              <a:cs typeface="Arial"/>
            </a:endParaRPr>
          </a:p>
          <a:p>
            <a:pPr lvl="0" algn="r" latinLnBrk="0">
              <a:defRPr/>
            </a:pPr>
            <a:r>
              <a:rPr lang="ko-KR" altLang="en-US" sz="2400" b="1" kern="0">
                <a:solidFill>
                  <a:schemeClr val="tx1">
                    <a:lumMod val="85000"/>
                    <a:lumOff val="15000"/>
                  </a:schemeClr>
                </a:solidFill>
                <a:latin typeface="Aptos ExtraBold"/>
                <a:cs typeface="Arial"/>
              </a:rPr>
              <a:t>박부식 센터장</a:t>
            </a:r>
            <a:endParaRPr lang="ko-KR" altLang="en-US" sz="2400" b="1" kern="0">
              <a:solidFill>
                <a:schemeClr val="tx1">
                  <a:lumMod val="85000"/>
                  <a:lumOff val="15000"/>
                </a:schemeClr>
              </a:solidFill>
              <a:latin typeface="Aptos ExtraBold"/>
              <a:cs typeface="Arial"/>
            </a:endParaRPr>
          </a:p>
          <a:p>
            <a:pPr lvl="0" algn="r" latinLnBrk="0">
              <a:defRPr/>
            </a:pPr>
            <a:r>
              <a:rPr lang="en-US" altLang="ko-KR" sz="1600" b="1" kern="0">
                <a:solidFill>
                  <a:schemeClr val="tx1">
                    <a:lumMod val="85000"/>
                    <a:lumOff val="15000"/>
                  </a:schemeClr>
                </a:solidFill>
                <a:latin typeface="Aptos ExtraBold"/>
                <a:cs typeface="Arial"/>
              </a:rPr>
              <a:t>(pusik.park@keti.re.kr)</a:t>
            </a:r>
            <a:endParaRPr lang="en-US" altLang="ko-KR" sz="2400" b="1" kern="0">
              <a:solidFill>
                <a:schemeClr val="tx1">
                  <a:lumMod val="85000"/>
                  <a:lumOff val="15000"/>
                </a:schemeClr>
              </a:solidFill>
              <a:latin typeface="Aptos ExtraBold"/>
              <a:cs typeface="Arial"/>
            </a:endParaRPr>
          </a:p>
        </p:txBody>
      </p:sp>
      <p:pic>
        <p:nvPicPr>
          <p:cNvPr id="13" name="Picture 2" descr="한국전자기술연구원 로고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49182" y="6367591"/>
            <a:ext cx="1724025" cy="400050"/>
          </a:xfrm>
          <a:prstGeom prst="rect">
            <a:avLst/>
          </a:prstGeom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-6315" y="4630186"/>
            <a:ext cx="7234430" cy="22397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-6316" y="5994970"/>
            <a:ext cx="12198316" cy="87112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6000">
                <a:srgbClr val="ffffff">
                  <a:alpha val="82000"/>
                </a:srgbClr>
              </a:gs>
              <a:gs pos="35000">
                <a:schemeClr val="bg1">
                  <a:alpha val="49000"/>
                </a:schemeClr>
              </a:gs>
              <a:gs pos="100000">
                <a:schemeClr val="bg1">
                  <a:alpha val="86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rgbClr val="002060"/>
              </a:solidFill>
              <a:latin typeface="NanumGothicExtraBold"/>
              <a:ea typeface="NanumGothicExtra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21715" y="2782669"/>
            <a:ext cx="81088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Aptos ExtraBold"/>
                <a:cs typeface="Aharoni"/>
              </a:rPr>
              <a:t>Mobility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Aptos ExtraBold"/>
                <a:cs typeface="Aharoni"/>
              </a:rPr>
              <a:t>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Aptos ExtraBold"/>
                <a:cs typeface="Aharoni"/>
              </a:rPr>
              <a:t>Platform Research Center</a:t>
            </a:r>
            <a:endParaRPr lang="en-US" altLang="ko-KR">
              <a:solidFill>
                <a:schemeClr val="bg1">
                  <a:lumMod val="65000"/>
                </a:schemeClr>
              </a:solidFill>
              <a:latin typeface="Aptos ExtraBold"/>
              <a:cs typeface="Aharoni"/>
            </a:endParaRPr>
          </a:p>
          <a:p>
            <a:pPr lvl="0">
              <a:defRPr/>
            </a:pP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Aptos ExtraBold"/>
                <a:cs typeface="Aharoni"/>
              </a:rPr>
              <a:t>Intelligent Information Research Division</a:t>
            </a:r>
            <a:endParaRPr lang="en-US" altLang="ko-KR">
              <a:solidFill>
                <a:schemeClr val="bg1">
                  <a:lumMod val="65000"/>
                </a:schemeClr>
              </a:solidFill>
              <a:latin typeface="Aptos ExtraBold"/>
              <a:cs typeface="Aharoni"/>
            </a:endParaRPr>
          </a:p>
          <a:p>
            <a:pPr lvl="0">
              <a:defRPr/>
            </a:pP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Aptos ExtraBold"/>
                <a:cs typeface="Aharoni"/>
              </a:rPr>
              <a:t>AI Convergence R&amp;D Laboratory</a:t>
            </a:r>
            <a:endParaRPr lang="en-US" altLang="ko-KR">
              <a:solidFill>
                <a:schemeClr val="bg1">
                  <a:lumMod val="65000"/>
                </a:schemeClr>
              </a:solidFill>
              <a:latin typeface="Aptos ExtraBold"/>
              <a:cs typeface="Aharoni"/>
            </a:endParaRPr>
          </a:p>
          <a:p>
            <a:pPr lvl="0">
              <a:defRPr/>
            </a:pP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Aptos ExtraBold"/>
                <a:cs typeface="Aharoni"/>
              </a:rPr>
              <a:t>Korea Electronics Technology Institute</a:t>
            </a:r>
            <a:endParaRPr lang="ko-KR" altLang="en-US">
              <a:solidFill>
                <a:schemeClr val="bg1">
                  <a:lumMod val="65000"/>
                </a:schemeClr>
              </a:solidFill>
              <a:latin typeface="Aptos ExtraBold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1357101705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 sz="2800">
                <a:latin typeface="Aptos ExtraBold"/>
              </a:rPr>
              <a:t>주요 서비스 예시 (Power, IVI, TSP)</a:t>
            </a:r>
            <a:endParaRPr lang="ko-KR" altLang="en-US" sz="2800">
              <a:latin typeface="Aptos ExtraBold"/>
            </a:endParaRPr>
          </a:p>
        </p:txBody>
      </p:sp>
      <p:sp>
        <p:nvSpPr>
          <p:cNvPr id="3" name="가로 글상자 2"/>
          <p:cNvSpPr txBox="1"/>
          <p:nvPr/>
        </p:nvSpPr>
        <p:spPr>
          <a:xfrm>
            <a:off x="812654" y="986356"/>
            <a:ext cx="8020918" cy="529823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ko-KR"/>
              <a:t>예시 1: Power System Service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Method: getPowerStatus(), setPowerMode()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Field: Battery level, Charging status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예시 2: IVI (In-Vehicle Infotainment)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Method: playMedia(), setVolume()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Event: Status change notification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예시 3: TSP (Telematics Service Provider)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Method: remoteUnlock(), vehicleLocate()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Event: Emergency call trigger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📌 시각화: 각 서비스별 블록 + API 예시 JSON snippet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92094204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 sz="2800">
                <a:latin typeface="Aptos ExtraBold"/>
              </a:rPr>
              <a:t>메시지 구조와 호출 방식, 특징·제약 사항</a:t>
            </a:r>
            <a:endParaRPr lang="ko-KR" altLang="en-US" sz="2800">
              <a:latin typeface="Aptos ExtraBold"/>
            </a:endParaRPr>
          </a:p>
        </p:txBody>
      </p:sp>
      <p:sp>
        <p:nvSpPr>
          <p:cNvPr id="3" name="가로 글상자 2"/>
          <p:cNvSpPr txBox="1"/>
          <p:nvPr/>
        </p:nvSpPr>
        <p:spPr>
          <a:xfrm>
            <a:off x="899245" y="986355"/>
            <a:ext cx="8020918" cy="749851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ko-KR"/>
              <a:t>메시지 구조: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JSON 기반 key-value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Request/Response, Event-driven 지원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serviceId, method, params, result 구조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호출 방식: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동기(Sync) + 비동기(Async) 지원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QoS 정책 적용 (예: 최대 응답 시간)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특징 및 제약: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특징: 표준화된 인터페이스, 서비스 재사용성, SOA 친화적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제약: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성능 오버헤드 가능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일부 하드웨어 특화 기능은 추상화 어려움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API 호출 주기 제한 있음 (예: 1초 이내 반복 호출 금지)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📌 시각화: Request–Response 흐름도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0724722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차량, 육상 차량, 하늘, 야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-6316" y="863031"/>
            <a:ext cx="12198316" cy="1845664"/>
          </a:xfrm>
          <a:prstGeom prst="rect">
            <a:avLst/>
          </a:prstGeom>
          <a:gradFill>
            <a:gsLst>
              <a:gs pos="100000">
                <a:srgbClr val="001642"/>
              </a:gs>
              <a:gs pos="0">
                <a:srgbClr val="001642"/>
              </a:gs>
              <a:gs pos="0">
                <a:srgbClr val="001642">
                  <a:alpha val="58824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1019424"/>
            <a:ext cx="12213715" cy="1607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4400">
                <a:solidFill>
                  <a:prstClr val="white"/>
                </a:solidFill>
                <a:latin typeface="Aptos ExtraBold"/>
                <a:ea typeface="HYHeadLine M"/>
              </a:rPr>
              <a:t>중국 SDV API 표준 분석</a:t>
            </a:r>
            <a:endParaRPr kumimoji="1" lang="ko-KR" altLang="en-US" sz="4400">
              <a:solidFill>
                <a:prstClr val="white"/>
              </a:solidFill>
              <a:latin typeface="Aptos ExtraBold"/>
              <a:ea typeface="HYHeadLine M"/>
            </a:endParaRPr>
          </a:p>
          <a:p>
            <a:pPr lvl="0" algn="ctr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3200">
                <a:solidFill>
                  <a:prstClr val="white"/>
                </a:solidFill>
                <a:latin typeface="Aptos ExtraBold"/>
                <a:ea typeface="HYHeadLine M"/>
              </a:rPr>
              <a:t>Device Abstraction API (Part 2)</a:t>
            </a:r>
            <a:endParaRPr kumimoji="1" lang="ko-KR" altLang="en-US" sz="3200">
              <a:solidFill>
                <a:prstClr val="white"/>
              </a:solidFill>
              <a:latin typeface="Aptos ExtraBold"/>
              <a:ea typeface="HYHeadLine M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0" y="254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가로 글상자 22"/>
          <p:cNvSpPr txBox="1"/>
          <p:nvPr/>
        </p:nvSpPr>
        <p:spPr>
          <a:xfrm>
            <a:off x="3740725" y="2883476"/>
            <a:ext cx="4961315" cy="145801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Device API 개요와 설계 목적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계층 구조 (ECU → Abstract Device → Service)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데이터 모델과 메시지 정의 방식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도메인별 인터페이스 사례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Atomic API와의 연동 및 시사점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6845782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 sz="2800">
                <a:latin typeface="Aptos ExtraBold"/>
              </a:rPr>
              <a:t>Device API 개요와 설계 목적</a:t>
            </a:r>
            <a:endParaRPr lang="ko-KR" altLang="en-US" sz="2800">
              <a:latin typeface="Aptos ExtraBold"/>
            </a:endParaRPr>
          </a:p>
        </p:txBody>
      </p:sp>
      <p:sp>
        <p:nvSpPr>
          <p:cNvPr id="3" name="가로 글상자 2"/>
          <p:cNvSpPr txBox="1"/>
          <p:nvPr/>
        </p:nvSpPr>
        <p:spPr>
          <a:xfrm>
            <a:off x="1972973" y="1228811"/>
            <a:ext cx="8020917" cy="419853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ko-KR"/>
              <a:t>정의: 하드웨어 장치(센서, 액추에이터 등)를 추상화하여 상위 서비스(API)와 연결하는 인터페이스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설계 목적: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하드웨어와 서비스 로직의 분리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이기종 ECU·장치 간 통합 인터페이스 제공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재사용성 및 플랫폼 독립성 확보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역할: Atomic Service API가 차량 기능(Service)을 정의하면, Device API는 이를 실제 장치에 매핑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📌 시각화: Service ↔ Device API ↔ Hardware 흐름 다이어그램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65480923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 sz="2800">
                <a:latin typeface="Aptos ExtraBold"/>
              </a:rPr>
              <a:t>계층 구조 (ECU → Abstract Device → Service)</a:t>
            </a:r>
            <a:endParaRPr lang="ko-KR" altLang="en-US" sz="2800">
              <a:latin typeface="Aptos ExtraBold"/>
            </a:endParaRPr>
          </a:p>
        </p:txBody>
      </p:sp>
      <p:sp>
        <p:nvSpPr>
          <p:cNvPr id="3" name="가로 글상자 2"/>
          <p:cNvSpPr txBox="1"/>
          <p:nvPr/>
        </p:nvSpPr>
        <p:spPr>
          <a:xfrm>
            <a:off x="639473" y="1606391"/>
            <a:ext cx="8020917" cy="584977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ko-KR"/>
              <a:t>구성 계층: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ECU / Sensor / Actuator (물리 장치)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Abstract Device API (표준화된 인터페이스)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Service Layer (상위 애플리케이션)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특징: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각 ECU 기능을 추상화 객체로 정의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Service API가 Abstract Device를 호출 → 하드웨어 제어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📌 시각화: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[ Service Layer ]</a:t>
            </a:r>
            <a:endParaRPr lang="ko-KR" altLang="ko-KR"/>
          </a:p>
          <a:p>
            <a:pPr lvl="0">
              <a:defRPr/>
            </a:pPr>
            <a:r>
              <a:rPr lang="ko-KR" altLang="ko-KR"/>
              <a:t>        ↓</a:t>
            </a:r>
            <a:endParaRPr lang="ko-KR" altLang="ko-KR"/>
          </a:p>
          <a:p>
            <a:pPr lvl="0">
              <a:defRPr/>
            </a:pPr>
            <a:r>
              <a:rPr lang="ko-KR" altLang="ko-KR"/>
              <a:t>[ Abstract Device API ]</a:t>
            </a:r>
            <a:endParaRPr lang="ko-KR" altLang="ko-KR"/>
          </a:p>
          <a:p>
            <a:pPr lvl="0">
              <a:defRPr/>
            </a:pPr>
            <a:r>
              <a:rPr lang="ko-KR" altLang="ko-KR"/>
              <a:t>        ↓</a:t>
            </a:r>
            <a:endParaRPr lang="ko-KR" altLang="ko-KR"/>
          </a:p>
          <a:p>
            <a:pPr lvl="0">
              <a:defRPr/>
            </a:pPr>
            <a:r>
              <a:rPr lang="ko-KR" altLang="ko-KR"/>
              <a:t>[ ECU / Sensor / Actuator ]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04843813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 sz="2800">
                <a:latin typeface="Aptos ExtraBold"/>
              </a:rPr>
              <a:t>데이터 모델과 메시지 정의 방식</a:t>
            </a:r>
            <a:endParaRPr lang="ko-KR" altLang="en-US" sz="2800">
              <a:latin typeface="Aptos ExtraBold"/>
            </a:endParaRPr>
          </a:p>
        </p:txBody>
      </p:sp>
      <p:sp>
        <p:nvSpPr>
          <p:cNvPr id="3" name="가로 글상자 2"/>
          <p:cNvSpPr txBox="1"/>
          <p:nvPr/>
        </p:nvSpPr>
        <p:spPr>
          <a:xfrm>
            <a:off x="812653" y="986356"/>
            <a:ext cx="8020918" cy="529823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ko-KR"/>
              <a:t>메시지 형식: JSON 기반 Key-Value 구조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구성 요소: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deviceId : 장치 식별자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interface : 추상화된 기능 (e.g., read, write)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params : 입력/출력 파라미터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result : 수행 결과 및 상태 코드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특징: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Event-driven + Request/Response 지원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QoS, Timeout 등 제약조건 포함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📌 시각화: JSON 예시 코드 블록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50067548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 sz="2800">
                <a:latin typeface="Aptos ExtraBold"/>
              </a:rPr>
              <a:t>도메인별 인터페이스 사례 &amp; Atomic API 연동 시사점</a:t>
            </a:r>
            <a:endParaRPr lang="ko-KR" altLang="en-US" sz="2800">
              <a:latin typeface="Aptos ExtraBold"/>
            </a:endParaRPr>
          </a:p>
        </p:txBody>
      </p:sp>
      <p:sp>
        <p:nvSpPr>
          <p:cNvPr id="3" name="가로 글상자 2"/>
          <p:cNvSpPr txBox="1"/>
          <p:nvPr/>
        </p:nvSpPr>
        <p:spPr>
          <a:xfrm>
            <a:off x="899245" y="986355"/>
            <a:ext cx="8020918" cy="639361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ko-KR"/>
              <a:t>도메인별 인터페이스 사례: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Sensor Domain: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API: readSensorData(deviceId) → 데이터 반환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Power Domain: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API: setPowerState(deviceId, mode)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IVI Domain: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API: playAudio(deviceId, source)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Atomic API 연동 시사점: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Atomic API = “무엇을 할 것인가” (서비스 단위 정의)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Device API = “어떻게 실행할 것인가” (하드웨어 실행 계층)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두 계층 연동으로 서비스-장치 통합 구조 완성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📌 시각화: Atomic API ↔ Device API ↔ Hardware 매핑 그림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38078891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차량, 육상 차량, 하늘, 야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-6316" y="863031"/>
            <a:ext cx="12198316" cy="1845664"/>
          </a:xfrm>
          <a:prstGeom prst="rect">
            <a:avLst/>
          </a:prstGeom>
          <a:gradFill>
            <a:gsLst>
              <a:gs pos="100000">
                <a:srgbClr val="001642"/>
              </a:gs>
              <a:gs pos="0">
                <a:srgbClr val="001642"/>
              </a:gs>
              <a:gs pos="0">
                <a:srgbClr val="001642">
                  <a:alpha val="58824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1019424"/>
            <a:ext cx="12213715" cy="1607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4400">
                <a:solidFill>
                  <a:prstClr val="white"/>
                </a:solidFill>
                <a:latin typeface="Aptos ExtraBold"/>
                <a:ea typeface="HYHeadLine M"/>
              </a:rPr>
              <a:t>종합 분석 및 시사점</a:t>
            </a:r>
            <a:endParaRPr kumimoji="1" lang="ko-KR" altLang="en-US" sz="4400">
              <a:solidFill>
                <a:prstClr val="white"/>
              </a:solidFill>
              <a:latin typeface="Aptos ExtraBold"/>
              <a:ea typeface="HYHeadLine M"/>
            </a:endParaRPr>
          </a:p>
          <a:p>
            <a:pPr lvl="0" algn="ctr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3200">
                <a:solidFill>
                  <a:prstClr val="white"/>
                </a:solidFill>
                <a:latin typeface="Aptos ExtraBold"/>
                <a:ea typeface="HYHeadLine M"/>
              </a:rPr>
              <a:t>Comprehensive Analysis and Implications</a:t>
            </a:r>
            <a:endParaRPr kumimoji="1" lang="ko-KR" altLang="en-US" sz="3200">
              <a:solidFill>
                <a:prstClr val="white"/>
              </a:solidFill>
              <a:latin typeface="Aptos ExtraBold"/>
              <a:ea typeface="HYHeadLine M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0" y="254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가로 글상자 22"/>
          <p:cNvSpPr txBox="1"/>
          <p:nvPr/>
        </p:nvSpPr>
        <p:spPr>
          <a:xfrm>
            <a:off x="3740725" y="2883476"/>
            <a:ext cx="4551740" cy="255339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중국 표준의 의의 (독자 생태계, 기술 자립)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AUTOSAR 등 기존 표준과 비교 분석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중국 표준의 장단점 평가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한국 자동차 산업에 주는 시사점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종합 정리 및 Q&amp;A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8969289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 sz="2800">
                <a:latin typeface="Aptos ExtraBold"/>
              </a:rPr>
              <a:t>중국 표준의 의의: 독자 생태계 &amp; 기술 자립</a:t>
            </a:r>
            <a:endParaRPr lang="ko-KR" altLang="en-US" sz="2800">
              <a:latin typeface="Aptos ExtraBold"/>
            </a:endParaRPr>
          </a:p>
        </p:txBody>
      </p:sp>
      <p:sp>
        <p:nvSpPr>
          <p:cNvPr id="3" name="가로 글상자 2"/>
          <p:cNvSpPr txBox="1"/>
          <p:nvPr/>
        </p:nvSpPr>
        <p:spPr>
          <a:xfrm>
            <a:off x="1384154" y="1557856"/>
            <a:ext cx="8020918" cy="227881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ko-KR"/>
              <a:t>서비스 지향(SOA)·개방형 API로 상위 애플리케이션을 빠르게 이식·확장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Device Abstraction으로 하드웨어(ECU/센서/액추에이터) 의존도 완화 → 부품 다변화·국산화 유리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국가 주도 표준화(기관·산업 연계)로 테스트·적합성 체계 동반 구축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EV → SDV → 스마트시티로 이어지는 산업 연계 시너지(데이터·연결성 중심)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64638358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 sz="2800">
                <a:latin typeface="Aptos ExtraBold"/>
              </a:rPr>
              <a:t>AUTOSAR 등 기존 표준과 비교 분석</a:t>
            </a:r>
            <a:endParaRPr lang="ko-KR" altLang="en-US" sz="2800">
              <a:latin typeface="Aptos ExtraBold"/>
            </a:endParaRPr>
          </a:p>
        </p:txBody>
      </p:sp>
      <p:sp>
        <p:nvSpPr>
          <p:cNvPr id="3" name="가로 글상자 2"/>
          <p:cNvSpPr txBox="1"/>
          <p:nvPr/>
        </p:nvSpPr>
        <p:spPr>
          <a:xfrm>
            <a:off x="656791" y="1436628"/>
            <a:ext cx="9423691" cy="365041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ko-KR"/>
              <a:t>구분	중국 SDV API (Atomic/Device)	AUTOSAR (Classic/Adaptive)	COVESA VSS / Eclipse SDV</a:t>
            </a:r>
            <a:endParaRPr lang="ko-KR" altLang="ko-KR"/>
          </a:p>
          <a:p>
            <a:pPr lvl="0">
              <a:defRPr/>
            </a:pPr>
            <a:r>
              <a:rPr lang="ko-KR" altLang="ko-KR"/>
              <a:t>초점	서비스/장치 API 표준	E/E 아키텍처·SW 플랫폼	신호/데이터 모델, 오픈소스 생태계</a:t>
            </a:r>
            <a:endParaRPr lang="ko-KR" altLang="ko-KR"/>
          </a:p>
          <a:p>
            <a:pPr lvl="0">
              <a:defRPr/>
            </a:pPr>
            <a:r>
              <a:rPr lang="ko-KR" altLang="ko-KR"/>
              <a:t>단위	Service / Method / Event / Field	SWC, RTE, POSIX 기반 Adaptive	Vehicle Signal, 데이터 스키마</a:t>
            </a:r>
            <a:endParaRPr lang="ko-KR" altLang="ko-KR"/>
          </a:p>
          <a:p>
            <a:pPr lvl="0">
              <a:defRPr/>
            </a:pPr>
            <a:r>
              <a:rPr lang="ko-KR" altLang="ko-KR"/>
              <a:t>목표	신속한 서비스 개발·배포, HW 추상화	기능안전·품질·통합 프레임워크	상호운용 데이터 계층</a:t>
            </a:r>
            <a:endParaRPr lang="ko-KR" altLang="ko-KR"/>
          </a:p>
          <a:p>
            <a:pPr lvl="0">
              <a:defRPr/>
            </a:pPr>
            <a:r>
              <a:rPr lang="ko-KR" altLang="ko-KR"/>
              <a:t>거버넌스	국가·산업 주도	글로벌 컨소시엄	오픈 커뮤니티 중심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요지: 중국 표준은 API 인터페이스/추상화에 초점, AUTOSAR는 플랫폼·안전 체계, VSS는 데이터 통일에 강점. 상호보완 가능성 높음</a:t>
            </a:r>
            <a:endParaRPr lang="ko-KR" altLang="ko-KR"/>
          </a:p>
          <a:p>
            <a:pPr lvl="0">
              <a:defRPr/>
            </a:pPr>
            <a:r>
              <a:rPr lang="ko-KR" altLang="ko-KR"/>
              <a:t>.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50589457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차량, 육상 차량, 하늘, 야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-6316" y="863031"/>
            <a:ext cx="12198316" cy="1845664"/>
          </a:xfrm>
          <a:prstGeom prst="rect">
            <a:avLst/>
          </a:prstGeom>
          <a:gradFill>
            <a:gsLst>
              <a:gs pos="100000">
                <a:srgbClr val="001642"/>
              </a:gs>
              <a:gs pos="0">
                <a:srgbClr val="001642"/>
              </a:gs>
              <a:gs pos="0">
                <a:srgbClr val="001642">
                  <a:alpha val="58824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1019424"/>
            <a:ext cx="12213715" cy="1607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4400">
                <a:solidFill>
                  <a:prstClr val="white"/>
                </a:solidFill>
                <a:latin typeface="Aptos ExtraBold"/>
                <a:ea typeface="HYHeadLine M"/>
              </a:rPr>
              <a:t>SDV 개요 및 중국 표준화 배경</a:t>
            </a:r>
            <a:endParaRPr kumimoji="1" lang="ko-KR" altLang="en-US" sz="4400">
              <a:solidFill>
                <a:prstClr val="white"/>
              </a:solidFill>
              <a:latin typeface="Aptos ExtraBold"/>
              <a:ea typeface="HYHeadLine M"/>
            </a:endParaRPr>
          </a:p>
          <a:p>
            <a:pPr lvl="0" algn="ctr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3200">
                <a:solidFill>
                  <a:prstClr val="white"/>
                </a:solidFill>
                <a:latin typeface="Aptos ExtraBold"/>
                <a:ea typeface="HYHeadLine M"/>
              </a:rPr>
              <a:t>Overview of SDV and Background of China’s Standardization</a:t>
            </a:r>
            <a:endParaRPr kumimoji="1" lang="en-US" altLang="ko-KR" sz="3200">
              <a:solidFill>
                <a:prstClr val="white"/>
              </a:solidFill>
              <a:latin typeface="Aptos ExtraBold"/>
              <a:ea typeface="HYHeadLine M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0" y="254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가로 글상자 22"/>
          <p:cNvSpPr txBox="1"/>
          <p:nvPr/>
        </p:nvSpPr>
        <p:spPr>
          <a:xfrm>
            <a:off x="2840179" y="3108612"/>
            <a:ext cx="5666165" cy="201046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SDV 개념과 기존 차량 구조와의 차이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글로벌 표준화 동향 (AUTOSAR, SOAFEE, COVESA 등)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중국의 SDV 표준 추진 배경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중국 표준화 전략 개요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563048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 sz="2800">
                <a:latin typeface="Aptos ExtraBold"/>
              </a:rPr>
              <a:t>중국 표준의 장단점 평가</a:t>
            </a:r>
            <a:endParaRPr lang="ko-KR" altLang="en-US" sz="2800">
              <a:latin typeface="Aptos ExtraBold"/>
            </a:endParaRPr>
          </a:p>
        </p:txBody>
      </p:sp>
      <p:sp>
        <p:nvSpPr>
          <p:cNvPr id="3" name="가로 글상자 2"/>
          <p:cNvSpPr txBox="1"/>
          <p:nvPr/>
        </p:nvSpPr>
        <p:spPr>
          <a:xfrm>
            <a:off x="1384154" y="1557856"/>
            <a:ext cx="8020918" cy="475531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ko-KR"/>
              <a:t>장점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서비스·장치 계층 분리로 재사용성/확장성↑, 공급망 유연성↑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도메인 분류·표준 인터페이스로 이기종 시스템 통합 비용 절감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국가 차원 실증·보급 드라이브 → 적용 속도 기대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단점/리스크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국제 표준과의 호환성·중복 이슈(이중 유지 비용)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API 계층화에 따른 성능 오버헤드, 실시간성 검증 필요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보안·인증·QoS 운영 규칙의 성숙도·도구 체인 미성숙 가능성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OEM별 프로파일 분화 시 단일 표준의 파편화 우려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00225024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 sz="2800">
                <a:latin typeface="Aptos ExtraBold"/>
              </a:rPr>
              <a:t>한국 자동차 산업에 주는 시사점</a:t>
            </a:r>
            <a:endParaRPr lang="ko-KR" altLang="en-US" sz="2800">
              <a:latin typeface="Aptos ExtraBold"/>
            </a:endParaRPr>
          </a:p>
        </p:txBody>
      </p:sp>
      <p:sp>
        <p:nvSpPr>
          <p:cNvPr id="3" name="가로 글상자 2"/>
          <p:cNvSpPr txBox="1"/>
          <p:nvPr/>
        </p:nvSpPr>
        <p:spPr>
          <a:xfrm>
            <a:off x="1384154" y="1557856"/>
            <a:ext cx="8020918" cy="392663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ko-KR"/>
              <a:t>매핑 전략: COVESA VSS ↔ Atomic API ↔ Device API 간 매핑 가이드 마련(국내 공통 프로파일)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IVN/TSN 기반 실시간 제약 반영: 메시지 주기·QoS·우선순위(PCP) 표준 파라미터화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국산 부품 연계: 국산 ECU/센서에 대한 Device Abstraction 적합성 프로파일 정의(시험 항목 포함)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보안·OTA 통합 규격: R155/156, SBOM·SCA, 키관리·리모트 업데이트 정책을 API 정책과 연동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시험/실증 체계: 국내 적합성·상호운용 시험베드(레퍼런스 차량/게이트웨이) 구축 → 공급망 단위 검증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15330816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 sz="2800">
                <a:latin typeface="Aptos ExtraBold"/>
              </a:rPr>
              <a:t>종합 정리 &amp; Q&amp;A</a:t>
            </a:r>
            <a:endParaRPr lang="ko-KR" altLang="en-US" sz="2800">
              <a:latin typeface="Aptos ExtraBold"/>
            </a:endParaRPr>
          </a:p>
        </p:txBody>
      </p:sp>
      <p:sp>
        <p:nvSpPr>
          <p:cNvPr id="3" name="가로 글상자 2"/>
          <p:cNvSpPr txBox="1"/>
          <p:nvPr/>
        </p:nvSpPr>
        <p:spPr>
          <a:xfrm>
            <a:off x="1384154" y="1557856"/>
            <a:ext cx="9596873" cy="338371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ko-KR"/>
              <a:t>중국 표준의 핵심: 서비스 API + 장치 추상화로 빠른 서비스 전개와 HW 독립성 확보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AUTOSAR/VSS 등과의 상호보완적 활용이 현실적 전략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한국은 매핑 가이드·프로파일·테스트베드 3종 세트를 선제 구축 필요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Next Step: (1) 우선 도메인 선정(예: 파워/IVI/센서), (2) 국내 프로파일 초안, (3) PoC 차량 실증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참고 근거: 초기 SDV 개념·배경 및 중국 추진 맥락 요약</a:t>
            </a:r>
            <a:endParaRPr lang="ko-KR" altLang="ko-KR"/>
          </a:p>
          <a:p>
            <a:pPr lvl="0">
              <a:defRPr/>
            </a:pPr>
            <a:r>
              <a:rPr lang="ko-KR" altLang="ko-KR"/>
              <a:t>, 중국 표준(Atomic/Device) 구조·철학 및 글로벌 표준 언급</a:t>
            </a:r>
            <a:endParaRPr lang="ko-KR" altLang="ko-KR"/>
          </a:p>
          <a:p>
            <a:pPr lvl="0">
              <a:defRPr/>
            </a:pPr>
            <a:r>
              <a:rPr lang="ko-KR" altLang="ko-KR"/>
              <a:t>.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50992100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 altLang="ko-KR" sz="2800">
                <a:latin typeface="Aptos ExtraBold"/>
              </a:rPr>
              <a:t>Software-Defined Vehicle Solutions</a:t>
            </a:r>
            <a:endParaRPr lang="ko-KR" altLang="en-US" sz="2800">
              <a:latin typeface="Aptos ExtraBold"/>
            </a:endParaRPr>
          </a:p>
        </p:txBody>
      </p:sp>
      <p:grpSp>
        <p:nvGrpSpPr>
          <p:cNvPr id="240" name="그룹 239"/>
          <p:cNvGrpSpPr>
            <a:grpSpLocks noChangeAspect="1"/>
          </p:cNvGrpSpPr>
          <p:nvPr/>
        </p:nvGrpSpPr>
        <p:grpSpPr>
          <a:xfrm rot="0">
            <a:off x="3406898" y="889381"/>
            <a:ext cx="5676059" cy="5400000"/>
            <a:chOff x="21616578" y="5939675"/>
            <a:chExt cx="3240000" cy="3240000"/>
          </a:xfrm>
          <a:effectLst>
            <a:outerShdw blurRad="1270000" algn="ctr" rotWithShape="0">
              <a:prstClr val="black">
                <a:alpha val="50000"/>
              </a:prstClr>
            </a:outerShdw>
          </a:effectLst>
        </p:grpSpPr>
        <p:sp>
          <p:nvSpPr>
            <p:cNvPr id="241" name="타원 240"/>
            <p:cNvSpPr/>
            <p:nvPr/>
          </p:nvSpPr>
          <p:spPr>
            <a:xfrm>
              <a:off x="21616578" y="5939675"/>
              <a:ext cx="3240000" cy="3240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816">
                <a:latin typeface="Aptos ExtraBold"/>
              </a:endParaRPr>
            </a:p>
          </p:txBody>
        </p:sp>
        <p:sp>
          <p:nvSpPr>
            <p:cNvPr id="242" name="타원 241"/>
            <p:cNvSpPr/>
            <p:nvPr/>
          </p:nvSpPr>
          <p:spPr>
            <a:xfrm>
              <a:off x="21751578" y="6074675"/>
              <a:ext cx="2970000" cy="297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816">
                <a:latin typeface="Aptos ExtraBold"/>
              </a:endParaRPr>
            </a:p>
          </p:txBody>
        </p:sp>
        <p:grpSp>
          <p:nvGrpSpPr>
            <p:cNvPr id="245" name="그룹 244"/>
            <p:cNvGrpSpPr/>
            <p:nvPr/>
          </p:nvGrpSpPr>
          <p:grpSpPr>
            <a:xfrm rot="0">
              <a:off x="21886578" y="6200844"/>
              <a:ext cx="2700000" cy="2700000"/>
              <a:chOff x="9377705" y="6013787"/>
              <a:chExt cx="1080000" cy="1080000"/>
            </a:xfrm>
          </p:grpSpPr>
          <p:sp>
            <p:nvSpPr>
              <p:cNvPr id="248" name="타원 247"/>
              <p:cNvSpPr/>
              <p:nvPr/>
            </p:nvSpPr>
            <p:spPr>
              <a:xfrm>
                <a:off x="9451780" y="6087862"/>
                <a:ext cx="931850" cy="93185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9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2659" tIns="16329" rIns="32659" bIns="16329" anchor="ctr"/>
              <a:lstStyle/>
              <a:p>
                <a:pPr lvl="0" algn="ctr" defTabSz="293218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476" spc="-14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ptos ExtraBold"/>
                  <a:ea typeface="Pretendard ExtraBold"/>
                  <a:cs typeface="Pretendard ExtraBold"/>
                </a:endParaRPr>
              </a:p>
            </p:txBody>
          </p:sp>
          <p:sp>
            <p:nvSpPr>
              <p:cNvPr id="249" name="타원 248"/>
              <p:cNvSpPr/>
              <p:nvPr/>
            </p:nvSpPr>
            <p:spPr>
              <a:xfrm>
                <a:off x="9377705" y="6013787"/>
                <a:ext cx="1080000" cy="1080000"/>
              </a:xfrm>
              <a:prstGeom prst="ellipse">
                <a:avLst/>
              </a:prstGeom>
              <a:noFill/>
              <a:ln w="444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2659" tIns="16329" rIns="32659" bIns="16329" anchor="ctr"/>
              <a:lstStyle/>
              <a:p>
                <a:pPr lvl="0" algn="ctr" defTabSz="293218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498" spc="-14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ptos ExtraBold"/>
                  <a:ea typeface="Pretendard ExtraBold"/>
                  <a:cs typeface="Pretendard ExtraBold"/>
                </a:endParaRPr>
              </a:p>
            </p:txBody>
          </p:sp>
          <p:sp>
            <p:nvSpPr>
              <p:cNvPr id="250" name="원호 249"/>
              <p:cNvSpPr/>
              <p:nvPr/>
            </p:nvSpPr>
            <p:spPr>
              <a:xfrm rot="10800000">
                <a:off x="9377705" y="6013787"/>
                <a:ext cx="1080000" cy="1080000"/>
              </a:xfrm>
              <a:prstGeom prst="arc">
                <a:avLst>
                  <a:gd name="adj1" fmla="val 21465709"/>
                  <a:gd name="adj2" fmla="val 5402897"/>
                </a:avLst>
              </a:prstGeom>
              <a:noFill/>
              <a:ln w="44450" cap="sq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41476" tIns="20738" rIns="41476" bIns="20738" anchor="ctr" anchorCtr="0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endParaRPr lang="ko-KR" altLang="en-US" sz="816">
                  <a:latin typeface="Aptos ExtraBold"/>
                </a:endParaRPr>
              </a:p>
            </p:txBody>
          </p:sp>
          <p:sp>
            <p:nvSpPr>
              <p:cNvPr id="251" name="원호 250"/>
              <p:cNvSpPr/>
              <p:nvPr/>
            </p:nvSpPr>
            <p:spPr>
              <a:xfrm rot="10800000" flipH="1">
                <a:off x="9377705" y="6013787"/>
                <a:ext cx="1080000" cy="1080000"/>
              </a:xfrm>
              <a:prstGeom prst="arc">
                <a:avLst>
                  <a:gd name="adj1" fmla="val 21567801"/>
                  <a:gd name="adj2" fmla="val 5350376"/>
                </a:avLst>
              </a:prstGeom>
              <a:noFill/>
              <a:ln w="44450" cap="sq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41476" tIns="20738" rIns="41476" bIns="20738" anchor="ctr" anchorCtr="0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endParaRPr lang="ko-KR" altLang="en-US" sz="816">
                  <a:latin typeface="Aptos ExtraBold"/>
                </a:endParaRPr>
              </a:p>
            </p:txBody>
          </p:sp>
          <p:sp>
            <p:nvSpPr>
              <p:cNvPr id="252" name="원호 251"/>
              <p:cNvSpPr/>
              <p:nvPr/>
            </p:nvSpPr>
            <p:spPr>
              <a:xfrm rot="10800000" flipH="1" flipV="1">
                <a:off x="9377705" y="6013787"/>
                <a:ext cx="1080000" cy="1080000"/>
              </a:xfrm>
              <a:prstGeom prst="arc">
                <a:avLst>
                  <a:gd name="adj1" fmla="val 135508"/>
                  <a:gd name="adj2" fmla="val 5402897"/>
                </a:avLst>
              </a:prstGeom>
              <a:noFill/>
              <a:ln w="44450" cap="sq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41476" tIns="20738" rIns="41476" bIns="20738" anchor="ctr" anchorCtr="0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endParaRPr lang="ko-KR" altLang="en-US" sz="816">
                  <a:latin typeface="Aptos ExtraBold"/>
                </a:endParaRPr>
              </a:p>
            </p:txBody>
          </p:sp>
          <p:sp>
            <p:nvSpPr>
              <p:cNvPr id="253" name="원호 252"/>
              <p:cNvSpPr/>
              <p:nvPr/>
            </p:nvSpPr>
            <p:spPr>
              <a:xfrm rot="5400000">
                <a:off x="9377705" y="6013787"/>
                <a:ext cx="1080000" cy="1080000"/>
              </a:xfrm>
              <a:prstGeom prst="arc">
                <a:avLst>
                  <a:gd name="adj1" fmla="val 53863"/>
                  <a:gd name="adj2" fmla="val 5258984"/>
                </a:avLst>
              </a:prstGeom>
              <a:noFill/>
              <a:ln w="44450" cap="sq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41476" tIns="20738" rIns="41476" bIns="20738" anchor="ctr" anchorCtr="0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endParaRPr lang="ko-KR" altLang="en-US" sz="816">
                  <a:latin typeface="Aptos ExtraBold"/>
                </a:endParaRPr>
              </a:p>
            </p:txBody>
          </p:sp>
        </p:grpSp>
      </p:grpSp>
      <p:pic>
        <p:nvPicPr>
          <p:cNvPr id="6" name="그림 5" descr="헬멧이(가) 표시된 사진  낮은 신뢰도로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40574" y="2495808"/>
            <a:ext cx="3632416" cy="2161058"/>
          </a:xfrm>
          <a:prstGeom prst="rect">
            <a:avLst/>
          </a:prstGeom>
        </p:spPr>
      </p:pic>
      <p:sp>
        <p:nvSpPr>
          <p:cNvPr id="225" name="사각형: 둥근 모서리 224"/>
          <p:cNvSpPr/>
          <p:nvPr/>
        </p:nvSpPr>
        <p:spPr>
          <a:xfrm>
            <a:off x="7110607" y="4093206"/>
            <a:ext cx="3545222" cy="2208048"/>
          </a:xfrm>
          <a:prstGeom prst="roundRect">
            <a:avLst>
              <a:gd name="adj" fmla="val 7042"/>
            </a:avLst>
          </a:prstGeom>
          <a:solidFill>
            <a:schemeClr val="bg1">
              <a:lumMod val="95000"/>
            </a:schemeClr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816">
              <a:ln w="9525">
                <a:solidFill>
                  <a:schemeClr val="accent3">
                    <a:lumMod val="75000"/>
                    <a:alpha val="0"/>
                  </a:schemeClr>
                </a:solidFill>
              </a:ln>
              <a:latin typeface="Aptos ExtraBold"/>
            </a:endParaRPr>
          </a:p>
        </p:txBody>
      </p:sp>
      <p:sp>
        <p:nvSpPr>
          <p:cNvPr id="178" name="사각형: 둥근 모서리 177"/>
          <p:cNvSpPr/>
          <p:nvPr/>
        </p:nvSpPr>
        <p:spPr>
          <a:xfrm>
            <a:off x="7087242" y="1006275"/>
            <a:ext cx="3545222" cy="2208048"/>
          </a:xfrm>
          <a:prstGeom prst="roundRect">
            <a:avLst>
              <a:gd name="adj" fmla="val 7042"/>
            </a:avLst>
          </a:prstGeom>
          <a:solidFill>
            <a:schemeClr val="bg1">
              <a:lumMod val="95000"/>
            </a:schemeClr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816">
              <a:ln w="9525">
                <a:solidFill>
                  <a:schemeClr val="accent3">
                    <a:lumMod val="75000"/>
                    <a:alpha val="0"/>
                  </a:schemeClr>
                </a:solidFill>
              </a:ln>
              <a:latin typeface="Aptos ExtraBold"/>
            </a:endParaRPr>
          </a:p>
        </p:txBody>
      </p:sp>
      <p:sp>
        <p:nvSpPr>
          <p:cNvPr id="136" name="사각형: 둥근 모서리 135"/>
          <p:cNvSpPr/>
          <p:nvPr/>
        </p:nvSpPr>
        <p:spPr>
          <a:xfrm>
            <a:off x="1274384" y="4028822"/>
            <a:ext cx="3822212" cy="2261562"/>
          </a:xfrm>
          <a:prstGeom prst="roundRect">
            <a:avLst>
              <a:gd name="adj" fmla="val 7042"/>
            </a:avLst>
          </a:prstGeom>
          <a:solidFill>
            <a:schemeClr val="bg1">
              <a:lumMod val="95000"/>
            </a:schemeClr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816">
              <a:ln w="9525">
                <a:solidFill>
                  <a:schemeClr val="accent3">
                    <a:lumMod val="75000"/>
                    <a:alpha val="0"/>
                  </a:schemeClr>
                </a:solidFill>
              </a:ln>
              <a:latin typeface="Aptos ExtraBold"/>
            </a:endParaRPr>
          </a:p>
        </p:txBody>
      </p:sp>
      <p:sp>
        <p:nvSpPr>
          <p:cNvPr id="113" name="사각형: 둥근 모서리 112"/>
          <p:cNvSpPr/>
          <p:nvPr/>
        </p:nvSpPr>
        <p:spPr>
          <a:xfrm>
            <a:off x="1551375" y="921902"/>
            <a:ext cx="3545222" cy="2206170"/>
          </a:xfrm>
          <a:prstGeom prst="roundRect">
            <a:avLst>
              <a:gd name="adj" fmla="val 7042"/>
            </a:avLst>
          </a:prstGeom>
          <a:solidFill>
            <a:schemeClr val="bg1">
              <a:lumMod val="95000"/>
            </a:schemeClr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816">
              <a:ln w="9525">
                <a:solidFill>
                  <a:schemeClr val="accent3">
                    <a:lumMod val="75000"/>
                    <a:alpha val="0"/>
                  </a:schemeClr>
                </a:solidFill>
              </a:ln>
              <a:latin typeface="Aptos ExtraBold"/>
            </a:endParaRPr>
          </a:p>
        </p:txBody>
      </p:sp>
      <p:grpSp>
        <p:nvGrpSpPr>
          <p:cNvPr id="114" name="그룹 113"/>
          <p:cNvGrpSpPr/>
          <p:nvPr/>
        </p:nvGrpSpPr>
        <p:grpSpPr>
          <a:xfrm rot="0">
            <a:off x="2939829" y="906667"/>
            <a:ext cx="2201086" cy="254136"/>
            <a:chOff x="17813792" y="607810"/>
            <a:chExt cx="3060000" cy="299138"/>
          </a:xfrm>
        </p:grpSpPr>
        <p:sp>
          <p:nvSpPr>
            <p:cNvPr id="117" name="사각형: 둥근 모서리 116"/>
            <p:cNvSpPr/>
            <p:nvPr/>
          </p:nvSpPr>
          <p:spPr>
            <a:xfrm>
              <a:off x="17813792" y="607810"/>
              <a:ext cx="3060000" cy="29913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4939" tIns="0" rIns="0" bIns="0" anchor="ctr"/>
            <a:lstStyle/>
            <a:p>
              <a:pPr lvl="0" algn="ctr">
                <a:defRPr/>
              </a:pPr>
              <a:r>
                <a:rPr lang="en-US" altLang="ko-KR" sz="1200" b="1">
                  <a:ln w="9525">
                    <a:solidFill>
                      <a:schemeClr val="accent3">
                        <a:lumMod val="75000"/>
                        <a:alpha val="0"/>
                      </a:schemeClr>
                    </a:solidFill>
                  </a:ln>
                  <a:latin typeface="Aptos ExtraBold"/>
                  <a:ea typeface="KoPub돋움체 Medium"/>
                </a:rPr>
                <a:t>Time Sensitive Network</a:t>
              </a:r>
              <a:endParaRPr lang="ko-KR" altLang="en-US" sz="1200" b="1">
                <a:ln w="9525"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latin typeface="Aptos ExtraBold"/>
                <a:ea typeface="KoPub돋움체 Medium"/>
              </a:endParaRPr>
            </a:p>
          </p:txBody>
        </p:sp>
        <p:sp>
          <p:nvSpPr>
            <p:cNvPr id="124" name="사각형: 둥근 모서리 123"/>
            <p:cNvSpPr/>
            <p:nvPr/>
          </p:nvSpPr>
          <p:spPr>
            <a:xfrm>
              <a:off x="17844380" y="648227"/>
              <a:ext cx="483305" cy="218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lvl="0" algn="ctr">
                <a:defRPr/>
              </a:pPr>
              <a:r>
                <a:rPr lang="en-US" altLang="ko-KR" sz="1200" b="1">
                  <a:ln w="9525">
                    <a:solidFill>
                      <a:schemeClr val="accent3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ptos ExtraBold"/>
                  <a:ea typeface="KoPub돋움체 Medium"/>
                </a:rPr>
                <a:t>1</a:t>
              </a:r>
              <a:endParaRPr lang="en-US" altLang="ko-KR" sz="1200" b="1">
                <a:solidFill>
                  <a:schemeClr val="tx1">
                    <a:lumMod val="85000"/>
                    <a:lumOff val="15000"/>
                  </a:schemeClr>
                </a:solidFill>
                <a:latin typeface="Aptos ExtraBold"/>
                <a:ea typeface="KoPub돋움체 Medium"/>
              </a:endParaRPr>
            </a:p>
          </p:txBody>
        </p:sp>
      </p:grpSp>
      <p:sp>
        <p:nvSpPr>
          <p:cNvPr id="180" name="사각형: 둥근 모서리 179"/>
          <p:cNvSpPr/>
          <p:nvPr/>
        </p:nvSpPr>
        <p:spPr>
          <a:xfrm>
            <a:off x="7100698" y="1016278"/>
            <a:ext cx="2451600" cy="25413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4939" tIns="0" rIns="0" bIns="0" anchor="ctr"/>
          <a:lstStyle/>
          <a:p>
            <a:pPr lvl="0" algn="ctr">
              <a:defRPr/>
            </a:pPr>
            <a:r>
              <a:rPr lang="en-US" altLang="ko-KR" sz="1200" b="1">
                <a:ln w="9525"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latin typeface="Aptos ExtraBold"/>
                <a:ea typeface="KoPub돋움체 Medium"/>
              </a:rPr>
              <a:t>Software-Defined Vehicle</a:t>
            </a:r>
            <a:endParaRPr lang="ko-KR" altLang="en-US" sz="1200" b="1">
              <a:ln w="9525">
                <a:solidFill>
                  <a:schemeClr val="accent3">
                    <a:lumMod val="75000"/>
                    <a:alpha val="0"/>
                  </a:schemeClr>
                </a:solidFill>
              </a:ln>
              <a:latin typeface="Aptos ExtraBold"/>
              <a:ea typeface="KoPub돋움체 Medium"/>
            </a:endParaRPr>
          </a:p>
        </p:txBody>
      </p:sp>
      <p:sp>
        <p:nvSpPr>
          <p:cNvPr id="181" name="사각형: 둥근 모서리 180"/>
          <p:cNvSpPr/>
          <p:nvPr/>
        </p:nvSpPr>
        <p:spPr>
          <a:xfrm>
            <a:off x="7122702" y="1050615"/>
            <a:ext cx="347646" cy="1854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lvl="0" algn="ctr">
              <a:defRPr/>
            </a:pPr>
            <a:r>
              <a:rPr lang="en-US" altLang="ko-KR" sz="1200" b="1">
                <a:ln w="9525"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tos ExtraBold"/>
                <a:ea typeface="KoPub돋움체 Medium"/>
              </a:rPr>
              <a:t>3</a:t>
            </a:r>
            <a:endParaRPr lang="en-US" altLang="ko-KR" sz="1200" b="1">
              <a:solidFill>
                <a:schemeClr val="tx1">
                  <a:lumMod val="85000"/>
                  <a:lumOff val="15000"/>
                </a:schemeClr>
              </a:solidFill>
              <a:latin typeface="Aptos ExtraBold"/>
              <a:ea typeface="KoPub돋움체 Medium"/>
            </a:endParaRPr>
          </a:p>
        </p:txBody>
      </p:sp>
      <p:grpSp>
        <p:nvGrpSpPr>
          <p:cNvPr id="184" name="그룹 183"/>
          <p:cNvGrpSpPr/>
          <p:nvPr/>
        </p:nvGrpSpPr>
        <p:grpSpPr>
          <a:xfrm rot="0">
            <a:off x="2898090" y="4016631"/>
            <a:ext cx="2201086" cy="254136"/>
            <a:chOff x="17813792" y="607810"/>
            <a:chExt cx="3060000" cy="299138"/>
          </a:xfrm>
        </p:grpSpPr>
        <p:sp>
          <p:nvSpPr>
            <p:cNvPr id="188" name="사각형: 둥근 모서리 187"/>
            <p:cNvSpPr/>
            <p:nvPr/>
          </p:nvSpPr>
          <p:spPr>
            <a:xfrm>
              <a:off x="17813792" y="607810"/>
              <a:ext cx="3060000" cy="29913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4939" tIns="0" rIns="0" bIns="0" anchor="ctr"/>
            <a:lstStyle/>
            <a:p>
              <a:pPr lvl="0" algn="ctr">
                <a:defRPr/>
              </a:pPr>
              <a:r>
                <a:rPr lang="en-US" altLang="ko-KR" sz="1200" b="1">
                  <a:ln w="9525">
                    <a:solidFill>
                      <a:schemeClr val="accent3">
                        <a:lumMod val="75000"/>
                        <a:alpha val="0"/>
                      </a:schemeClr>
                    </a:solidFill>
                  </a:ln>
                  <a:latin typeface="Aptos ExtraBold"/>
                  <a:ea typeface="KoPub돋움체 Medium"/>
                </a:rPr>
                <a:t>Middleware</a:t>
              </a:r>
              <a:endParaRPr lang="ko-KR" altLang="en-US" sz="1200" b="1">
                <a:ln w="9525"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latin typeface="Aptos ExtraBold"/>
                <a:ea typeface="KoPub돋움체 Medium"/>
              </a:endParaRPr>
            </a:p>
          </p:txBody>
        </p:sp>
        <p:sp>
          <p:nvSpPr>
            <p:cNvPr id="224" name="사각형: 둥근 모서리 223"/>
            <p:cNvSpPr/>
            <p:nvPr/>
          </p:nvSpPr>
          <p:spPr>
            <a:xfrm>
              <a:off x="17844380" y="648227"/>
              <a:ext cx="483305" cy="218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lvl="0" algn="ctr">
                <a:defRPr/>
              </a:pPr>
              <a:r>
                <a:rPr lang="en-US" altLang="ko-KR" sz="1200" b="1">
                  <a:ln w="9525">
                    <a:solidFill>
                      <a:schemeClr val="accent3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ptos ExtraBold"/>
                  <a:ea typeface="KoPub돋움체 Medium"/>
                </a:rPr>
                <a:t>2</a:t>
              </a:r>
              <a:endParaRPr lang="en-US" altLang="ko-KR" sz="1200" b="1">
                <a:solidFill>
                  <a:schemeClr val="tx1">
                    <a:lumMod val="85000"/>
                    <a:lumOff val="15000"/>
                  </a:schemeClr>
                </a:solidFill>
                <a:latin typeface="Aptos ExtraBold"/>
                <a:ea typeface="KoPub돋움체 Medium"/>
              </a:endParaRPr>
            </a:p>
          </p:txBody>
        </p:sp>
      </p:grpSp>
      <p:grpSp>
        <p:nvGrpSpPr>
          <p:cNvPr id="231" name="그룹 230"/>
          <p:cNvGrpSpPr/>
          <p:nvPr/>
        </p:nvGrpSpPr>
        <p:grpSpPr>
          <a:xfrm rot="0">
            <a:off x="7119109" y="4098496"/>
            <a:ext cx="2201086" cy="254136"/>
            <a:chOff x="17813792" y="607810"/>
            <a:chExt cx="3060000" cy="299138"/>
          </a:xfrm>
        </p:grpSpPr>
        <p:sp>
          <p:nvSpPr>
            <p:cNvPr id="233" name="사각형: 둥근 모서리 232"/>
            <p:cNvSpPr/>
            <p:nvPr/>
          </p:nvSpPr>
          <p:spPr>
            <a:xfrm>
              <a:off x="17813792" y="607810"/>
              <a:ext cx="3060000" cy="29913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4939" tIns="0" rIns="0" bIns="0" anchor="ctr"/>
            <a:lstStyle/>
            <a:p>
              <a:pPr lvl="0" algn="ctr">
                <a:defRPr/>
              </a:pPr>
              <a:r>
                <a:rPr lang="en-US" altLang="ko-KR" sz="1200" b="1">
                  <a:ln w="9525">
                    <a:solidFill>
                      <a:schemeClr val="accent3">
                        <a:lumMod val="75000"/>
                        <a:alpha val="0"/>
                      </a:schemeClr>
                    </a:solidFill>
                  </a:ln>
                  <a:latin typeface="Aptos ExtraBold"/>
                  <a:ea typeface="KoPub돋움체 Medium"/>
                </a:rPr>
                <a:t>All Ethernet Vehicle</a:t>
              </a:r>
              <a:endParaRPr lang="ko-KR" altLang="en-US" sz="1200" b="1">
                <a:ln w="9525"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latin typeface="Aptos ExtraBold"/>
                <a:ea typeface="KoPub돋움체 Medium"/>
              </a:endParaRPr>
            </a:p>
          </p:txBody>
        </p:sp>
        <p:sp>
          <p:nvSpPr>
            <p:cNvPr id="234" name="사각형: 둥근 모서리 233"/>
            <p:cNvSpPr/>
            <p:nvPr/>
          </p:nvSpPr>
          <p:spPr>
            <a:xfrm>
              <a:off x="17844380" y="648227"/>
              <a:ext cx="483305" cy="218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lvl="0" algn="ctr">
                <a:defRPr/>
              </a:pPr>
              <a:r>
                <a:rPr lang="en-US" altLang="ko-KR" sz="1200" b="1">
                  <a:ln w="9525">
                    <a:solidFill>
                      <a:schemeClr val="accent3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ptos ExtraBold"/>
                  <a:ea typeface="KoPub돋움체 Medium"/>
                </a:rPr>
                <a:t>4</a:t>
              </a:r>
              <a:endParaRPr lang="en-US" altLang="ko-KR" sz="1200" b="1">
                <a:solidFill>
                  <a:schemeClr val="tx1">
                    <a:lumMod val="85000"/>
                    <a:lumOff val="15000"/>
                  </a:schemeClr>
                </a:solidFill>
                <a:latin typeface="Aptos ExtraBold"/>
                <a:ea typeface="KoPub돋움체 Medium"/>
              </a:endParaRPr>
            </a:p>
          </p:txBody>
        </p:sp>
      </p:grpSp>
      <p:sp>
        <p:nvSpPr>
          <p:cNvPr id="235" name="직사각형 234"/>
          <p:cNvSpPr/>
          <p:nvPr/>
        </p:nvSpPr>
        <p:spPr>
          <a:xfrm>
            <a:off x="2819103" y="1270416"/>
            <a:ext cx="2299080" cy="1661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marL="88900" lvl="0" indent="-88900">
              <a:buFont typeface="Arial"/>
              <a:buChar char="•"/>
              <a:defRPr/>
            </a:pPr>
            <a:r>
              <a:rPr lang="en-US" altLang="ko-KR" sz="1200">
                <a:ln w="9525"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tos ExtraBold"/>
                <a:ea typeface="KoPub돋움체 Medium"/>
              </a:rPr>
              <a:t> Avionics Full-Duplex Ethernet Switched Ethernet (AFDX)</a:t>
            </a:r>
            <a:endParaRPr lang="en-US" altLang="ko-KR" sz="1200">
              <a:ln w="9525">
                <a:solidFill>
                  <a:schemeClr val="accent3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tos ExtraBold"/>
              <a:ea typeface="KoPub돋움체 Medium"/>
            </a:endParaRPr>
          </a:p>
          <a:p>
            <a:pPr marL="88900" lvl="0" indent="-88900">
              <a:buFont typeface="Arial"/>
              <a:buChar char="•"/>
              <a:defRPr/>
            </a:pPr>
            <a:endParaRPr lang="en-US" altLang="ko-KR" sz="600">
              <a:ln w="9525">
                <a:solidFill>
                  <a:schemeClr val="accent3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tos ExtraBold"/>
              <a:ea typeface="KoPub돋움체 Medium"/>
            </a:endParaRPr>
          </a:p>
          <a:p>
            <a:pPr marL="88900" lvl="0" indent="-88900">
              <a:buFont typeface="Arial"/>
              <a:buChar char="•"/>
              <a:defRPr/>
            </a:pPr>
            <a:r>
              <a:rPr lang="en-US" altLang="ko-KR" sz="1200">
                <a:ln w="9525"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tos ExtraBold"/>
                <a:ea typeface="KoPub돋움체 Medium"/>
              </a:rPr>
              <a:t> Precise Time Protocol (PTP)</a:t>
            </a:r>
            <a:endParaRPr lang="en-US" altLang="ko-KR" sz="1200">
              <a:ln w="9525">
                <a:solidFill>
                  <a:schemeClr val="accent3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tos ExtraBold"/>
              <a:ea typeface="KoPub돋움체 Medium"/>
            </a:endParaRPr>
          </a:p>
          <a:p>
            <a:pPr marL="88900" lvl="0" indent="-88900">
              <a:buFont typeface="Arial"/>
              <a:buChar char="•"/>
              <a:defRPr/>
            </a:pPr>
            <a:endParaRPr lang="en-US" altLang="ko-KR" sz="600">
              <a:ln w="9525">
                <a:solidFill>
                  <a:schemeClr val="accent3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tos ExtraBold"/>
              <a:ea typeface="KoPub돋움체 Medium"/>
            </a:endParaRPr>
          </a:p>
          <a:p>
            <a:pPr marL="88900" lvl="0" indent="-88900">
              <a:buFont typeface="Arial"/>
              <a:buChar char="•"/>
              <a:defRPr/>
            </a:pPr>
            <a:r>
              <a:rPr lang="en-US" altLang="ko-KR" sz="1200">
                <a:ln w="9525"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tos ExtraBold"/>
                <a:ea typeface="KoPub돋움체 Medium"/>
              </a:rPr>
              <a:t> Single Pair Ethernet (SPE)</a:t>
            </a:r>
            <a:endParaRPr lang="en-US" altLang="ko-KR" sz="1200">
              <a:ln w="9525">
                <a:solidFill>
                  <a:schemeClr val="accent3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tos ExtraBold"/>
              <a:ea typeface="KoPub돋움체 Medium"/>
            </a:endParaRPr>
          </a:p>
          <a:p>
            <a:pPr marL="88900" lvl="0" indent="-88900">
              <a:buFont typeface="Arial"/>
              <a:buChar char="•"/>
              <a:defRPr/>
            </a:pPr>
            <a:endParaRPr lang="en-US" altLang="ko-KR" sz="600">
              <a:ln w="9525">
                <a:solidFill>
                  <a:schemeClr val="accent3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tos ExtraBold"/>
              <a:ea typeface="KoPub돋움체 Medium"/>
            </a:endParaRPr>
          </a:p>
          <a:p>
            <a:pPr marL="88900" lvl="0" indent="-88900">
              <a:buFont typeface="Arial"/>
              <a:buChar char="•"/>
              <a:defRPr/>
            </a:pPr>
            <a:r>
              <a:rPr lang="en-US" altLang="ko-KR" sz="1200">
                <a:ln w="9525"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tos ExtraBold"/>
                <a:ea typeface="KoPub돋움체 Medium"/>
              </a:rPr>
              <a:t> Physical Layer Collision Avoidance (PLCA)</a:t>
            </a:r>
            <a:endParaRPr lang="en-US" altLang="ko-KR" sz="1200">
              <a:ln w="9525">
                <a:solidFill>
                  <a:schemeClr val="accent3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tos ExtraBold"/>
              <a:ea typeface="KoPub돋움체 Medium"/>
            </a:endParaRPr>
          </a:p>
          <a:p>
            <a:pPr marL="88900" lvl="0" indent="-88900">
              <a:buFont typeface="Arial"/>
              <a:buChar char="•"/>
              <a:defRPr/>
            </a:pPr>
            <a:endParaRPr lang="en-US" altLang="ko-KR" sz="600">
              <a:ln w="9525">
                <a:solidFill>
                  <a:schemeClr val="accent3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tos ExtraBold"/>
              <a:ea typeface="KoPub돋움체 Medium"/>
            </a:endParaRPr>
          </a:p>
          <a:p>
            <a:pPr marL="88900" lvl="0" indent="-88900">
              <a:buFont typeface="Arial"/>
              <a:buChar char="•"/>
              <a:defRPr/>
            </a:pPr>
            <a:r>
              <a:rPr lang="ko-KR" altLang="en-US" sz="1200">
                <a:ln w="9525"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tos ExtraBold"/>
                <a:ea typeface="KoPub돋움체 Medium"/>
              </a:rPr>
              <a:t> </a:t>
            </a:r>
            <a:r>
              <a:rPr lang="en-US" altLang="ko-KR" sz="1200">
                <a:ln w="9525"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tos ExtraBold"/>
                <a:ea typeface="KoPub돋움체 Medium"/>
              </a:rPr>
              <a:t>Automotive Ethernet</a:t>
            </a:r>
            <a:endParaRPr lang="ko-KR" altLang="en-US" sz="1200">
              <a:ln w="9525">
                <a:solidFill>
                  <a:schemeClr val="accent3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tos ExtraBold"/>
              <a:ea typeface="KoPub돋움체 Medium"/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2751838" y="4592542"/>
            <a:ext cx="2313529" cy="1292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marL="88900" lvl="0" indent="-88900">
              <a:buFont typeface="Arial"/>
              <a:buChar char="•"/>
              <a:defRPr/>
            </a:pPr>
            <a:r>
              <a:rPr lang="en-US" altLang="ko-KR" sz="1200">
                <a:ln w="9525"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tos ExtraBold"/>
                <a:ea typeface="KoPub돋움체 Medium"/>
              </a:rPr>
              <a:t> AUTOSAR Classic</a:t>
            </a:r>
            <a:endParaRPr lang="en-US" altLang="ko-KR" sz="1200">
              <a:ln w="9525">
                <a:solidFill>
                  <a:schemeClr val="accent3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tos ExtraBold"/>
              <a:ea typeface="KoPub돋움체 Medium"/>
            </a:endParaRPr>
          </a:p>
          <a:p>
            <a:pPr marL="88900" lvl="0" indent="-88900">
              <a:buFont typeface="Arial"/>
              <a:buChar char="•"/>
              <a:defRPr/>
            </a:pPr>
            <a:r>
              <a:rPr lang="en-US" altLang="ko-KR" sz="1200">
                <a:ln w="9525"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tos ExtraBold"/>
                <a:ea typeface="KoPub돋움체 Medium"/>
              </a:rPr>
              <a:t> AUTOSAR Adaptive</a:t>
            </a:r>
            <a:endParaRPr lang="en-US" altLang="ko-KR" sz="1200">
              <a:ln w="9525">
                <a:solidFill>
                  <a:schemeClr val="accent3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tos ExtraBold"/>
              <a:ea typeface="KoPub돋움체 Medium"/>
            </a:endParaRPr>
          </a:p>
          <a:p>
            <a:pPr marL="88900" lvl="0" indent="-88900">
              <a:buFont typeface="Arial"/>
              <a:buChar char="•"/>
              <a:defRPr/>
            </a:pPr>
            <a:r>
              <a:rPr lang="en-US" altLang="ko-KR" sz="1200">
                <a:ln w="9525"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tos ExtraBold"/>
                <a:ea typeface="KoPub돋움체 Medium"/>
              </a:rPr>
              <a:t> Scalable service-Oriented MiddlewarE over IP (SOME/IP)</a:t>
            </a:r>
            <a:endParaRPr lang="en-US" altLang="ko-KR" sz="1200">
              <a:ln w="9525">
                <a:solidFill>
                  <a:schemeClr val="accent3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tos ExtraBold"/>
              <a:ea typeface="KoPub돋움체 Medium"/>
            </a:endParaRPr>
          </a:p>
          <a:p>
            <a:pPr marL="88900" lvl="0" indent="-88900">
              <a:buFont typeface="Arial"/>
              <a:buChar char="•"/>
              <a:defRPr/>
            </a:pPr>
            <a:r>
              <a:rPr lang="en-US" altLang="ko-KR" sz="1200">
                <a:ln w="9525"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tos ExtraBold"/>
                <a:ea typeface="KoPub돋움체 Medium"/>
              </a:rPr>
              <a:t> Simple Network Management Protocol (SNMP)</a:t>
            </a:r>
            <a:endParaRPr lang="en-US" altLang="ko-KR" sz="1200">
              <a:ln w="9525">
                <a:solidFill>
                  <a:schemeClr val="accent3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tos ExtraBold"/>
              <a:ea typeface="KoPub돋움체 Medium"/>
            </a:endParaRPr>
          </a:p>
          <a:p>
            <a:pPr marL="88900" lvl="0" indent="-88900">
              <a:buFont typeface="Arial"/>
              <a:buChar char="•"/>
              <a:defRPr/>
            </a:pPr>
            <a:r>
              <a:rPr lang="en-US" altLang="ko-KR" sz="1200">
                <a:ln w="9525"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tos ExtraBold"/>
                <a:ea typeface="KoPub돋움체 Medium"/>
              </a:rPr>
              <a:t> Universal Plug and Play</a:t>
            </a:r>
            <a:endParaRPr lang="ko-KR" altLang="en-US" sz="1200">
              <a:ln w="9525">
                <a:solidFill>
                  <a:schemeClr val="accent3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tos ExtraBold"/>
              <a:ea typeface="KoPub돋움체 Medium"/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7218091" y="1374618"/>
            <a:ext cx="2155574" cy="1661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marL="88900" lvl="0" indent="-88900">
              <a:buFont typeface="Arial"/>
              <a:buChar char="•"/>
              <a:defRPr/>
            </a:pPr>
            <a:r>
              <a:rPr lang="en-US" altLang="ko-KR" sz="1200">
                <a:ln w="9525"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tos ExtraBold"/>
                <a:ea typeface="KoPub돋움체 Medium"/>
              </a:rPr>
              <a:t> Robust, Scalable and Secure SW architecture</a:t>
            </a:r>
            <a:endParaRPr lang="en-US" altLang="ko-KR" sz="1200">
              <a:ln w="9525">
                <a:solidFill>
                  <a:schemeClr val="accent3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tos ExtraBold"/>
              <a:ea typeface="KoPub돋움체 Medium"/>
            </a:endParaRPr>
          </a:p>
          <a:p>
            <a:pPr marL="88900" lvl="0" indent="-88900">
              <a:buFont typeface="Arial"/>
              <a:buChar char="•"/>
              <a:defRPr/>
            </a:pPr>
            <a:r>
              <a:rPr lang="en-US" altLang="ko-KR" sz="1200">
                <a:ln w="9525"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tos ExtraBold"/>
                <a:ea typeface="KoPub돋움체 Medium"/>
              </a:rPr>
              <a:t> Over-the-Air (OTA) Updates</a:t>
            </a:r>
            <a:endParaRPr lang="en-US" altLang="ko-KR" sz="1200">
              <a:ln w="9525">
                <a:solidFill>
                  <a:schemeClr val="accent3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tos ExtraBold"/>
              <a:ea typeface="KoPub돋움체 Medium"/>
            </a:endParaRPr>
          </a:p>
          <a:p>
            <a:pPr marL="88900" lvl="0" indent="-88900">
              <a:buFont typeface="Arial"/>
              <a:buChar char="•"/>
              <a:defRPr/>
            </a:pPr>
            <a:r>
              <a:rPr lang="en-US" altLang="ko-KR" sz="1200">
                <a:ln w="9525"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tos ExtraBold"/>
                <a:ea typeface="KoPub돋움체 Medium"/>
              </a:rPr>
              <a:t> Vehicle-to-Everything Communication</a:t>
            </a:r>
            <a:endParaRPr lang="en-US" altLang="ko-KR" sz="1200">
              <a:ln w="9525">
                <a:solidFill>
                  <a:schemeClr val="accent3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tos ExtraBold"/>
              <a:ea typeface="KoPub돋움체 Medium"/>
            </a:endParaRPr>
          </a:p>
          <a:p>
            <a:pPr marL="88900" lvl="0" indent="-88900">
              <a:buFont typeface="Arial"/>
              <a:buChar char="•"/>
              <a:defRPr/>
            </a:pPr>
            <a:r>
              <a:rPr lang="en-US" altLang="ko-KR" sz="1200">
                <a:ln w="9525"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tos ExtraBold"/>
                <a:ea typeface="KoPub돋움체 Medium"/>
              </a:rPr>
              <a:t> Data Management and Analytics</a:t>
            </a:r>
            <a:endParaRPr lang="en-US" altLang="ko-KR" sz="1200">
              <a:ln w="9525">
                <a:solidFill>
                  <a:schemeClr val="accent3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tos ExtraBold"/>
              <a:ea typeface="KoPub돋움체 Medium"/>
            </a:endParaRPr>
          </a:p>
          <a:p>
            <a:pPr marL="88900" lvl="0" indent="-88900">
              <a:buFont typeface="Arial"/>
              <a:buChar char="•"/>
              <a:defRPr/>
            </a:pPr>
            <a:r>
              <a:rPr lang="en-US" altLang="ko-KR" sz="1200">
                <a:ln w="9525"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tos ExtraBold"/>
                <a:ea typeface="KoPub돋움체 Medium"/>
              </a:rPr>
              <a:t>  Computing, Edge and Cloud</a:t>
            </a:r>
            <a:endParaRPr lang="en-US" altLang="ko-KR" sz="1200">
              <a:ln w="9525">
                <a:solidFill>
                  <a:schemeClr val="accent3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tos ExtraBold"/>
              <a:ea typeface="KoPub돋움체 Medium"/>
            </a:endParaRPr>
          </a:p>
          <a:p>
            <a:pPr marL="88900" lvl="0" indent="-88900">
              <a:buFont typeface="Arial"/>
              <a:buChar char="•"/>
              <a:defRPr/>
            </a:pPr>
            <a:r>
              <a:rPr lang="en-US" altLang="ko-KR" sz="1200">
                <a:ln w="9525"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tos ExtraBold"/>
                <a:ea typeface="KoPub돋움체 Medium"/>
              </a:rPr>
              <a:t> Cybersecurity</a:t>
            </a:r>
            <a:endParaRPr lang="ko-KR" altLang="en-US" sz="1200">
              <a:ln w="9525">
                <a:solidFill>
                  <a:schemeClr val="accent3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tos ExtraBold"/>
              <a:ea typeface="KoPub돋움체 Medium"/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7234290" y="4504164"/>
            <a:ext cx="2155574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marL="88900" lvl="0" indent="-88900">
              <a:buFont typeface="Arial"/>
              <a:buChar char="•"/>
              <a:defRPr/>
            </a:pPr>
            <a:r>
              <a:rPr lang="en-US" altLang="ko-KR" sz="1200">
                <a:ln w="9525"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tos ExtraBold"/>
                <a:ea typeface="KoPub돋움체 Medium"/>
              </a:rPr>
              <a:t> Zonal E/E Architecture</a:t>
            </a:r>
            <a:endParaRPr lang="en-US" altLang="ko-KR" sz="1200">
              <a:ln w="9525">
                <a:solidFill>
                  <a:schemeClr val="accent3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tos ExtraBold"/>
              <a:ea typeface="KoPub돋움체 Medium"/>
            </a:endParaRPr>
          </a:p>
          <a:p>
            <a:pPr marL="88900" lvl="0" indent="-88900">
              <a:buFont typeface="Arial"/>
              <a:buChar char="•"/>
              <a:defRPr/>
            </a:pPr>
            <a:r>
              <a:rPr lang="en-US" altLang="ko-KR" sz="1200">
                <a:ln w="9525"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tos ExtraBold"/>
                <a:ea typeface="KoPub돋움체 Medium"/>
              </a:rPr>
              <a:t> 10BASE-T1S, 10BASE-T1L</a:t>
            </a:r>
            <a:endParaRPr lang="en-US" altLang="ko-KR" sz="1200">
              <a:ln w="9525">
                <a:solidFill>
                  <a:schemeClr val="accent3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tos ExtraBold"/>
              <a:ea typeface="KoPub돋움체 Medium"/>
            </a:endParaRPr>
          </a:p>
          <a:p>
            <a:pPr marL="88900" lvl="0" indent="-88900">
              <a:buFont typeface="Arial"/>
              <a:buChar char="•"/>
              <a:defRPr/>
            </a:pPr>
            <a:r>
              <a:rPr lang="en-US" altLang="ko-KR" sz="1200">
                <a:ln w="9525"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tos ExtraBold"/>
                <a:ea typeface="KoPub돋움체 Medium"/>
              </a:rPr>
              <a:t> 10G Ethernet Backbone</a:t>
            </a:r>
            <a:endParaRPr lang="en-US" altLang="ko-KR" sz="1200">
              <a:ln w="9525">
                <a:solidFill>
                  <a:schemeClr val="accent3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tos ExtraBold"/>
              <a:ea typeface="KoPub돋움체 Medium"/>
            </a:endParaRPr>
          </a:p>
          <a:p>
            <a:pPr marL="88900" lvl="0" indent="-88900">
              <a:buFont typeface="Arial"/>
              <a:buChar char="•"/>
              <a:defRPr/>
            </a:pPr>
            <a:r>
              <a:rPr lang="en-US" altLang="ko-KR" sz="1200">
                <a:ln w="9525"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tos ExtraBold"/>
                <a:ea typeface="KoPub돋움체 Medium"/>
              </a:rPr>
              <a:t> Ultra-Low Latency Comm.</a:t>
            </a:r>
            <a:endParaRPr lang="en-US" altLang="ko-KR" sz="1200">
              <a:ln w="9525">
                <a:solidFill>
                  <a:schemeClr val="accent3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tos ExtraBold"/>
              <a:ea typeface="KoPub돋움체 Medium"/>
            </a:endParaRPr>
          </a:p>
          <a:p>
            <a:pPr marL="88900" lvl="0" indent="-88900">
              <a:buFont typeface="Arial"/>
              <a:buChar char="•"/>
              <a:defRPr/>
            </a:pPr>
            <a:r>
              <a:rPr lang="en-US" altLang="ko-KR" sz="1200">
                <a:ln w="9525"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tos ExtraBold"/>
                <a:ea typeface="KoPub돋움체 Medium"/>
              </a:rPr>
              <a:t> Power Over Ethernet (PoE)</a:t>
            </a:r>
            <a:endParaRPr lang="en-US" altLang="ko-KR" sz="1200">
              <a:ln w="9525">
                <a:solidFill>
                  <a:schemeClr val="accent3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tos ExtraBold"/>
              <a:ea typeface="KoPub돋움체 Medium"/>
            </a:endParaRPr>
          </a:p>
          <a:p>
            <a:pPr marL="88900" lvl="0" indent="-88900">
              <a:buFont typeface="Arial"/>
              <a:buChar char="•"/>
              <a:defRPr/>
            </a:pPr>
            <a:r>
              <a:rPr lang="en-US" altLang="ko-KR" sz="1200">
                <a:ln w="9525"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tos ExtraBold"/>
                <a:ea typeface="KoPub돋움체 Medium"/>
              </a:rPr>
              <a:t> Safety &amp; Security</a:t>
            </a:r>
            <a:endParaRPr lang="en-US" altLang="ko-KR" sz="1200">
              <a:ln w="9525">
                <a:solidFill>
                  <a:schemeClr val="accent3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tos ExtraBold"/>
              <a:ea typeface="KoPub돋움체 Medium"/>
            </a:endParaRPr>
          </a:p>
          <a:p>
            <a:pPr marL="88900" lvl="0" indent="-88900">
              <a:buFont typeface="Arial"/>
              <a:buChar char="•"/>
              <a:defRPr/>
            </a:pPr>
            <a:r>
              <a:rPr lang="en-US" altLang="ko-KR" sz="1200">
                <a:ln w="9525"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tos ExtraBold"/>
                <a:ea typeface="KoPub돋움체 Medium"/>
              </a:rPr>
              <a:t> Zero-Configuration Network</a:t>
            </a:r>
            <a:endParaRPr lang="en-US" altLang="ko-KR" sz="1200">
              <a:ln w="9525">
                <a:solidFill>
                  <a:schemeClr val="accent3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tos ExtraBold"/>
              <a:ea typeface="KoPub돋움체 Medium"/>
            </a:endParaRPr>
          </a:p>
          <a:p>
            <a:pPr marL="88900" lvl="0" indent="-88900">
              <a:buFont typeface="Arial"/>
              <a:buChar char="•"/>
              <a:defRPr/>
            </a:pPr>
            <a:r>
              <a:rPr lang="en-US" altLang="ko-KR" sz="1200">
                <a:ln w="9525"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tos ExtraBold"/>
                <a:ea typeface="KoPub돋움체 Medium"/>
              </a:rPr>
              <a:t> Reconfiguration</a:t>
            </a:r>
            <a:endParaRPr lang="en-US" altLang="ko-KR" sz="1200">
              <a:ln w="9525">
                <a:solidFill>
                  <a:schemeClr val="accent3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tos ExtraBold"/>
              <a:ea typeface="KoPub돋움체 Medium"/>
            </a:endParaRPr>
          </a:p>
        </p:txBody>
      </p:sp>
      <p:grpSp>
        <p:nvGrpSpPr>
          <p:cNvPr id="21" name="그룹 20"/>
          <p:cNvGrpSpPr/>
          <p:nvPr/>
        </p:nvGrpSpPr>
        <p:grpSpPr>
          <a:xfrm rot="0">
            <a:off x="9574789" y="4143699"/>
            <a:ext cx="2179083" cy="2183756"/>
            <a:chOff x="2961832" y="-2885800"/>
            <a:chExt cx="2179083" cy="2183756"/>
          </a:xfrm>
        </p:grpSpPr>
        <p:pic>
          <p:nvPicPr>
            <p:cNvPr id="20" name="Picture 2" descr="Automotive Ethernet | Prodigy Technovations"/>
            <p:cNvPicPr>
              <a:picLocks noChangeAspect="1" noChangeArrowheads="1"/>
            </p:cNvPicPr>
            <p:nvPr/>
          </p:nvPicPr>
          <p:blipFill rotWithShape="1">
            <a:blip r:embed="rId4"/>
            <a:srcRect t="1" r="45506" b="3180"/>
            <a:stretch>
              <a:fillRect/>
            </a:stretch>
          </p:blipFill>
          <p:spPr>
            <a:xfrm>
              <a:off x="2961832" y="-2865715"/>
              <a:ext cx="2164974" cy="2163671"/>
            </a:xfrm>
            <a:prstGeom prst="ellipse">
              <a:avLst/>
            </a:prstGeom>
            <a:noFill/>
          </p:spPr>
        </p:pic>
        <p:sp>
          <p:nvSpPr>
            <p:cNvPr id="12" name="타원 11"/>
            <p:cNvSpPr/>
            <p:nvPr/>
          </p:nvSpPr>
          <p:spPr>
            <a:xfrm>
              <a:off x="2963854" y="-2885800"/>
              <a:ext cx="2177061" cy="2177061"/>
            </a:xfrm>
            <a:prstGeom prst="ellipse">
              <a:avLst/>
            </a:prstGeom>
            <a:noFill/>
            <a:ln w="508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816">
                <a:latin typeface="Aptos ExtraBold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351409" y="4143699"/>
            <a:ext cx="2177061" cy="2177061"/>
            <a:chOff x="351409" y="4143699"/>
            <a:chExt cx="2177061" cy="2177061"/>
          </a:xfrm>
        </p:grpSpPr>
        <p:sp>
          <p:nvSpPr>
            <p:cNvPr id="11" name="타원 10"/>
            <p:cNvSpPr/>
            <p:nvPr/>
          </p:nvSpPr>
          <p:spPr>
            <a:xfrm>
              <a:off x="351409" y="4143699"/>
              <a:ext cx="2177061" cy="2177061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816">
                <a:latin typeface="Aptos ExtraBold"/>
              </a:endParaRPr>
            </a:p>
          </p:txBody>
        </p:sp>
        <p:pic>
          <p:nvPicPr>
            <p:cNvPr id="2054" name="Picture 6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583120" y="4756591"/>
              <a:ext cx="1686587" cy="172612"/>
            </a:xfrm>
            <a:prstGeom prst="rect">
              <a:avLst/>
            </a:prstGeom>
            <a:noFill/>
          </p:spPr>
        </p:pic>
        <p:pic>
          <p:nvPicPr>
            <p:cNvPr id="23" name="그림 22" descr="폰트, 그래픽, 로고, 그래픽 디자인이(가) 표시된 사진  자동 생성된 설명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55237" y="5078926"/>
              <a:ext cx="1730390" cy="388979"/>
            </a:xfrm>
            <a:prstGeom prst="rect">
              <a:avLst/>
            </a:prstGeom>
          </p:spPr>
        </p:pic>
        <p:pic>
          <p:nvPicPr>
            <p:cNvPr id="25" name="그림 24" descr="폰트, 타이포그래피, 그래픽, 텍스트이(가) 표시된 사진  자동 생성된 설명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855517" y="5575423"/>
              <a:ext cx="1159803" cy="336141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 rot="0">
            <a:off x="9516060" y="1064582"/>
            <a:ext cx="2177062" cy="2178064"/>
            <a:chOff x="6784458" y="-2731226"/>
            <a:chExt cx="2177062" cy="2178064"/>
          </a:xfrm>
        </p:grpSpPr>
        <p:pic>
          <p:nvPicPr>
            <p:cNvPr id="2056" name="Picture 8" descr="Eclipse Software Defined Vehicle - YouTube"/>
            <p:cNvPicPr>
              <a:picLocks noChangeAspect="1" noChangeArrowheads="1"/>
            </p:cNvPicPr>
            <p:nvPr/>
          </p:nvPicPr>
          <p:blipFill rotWithShape="1">
            <a:blip r:embed="rId8"/>
            <a:srcRect/>
            <a:stretch>
              <a:fillRect/>
            </a:stretch>
          </p:blipFill>
          <p:spPr>
            <a:xfrm>
              <a:off x="6784459" y="-2730223"/>
              <a:ext cx="2177061" cy="2177061"/>
            </a:xfrm>
            <a:prstGeom prst="ellipse">
              <a:avLst/>
            </a:prstGeom>
            <a:noFill/>
          </p:spPr>
        </p:pic>
        <p:sp>
          <p:nvSpPr>
            <p:cNvPr id="13" name="타원 12"/>
            <p:cNvSpPr/>
            <p:nvPr/>
          </p:nvSpPr>
          <p:spPr>
            <a:xfrm>
              <a:off x="6784458" y="-2731226"/>
              <a:ext cx="2177061" cy="2177061"/>
            </a:xfrm>
            <a:prstGeom prst="ellipse">
              <a:avLst/>
            </a:prstGeom>
            <a:noFill/>
            <a:ln w="508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816">
                <a:latin typeface="Aptos ExtraBold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414657" y="963202"/>
            <a:ext cx="2177061" cy="2177061"/>
            <a:chOff x="414657" y="963202"/>
            <a:chExt cx="2177061" cy="2177061"/>
          </a:xfrm>
        </p:grpSpPr>
        <p:sp>
          <p:nvSpPr>
            <p:cNvPr id="10" name="타원 9"/>
            <p:cNvSpPr/>
            <p:nvPr/>
          </p:nvSpPr>
          <p:spPr>
            <a:xfrm>
              <a:off x="414657" y="963202"/>
              <a:ext cx="2177061" cy="2177061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816">
                <a:latin typeface="Aptos ExtraBold"/>
              </a:endParaRPr>
            </a:p>
          </p:txBody>
        </p:sp>
        <p:pic>
          <p:nvPicPr>
            <p:cNvPr id="2058" name="Picture 10"/>
            <p:cNvPicPr>
              <a:picLocks noChangeAspect="1" noChangeArrowheads="1"/>
            </p:cNvPicPr>
            <p:nvPr/>
          </p:nvPicPr>
          <p:blipFill rotWithShape="1">
            <a:blip r:embed="rId9"/>
            <a:srcRect t="4238" r="1598" b="4938"/>
            <a:stretch>
              <a:fillRect/>
            </a:stretch>
          </p:blipFill>
          <p:spPr>
            <a:xfrm>
              <a:off x="638830" y="1437150"/>
              <a:ext cx="1769938" cy="108909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56182091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 sz="2800">
                <a:latin typeface="Aptos ExtraBold"/>
              </a:rPr>
              <a:t>SDV 개념과 기존 차량 구조와의 차이</a:t>
            </a:r>
            <a:endParaRPr lang="ko-KR" altLang="en-US" sz="2800">
              <a:latin typeface="Aptos ExtraBold"/>
            </a:endParaRPr>
          </a:p>
        </p:txBody>
      </p:sp>
      <p:sp>
        <p:nvSpPr>
          <p:cNvPr id="3" name="가로 글상자 2"/>
          <p:cNvSpPr txBox="1"/>
          <p:nvPr/>
        </p:nvSpPr>
        <p:spPr>
          <a:xfrm>
            <a:off x="1972973" y="1228811"/>
            <a:ext cx="8020917" cy="364608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ko-KR"/>
              <a:t>기존 차량 구조: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ECU(전자제어장치)마다 기능별 탑재 → 복잡한 네트워크 (CAN, LIN 등)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하드웨어 종속, 기능 확장·변경 어려움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SDV 구조: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차량 기능을 소프트웨어로 정의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Domain → Zonal → 중앙 HPC 구조로 진화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OTA 업데이트, SOA(Service-Oriented Architecture), AI·Cloud 연계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83921493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 sz="2800">
                <a:latin typeface="Aptos ExtraBold"/>
              </a:rPr>
              <a:t>글로벌 표준화 동향 (AUTOSAR, SOAFEE, COVESA 등)</a:t>
            </a:r>
            <a:endParaRPr lang="ko-KR" altLang="en-US" sz="2800">
              <a:latin typeface="Aptos ExtraBold"/>
            </a:endParaRPr>
          </a:p>
        </p:txBody>
      </p:sp>
      <p:sp>
        <p:nvSpPr>
          <p:cNvPr id="3" name="가로 글상자 2"/>
          <p:cNvSpPr txBox="1"/>
          <p:nvPr/>
        </p:nvSpPr>
        <p:spPr>
          <a:xfrm>
            <a:off x="639473" y="1606391"/>
            <a:ext cx="8020917" cy="364521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ko-KR"/>
              <a:t>AUTOSAR (Classic / Adaptive): 차량 E/E 아키텍처와 기능 안전 중심 표준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SOAFEE (Arm 주도): 클라우드 네이티브 기반 SDV 소프트웨어 프레임워크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COVESA (Vehicle Signal Specification): 차량 신호·데이터 표준화 → 상호운용성 강화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Eclipse SDV: 오픈소스 생태계 구축, OEM 협력 확대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OPEN Alliance / MIPI / UNECE R155·R156: 차량 이더넷, 센서 인터페이스, 보안 규제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📌 시각화: 표 형태 → 표준 / 특징 / 주도 기관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55098095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 sz="2800">
                <a:latin typeface="Aptos ExtraBold"/>
              </a:rPr>
              <a:t>중국의 SDV 표준 추진 배경</a:t>
            </a:r>
            <a:endParaRPr lang="ko-KR" altLang="en-US" sz="2800">
              <a:latin typeface="Aptos ExtraBold"/>
            </a:endParaRPr>
          </a:p>
        </p:txBody>
      </p:sp>
      <p:sp>
        <p:nvSpPr>
          <p:cNvPr id="3" name="가로 글상자 2"/>
          <p:cNvSpPr txBox="1"/>
          <p:nvPr/>
        </p:nvSpPr>
        <p:spPr>
          <a:xfrm>
            <a:off x="1384154" y="1557856"/>
            <a:ext cx="8020917" cy="283126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ko-KR"/>
              <a:t>기술 자립: 해외 AUTOSAR 의존 탈피, 독자 플랫폼 구축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디지털 주권 확보: 반도체–소프트웨어 수직통합 전략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산업 연계: EV → SDV → 스마트시티 확장 모델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정책 드라이브: MIIT(공신부), CATARC, CCSA 주도 국가 차원의 표준화 프로젝트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📌 시각화: 중국 정부 → 표준기관(CCSA) → OEM·ICT 기업 협력 네트워크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87333801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 sz="2800">
                <a:latin typeface="Aptos ExtraBold"/>
              </a:rPr>
              <a:t>중국 표준화 전략 개요</a:t>
            </a:r>
            <a:endParaRPr lang="ko-KR" altLang="en-US" sz="2800">
              <a:latin typeface="Aptos ExtraBold"/>
            </a:endParaRPr>
          </a:p>
        </p:txBody>
      </p:sp>
      <p:sp>
        <p:nvSpPr>
          <p:cNvPr id="3" name="가로 글상자 2"/>
          <p:cNvSpPr txBox="1"/>
          <p:nvPr/>
        </p:nvSpPr>
        <p:spPr>
          <a:xfrm>
            <a:off x="899245" y="986356"/>
            <a:ext cx="8020918" cy="529823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ko-KR"/>
              <a:t>표준 체계: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Part 1 (Atomic Service API): 차량 서비스 기능을 도메인 단위 API로 정의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Part 2 (Device Abstraction API): 하드웨어 추상화 계층 → 서비스 API와 연계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전략적 방향: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개방형·서비스 지향 아키텍처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국제표준(AUTOSAR 등) 대비 빠른 적용·확장성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중국 독자 생태계 구축 및 국제 영향력 확대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📌 시각화: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Atomic API ↔ Device API 계층 구조도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“Service Layer – Abstraction Layer – Hardware” 흐름 다이어그램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36289607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차량, 육상 차량, 하늘, 야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-6316" y="863031"/>
            <a:ext cx="12198316" cy="1845664"/>
          </a:xfrm>
          <a:prstGeom prst="rect">
            <a:avLst/>
          </a:prstGeom>
          <a:gradFill>
            <a:gsLst>
              <a:gs pos="100000">
                <a:srgbClr val="001642"/>
              </a:gs>
              <a:gs pos="0">
                <a:srgbClr val="001642"/>
              </a:gs>
              <a:gs pos="0">
                <a:srgbClr val="001642">
                  <a:alpha val="58824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1019424"/>
            <a:ext cx="12213715" cy="1607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4400">
                <a:solidFill>
                  <a:prstClr val="white"/>
                </a:solidFill>
                <a:latin typeface="Aptos ExtraBold"/>
                <a:ea typeface="HYHeadLine M"/>
              </a:rPr>
              <a:t>중국 SDV API 표준 분석</a:t>
            </a:r>
            <a:endParaRPr kumimoji="1" lang="ko-KR" altLang="en-US" sz="4400">
              <a:solidFill>
                <a:prstClr val="white"/>
              </a:solidFill>
              <a:latin typeface="Aptos ExtraBold"/>
              <a:ea typeface="HYHeadLine M"/>
            </a:endParaRPr>
          </a:p>
          <a:p>
            <a:pPr lvl="0" algn="ctr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3200">
                <a:solidFill>
                  <a:prstClr val="white"/>
                </a:solidFill>
                <a:latin typeface="Aptos ExtraBold"/>
                <a:ea typeface="HYHeadLine M"/>
              </a:rPr>
              <a:t>Atomic Service API (Part 1)</a:t>
            </a:r>
            <a:endParaRPr kumimoji="1" lang="ko-KR" altLang="en-US" sz="3200">
              <a:solidFill>
                <a:prstClr val="white"/>
              </a:solidFill>
              <a:latin typeface="Aptos ExtraBold"/>
              <a:ea typeface="HYHeadLine M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0" y="254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가로 글상자 22"/>
          <p:cNvSpPr txBox="1"/>
          <p:nvPr/>
        </p:nvSpPr>
        <p:spPr>
          <a:xfrm>
            <a:off x="3740725" y="2883476"/>
            <a:ext cx="4389815" cy="145801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Atomic API 개요 및 설계 철학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서비스 도메인 분류 체계 (24개 도메인)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주요 서비스 예시 (예: Power, IVI, TSP 등)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메시지 구조와 호출 방식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특징 및 제약 사항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2334895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 sz="2800">
                <a:latin typeface="Aptos ExtraBold"/>
              </a:rPr>
              <a:t>Atomic API 개요 및 설계 철학</a:t>
            </a:r>
            <a:endParaRPr lang="ko-KR" altLang="en-US" sz="2800">
              <a:latin typeface="Aptos ExtraBold"/>
            </a:endParaRPr>
          </a:p>
        </p:txBody>
      </p:sp>
      <p:sp>
        <p:nvSpPr>
          <p:cNvPr id="3" name="가로 글상자 2"/>
          <p:cNvSpPr txBox="1"/>
          <p:nvPr/>
        </p:nvSpPr>
        <p:spPr>
          <a:xfrm>
            <a:off x="1972973" y="1228811"/>
            <a:ext cx="8020917" cy="419853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ko-KR"/>
              <a:t>정의: Atomic Service API = 차량 기능을 최소 단위 서비스로 정의한 인터페이스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설계 철학: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서비스 지향 아키텍처(SOA) 기반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기능 단위(Service, Event, Method, Field) 분리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API 계층적 구조(서비스 ↔ 메서드 ↔ 파라미터 ↔ 필드)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목적: 하드웨어 독립적·재사용 가능한 API 제공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📌 시각화: Atomic API 5계층 구조도 (Service → Method → Parameter → Field → Interface)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51766179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 sz="2800">
                <a:latin typeface="Aptos ExtraBold"/>
              </a:rPr>
              <a:t>서비스 도메인 분류 체계 (24 Domains)</a:t>
            </a:r>
            <a:endParaRPr lang="ko-KR" altLang="en-US" sz="2800">
              <a:latin typeface="Aptos ExtraBold"/>
            </a:endParaRPr>
          </a:p>
        </p:txBody>
      </p:sp>
      <p:sp>
        <p:nvSpPr>
          <p:cNvPr id="3" name="가로 글상자 2"/>
          <p:cNvSpPr txBox="1"/>
          <p:nvPr/>
        </p:nvSpPr>
        <p:spPr>
          <a:xfrm>
            <a:off x="639473" y="1606391"/>
            <a:ext cx="8020917" cy="475440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ko-KR"/>
              <a:t>총 24개 서비스 도메인 정의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주요 그룹: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Vehicle Body: Power, Door/Window, Lighting, Seat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Infotainment &amp; TSP: IVI, Navigation, Telematics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Chassis &amp; Driving: Driving Assistance, Sensor Access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Energy: Battery &amp; Energy Management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Connectivity &amp; Security: V2X, Authentication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도메인별 API 묶음을 통해 상위 애플리케이션 개발 가능</a:t>
            </a:r>
            <a:endParaRPr lang="ko-KR" altLang="ko-KR"/>
          </a:p>
          <a:p>
            <a:pPr lvl="0">
              <a:defRPr/>
            </a:pPr>
            <a:endParaRPr lang="ko-KR" altLang="ko-KR"/>
          </a:p>
          <a:p>
            <a:pPr lvl="0">
              <a:defRPr/>
            </a:pPr>
            <a:r>
              <a:rPr lang="ko-KR" altLang="ko-KR"/>
              <a:t>📌 시각화: 원형 다이어그램(24개 카테고리) 또는 트리맵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6706852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Malgun Gothic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Malgun Gothic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Malgun Gothic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Malgun Gothic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Malgun Gothic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Malgun Gothic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1142</ep:Words>
  <ep:PresentationFormat>와이드스크린</ep:PresentationFormat>
  <ep:Paragraphs>358</ep:Paragraphs>
  <ep:Slides>23</ep:Slides>
  <ep:Notes>23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Office 테마</vt:lpstr>
      <vt:lpstr>슬라이드 1</vt:lpstr>
      <vt:lpstr>슬라이드 2</vt:lpstr>
      <vt:lpstr>SDV 개념과 기존 차량 구조와의 차이</vt:lpstr>
      <vt:lpstr>글로벌 표준화 동향 (AUTOSAR, SOAFEE, COVESA 등)</vt:lpstr>
      <vt:lpstr>중국의 SDV 표준 추진 배경</vt:lpstr>
      <vt:lpstr>중국 표준화 전략 개요</vt:lpstr>
      <vt:lpstr>슬라이드 7</vt:lpstr>
      <vt:lpstr>Atomic API 개요 및 설계 철학</vt:lpstr>
      <vt:lpstr>서비스 도메인 분류 체계 (24 Domains)</vt:lpstr>
      <vt:lpstr>주요 서비스 예시 (Power, IVI, TSP)</vt:lpstr>
      <vt:lpstr>메시지 구조와 호출 방식, 특징·제약 사항</vt:lpstr>
      <vt:lpstr>슬라이드 12</vt:lpstr>
      <vt:lpstr>Device API 개요와 설계 목적</vt:lpstr>
      <vt:lpstr>계층 구조 (ECU → Abstract Device → Service)</vt:lpstr>
      <vt:lpstr>데이터 모델과 메시지 정의 방식</vt:lpstr>
      <vt:lpstr>도메인별 인터페이스 사례 &amp; Atomic API 연동 시사점</vt:lpstr>
      <vt:lpstr>슬라이드 17</vt:lpstr>
      <vt:lpstr>중국 표준의 의의: 독자 생태계 &amp; 기술 자립</vt:lpstr>
      <vt:lpstr>AUTOSAR 등 기존 표준과 비교 분석</vt:lpstr>
      <vt:lpstr>중국 표준의 장단점 평가</vt:lpstr>
      <vt:lpstr>한국 자동차 산업에 주는 시사점</vt:lpstr>
      <vt:lpstr>종합 정리 &amp; Q&amp;A</vt:lpstr>
      <vt:lpstr>Software-Defined Vehicle Solutions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2023-10-17T19:33:37.000</dcterms:created>
  <dc:creator>민경원</dc:creator>
  <cp:lastModifiedBy>parksik</cp:lastModifiedBy>
  <dcterms:modified xsi:type="dcterms:W3CDTF">2025-08-26T05:42:28.788</dcterms:modified>
  <cp:revision>62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