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7"/>
  </p:notesMasterIdLst>
  <p:handoutMasterIdLst>
    <p:handoutMasterId r:id="rId8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7346" autoAdjust="0"/>
  </p:normalViewPr>
  <p:slideViewPr>
    <p:cSldViewPr snapToGrid="0">
      <p:cViewPr varScale="1">
        <p:scale>
          <a:sx n="79" d="100"/>
          <a:sy n="79" d="100"/>
        </p:scale>
        <p:origin x="62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4992" y="6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2BFAB95-6A69-03C4-5294-C205E2B35C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56B78-6D9C-B5FC-6BD7-0A5BA0179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FE4A7-F923-4879-8905-52FA878FE372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671CC-E325-C493-61B3-8922ED3612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061AE8-8E49-A144-4C12-C324AEB92D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322EC-E021-43A1-AC67-8FE3A0C1E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6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99097-C8C0-4BB6-A207-66DC357A130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CECEB-42C4-492F-BE00-E5ECD0765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0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CECEB-42C4-492F-BE00-E5ECD07657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5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CECEB-42C4-492F-BE00-E5ECD07657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8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the C-ITS specification of Korea and Europe.</a:t>
            </a:r>
          </a:p>
          <a:p>
            <a:r>
              <a:rPr lang="en-US" dirty="0"/>
              <a:t>These old texts mean the solution KETI already has.</a:t>
            </a:r>
          </a:p>
          <a:p>
            <a:r>
              <a:rPr lang="en-US" dirty="0"/>
              <a:t>KETI is supporting several companies for their C-ITS business. </a:t>
            </a:r>
          </a:p>
          <a:p>
            <a:r>
              <a:rPr lang="en-US" dirty="0"/>
              <a:t>When they want to expand their business to Europe, KETI can support their business for example, inter-operability test in </a:t>
            </a:r>
            <a:r>
              <a:rPr lang="en-US" dirty="0" err="1"/>
              <a:t>AstaZero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briefly</a:t>
            </a:r>
            <a:r>
              <a:rPr lang="ko-KR" altLang="en-US" dirty="0"/>
              <a:t> </a:t>
            </a:r>
            <a:r>
              <a:rPr lang="en-US" altLang="ko-KR" dirty="0"/>
              <a:t>mentioned</a:t>
            </a:r>
            <a:r>
              <a:rPr lang="ko-KR" altLang="en-US" dirty="0"/>
              <a:t> </a:t>
            </a:r>
            <a:r>
              <a:rPr lang="en-US" altLang="ko-KR" dirty="0"/>
              <a:t>earlier, for C-ITS, Korea is following the American approach for the Day 1. </a:t>
            </a:r>
          </a:p>
          <a:p>
            <a:r>
              <a:rPr lang="en-US" altLang="ko-KR" dirty="0"/>
              <a:t>However, in the Day 2 phase, it’s possible that everyone will unify under the 5G-V2X. </a:t>
            </a:r>
          </a:p>
          <a:p>
            <a:r>
              <a:rPr lang="en-US" dirty="0"/>
              <a:t>Fortunately, my center has C-ITS protocol software stack solution essentials for 5G-V2X and I’ll be able to assist small and medium-sized enterprises in their business efforts for C-ITS.</a:t>
            </a:r>
          </a:p>
          <a:p>
            <a:endParaRPr lang="en-GB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0782D-C605-4C2E-9F83-5B0C66013C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4268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BAE9A-3D62-4C0A-9F5B-E77514E0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67BF2-D340-46B3-8E71-5B41E8B0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3D8B5-5D33-4CE8-84E5-310598E2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55B7-FEAA-4D46-8877-09B8339D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6BF1A-7ADC-4AB2-88C1-FC1230AD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9540B-2BA0-4C16-9C17-DD930180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93290-A97A-4A24-AAEB-85DDCA9A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34769-B40F-4DA2-AD90-34D323A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71D9B-8BE6-4D80-930E-27BEC28E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37BEE-5463-4E80-95E0-14F90DDE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595CC6-348E-47AC-A6E2-0A2E3638B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D99FB-8905-4373-834D-D5FAB8C2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204DE-EDB9-412C-96A1-013F52FF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89BA4-6D4F-4D1E-8202-CBB575BE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CB8BB-3B70-4B38-93CC-A0434470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3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마스터_0624.jpg">
            <a:extLst>
              <a:ext uri="{FF2B5EF4-FFF2-40B4-BE49-F238E27FC236}">
                <a16:creationId xmlns:a16="http://schemas.microsoft.com/office/drawing/2014/main" id="{DADC7C6C-CFF9-D500-2505-E7323C2EC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b="84627"/>
          <a:stretch>
            <a:fillRect/>
          </a:stretch>
        </p:blipFill>
        <p:spPr bwMode="auto">
          <a:xfrm>
            <a:off x="0" y="-6816"/>
            <a:ext cx="12201976" cy="6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335360" y="726404"/>
            <a:ext cx="11521280" cy="5582915"/>
          </a:xfrm>
        </p:spPr>
        <p:txBody>
          <a:bodyPr/>
          <a:lstStyle>
            <a:lvl1pPr>
              <a:buFont typeface="Wingdings" pitchFamily="2" charset="2"/>
              <a:buChar char="v"/>
              <a:defRPr sz="18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1600" b="1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359" y="10800"/>
            <a:ext cx="11545200" cy="525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ko-KR" altLang="en-US" sz="2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B0004020202020204" pitchFamily="34" charset="0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5"/>
          <p:cNvSpPr>
            <a:spLocks noGrp="1"/>
          </p:cNvSpPr>
          <p:nvPr userDrawn="1"/>
        </p:nvSpPr>
        <p:spPr>
          <a:xfrm>
            <a:off x="5615947" y="6608688"/>
            <a:ext cx="1056117" cy="249312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01F53E-A65F-487F-8F8F-D40F9C63F15F}" type="slidenum">
              <a:rPr kumimoji="1" lang="ko-KR" altLang="en-US" sz="1200" b="1">
                <a:solidFill>
                  <a:srgbClr val="000000">
                    <a:lumMod val="75000"/>
                    <a:lumOff val="2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098" name="Picture 2" descr="Machine Learning에 대한 이미지 검색결과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4294944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364B50-DC25-2791-891F-67592F2AAF16}"/>
              </a:ext>
            </a:extLst>
          </p:cNvPr>
          <p:cNvSpPr/>
          <p:nvPr userDrawn="1"/>
        </p:nvSpPr>
        <p:spPr>
          <a:xfrm>
            <a:off x="0" y="548641"/>
            <a:ext cx="122019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8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내용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53508-74E3-4D55-BFDF-F46F5C0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4229AC-0954-4FEE-84EB-3850BD158042}"/>
              </a:ext>
            </a:extLst>
          </p:cNvPr>
          <p:cNvSpPr/>
          <p:nvPr userDrawn="1"/>
        </p:nvSpPr>
        <p:spPr>
          <a:xfrm>
            <a:off x="0" y="619761"/>
            <a:ext cx="5006769" cy="18000"/>
          </a:xfrm>
          <a:prstGeom prst="rect">
            <a:avLst/>
          </a:prstGeom>
          <a:gradFill>
            <a:gsLst>
              <a:gs pos="0">
                <a:schemeClr val="tx1"/>
              </a:gs>
              <a:gs pos="67000">
                <a:schemeClr val="tx1">
                  <a:alpha val="40000"/>
                </a:schemeClr>
              </a:gs>
              <a:gs pos="100000">
                <a:srgbClr val="F5F6F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050EC1-8E70-4C3B-B3C3-73921B109223}"/>
              </a:ext>
            </a:extLst>
          </p:cNvPr>
          <p:cNvCxnSpPr/>
          <p:nvPr userDrawn="1"/>
        </p:nvCxnSpPr>
        <p:spPr>
          <a:xfrm>
            <a:off x="10039360" y="345440"/>
            <a:ext cx="1772308" cy="0"/>
          </a:xfrm>
          <a:prstGeom prst="line">
            <a:avLst/>
          </a:prstGeom>
          <a:ln w="952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55A2051-B264-4953-8046-1645F956FE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39361" y="343351"/>
            <a:ext cx="1772308" cy="24412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8D882F-FD26-4F1E-A068-89F82E50EBCC}"/>
              </a:ext>
            </a:extLst>
          </p:cNvPr>
          <p:cNvSpPr/>
          <p:nvPr userDrawn="1"/>
        </p:nvSpPr>
        <p:spPr>
          <a:xfrm>
            <a:off x="0" y="6288070"/>
            <a:ext cx="7576615" cy="10800"/>
          </a:xfrm>
          <a:prstGeom prst="rect">
            <a:avLst/>
          </a:prstGeom>
          <a:gradFill>
            <a:gsLst>
              <a:gs pos="0">
                <a:srgbClr val="005AA0"/>
              </a:gs>
              <a:gs pos="30000">
                <a:schemeClr val="tx1">
                  <a:alpha val="40000"/>
                </a:schemeClr>
              </a:gs>
              <a:gs pos="100000">
                <a:srgbClr val="F5F6F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D9DF43DD-B01C-4510-B260-BAE5FCF9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468" y="6356353"/>
            <a:ext cx="2743200" cy="365125"/>
          </a:xfrm>
        </p:spPr>
        <p:txBody>
          <a:bodyPr/>
          <a:lstStyle/>
          <a:p>
            <a:fld id="{6F5F922F-8A29-4924-A4B8-EB49C9784D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0D69ADAC-470E-43F1-9945-A4B431642D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588" y="185023"/>
            <a:ext cx="4832111" cy="320987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소제목</a:t>
            </a:r>
            <a:r>
              <a:rPr lang="en-US" altLang="ko-KR" dirty="0"/>
              <a:t>1  18pt</a:t>
            </a:r>
            <a:endParaRPr lang="ko-KR" altLang="en-US" dirty="0"/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725D06F2-29E3-47E3-BE2E-78ED46D56F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028" y="1057537"/>
            <a:ext cx="4348041" cy="254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+mn-lt"/>
              </a:defRPr>
            </a:lvl1pPr>
          </a:lstStyle>
          <a:p>
            <a:pPr lvl="0"/>
            <a:r>
              <a:rPr lang="ko-KR" altLang="en-US" dirty="0"/>
              <a:t>소제목</a:t>
            </a:r>
            <a:r>
              <a:rPr lang="en-US" altLang="ko-KR" dirty="0"/>
              <a:t>1 | </a:t>
            </a:r>
            <a:r>
              <a:rPr lang="ko-KR" altLang="en-US" dirty="0"/>
              <a:t>소제목</a:t>
            </a:r>
            <a:r>
              <a:rPr lang="en-US" altLang="ko-KR" dirty="0"/>
              <a:t>2 | </a:t>
            </a:r>
            <a:r>
              <a:rPr lang="ko-KR" altLang="en-US" dirty="0"/>
              <a:t>소제목</a:t>
            </a:r>
            <a:r>
              <a:rPr lang="en-US" altLang="ko-KR" dirty="0"/>
              <a:t>3  13pt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538098-C8A9-4EFA-BAA9-19B4FDC301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965" y="790740"/>
            <a:ext cx="2816596" cy="254058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 제목 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E865BF9-715C-4FCA-9A9A-CDEC0F95CD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8" y="6356350"/>
            <a:ext cx="1431778" cy="37028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B8E8CD7-BDC5-45B8-9411-F5F77279ED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7028" y="1348210"/>
            <a:ext cx="11195505" cy="1337117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50"/>
            </a:lvl3pPr>
            <a:lvl4pPr marL="2039866" indent="-351701">
              <a:buFont typeface="Arial" panose="020B0604020202020204" pitchFamily="34" charset="0"/>
              <a:buChar char="•"/>
              <a:defRPr sz="985"/>
            </a:lvl4pPr>
          </a:lstStyle>
          <a:p>
            <a:pPr lvl="0"/>
            <a:r>
              <a:rPr lang="ko-KR" altLang="en-US" dirty="0"/>
              <a:t>마스터 텍스트 스타일 편집  </a:t>
            </a:r>
            <a:r>
              <a:rPr lang="en-US" altLang="ko-KR" dirty="0"/>
              <a:t>11pt</a:t>
            </a:r>
            <a:endParaRPr lang="ko-KR" altLang="en-US" dirty="0"/>
          </a:p>
          <a:p>
            <a:pPr lvl="1"/>
            <a:r>
              <a:rPr lang="ko-KR" altLang="en-US" dirty="0"/>
              <a:t>둘째 수준  </a:t>
            </a:r>
            <a:r>
              <a:rPr lang="en-US" altLang="ko-KR" dirty="0"/>
              <a:t>9pt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7.5pt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7A38686-596A-418D-A7AC-80647AB3881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74964" y="2974482"/>
            <a:ext cx="11195505" cy="297901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50"/>
            </a:lvl3pPr>
            <a:lvl4pPr marL="2039866" indent="-351701">
              <a:buFont typeface="Arial" panose="020B0604020202020204" pitchFamily="34" charset="0"/>
              <a:buChar char="•"/>
              <a:defRPr sz="985"/>
            </a:lvl4pPr>
          </a:lstStyle>
          <a:p>
            <a:pPr lvl="0"/>
            <a:r>
              <a:rPr lang="ko-KR" altLang="en-US" dirty="0"/>
              <a:t>마스터 텍스트 스타일 편집  </a:t>
            </a:r>
            <a:r>
              <a:rPr lang="en-US" altLang="ko-KR" dirty="0"/>
              <a:t>11pt</a:t>
            </a:r>
            <a:endParaRPr lang="ko-KR" altLang="en-US" dirty="0"/>
          </a:p>
          <a:p>
            <a:pPr lvl="1"/>
            <a:r>
              <a:rPr lang="ko-KR" altLang="en-US" dirty="0"/>
              <a:t>둘째 수준  </a:t>
            </a:r>
            <a:r>
              <a:rPr lang="en-US" altLang="ko-KR" dirty="0"/>
              <a:t>9pt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7.5pt</a:t>
            </a:r>
          </a:p>
        </p:txBody>
      </p:sp>
    </p:spTree>
    <p:extLst>
      <p:ext uri="{BB962C8B-B14F-4D97-AF65-F5344CB8AC3E}">
        <p14:creationId xmlns:p14="http://schemas.microsoft.com/office/powerpoint/2010/main" val="14301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7A10-1758-40DF-8FC1-606498C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FDDE5-6491-423F-9BCF-4039CD31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03558-CD76-4DEF-A7B4-FBF13015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DC399-7FC4-4D01-8662-4C457D8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D3BAF-8D5C-4249-98EC-57E6DD2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3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E9CAE-8465-44A4-9E75-CFFA1D5A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7E95C-79E3-4399-971F-4B20FCC1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021D-F49A-4C24-A849-C946672B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A3ECD-8BA6-4BCA-BBFF-F268E345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8B9B8-7123-4442-9510-30D9A1C3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7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CDF65-C89F-410D-9B0B-E2DC347D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8028F-3E7B-4877-87A1-996412A1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E1AA3-E1DD-43BD-963A-EC3674A8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16C19-E737-4A4B-A920-61C34948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9265F-E495-4751-903B-22BFBEBF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25D9A-7DBF-4846-91BE-E010F7FD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2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59CA3-4094-45FB-9141-E4CF9A3B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72F8E-E525-4FDC-94B4-E0A369F1E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C776E-C667-4ED0-A9F9-6E4468869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60F055-5E1E-4EEF-885B-555AE2375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2DE11-14E6-4F8E-905D-447A0D2A7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5085EF-6B63-4910-A0E2-9E72792E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0FD42-B721-430B-BFAB-B27760CC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A4CD9-C45C-48BE-8473-19DCF6EB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7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3A487-A0D9-42C5-AE3C-4396B19B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2BE3A-29B4-458F-8679-63E8B0CB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F693B3-70F6-4CDF-B35E-65322B7E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7E74A-EA44-4525-B74D-F37F6B4C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3A8D1E-8704-4692-A23B-60B76A0B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ADE945-080A-4DEF-AA15-BF4CC84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9D03D-9015-4FA0-9DDF-50A1DCB3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D2E2D-C258-41AD-866E-907CD88C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A5521-8246-4AFD-B081-FEC6A648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75417-2357-4A7E-84A9-3F56CE79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2365C-22DE-4A5D-8CA0-27E2B6EE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3E5FD-4131-44F3-BE5C-7E5685C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CEDBD-E8DA-462F-A5BE-71F705B0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AA1FD-B647-4588-8097-BECA00E4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4818D-7B03-4B78-9E51-B34BD1F1D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B4C32-D3EB-48E4-949D-E0440FA6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6F092-EDB2-4C39-B8D7-2AC13164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31573-1838-4534-9C25-37A190B0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55410-DB1E-446E-83A8-359C7FDD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20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0F140-74FB-47AF-B206-6D288CE9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21D88-56C5-4356-8CD5-57709EF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1F2C-55F0-4671-9FFE-2A99AD032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D669-340E-4EBD-9B7E-D412E6C87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5EE7D-0F25-430B-AB8F-087E66469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2801600" y="457200"/>
            <a:ext cx="1371600" cy="731520"/>
          </a:xfrm>
          <a:prstGeom prst="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KETI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5600" b="1">
                <a:solidFill>
                  <a:srgbClr val="002060"/>
                </a:solidFill>
              </a:defRPr>
            </a:pPr>
            <a:r>
              <a:t>중국 SDV 표준 분석</a:t>
            </a:r>
          </a:p>
          <a:p>
            <a:pPr algn="ctr">
              <a:defRPr sz="2800">
                <a:solidFill>
                  <a:srgbClr val="005293"/>
                </a:solidFill>
              </a:defRPr>
            </a:pPr>
            <a:r>
              <a:t>지능형 커넥티드카 서비스 인터페이스 표준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5F6062"/>
                </a:solidFill>
              </a:defRPr>
            </a:pPr>
            <a:r>
              <a:t>SDV/T 001-2022 Version 4 Beta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5F6062"/>
                </a:solidFill>
              </a:defRPr>
            </a:pPr>
            <a:r>
              <a:t>한국전자기술연구원 모빌리티플랫폼연구센터</a:t>
            </a:r>
          </a:p>
          <a:p>
            <a:pPr algn="ctr">
              <a:defRPr sz="1400">
                <a:solidFill>
                  <a:srgbClr val="5F6062"/>
                </a:solidFill>
              </a:defRPr>
            </a:pPr>
            <a:r>
              <a:t>2025. 08. 26</a:t>
            </a:r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2801600" y="457200"/>
            <a:ext cx="1371600" cy="731520"/>
          </a:xfrm>
          <a:prstGeom prst="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KETI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5600" b="1">
                <a:solidFill>
                  <a:srgbClr val="002060"/>
                </a:solidFill>
              </a:defRPr>
            </a:pPr>
            <a:r>
              <a:t>중국 SDV 표준 분석</a:t>
            </a:r>
          </a:p>
          <a:p>
            <a:pPr algn="ctr">
              <a:defRPr sz="2800">
                <a:solidFill>
                  <a:srgbClr val="005293"/>
                </a:solidFill>
              </a:defRPr>
            </a:pPr>
            <a:r>
              <a:t>지능형 커넥티드카 서비스 인터페이스 표준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5F6062"/>
                </a:solidFill>
              </a:defRPr>
            </a:pPr>
            <a:r>
              <a:t>SDV/T 001-2022 Version 4 Beta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5F6062"/>
                </a:solidFill>
              </a:defRPr>
            </a:pPr>
            <a:r>
              <a:t>한국전자기술연구원 모빌리티플랫폼연구센터</a:t>
            </a:r>
          </a:p>
          <a:p>
            <a:pPr algn="ctr">
              <a:defRPr sz="1400">
                <a:solidFill>
                  <a:srgbClr val="5F6062"/>
                </a:solidFill>
              </a:defRPr>
            </a:pPr>
            <a:r>
              <a:t>2025. 08. 26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05-3. ADAS Domain: Advanced Driver-Assistance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6400800" cy="27432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>
                <a:solidFill>
                  <a:srgbClr val="5F6062"/>
                </a:solidFill>
              </a:defRPr>
            </a:pPr>
            <a:r>
              <a:t>[ADAS 센서 구성도]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72400" y="1371600"/>
            <a:ext cx="5943600" cy="822960"/>
          </a:xfrm>
          <a:prstGeom prst="roundRect">
            <a:avLst/>
          </a:prstGeom>
          <a:solidFill>
            <a:srgbClr val="FFFA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2060"/>
                </a:solidFill>
              </a:defRPr>
            </a:pPr>
            <a:r>
              <a:t>객체 인식: 차량, 보행자, 자전거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72400" y="2377440"/>
            <a:ext cx="5943600" cy="822960"/>
          </a:xfrm>
          <a:prstGeom prst="roundRect">
            <a:avLst/>
          </a:prstGeom>
          <a:solidFill>
            <a:srgbClr val="FFFA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2060"/>
                </a:solidFill>
              </a:defRPr>
            </a:pPr>
            <a:r>
              <a:t>차선 인식: 차선, 도로 경계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3383280"/>
            <a:ext cx="5943600" cy="822960"/>
          </a:xfrm>
          <a:prstGeom prst="roundRect">
            <a:avLst/>
          </a:prstGeom>
          <a:solidFill>
            <a:srgbClr val="FFFA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2060"/>
                </a:solidFill>
              </a:defRPr>
            </a:pPr>
            <a:r>
              <a:t>신호 인식: 신호등, 표지판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72400" y="4389120"/>
            <a:ext cx="5943600" cy="822960"/>
          </a:xfrm>
          <a:prstGeom prst="roundRect">
            <a:avLst/>
          </a:prstGeom>
          <a:solidFill>
            <a:srgbClr val="FFFA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002060"/>
                </a:solidFill>
              </a:defRPr>
            </a:pPr>
            <a:r>
              <a:t>주차 보조: 주차 공간 탐지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4572000"/>
            <a:ext cx="6400800" cy="22860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5F6062"/>
                </a:solidFill>
              </a:defRPr>
            </a:pPr>
            <a:r>
              <a:t>[LiDAR Point Cloud 이미지]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05-4. 시나리오: '퇴근 모드' 구현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3200400" cy="914400"/>
          </a:xfrm>
          <a:prstGeom prst="chevr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1. 사용자 인증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5F6062"/>
                </a:solidFill>
              </a:defRPr>
            </a:pPr>
            <a:r>
              <a:t>얼굴/지문 인식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1828800"/>
            <a:ext cx="5029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005293"/>
                </a:solidFill>
                <a:latin typeface="Consolas"/>
              </a:defRPr>
            </a:pPr>
            <a:r>
              <a:t>HMI_Auth.verify()</a:t>
            </a:r>
          </a:p>
        </p:txBody>
      </p:sp>
      <p:sp>
        <p:nvSpPr>
          <p:cNvPr id="7" name="Chevron 6"/>
          <p:cNvSpPr/>
          <p:nvPr/>
        </p:nvSpPr>
        <p:spPr>
          <a:xfrm>
            <a:off x="914400" y="2926080"/>
            <a:ext cx="3200400" cy="914400"/>
          </a:xfrm>
          <a:prstGeom prst="chevr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2. 환경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292608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5F6062"/>
                </a:solidFill>
              </a:defRPr>
            </a:pPr>
            <a:r>
              <a:t>시트/미러 조정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800" y="2926080"/>
            <a:ext cx="5029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005293"/>
                </a:solidFill>
                <a:latin typeface="Consolas"/>
              </a:defRPr>
            </a:pPr>
            <a:r>
              <a:t>BCM_Seat.adjust()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" y="4023360"/>
            <a:ext cx="3200400" cy="914400"/>
          </a:xfrm>
          <a:prstGeom prst="chevr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3. 공조 제어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02336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5F6062"/>
                </a:solidFill>
              </a:defRPr>
            </a:pPr>
            <a:r>
              <a:t>온도/공기질 설정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86800" y="4023360"/>
            <a:ext cx="5029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005293"/>
                </a:solidFill>
                <a:latin typeface="Consolas"/>
              </a:defRPr>
            </a:pPr>
            <a:r>
              <a:t>TMS_AC.setTemp()</a:t>
            </a:r>
          </a:p>
        </p:txBody>
      </p:sp>
      <p:sp>
        <p:nvSpPr>
          <p:cNvPr id="13" name="Chevron 12"/>
          <p:cNvSpPr/>
          <p:nvPr/>
        </p:nvSpPr>
        <p:spPr>
          <a:xfrm>
            <a:off x="914400" y="5120640"/>
            <a:ext cx="3200400" cy="914400"/>
          </a:xfrm>
          <a:prstGeom prst="chevr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4. 엔터테인먼트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512064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5F6062"/>
                </a:solidFill>
              </a:defRPr>
            </a:pPr>
            <a:r>
              <a:t>음악/네비게이션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5120640"/>
            <a:ext cx="5029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005293"/>
                </a:solidFill>
                <a:latin typeface="Consolas"/>
              </a:defRPr>
            </a:pPr>
            <a:r>
              <a:t>HMI_Media.play()</a:t>
            </a:r>
          </a:p>
        </p:txBody>
      </p:sp>
      <p:sp>
        <p:nvSpPr>
          <p:cNvPr id="16" name="Chevron 15"/>
          <p:cNvSpPr/>
          <p:nvPr/>
        </p:nvSpPr>
        <p:spPr>
          <a:xfrm>
            <a:off x="914400" y="6217920"/>
            <a:ext cx="3200400" cy="914400"/>
          </a:xfrm>
          <a:prstGeom prst="chevr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5. 주행 모드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621792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5F6062"/>
                </a:solidFill>
              </a:defRPr>
            </a:pPr>
            <a:r>
              <a:t>편안한 주행 설정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6800" y="6217920"/>
            <a:ext cx="5029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005293"/>
                </a:solidFill>
                <a:latin typeface="Consolas"/>
              </a:defRPr>
            </a:pPr>
            <a:r>
              <a:t>VCS_Drive.setMode()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06. Part 2: Device Abstraction API Overview</a:t>
            </a:r>
          </a:p>
        </p:txBody>
      </p:sp>
      <p:sp>
        <p:nvSpPr>
          <p:cNvPr id="4" name="Pentagon 3"/>
          <p:cNvSpPr/>
          <p:nvPr/>
        </p:nvSpPr>
        <p:spPr>
          <a:xfrm>
            <a:off x="1828800" y="2743200"/>
            <a:ext cx="2743200" cy="1828800"/>
          </a:xfrm>
          <a:prstGeom prst="homePlate">
            <a:avLst/>
          </a:prstGeom>
          <a:solidFill>
            <a:srgbClr val="C8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BCM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차체 장치</a:t>
            </a:r>
          </a:p>
        </p:txBody>
      </p:sp>
      <p:sp>
        <p:nvSpPr>
          <p:cNvPr id="5" name="Pentagon 4"/>
          <p:cNvSpPr/>
          <p:nvPr/>
        </p:nvSpPr>
        <p:spPr>
          <a:xfrm>
            <a:off x="5029200" y="1828800"/>
            <a:ext cx="2743200" cy="1828800"/>
          </a:xfrm>
          <a:prstGeom prst="homePlate">
            <a:avLst/>
          </a:prstGeom>
          <a:solidFill>
            <a:srgbClr val="C8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TMS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열관리 장치</a:t>
            </a:r>
          </a:p>
        </p:txBody>
      </p:sp>
      <p:sp>
        <p:nvSpPr>
          <p:cNvPr id="6" name="Pentagon 5"/>
          <p:cNvSpPr/>
          <p:nvPr/>
        </p:nvSpPr>
        <p:spPr>
          <a:xfrm>
            <a:off x="8229600" y="1828800"/>
            <a:ext cx="2743200" cy="1828800"/>
          </a:xfrm>
          <a:prstGeom prst="homePlate">
            <a:avLst/>
          </a:prstGeom>
          <a:solidFill>
            <a:srgbClr val="C8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PWT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파워트레인</a:t>
            </a:r>
          </a:p>
        </p:txBody>
      </p:sp>
      <p:sp>
        <p:nvSpPr>
          <p:cNvPr id="7" name="Pentagon 6"/>
          <p:cNvSpPr/>
          <p:nvPr/>
        </p:nvSpPr>
        <p:spPr>
          <a:xfrm>
            <a:off x="11430000" y="2743200"/>
            <a:ext cx="2743200" cy="1828800"/>
          </a:xfrm>
          <a:prstGeom prst="homePlate">
            <a:avLst/>
          </a:prstGeom>
          <a:solidFill>
            <a:srgbClr val="C8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CHS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섀시</a:t>
            </a:r>
          </a:p>
        </p:txBody>
      </p:sp>
      <p:sp>
        <p:nvSpPr>
          <p:cNvPr id="8" name="Pentagon 7"/>
          <p:cNvSpPr/>
          <p:nvPr/>
        </p:nvSpPr>
        <p:spPr>
          <a:xfrm>
            <a:off x="6400800" y="4114800"/>
            <a:ext cx="2743200" cy="1828800"/>
          </a:xfrm>
          <a:prstGeom prst="homePlate">
            <a:avLst/>
          </a:prstGeom>
          <a:solidFill>
            <a:srgbClr val="C8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ADAS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센서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6400800"/>
            <a:ext cx="5486400" cy="914400"/>
          </a:xfrm>
          <a:prstGeom prst="roundRect">
            <a:avLst/>
          </a:prstGeom>
          <a:solidFill>
            <a:srgbClr val="C89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Total: 230+ APIs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06-1. Sensors &amp; Actuators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6400800" cy="50292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2060"/>
                </a:solidFill>
              </a:defRPr>
            </a:pPr>
            <a:r>
              <a:t>센서 (Sensors)</a:t>
            </a:r>
          </a:p>
          <a:p>
            <a:pPr>
              <a:lnSpc>
                <a:spcPct val="150000"/>
              </a:lnSpc>
              <a:defRPr sz="1400"/>
            </a:pPr>
            <a:r>
              <a:t>• 온도 센서 (Temper)</a:t>
            </a:r>
          </a:p>
          <a:p>
            <a:pPr>
              <a:lnSpc>
                <a:spcPct val="150000"/>
              </a:lnSpc>
              <a:defRPr sz="1400"/>
            </a:pPr>
            <a:r>
              <a:t>• 압력 센서 (Pressure)</a:t>
            </a:r>
          </a:p>
          <a:p>
            <a:pPr>
              <a:lnSpc>
                <a:spcPct val="150000"/>
              </a:lnSpc>
              <a:defRPr sz="1400"/>
            </a:pPr>
            <a:r>
              <a:t>• 위치 센서 (Position)</a:t>
            </a:r>
          </a:p>
          <a:p>
            <a:pPr>
              <a:lnSpc>
                <a:spcPct val="150000"/>
              </a:lnSpc>
              <a:defRPr sz="1400"/>
            </a:pPr>
            <a:r>
              <a:t>• 속도 센서 (Speed)</a:t>
            </a:r>
          </a:p>
          <a:p>
            <a:pPr>
              <a:lnSpc>
                <a:spcPct val="150000"/>
              </a:lnSpc>
              <a:defRPr sz="1400"/>
            </a:pPr>
            <a:r>
              <a:t>• 카메라 (Camera)</a:t>
            </a:r>
          </a:p>
          <a:p>
            <a:pPr>
              <a:lnSpc>
                <a:spcPct val="150000"/>
              </a:lnSpc>
              <a:defRPr sz="1400"/>
            </a:pPr>
            <a:r>
              <a:t>• 레이더 (Radar)</a:t>
            </a:r>
          </a:p>
          <a:p>
            <a:pPr>
              <a:lnSpc>
                <a:spcPct val="150000"/>
              </a:lnSpc>
              <a:defRPr sz="1400"/>
            </a:pPr>
            <a:r>
              <a:t>• 라이다 (LiDAR)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72400" y="1371600"/>
            <a:ext cx="6400800" cy="5029200"/>
          </a:xfrm>
          <a:prstGeom prst="roundRect">
            <a:avLst/>
          </a:prstGeom>
          <a:solidFill>
            <a:srgbClr val="FFF0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2060"/>
                </a:solidFill>
              </a:defRPr>
            </a:pPr>
            <a:r>
              <a:t>액추에이터 (Actuators)</a:t>
            </a:r>
          </a:p>
          <a:p>
            <a:pPr>
              <a:lnSpc>
                <a:spcPct val="150000"/>
              </a:lnSpc>
              <a:defRPr sz="1400"/>
            </a:pPr>
            <a:r>
              <a:t>• 도어락 모터 (DoorLock)</a:t>
            </a:r>
          </a:p>
          <a:p>
            <a:pPr>
              <a:lnSpc>
                <a:spcPct val="150000"/>
              </a:lnSpc>
              <a:defRPr sz="1400"/>
            </a:pPr>
            <a:r>
              <a:t>• 윈도우 모터 (WinMot)</a:t>
            </a:r>
          </a:p>
          <a:p>
            <a:pPr>
              <a:lnSpc>
                <a:spcPct val="150000"/>
              </a:lnSpc>
              <a:defRPr sz="1400"/>
            </a:pPr>
            <a:r>
              <a:t>• 시트 모터 (SeatMot)</a:t>
            </a:r>
          </a:p>
          <a:p>
            <a:pPr>
              <a:lnSpc>
                <a:spcPct val="150000"/>
              </a:lnSpc>
              <a:defRPr sz="1400"/>
            </a:pPr>
            <a:r>
              <a:t>• 펌프 (Pump)</a:t>
            </a:r>
          </a:p>
          <a:p>
            <a:pPr>
              <a:lnSpc>
                <a:spcPct val="150000"/>
              </a:lnSpc>
              <a:defRPr sz="1400"/>
            </a:pPr>
            <a:r>
              <a:t>• 밸브 (Valve)</a:t>
            </a:r>
          </a:p>
          <a:p>
            <a:pPr>
              <a:lnSpc>
                <a:spcPct val="150000"/>
              </a:lnSpc>
              <a:defRPr sz="1400"/>
            </a:pPr>
            <a:r>
              <a:t>• 릴레이 (Relay)</a:t>
            </a:r>
          </a:p>
          <a:p>
            <a:pPr>
              <a:lnSpc>
                <a:spcPct val="150000"/>
              </a:lnSpc>
              <a:defRPr sz="1400"/>
            </a:pPr>
            <a:r>
              <a:t>• 컨버터 (Converter)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06-2. Powertrain Domain (전기차 중심)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6400800" cy="27432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>
                <a:solidFill>
                  <a:srgbClr val="5F6062"/>
                </a:solidFill>
              </a:defRPr>
            </a:pPr>
            <a:r>
              <a:t>[전기차 파워트레인 구성도]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72400" y="1371600"/>
            <a:ext cx="5943600" cy="1097280"/>
          </a:xfrm>
          <a:prstGeom prst="roundRect">
            <a:avLst/>
          </a:prstGeom>
          <a:solidFill>
            <a:srgbClr val="F0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/>
            </a:pPr>
            <a:r>
              <a:t>충전 포트</a:t>
            </a:r>
            <a:br/>
            <a:r>
              <a:t>Actr_ChrgElecLock: 충전 포트 잠금/해제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772400" y="2651760"/>
            <a:ext cx="5943600" cy="1097280"/>
          </a:xfrm>
          <a:prstGeom prst="roundRect">
            <a:avLst/>
          </a:prstGeom>
          <a:solidFill>
            <a:srgbClr val="F0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/>
            </a:pPr>
            <a:r>
              <a:t>배터리 관리</a:t>
            </a:r>
            <a:br/>
            <a:r>
              <a:t>Actr_HvBattCtrl: 고전압 배터리 제어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3931920"/>
            <a:ext cx="5943600" cy="1097280"/>
          </a:xfrm>
          <a:prstGeom prst="roundRect">
            <a:avLst/>
          </a:prstGeom>
          <a:solidFill>
            <a:srgbClr val="F0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/>
            </a:pPr>
            <a:r>
              <a:t>DC-DC 컨버터</a:t>
            </a:r>
            <a:br/>
            <a:r>
              <a:t>Actr_DcdcCtrl: 전압 변환 제어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72400" y="5212079"/>
            <a:ext cx="5943600" cy="1097280"/>
          </a:xfrm>
          <a:prstGeom prst="roundRect">
            <a:avLst/>
          </a:prstGeom>
          <a:solidFill>
            <a:srgbClr val="F0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/>
            </a:pPr>
            <a:r>
              <a:t>온도 센서</a:t>
            </a:r>
            <a:br/>
            <a:r>
              <a:t>Snsr_BattTemp: 배터리 온도 모니터링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4572000"/>
            <a:ext cx="6400800" cy="22860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>
                <a:solidFill>
                  <a:srgbClr val="5F6062"/>
                </a:solidFill>
              </a:defRPr>
            </a:pPr>
            <a:r>
              <a:t>[고전압 배터리 팩 이미지]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06-3. API 계층 간 호출 흐름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0" y="1645920"/>
            <a:ext cx="9144000" cy="9144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/>
            </a:pPr>
            <a:r>
              <a:t>사용자 입력: '창문 열기' 터치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880" y="256032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5293"/>
                </a:solidFill>
              </a:defRPr>
            </a:pPr>
            <a:r>
              <a:t>⬇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2834640"/>
            <a:ext cx="9144000" cy="914400"/>
          </a:xfrm>
          <a:prstGeom prst="round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/>
            </a:pPr>
            <a:r>
              <a:t>애플리케이션: UI 이벤트 처리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0880" y="3749039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5293"/>
                </a:solidFill>
              </a:defRPr>
            </a:pPr>
            <a:r>
              <a:t>⬇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4023360"/>
            <a:ext cx="9144000" cy="914400"/>
          </a:xfrm>
          <a:prstGeom prst="roundRect">
            <a:avLst/>
          </a:prstGeom>
          <a:solidFill>
            <a:srgbClr val="FFF0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/>
            </a:pPr>
            <a:r>
              <a:t>Atomic Service: BCM_Window.open()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0880" y="493776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5293"/>
                </a:solidFill>
              </a:defRPr>
            </a:pPr>
            <a:r>
              <a:t>⬇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5212080"/>
            <a:ext cx="9144000" cy="914400"/>
          </a:xfrm>
          <a:prstGeom prst="roundRect">
            <a:avLst/>
          </a:prstGeom>
          <a:solidFill>
            <a:srgbClr val="F0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/>
            </a:pPr>
            <a:r>
              <a:t>Device Abstraction: Actr_WinMot.setOper()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0880" y="612648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5293"/>
                </a:solidFill>
              </a:defRPr>
            </a:pPr>
            <a:r>
              <a:t>⬇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43200" y="6400800"/>
            <a:ext cx="9144000" cy="914400"/>
          </a:xfrm>
          <a:prstGeom prst="roundRect">
            <a:avLst/>
          </a:prstGeom>
          <a:solidFill>
            <a:srgbClr val="FF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/>
            </a:pPr>
            <a:r>
              <a:t>하드웨어: 모터 회전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07. Version 4 주요 개선사항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12801600" cy="1371600"/>
          </a:xfrm>
          <a:prstGeom prst="roundRect">
            <a:avLst/>
          </a:prstGeom>
          <a:solidFill>
            <a:srgbClr val="FFFA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002060"/>
                </a:solidFill>
              </a:defRPr>
            </a:pPr>
            <a:r>
              <a:t>Version 3 → Version 4 Beta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3200400"/>
            <a:ext cx="10972800" cy="82296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/>
            </a:pPr>
            <a:r>
              <a:t>API 확장: TMS 도메인: 4.9.23 → 4.9.29 - 열관리 기능 강화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4206240"/>
            <a:ext cx="10972800" cy="82296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/>
            </a:pPr>
            <a:r>
              <a:t>성능 개선: 응답 시간 30% 단축 - 실시간 처리 능력 향상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5212079"/>
            <a:ext cx="10972800" cy="82296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/>
            </a:pPr>
            <a:r>
              <a:t>호환성: 하드웨어 지원 확대 - 더 많은 센서/액추에이터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6217919"/>
            <a:ext cx="10972800" cy="82296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/>
            </a:pPr>
            <a:r>
              <a:t>보안 강화: 인증/암호화 개선 - 사이버보안 대응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08. 글로벌 SDV 표준 비교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1371600"/>
            <a:ext cx="3657600" cy="73152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중국 SDV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0" y="1371600"/>
            <a:ext cx="3657600" cy="73152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AUTOSAR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258800" y="1371600"/>
            <a:ext cx="3657600" cy="73152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SOAFEE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286000"/>
            <a:ext cx="18288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/>
            </a:pPr>
            <a:r>
              <a:t>주도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0320" y="22860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CAAM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5120" y="22860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컨소시엄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9920" y="22860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Arm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3200400"/>
            <a:ext cx="18288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/>
            </a:pPr>
            <a:r>
              <a:t>철학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0320" y="32004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통합 표준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75120" y="32004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안전 중심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89920" y="32004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클라우드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" y="4114800"/>
            <a:ext cx="18288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/>
            </a:pPr>
            <a:r>
              <a:t>API 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60320" y="41148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520+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5120" y="41148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400+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89920" y="41148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200+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200" y="5029200"/>
            <a:ext cx="18288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400" b="1"/>
            </a:pPr>
            <a:r>
              <a:t>강점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60320" y="50292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빠른 상용화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75120" y="50292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안정성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89920" y="50292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확장성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08-1. SDV 표준 경쟁 구도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4114800" cy="3657600"/>
          </a:xfrm>
          <a:prstGeom prst="roundRect">
            <a:avLst/>
          </a:prstGeom>
          <a:solidFill>
            <a:srgbClr val="FF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C80000"/>
                </a:solidFill>
              </a:defRPr>
            </a:pPr>
            <a:r>
              <a:t>중국 SDV</a:t>
            </a:r>
          </a:p>
          <a:p>
            <a:br/>
            <a:pPr>
              <a:lnSpc>
                <a:spcPct val="150000"/>
              </a:lnSpc>
              <a:defRPr sz="1400"/>
            </a:pPr>
            <a:r>
              <a:t>• 내수시장 활용</a:t>
            </a:r>
            <a:br/>
            <a:r>
              <a:t>• 국가 주도</a:t>
            </a:r>
            <a:br/>
            <a:r>
              <a:t>• 빠른 상용화</a:t>
            </a:r>
            <a:br/>
            <a:r>
              <a:t>• 생태계 구축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03520" y="1828800"/>
            <a:ext cx="4114800" cy="3657600"/>
          </a:xfrm>
          <a:prstGeom prst="roundRect">
            <a:avLst/>
          </a:prstGeom>
          <a:solidFill>
            <a:srgbClr val="F0F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00C8"/>
                </a:solidFill>
              </a:defRPr>
            </a:pPr>
            <a:r>
              <a:t>유럽 (AUTOSAR)</a:t>
            </a:r>
          </a:p>
          <a:p>
            <a:br/>
            <a:pPr>
              <a:lnSpc>
                <a:spcPct val="150000"/>
              </a:lnSpc>
              <a:defRPr sz="1400"/>
            </a:pPr>
            <a:r>
              <a:t>• 안전성 중심</a:t>
            </a:r>
            <a:br/>
            <a:r>
              <a:t>• 표준 성숙도</a:t>
            </a:r>
            <a:br/>
            <a:r>
              <a:t>• OEM 협력</a:t>
            </a:r>
            <a:br/>
            <a:r>
              <a:t>• 글로벌 확산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1828800"/>
            <a:ext cx="4114800" cy="3657600"/>
          </a:xfrm>
          <a:prstGeom prst="roundRect">
            <a:avLst/>
          </a:prstGeom>
          <a:solidFill>
            <a:srgbClr val="F0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6400"/>
                </a:solidFill>
              </a:defRPr>
            </a:pPr>
            <a:r>
              <a:t>미국 (SOAFEE)</a:t>
            </a:r>
          </a:p>
          <a:p>
            <a:br/>
            <a:pPr>
              <a:lnSpc>
                <a:spcPct val="150000"/>
              </a:lnSpc>
              <a:defRPr sz="1400"/>
            </a:pPr>
            <a:r>
              <a:t>• 클라우드 네이티브</a:t>
            </a:r>
            <a:br/>
            <a:r>
              <a:t>• 오픈소스</a:t>
            </a:r>
            <a:br/>
            <a:r>
              <a:t>• IT 기업 주도</a:t>
            </a:r>
            <a:br/>
            <a:r>
              <a:t>• 혁신 중심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09. 한국 SDV 현황 분석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6217920" cy="22860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002060"/>
                </a:solidFill>
              </a:defRPr>
            </a:pPr>
            <a:r>
              <a:t>강점 (S)</a:t>
            </a:r>
          </a:p>
          <a:p>
            <a:pPr>
              <a:lnSpc>
                <a:spcPct val="130000"/>
              </a:lnSpc>
              <a:defRPr sz="1400"/>
            </a:pPr>
            <a:r>
              <a:t>• 완성차 기술력</a:t>
            </a:r>
          </a:p>
          <a:p>
            <a:pPr>
              <a:lnSpc>
                <a:spcPct val="130000"/>
              </a:lnSpc>
              <a:defRPr sz="1400"/>
            </a:pPr>
            <a:r>
              <a:t>• IT 인프라</a:t>
            </a:r>
          </a:p>
          <a:p>
            <a:pPr>
              <a:lnSpc>
                <a:spcPct val="130000"/>
              </a:lnSpc>
              <a:defRPr sz="1400"/>
            </a:pPr>
            <a:r>
              <a:t>• 배터리 경쟁력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72400" y="1828800"/>
            <a:ext cx="6217920" cy="2286000"/>
          </a:xfrm>
          <a:prstGeom prst="roundRect">
            <a:avLst/>
          </a:prstGeom>
          <a:solidFill>
            <a:srgbClr val="FFF0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002060"/>
                </a:solidFill>
              </a:defRPr>
            </a:pPr>
            <a:r>
              <a:t>약점 (W)</a:t>
            </a:r>
          </a:p>
          <a:p>
            <a:pPr>
              <a:lnSpc>
                <a:spcPct val="130000"/>
              </a:lnSpc>
              <a:defRPr sz="1400"/>
            </a:pPr>
            <a:r>
              <a:t>• 생태계 부족</a:t>
            </a:r>
          </a:p>
          <a:p>
            <a:pPr>
              <a:lnSpc>
                <a:spcPct val="130000"/>
              </a:lnSpc>
              <a:defRPr sz="1400"/>
            </a:pPr>
            <a:r>
              <a:t>• 표준화 지연</a:t>
            </a:r>
          </a:p>
          <a:p>
            <a:pPr>
              <a:lnSpc>
                <a:spcPct val="130000"/>
              </a:lnSpc>
              <a:defRPr sz="1400"/>
            </a:pPr>
            <a:r>
              <a:t>• 규모의 경제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4389120"/>
            <a:ext cx="6217920" cy="2286000"/>
          </a:xfrm>
          <a:prstGeom prst="roundRect">
            <a:avLst/>
          </a:prstGeom>
          <a:solidFill>
            <a:srgbClr val="F0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002060"/>
                </a:solidFill>
              </a:defRPr>
            </a:pPr>
            <a:r>
              <a:t>기회 (O)</a:t>
            </a:r>
          </a:p>
          <a:p>
            <a:pPr>
              <a:lnSpc>
                <a:spcPct val="130000"/>
              </a:lnSpc>
              <a:defRPr sz="1400"/>
            </a:pPr>
            <a:r>
              <a:t>• 신시장 진출</a:t>
            </a:r>
          </a:p>
          <a:p>
            <a:pPr>
              <a:lnSpc>
                <a:spcPct val="130000"/>
              </a:lnSpc>
              <a:defRPr sz="1400"/>
            </a:pPr>
            <a:r>
              <a:t>• 기술 전환기</a:t>
            </a:r>
          </a:p>
          <a:p>
            <a:pPr>
              <a:lnSpc>
                <a:spcPct val="130000"/>
              </a:lnSpc>
              <a:defRPr sz="1400"/>
            </a:pPr>
            <a:r>
              <a:t>• 정부 지원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4389120"/>
            <a:ext cx="6217920" cy="2286000"/>
          </a:xfrm>
          <a:prstGeom prst="roundRect">
            <a:avLst/>
          </a:prstGeom>
          <a:solidFill>
            <a:srgbClr val="FF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002060"/>
                </a:solidFill>
              </a:defRPr>
            </a:pPr>
            <a:r>
              <a:t>위협 (T)</a:t>
            </a:r>
          </a:p>
          <a:p>
            <a:pPr>
              <a:lnSpc>
                <a:spcPct val="130000"/>
              </a:lnSpc>
              <a:defRPr sz="1400"/>
            </a:pPr>
            <a:r>
              <a:t>• 중국 표준</a:t>
            </a:r>
          </a:p>
          <a:p>
            <a:pPr>
              <a:lnSpc>
                <a:spcPct val="130000"/>
              </a:lnSpc>
              <a:defRPr sz="1400"/>
            </a:pPr>
            <a:r>
              <a:t>• 기술 종속</a:t>
            </a:r>
          </a:p>
          <a:p>
            <a:pPr>
              <a:lnSpc>
                <a:spcPct val="130000"/>
              </a:lnSpc>
              <a:defRPr sz="1400"/>
            </a:pPr>
            <a:r>
              <a:t>• 인재 부족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002060"/>
                </a:solidFill>
              </a:defRPr>
            </a:pPr>
            <a:r>
              <a:t>Contents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82880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82880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SDV 패러다임 전환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246888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46888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중국 SDV 표준화 전략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310896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310896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표준 개발 참여사 현황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8800" y="374904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374904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4-Layer 아키텍처 구조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28800" y="438912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438912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Part 1: Atomic Service API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28800" y="502920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502920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Part 2: Device Abstraction API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28800" y="566928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66928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Version 4 주요 개선사항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28800" y="630936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630936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글로벌 표준 비교 분석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28800" y="694944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694944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한국 대응 전략 제안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002060"/>
                </a:solidFill>
              </a:defRPr>
            </a:pPr>
            <a:r>
              <a:t>Contents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82880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82880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SDV 패러다임 전환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246888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46888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중국 SDV 표준화 전략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310896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310896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표준 개발 참여사 현황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8800" y="374904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374904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4-Layer 아키텍처 구조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28800" y="438912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438912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Part 1: Atomic Service API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28800" y="502920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502920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Part 2: Device Abstraction API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28800" y="566928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66928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Version 4 주요 개선사항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828800" y="630936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630936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글로벌 표준 비교 분석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28800" y="6949440"/>
            <a:ext cx="731520" cy="54864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694944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2060"/>
                </a:solidFill>
              </a:defRPr>
            </a:pPr>
            <a:r>
              <a:t>한국 대응 전략 제안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09-1. K-SDV 표준 제안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828800"/>
            <a:ext cx="3383280" cy="274320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Core + Extension</a:t>
            </a:r>
          </a:p>
          <a:p>
            <a:br/>
            <a:pPr algn="ctr">
              <a:lnSpc>
                <a:spcPct val="130000"/>
              </a:lnSpc>
              <a:defRPr sz="1400">
                <a:solidFill>
                  <a:srgbClr val="FFFFFF"/>
                </a:solidFill>
              </a:defRPr>
            </a:pPr>
            <a:r>
              <a:t>핵심 API 표준화</a:t>
            </a:r>
            <a:br/>
            <a:r>
              <a:t>프로파일 확장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23360" y="1828800"/>
            <a:ext cx="3383280" cy="2743200"/>
          </a:xfrm>
          <a:prstGeom prst="roundRect">
            <a:avLst/>
          </a:prstGeom>
          <a:solidFill>
            <a:srgbClr val="64C8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국제 호환성</a:t>
            </a:r>
          </a:p>
          <a:p>
            <a:br/>
            <a:pPr algn="ctr">
              <a:lnSpc>
                <a:spcPct val="130000"/>
              </a:lnSpc>
              <a:defRPr sz="1400">
                <a:solidFill>
                  <a:srgbClr val="FFFFFF"/>
                </a:solidFill>
              </a:defRPr>
            </a:pPr>
            <a:r>
              <a:t>AUTOSAR 연계</a:t>
            </a:r>
            <a:br/>
            <a:r>
              <a:t>ISO 표준 준수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89520" y="1828800"/>
            <a:ext cx="3383280" cy="2743200"/>
          </a:xfrm>
          <a:prstGeom prst="roundRect">
            <a:avLst/>
          </a:prstGeom>
          <a:solidFill>
            <a:srgbClr val="C8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보안 우선</a:t>
            </a:r>
          </a:p>
          <a:p>
            <a:br/>
            <a:pPr algn="ctr">
              <a:lnSpc>
                <a:spcPct val="130000"/>
              </a:lnSpc>
              <a:defRPr sz="1400">
                <a:solidFill>
                  <a:srgbClr val="FFFFFF"/>
                </a:solidFill>
              </a:defRPr>
            </a:pPr>
            <a:r>
              <a:t>사이버보안 내장</a:t>
            </a:r>
            <a:br/>
            <a:r>
              <a:t>OTA 표준화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5680" y="1828800"/>
            <a:ext cx="3383280" cy="2743200"/>
          </a:xfrm>
          <a:prstGeom prst="roundRect">
            <a:avLst/>
          </a:prstGeom>
          <a:solidFill>
            <a:srgbClr val="C8C8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융합 서비스</a:t>
            </a:r>
          </a:p>
          <a:p>
            <a:br/>
            <a:pPr algn="ctr">
              <a:lnSpc>
                <a:spcPct val="130000"/>
              </a:lnSpc>
              <a:defRPr sz="1400">
                <a:solidFill>
                  <a:srgbClr val="FFFFFF"/>
                </a:solidFill>
              </a:defRPr>
            </a:pPr>
            <a:r>
              <a:t>MaaS 연계</a:t>
            </a:r>
            <a:br/>
            <a:r>
              <a:t>V2X 통합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10972800" cy="18288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000" b="1">
                <a:solidFill>
                  <a:srgbClr val="002060"/>
                </a:solidFill>
              </a:defRPr>
            </a:pPr>
            <a:r>
              <a:t>추진 체계</a:t>
            </a:r>
          </a:p>
          <a:p>
            <a:pPr algn="ctr">
              <a:defRPr sz="1600">
                <a:solidFill>
                  <a:srgbClr val="5F6062"/>
                </a:solidFill>
              </a:defRPr>
            </a:pPr>
            <a:r>
              <a:t>정부 주도 + 산업계 협력 + 연구기관 지원 + 국제 협력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09-2. K-SDV 추진 로드맵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828800"/>
            <a:ext cx="1828800" cy="1828800"/>
          </a:xfrm>
          <a:prstGeom prst="ellipse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2025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4114800"/>
            <a:ext cx="2743200" cy="18288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표준화 착수</a:t>
            </a:r>
          </a:p>
          <a:p>
            <a:pPr algn="ctr">
              <a:defRPr sz="1200"/>
            </a:pPr>
            <a:r>
              <a:t>협의체 구성</a:t>
            </a:r>
            <a:br/>
            <a:r>
              <a:t>API 정의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6080" y="25603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>
                <a:solidFill>
                  <a:srgbClr val="5F6062"/>
                </a:solidFill>
              </a:defRPr>
            </a:pPr>
            <a:r>
              <a:t>→</a:t>
            </a:r>
          </a:p>
        </p:txBody>
      </p:sp>
      <p:sp>
        <p:nvSpPr>
          <p:cNvPr id="7" name="Oval 6"/>
          <p:cNvSpPr/>
          <p:nvPr/>
        </p:nvSpPr>
        <p:spPr>
          <a:xfrm>
            <a:off x="4389120" y="1828800"/>
            <a:ext cx="1828800" cy="1828800"/>
          </a:xfrm>
          <a:prstGeom prst="ellipse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2026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31920" y="4114800"/>
            <a:ext cx="2743200" cy="18288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PoC 개발</a:t>
            </a:r>
          </a:p>
          <a:p>
            <a:pPr algn="ctr">
              <a:defRPr sz="1200"/>
            </a:pPr>
            <a:r>
              <a:t>시범 적용</a:t>
            </a:r>
            <a:br/>
            <a:r>
              <a:t>검증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25603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>
                <a:solidFill>
                  <a:srgbClr val="5F6062"/>
                </a:solidFill>
              </a:defRPr>
            </a:pPr>
            <a:r>
              <a:t>→</a:t>
            </a:r>
          </a:p>
        </p:txBody>
      </p:sp>
      <p:sp>
        <p:nvSpPr>
          <p:cNvPr id="10" name="Oval 9"/>
          <p:cNvSpPr/>
          <p:nvPr/>
        </p:nvSpPr>
        <p:spPr>
          <a:xfrm>
            <a:off x="7863840" y="1828800"/>
            <a:ext cx="1828800" cy="1828800"/>
          </a:xfrm>
          <a:prstGeom prst="ellipse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2027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06640" y="4114800"/>
            <a:ext cx="2743200" cy="18288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상용화</a:t>
            </a:r>
          </a:p>
          <a:p>
            <a:pPr algn="ctr">
              <a:defRPr sz="1200"/>
            </a:pPr>
            <a:r>
              <a:t>양산 적용</a:t>
            </a:r>
            <a:br/>
            <a:r>
              <a:t>생태계 확대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75520" y="25603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>
                <a:solidFill>
                  <a:srgbClr val="5F6062"/>
                </a:solidFill>
              </a:defRPr>
            </a:pPr>
            <a:r>
              <a:t>→</a:t>
            </a:r>
          </a:p>
        </p:txBody>
      </p:sp>
      <p:sp>
        <p:nvSpPr>
          <p:cNvPr id="13" name="Oval 12"/>
          <p:cNvSpPr/>
          <p:nvPr/>
        </p:nvSpPr>
        <p:spPr>
          <a:xfrm>
            <a:off x="11338559" y="1828800"/>
            <a:ext cx="1828800" cy="1828800"/>
          </a:xfrm>
          <a:prstGeom prst="ellipse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2028+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881359" y="4114800"/>
            <a:ext cx="2743200" cy="18288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글로벌 확산</a:t>
            </a:r>
          </a:p>
          <a:p>
            <a:pPr algn="ctr">
              <a:defRPr sz="1200"/>
            </a:pPr>
            <a:r>
              <a:t>해외 진출</a:t>
            </a:r>
            <a:br/>
            <a:r>
              <a:t>국제 표준화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50239" y="25603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>
                <a:solidFill>
                  <a:srgbClr val="5F6062"/>
                </a:solidFill>
              </a:defRPr>
            </a:pPr>
            <a:r>
              <a:t>→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10. 종합 시사점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645920"/>
            <a:ext cx="12801600" cy="1828800"/>
          </a:xfrm>
          <a:prstGeom prst="roundRect">
            <a:avLst/>
          </a:prstGeom>
          <a:solidFill>
            <a:srgbClr val="FFFA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002060"/>
                </a:solidFill>
              </a:defRPr>
            </a:pPr>
            <a:r>
              <a:t>중국 SDV 표준은 기술 혁신과 생태계 주도권을 동시에 추구</a:t>
            </a:r>
          </a:p>
          <a:p>
            <a:pPr algn="ctr">
              <a:defRPr sz="2000">
                <a:solidFill>
                  <a:srgbClr val="5F6062"/>
                </a:solidFill>
              </a:defRPr>
            </a:pPr>
            <a:r>
              <a:t>글로벌 자동차 산업의 새로운 경쟁 축 형성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411480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2060"/>
                </a:solidFill>
              </a:defRPr>
            </a:pPr>
            <a:r>
              <a:t>✓ 표준 주도권이 미래 자동차 산업 주도권 결정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484632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2060"/>
                </a:solidFill>
              </a:defRPr>
            </a:pPr>
            <a:r>
              <a:t>✓ 소프트웨어 생태계 구축이 핵심 경쟁력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5577840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2060"/>
                </a:solidFill>
              </a:defRPr>
            </a:pPr>
            <a:r>
              <a:t>✓ 한국은 독자 표준과 국제 협력의 균형 필요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6309359"/>
            <a:ext cx="9144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2060"/>
                </a:solidFill>
              </a:defRPr>
            </a:pPr>
            <a:r>
              <a:t>✓ 산학연관 협력 체계 구축 시급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11. 향후 과제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828800"/>
            <a:ext cx="6583680" cy="22860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002060"/>
                </a:solidFill>
              </a:defRPr>
            </a:pPr>
            <a:r>
              <a:t>기술 개발</a:t>
            </a:r>
          </a:p>
          <a:p>
            <a:pPr>
              <a:lnSpc>
                <a:spcPct val="120000"/>
              </a:lnSpc>
              <a:defRPr sz="1400"/>
            </a:pPr>
            <a:r>
              <a:t>• API 상세 분석</a:t>
            </a:r>
          </a:p>
          <a:p>
            <a:pPr>
              <a:lnSpc>
                <a:spcPct val="120000"/>
              </a:lnSpc>
              <a:defRPr sz="1400"/>
            </a:pPr>
            <a:r>
              <a:t>• PoC 개발</a:t>
            </a:r>
          </a:p>
          <a:p>
            <a:pPr>
              <a:lnSpc>
                <a:spcPct val="120000"/>
              </a:lnSpc>
              <a:defRPr sz="1400"/>
            </a:pPr>
            <a:r>
              <a:t>• 성능 검증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89520" y="1828800"/>
            <a:ext cx="6583680" cy="2286000"/>
          </a:xfrm>
          <a:prstGeom prst="roundRect">
            <a:avLst/>
          </a:prstGeom>
          <a:solidFill>
            <a:srgbClr val="FFF0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002060"/>
                </a:solidFill>
              </a:defRPr>
            </a:pPr>
            <a:r>
              <a:t>표준화</a:t>
            </a:r>
          </a:p>
          <a:p>
            <a:pPr>
              <a:lnSpc>
                <a:spcPct val="120000"/>
              </a:lnSpc>
              <a:defRPr sz="1400"/>
            </a:pPr>
            <a:r>
              <a:t>• 국내 표준 제정</a:t>
            </a:r>
          </a:p>
          <a:p>
            <a:pPr>
              <a:lnSpc>
                <a:spcPct val="120000"/>
              </a:lnSpc>
              <a:defRPr sz="1400"/>
            </a:pPr>
            <a:r>
              <a:t>• 국제 표준 연계</a:t>
            </a:r>
          </a:p>
          <a:p>
            <a:pPr>
              <a:lnSpc>
                <a:spcPct val="120000"/>
              </a:lnSpc>
              <a:defRPr sz="1400"/>
            </a:pPr>
            <a:r>
              <a:t>• 인증 체계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4389120"/>
            <a:ext cx="6583680" cy="2286000"/>
          </a:xfrm>
          <a:prstGeom prst="roundRect">
            <a:avLst/>
          </a:prstGeom>
          <a:solidFill>
            <a:srgbClr val="F0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002060"/>
                </a:solidFill>
              </a:defRPr>
            </a:pPr>
            <a:r>
              <a:t>생태계</a:t>
            </a:r>
          </a:p>
          <a:p>
            <a:pPr>
              <a:lnSpc>
                <a:spcPct val="120000"/>
              </a:lnSpc>
              <a:defRPr sz="1400"/>
            </a:pPr>
            <a:r>
              <a:t>• 개발자 육성</a:t>
            </a:r>
          </a:p>
          <a:p>
            <a:pPr>
              <a:lnSpc>
                <a:spcPct val="120000"/>
              </a:lnSpc>
              <a:defRPr sz="1400"/>
            </a:pPr>
            <a:r>
              <a:t>• 파트너십 구축</a:t>
            </a:r>
          </a:p>
          <a:p>
            <a:pPr>
              <a:lnSpc>
                <a:spcPct val="120000"/>
              </a:lnSpc>
              <a:defRPr sz="1400"/>
            </a:pPr>
            <a:r>
              <a:t>• 오픈소스화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89520" y="4389120"/>
            <a:ext cx="6583680" cy="2286000"/>
          </a:xfrm>
          <a:prstGeom prst="roundRect">
            <a:avLst/>
          </a:prstGeom>
          <a:solidFill>
            <a:srgbClr val="FF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>
                <a:solidFill>
                  <a:srgbClr val="002060"/>
                </a:solidFill>
              </a:defRPr>
            </a:pPr>
            <a:r>
              <a:t>정책</a:t>
            </a:r>
          </a:p>
          <a:p>
            <a:pPr>
              <a:lnSpc>
                <a:spcPct val="120000"/>
              </a:lnSpc>
              <a:defRPr sz="1400"/>
            </a:pPr>
            <a:r>
              <a:t>• 규제 개선</a:t>
            </a:r>
          </a:p>
          <a:p>
            <a:pPr>
              <a:lnSpc>
                <a:spcPct val="120000"/>
              </a:lnSpc>
              <a:defRPr sz="1400"/>
            </a:pPr>
            <a:r>
              <a:t>• 투자 확대</a:t>
            </a:r>
          </a:p>
          <a:p>
            <a:pPr>
              <a:lnSpc>
                <a:spcPct val="120000"/>
              </a:lnSpc>
              <a:defRPr sz="1400"/>
            </a:pPr>
            <a:r>
              <a:t>• 인프라 구축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0" y="27432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7200" b="1">
                <a:solidFill>
                  <a:srgbClr val="FFFFFF"/>
                </a:solidFill>
              </a:defRPr>
            </a:pPr>
            <a:r>
              <a:t>Q &amp;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5029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C8C8C8"/>
                </a:solidFill>
              </a:defRPr>
            </a:pPr>
            <a:r>
              <a:t>감사합니다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943600" y="914400"/>
            <a:ext cx="2743200" cy="1371600"/>
          </a:xfrm>
          <a:prstGeom prst="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4800" b="1">
                <a:solidFill>
                  <a:srgbClr val="FFFFFF"/>
                </a:solidFill>
              </a:defRPr>
            </a:pPr>
            <a:r>
              <a:t>KETI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0" y="2743200"/>
            <a:ext cx="9144000" cy="36576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002060"/>
                </a:solidFill>
              </a:defRPr>
            </a:pPr>
            <a:r>
              <a:t>한국전자기술연구원</a:t>
            </a:r>
          </a:p>
          <a:p>
            <a:br/>
            <a:pPr algn="ctr">
              <a:defRPr sz="2200">
                <a:solidFill>
                  <a:srgbClr val="5F6062"/>
                </a:solidFill>
              </a:defRPr>
            </a:pPr>
            <a:r>
              <a:t>모빌리티플랫폼연구센터</a:t>
            </a:r>
          </a:p>
          <a:p>
            <a:br/>
            <a:pPr algn="ctr">
              <a:defRPr sz="1600">
                <a:solidFill>
                  <a:srgbClr val="5F6062"/>
                </a:solidFill>
              </a:defRPr>
            </a:pPr>
            <a:r>
              <a:t>경기도 성남시 분당구 대왕판교로 712번길 22</a:t>
            </a:r>
          </a:p>
          <a:p>
            <a:br/>
            <a:pPr algn="ctr">
              <a:defRPr sz="1800">
                <a:solidFill>
                  <a:srgbClr val="005293"/>
                </a:solidFill>
              </a:defRPr>
            </a:pPr>
            <a:r>
              <a:t>www.keti.re.kr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01. SDV 패러다임 전환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6400800" cy="27432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2060"/>
                </a:solidFill>
              </a:defRPr>
            </a:pPr>
            <a:r>
              <a:t>Software Defined Vehicle</a:t>
            </a:r>
          </a:p>
          <a:p>
            <a:br/>
            <a:pPr>
              <a:lnSpc>
                <a:spcPct val="150000"/>
              </a:lnSpc>
              <a:defRPr sz="1800"/>
            </a:pPr>
            <a:r>
              <a:t>• 소프트웨어가 차량 가치의 핵심</a:t>
            </a:r>
            <a:br/>
            <a:r>
              <a:t>• OTA를 통한 지속적 업데이트</a:t>
            </a:r>
            <a:br/>
            <a:r>
              <a:t>• 하드웨어와 소프트웨어 분리</a:t>
            </a:r>
            <a:br/>
            <a:r>
              <a:t>• 차량의 '스마트폰화'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72400" y="1371600"/>
            <a:ext cx="5943600" cy="2743200"/>
          </a:xfrm>
          <a:prstGeom prst="roundRect">
            <a:avLst/>
          </a:prstGeom>
          <a:solidFill>
            <a:srgbClr val="FFFA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2060"/>
                </a:solidFill>
              </a:defRPr>
            </a:pPr>
            <a:r>
              <a:t>시장 전망</a:t>
            </a:r>
          </a:p>
          <a:p>
            <a:br/>
            <a:pPr>
              <a:lnSpc>
                <a:spcPct val="150000"/>
              </a:lnSpc>
              <a:defRPr sz="1800"/>
            </a:pPr>
            <a:r>
              <a:t>• 2035년까지 CAGR 30-34%</a:t>
            </a:r>
            <a:br/>
            <a:r>
              <a:t>• 2030년 시장규모 6,500억 달러</a:t>
            </a:r>
            <a:br/>
            <a:r>
              <a:t>• 전체 차량가치의 60% 차지</a:t>
            </a:r>
            <a:br/>
            <a:r>
              <a:t>• 신규 수익모델 창출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0" y="4572000"/>
            <a:ext cx="7315200" cy="27432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>
                <a:solidFill>
                  <a:srgbClr val="5F6062"/>
                </a:solidFill>
              </a:defRPr>
            </a:pPr>
            <a:r>
              <a:t>[SDV 컨셉카 이미지]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01. SDV 패러다임 전환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6400800" cy="27432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2060"/>
                </a:solidFill>
              </a:defRPr>
            </a:pPr>
            <a:r>
              <a:t>Software Defined Vehicle</a:t>
            </a:r>
          </a:p>
          <a:p>
            <a:br/>
            <a:pPr>
              <a:lnSpc>
                <a:spcPct val="150000"/>
              </a:lnSpc>
              <a:defRPr sz="1800"/>
            </a:pPr>
            <a:r>
              <a:t>• 소프트웨어가 차량 가치의 핵심</a:t>
            </a:r>
            <a:br/>
            <a:r>
              <a:t>• OTA를 통한 지속적 업데이트</a:t>
            </a:r>
            <a:br/>
            <a:r>
              <a:t>• 하드웨어와 소프트웨어 분리</a:t>
            </a:r>
            <a:br/>
            <a:r>
              <a:t>• 차량의 '스마트폰화'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72400" y="1371600"/>
            <a:ext cx="5943600" cy="2743200"/>
          </a:xfrm>
          <a:prstGeom prst="roundRect">
            <a:avLst/>
          </a:prstGeom>
          <a:solidFill>
            <a:srgbClr val="FFFA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2060"/>
                </a:solidFill>
              </a:defRPr>
            </a:pPr>
            <a:r>
              <a:t>시장 전망</a:t>
            </a:r>
          </a:p>
          <a:p>
            <a:br/>
            <a:pPr>
              <a:lnSpc>
                <a:spcPct val="150000"/>
              </a:lnSpc>
              <a:defRPr sz="1800"/>
            </a:pPr>
            <a:r>
              <a:t>• 2035년까지 CAGR 30-34%</a:t>
            </a:r>
            <a:br/>
            <a:r>
              <a:t>• 2030년 시장규모 6,500억 달러</a:t>
            </a:r>
            <a:br/>
            <a:r>
              <a:t>• 전체 차량가치의 60% 차지</a:t>
            </a:r>
            <a:br/>
            <a:r>
              <a:t>• 신규 수익모델 창출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0" y="4572000"/>
            <a:ext cx="7315200" cy="27432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>
                <a:solidFill>
                  <a:srgbClr val="5F6062"/>
                </a:solidFill>
              </a:defRPr>
            </a:pPr>
            <a:r>
              <a:t>[SDV 컨셉카 이미지]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02. 중국 SDV 표준화 전략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12801600" cy="1371600"/>
          </a:xfrm>
          <a:prstGeom prst="roundRect">
            <a:avLst/>
          </a:prstGeom>
          <a:solidFill>
            <a:srgbClr val="FF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C80000"/>
                </a:solidFill>
              </a:defRPr>
            </a:pPr>
            <a:r>
              <a:t>중국자동차공업협회(CAAM) 소프트웨어 분과 주도</a:t>
            </a:r>
          </a:p>
          <a:p>
            <a:pPr algn="ctr">
              <a:defRPr sz="1800">
                <a:solidFill>
                  <a:srgbClr val="5F6062"/>
                </a:solidFill>
              </a:defRPr>
            </a:pPr>
            <a:r>
              <a:t>국가 차원의 통합 표준화 추진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200400"/>
            <a:ext cx="4114800" cy="27432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200" b="1">
                <a:solidFill>
                  <a:srgbClr val="002060"/>
                </a:solidFill>
              </a:defRPr>
            </a:pPr>
            <a:r>
              <a:t>통합 표준</a:t>
            </a:r>
          </a:p>
          <a:p>
            <a:br/>
            <a:pPr algn="ctr">
              <a:lnSpc>
                <a:spcPct val="130000"/>
              </a:lnSpc>
              <a:defRPr sz="1600">
                <a:solidFill>
                  <a:srgbClr val="5F6062"/>
                </a:solidFill>
              </a:defRPr>
            </a:pPr>
            <a:r>
              <a:t>산업 파편화 방지</a:t>
            </a:r>
            <a:br/>
            <a:r>
              <a:t>개발 효율성 극대화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69280" y="3200400"/>
            <a:ext cx="4114800" cy="27432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200" b="1">
                <a:solidFill>
                  <a:srgbClr val="002060"/>
                </a:solidFill>
              </a:defRPr>
            </a:pPr>
            <a:r>
              <a:t>생태계 구축</a:t>
            </a:r>
          </a:p>
          <a:p>
            <a:br/>
            <a:pPr algn="ctr">
              <a:lnSpc>
                <a:spcPct val="130000"/>
              </a:lnSpc>
              <a:defRPr sz="1600">
                <a:solidFill>
                  <a:srgbClr val="5F6062"/>
                </a:solidFill>
              </a:defRPr>
            </a:pPr>
            <a:r>
              <a:t>자체 기술 생태계</a:t>
            </a:r>
            <a:br/>
            <a:r>
              <a:t>글로벌 주도권 확보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424160" y="3200400"/>
            <a:ext cx="4114800" cy="27432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200" b="1">
                <a:solidFill>
                  <a:srgbClr val="002060"/>
                </a:solidFill>
              </a:defRPr>
            </a:pPr>
            <a:r>
              <a:t>빠른 상용화</a:t>
            </a:r>
          </a:p>
          <a:p>
            <a:br/>
            <a:pPr algn="ctr">
              <a:lnSpc>
                <a:spcPct val="130000"/>
              </a:lnSpc>
              <a:defRPr sz="1600">
                <a:solidFill>
                  <a:srgbClr val="5F6062"/>
                </a:solidFill>
              </a:defRPr>
            </a:pPr>
            <a:r>
              <a:t>개발 비용 절감</a:t>
            </a:r>
            <a:br/>
            <a:r>
              <a:t>시장 출시 가속화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03. 표준 개발 핵심 참여사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6858000" cy="4572000"/>
          </a:xfrm>
          <a:prstGeom prst="round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2060"/>
                </a:solidFill>
              </a:defRPr>
            </a:pPr>
            <a:r>
              <a:t>완성차 업체 (OEM)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2860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[BYD</a:t>
            </a:r>
            <a:br/>
            <a:r>
              <a:t>Logo]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60320" y="22860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[GWM</a:t>
            </a:r>
            <a:br/>
            <a:r>
              <a:t>Logo]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06240" y="22860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[Geely</a:t>
            </a:r>
            <a:br/>
            <a:r>
              <a:t>Logo]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52160" y="22860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[FAW</a:t>
            </a:r>
            <a:br/>
            <a:r>
              <a:t>Logo]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36576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[SAIC</a:t>
            </a:r>
            <a:br/>
            <a:r>
              <a:t>Logo]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60320" y="36576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[Changan</a:t>
            </a:r>
            <a:br/>
            <a:r>
              <a:t>Logo]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06240" y="36576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[GAC</a:t>
            </a:r>
            <a:br/>
            <a:r>
              <a:t>Logo]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52160" y="36576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[Dongfeng</a:t>
            </a:r>
            <a:br/>
            <a:r>
              <a:t>Logo]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15200" y="1371600"/>
            <a:ext cx="6858000" cy="4572000"/>
          </a:xfrm>
          <a:prstGeom prst="roundRect">
            <a:avLst/>
          </a:prstGeom>
          <a:solidFill>
            <a:srgbClr val="FFF8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2060"/>
                </a:solidFill>
              </a:defRPr>
            </a:pPr>
            <a:r>
              <a:t>부품사 및 IT 기업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72400" y="22860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[Huawei</a:t>
            </a:r>
            <a:br/>
            <a:r>
              <a:t>Logo]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418320" y="22860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[Bosch</a:t>
            </a:r>
            <a:br/>
            <a:r>
              <a:t>Logo]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064240" y="22860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[Continental</a:t>
            </a:r>
            <a:br/>
            <a:r>
              <a:t>Logo]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710160" y="22860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[Baidu</a:t>
            </a:r>
            <a:br/>
            <a:r>
              <a:t>Logo]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772400" y="36576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[Tencent</a:t>
            </a:r>
            <a:br/>
            <a:r>
              <a:t>Logo]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418320" y="36576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[Alibaba</a:t>
            </a:r>
            <a:br/>
            <a:r>
              <a:t>Logo]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064240" y="36576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[ZTE</a:t>
            </a:r>
            <a:br/>
            <a:r>
              <a:t>Logo]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710160" y="3657600"/>
            <a:ext cx="1371600" cy="91440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200">
                <a:solidFill>
                  <a:srgbClr val="5F6062"/>
                </a:solidFill>
              </a:defRPr>
            </a:pPr>
            <a:r>
              <a:t>[Xiaomi</a:t>
            </a:r>
            <a:br/>
            <a:r>
              <a:t>Logo]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657600" y="6217920"/>
            <a:ext cx="7315200" cy="1371600"/>
          </a:xfrm>
          <a:prstGeom prst="roundRect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FFFFFF"/>
                </a:solidFill>
              </a:defRPr>
            </a:pPr>
            <a:r>
              <a:t>60+ 기업 참여 | 520+ API 정의 | 6대 핵심 도메인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04. SDV 4-Layer 아키텍처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645920"/>
            <a:ext cx="7315200" cy="1097280"/>
          </a:xfrm>
          <a:prstGeom prst="roundRect">
            <a:avLst/>
          </a:prstGeom>
          <a:solidFill>
            <a:srgbClr val="64C8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/>
            </a:pPr>
            <a:r>
              <a:t>애플리케이션 계층: 차량 앱, 사용자 서비스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352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5293"/>
                </a:solidFill>
              </a:defRPr>
            </a:pPr>
            <a:r>
              <a:t>⬇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2926080"/>
            <a:ext cx="7315200" cy="1097280"/>
          </a:xfrm>
          <a:prstGeom prst="roundRect">
            <a:avLst/>
          </a:prstGeom>
          <a:solidFill>
            <a:srgbClr val="FFC8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/>
            </a:pPr>
            <a:r>
              <a:t>아토믹 서비스 계층: Part 1: 기능 API (290+)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3520" y="402336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5293"/>
                </a:solidFill>
              </a:defRPr>
            </a:pPr>
            <a:r>
              <a:t>⬇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4206240"/>
            <a:ext cx="7315200" cy="1097280"/>
          </a:xfrm>
          <a:prstGeom prst="roundRect">
            <a:avLst/>
          </a:prstGeom>
          <a:solidFill>
            <a:srgbClr val="C89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/>
            </a:pPr>
            <a:r>
              <a:t>디바이스 추상화 계층: Part 2: 장치 API (230+)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3520" y="530352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5293"/>
                </a:solidFill>
              </a:defRPr>
            </a:pPr>
            <a:r>
              <a:t>⬇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8800" y="5486399"/>
            <a:ext cx="7315200" cy="1097280"/>
          </a:xfrm>
          <a:prstGeom prst="roundRect">
            <a:avLst/>
          </a:prstGeom>
          <a:solidFill>
            <a:srgbClr val="96C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 b="1"/>
            </a:pPr>
            <a:r>
              <a:t>기초 플랫폼 계층: OS, 하드웨어, 드라이버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01200" y="1645920"/>
            <a:ext cx="4114800" cy="493776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 b="1">
                <a:solidFill>
                  <a:srgbClr val="002060"/>
                </a:solidFill>
              </a:defRPr>
            </a:pPr>
            <a:r>
              <a:t>핵심 특징</a:t>
            </a:r>
          </a:p>
          <a:p>
            <a:br/>
            <a:pPr>
              <a:lnSpc>
                <a:spcPct val="150000"/>
              </a:lnSpc>
              <a:defRPr sz="1600"/>
            </a:pPr>
            <a:r>
              <a:t>✓ 계층 간 독립성</a:t>
            </a:r>
            <a:br/>
            <a:br/>
            <a:r>
              <a:t>✓ 표준화된 인터페이스</a:t>
            </a:r>
            <a:br/>
            <a:br/>
            <a:r>
              <a:t>✓ 하드웨어 추상화</a:t>
            </a:r>
            <a:br/>
            <a:br/>
            <a:r>
              <a:t>✓ 소프트웨어 재사용성</a:t>
            </a:r>
            <a:br/>
            <a:br/>
            <a:r>
              <a:t>✓ 개발 복잡도 감소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05. Part 1: Atomic Service API Overview</a:t>
            </a:r>
          </a:p>
        </p:txBody>
      </p:sp>
      <p:sp>
        <p:nvSpPr>
          <p:cNvPr id="4" name="Hexagon 3"/>
          <p:cNvSpPr/>
          <p:nvPr/>
        </p:nvSpPr>
        <p:spPr>
          <a:xfrm>
            <a:off x="2743200" y="1828800"/>
            <a:ext cx="2743200" cy="1828800"/>
          </a:xfrm>
          <a:prstGeom prst="hexag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BCM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차체 제어</a:t>
            </a:r>
          </a:p>
        </p:txBody>
      </p:sp>
      <p:sp>
        <p:nvSpPr>
          <p:cNvPr id="5" name="Hexagon 4"/>
          <p:cNvSpPr/>
          <p:nvPr/>
        </p:nvSpPr>
        <p:spPr>
          <a:xfrm>
            <a:off x="6400800" y="1828800"/>
            <a:ext cx="2743200" cy="1828800"/>
          </a:xfrm>
          <a:prstGeom prst="hexag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TMS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열 관리</a:t>
            </a:r>
          </a:p>
        </p:txBody>
      </p:sp>
      <p:sp>
        <p:nvSpPr>
          <p:cNvPr id="6" name="Hexagon 5"/>
          <p:cNvSpPr/>
          <p:nvPr/>
        </p:nvSpPr>
        <p:spPr>
          <a:xfrm>
            <a:off x="10058400" y="1828800"/>
            <a:ext cx="2743200" cy="1828800"/>
          </a:xfrm>
          <a:prstGeom prst="hexag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VCS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운동 제어</a:t>
            </a:r>
          </a:p>
        </p:txBody>
      </p:sp>
      <p:sp>
        <p:nvSpPr>
          <p:cNvPr id="7" name="Hexagon 6"/>
          <p:cNvSpPr/>
          <p:nvPr/>
        </p:nvSpPr>
        <p:spPr>
          <a:xfrm>
            <a:off x="2743200" y="4114800"/>
            <a:ext cx="2743200" cy="1828800"/>
          </a:xfrm>
          <a:prstGeom prst="hexag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EMS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에너지 관리</a:t>
            </a:r>
          </a:p>
        </p:txBody>
      </p:sp>
      <p:sp>
        <p:nvSpPr>
          <p:cNvPr id="8" name="Hexagon 7"/>
          <p:cNvSpPr/>
          <p:nvPr/>
        </p:nvSpPr>
        <p:spPr>
          <a:xfrm>
            <a:off x="6400800" y="4114800"/>
            <a:ext cx="2743200" cy="1828800"/>
          </a:xfrm>
          <a:prstGeom prst="hexag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ADAS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첨단 운전자 보조</a:t>
            </a:r>
          </a:p>
        </p:txBody>
      </p:sp>
      <p:sp>
        <p:nvSpPr>
          <p:cNvPr id="9" name="Hexagon 8"/>
          <p:cNvSpPr/>
          <p:nvPr/>
        </p:nvSpPr>
        <p:spPr>
          <a:xfrm>
            <a:off x="10058400" y="4114800"/>
            <a:ext cx="2743200" cy="1828800"/>
          </a:xfrm>
          <a:prstGeom prst="hexagon">
            <a:avLst/>
          </a:prstGeom>
          <a:solidFill>
            <a:srgbClr val="0052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HMI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사용자 인터페이스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0" y="6400800"/>
            <a:ext cx="5486400" cy="914400"/>
          </a:xfrm>
          <a:prstGeom prst="roundRect">
            <a:avLst/>
          </a:prstGeom>
          <a:solidFill>
            <a:srgbClr val="FFC8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002060"/>
                </a:solidFill>
              </a:defRPr>
            </a:pPr>
            <a:r>
              <a:t>Total: 290+ APIs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05-1. BCM Domain: Body Control Module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645920"/>
            <a:ext cx="27432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BCM_Door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4800" y="164592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F6062"/>
                </a:solidFill>
              </a:defRPr>
            </a:pPr>
            <a:r>
              <a:t>차문 제어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164592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5293"/>
                </a:solidFill>
                <a:latin typeface="Consolas"/>
              </a:defRPr>
            </a:pPr>
            <a:r>
              <a:t>unlock(), lock(), open(), close()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2560320"/>
            <a:ext cx="27432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BCM_Window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256032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F6062"/>
                </a:solidFill>
              </a:defRPr>
            </a:pPr>
            <a:r>
              <a:t>창문 제어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256032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5293"/>
                </a:solidFill>
                <a:latin typeface="Consolas"/>
              </a:defRPr>
            </a:pPr>
            <a:r>
              <a:t>open(), close(), adjustPosition()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3474720"/>
            <a:ext cx="27432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BCM_Seat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47472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F6062"/>
                </a:solidFill>
              </a:defRPr>
            </a:pPr>
            <a:r>
              <a:t>좌석 제어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347472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5293"/>
                </a:solidFill>
                <a:latin typeface="Consolas"/>
              </a:defRPr>
            </a:pPr>
            <a:r>
              <a:t>adjustPosition(), setHeating(), setVentilation()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14400" y="4389120"/>
            <a:ext cx="27432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BCM_Light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4800" y="438912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F6062"/>
                </a:solidFill>
              </a:defRPr>
            </a:pPr>
            <a:r>
              <a:t>조명 제어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438912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5293"/>
                </a:solidFill>
                <a:latin typeface="Consolas"/>
              </a:defRPr>
            </a:pPr>
            <a:r>
              <a:t>turnOn(), turnOff(), setIntensity()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4400" y="5303520"/>
            <a:ext cx="27432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BCM_Mirror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530352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F6062"/>
                </a:solidFill>
              </a:defRPr>
            </a:pPr>
            <a:r>
              <a:t>미러 제어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530352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5293"/>
                </a:solidFill>
                <a:latin typeface="Consolas"/>
              </a:defRPr>
            </a:pPr>
            <a:r>
              <a:t>adjustAngle(), fold(), unfold()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14400" y="6217920"/>
            <a:ext cx="2743200" cy="73152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 b="1">
                <a:solidFill>
                  <a:srgbClr val="002060"/>
                </a:solidFill>
              </a:defRPr>
            </a:pPr>
            <a:r>
              <a:t>BCM_WiperWash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4800" y="621792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F6062"/>
                </a:solidFill>
              </a:defRPr>
            </a:pPr>
            <a:r>
              <a:t>와이퍼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621792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5293"/>
                </a:solidFill>
                <a:latin typeface="Consolas"/>
              </a:defRPr>
            </a:pPr>
            <a:r>
              <a:t>startWiping(), setSpeed(), spray()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/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05-2. TMS/VCS/EMS Domains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4389120" cy="4572000"/>
          </a:xfrm>
          <a:prstGeom prst="roundRect">
            <a:avLst/>
          </a:prstGeom>
          <a:solidFill>
            <a:srgbClr val="DAEE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002060"/>
                </a:solidFill>
              </a:defRPr>
            </a:pPr>
            <a:r>
              <a:t>TMS</a:t>
            </a:r>
          </a:p>
          <a:p>
            <a:pPr algn="ctr">
              <a:defRPr sz="1800">
                <a:solidFill>
                  <a:srgbClr val="5F6062"/>
                </a:solidFill>
              </a:defRPr>
            </a:pPr>
            <a:r>
              <a:t>열 관리</a:t>
            </a:r>
          </a:p>
          <a:p>
            <a:br/>
          </a:p>
          <a:p>
            <a:pPr>
              <a:lnSpc>
                <a:spcPct val="150000"/>
              </a:lnSpc>
              <a:defRPr sz="1400"/>
            </a:pPr>
            <a:r>
              <a:t>• AC 제어</a:t>
            </a:r>
          </a:p>
          <a:p>
            <a:pPr>
              <a:lnSpc>
                <a:spcPct val="150000"/>
              </a:lnSpc>
              <a:defRPr sz="1400"/>
            </a:pPr>
            <a:r>
              <a:t>• 배터리 온도</a:t>
            </a:r>
          </a:p>
          <a:p>
            <a:pPr>
              <a:lnSpc>
                <a:spcPct val="150000"/>
              </a:lnSpc>
              <a:defRPr sz="1400"/>
            </a:pPr>
            <a:r>
              <a:t>• 냉각수 관리</a:t>
            </a:r>
          </a:p>
          <a:p>
            <a:pPr>
              <a:lnSpc>
                <a:spcPct val="150000"/>
              </a:lnSpc>
              <a:defRPr sz="1400"/>
            </a:pPr>
            <a:r>
              <a:t>• 히터 제어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280" y="1828800"/>
            <a:ext cx="4389120" cy="4572000"/>
          </a:xfrm>
          <a:prstGeom prst="roundRect">
            <a:avLst/>
          </a:prstGeom>
          <a:solidFill>
            <a:srgbClr val="FFF0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002060"/>
                </a:solidFill>
              </a:defRPr>
            </a:pPr>
            <a:r>
              <a:t>VCS</a:t>
            </a:r>
          </a:p>
          <a:p>
            <a:pPr algn="ctr">
              <a:defRPr sz="1800">
                <a:solidFill>
                  <a:srgbClr val="5F6062"/>
                </a:solidFill>
              </a:defRPr>
            </a:pPr>
            <a:r>
              <a:t>운동 제어</a:t>
            </a:r>
          </a:p>
          <a:p>
            <a:br/>
          </a:p>
          <a:p>
            <a:pPr>
              <a:lnSpc>
                <a:spcPct val="150000"/>
              </a:lnSpc>
              <a:defRPr sz="1400"/>
            </a:pPr>
            <a:r>
              <a:t>• 기어 변속</a:t>
            </a:r>
          </a:p>
          <a:p>
            <a:pPr>
              <a:lnSpc>
                <a:spcPct val="150000"/>
              </a:lnSpc>
              <a:defRPr sz="1400"/>
            </a:pPr>
            <a:r>
              <a:t>• 브레이크</a:t>
            </a:r>
          </a:p>
          <a:p>
            <a:pPr>
              <a:lnSpc>
                <a:spcPct val="150000"/>
              </a:lnSpc>
              <a:defRPr sz="1400"/>
            </a:pPr>
            <a:r>
              <a:t>• 조향</a:t>
            </a:r>
          </a:p>
          <a:p>
            <a:pPr>
              <a:lnSpc>
                <a:spcPct val="150000"/>
              </a:lnSpc>
              <a:defRPr sz="1400"/>
            </a:pPr>
            <a:r>
              <a:t>• 서스펜션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24160" y="1828800"/>
            <a:ext cx="4389120" cy="4572000"/>
          </a:xfrm>
          <a:prstGeom prst="roundRect">
            <a:avLst/>
          </a:prstGeom>
          <a:solidFill>
            <a:srgbClr val="F0FF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800" b="1">
                <a:solidFill>
                  <a:srgbClr val="002060"/>
                </a:solidFill>
              </a:defRPr>
            </a:pPr>
            <a:r>
              <a:t>EMS</a:t>
            </a:r>
          </a:p>
          <a:p>
            <a:pPr algn="ctr">
              <a:defRPr sz="1800">
                <a:solidFill>
                  <a:srgbClr val="5F6062"/>
                </a:solidFill>
              </a:defRPr>
            </a:pPr>
            <a:r>
              <a:t>에너지 관리</a:t>
            </a:r>
          </a:p>
          <a:p>
            <a:br/>
          </a:p>
          <a:p>
            <a:pPr>
              <a:lnSpc>
                <a:spcPct val="150000"/>
              </a:lnSpc>
              <a:defRPr sz="1400"/>
            </a:pPr>
            <a:r>
              <a:t>• 충전 제어</a:t>
            </a:r>
          </a:p>
          <a:p>
            <a:pPr>
              <a:lnSpc>
                <a:spcPct val="150000"/>
              </a:lnSpc>
              <a:defRPr sz="1400"/>
            </a:pPr>
            <a:r>
              <a:t>• 배터리 관리</a:t>
            </a:r>
          </a:p>
          <a:p>
            <a:pPr>
              <a:lnSpc>
                <a:spcPct val="150000"/>
              </a:lnSpc>
              <a:defRPr sz="1400"/>
            </a:pPr>
            <a:r>
              <a:t>• 전력 분배</a:t>
            </a:r>
          </a:p>
          <a:p>
            <a:pPr>
              <a:lnSpc>
                <a:spcPct val="150000"/>
              </a:lnSpc>
              <a:defRPr sz="1400"/>
            </a:pPr>
            <a:r>
              <a:t>• 에너지 최적화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FE5AA19C4A895479937E03F02D29A3B" ma:contentTypeVersion="16" ma:contentTypeDescription="새 문서를 만듭니다." ma:contentTypeScope="" ma:versionID="a8966433e049a3248d0819af49f61299">
  <xsd:schema xmlns:xsd="http://www.w3.org/2001/XMLSchema" xmlns:xs="http://www.w3.org/2001/XMLSchema" xmlns:p="http://schemas.microsoft.com/office/2006/metadata/properties" xmlns:ns2="83687a74-18de-4bf0-90ae-f3170e7f192e" xmlns:ns3="967c8eac-6e0d-4c48-b797-9b9b0ca375ea" targetNamespace="http://schemas.microsoft.com/office/2006/metadata/properties" ma:root="true" ma:fieldsID="9112a83efa6cd1b4a9c0e13b9b032a33" ns2:_="" ns3:_="">
    <xsd:import namespace="83687a74-18de-4bf0-90ae-f3170e7f192e"/>
    <xsd:import namespace="967c8eac-6e0d-4c48-b797-9b9b0ca37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87a74-18de-4bf0-90ae-f3170e7f1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f9fcf099-e617-4b29-8f3a-0427e146eb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7c8eac-6e0d-4c48-b797-9b9b0ca375ea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bd324c0-fe6f-445d-a1fc-79bd354e8c17}" ma:internalName="TaxCatchAll" ma:showField="CatchAllData" ma:web="967c8eac-6e0d-4c48-b797-9b9b0ca375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92815-8A20-460C-9F74-8DBE4A46D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87a74-18de-4bf0-90ae-f3170e7f192e"/>
    <ds:schemaRef ds:uri="967c8eac-6e0d-4c48-b797-9b9b0ca37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5DBFE-3131-47FD-AC03-7A2D60FEC4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8276</TotalTime>
  <Words>174</Words>
  <Application>Microsoft Office PowerPoint</Application>
  <PresentationFormat>와이드스크린</PresentationFormat>
  <Paragraphs>23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나눔고딕 ExtraBold</vt:lpstr>
      <vt:lpstr>Aptos ExtraBold</vt:lpstr>
      <vt:lpstr>Arial</vt:lpstr>
      <vt:lpstr>Wingdings</vt:lpstr>
      <vt:lpstr>Office 테마</vt:lpstr>
      <vt:lpstr>PowerPoint 프레젠테이션</vt:lpstr>
      <vt:lpstr>PowerPoint 프레젠테이션</vt:lpstr>
      <vt:lpstr>제목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민경원</dc:creator>
  <cp:lastModifiedBy>Pusik Park</cp:lastModifiedBy>
  <cp:revision>48</cp:revision>
  <cp:lastPrinted>2023-12-13T15:12:39Z</cp:lastPrinted>
  <dcterms:created xsi:type="dcterms:W3CDTF">2023-10-17T19:33:37Z</dcterms:created>
  <dcterms:modified xsi:type="dcterms:W3CDTF">2025-08-25T15:13:13Z</dcterms:modified>
</cp:coreProperties>
</file>