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EE1C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73152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중국 SDV 표준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2060"/>
                </a:solidFill>
              </a:defRPr>
            </a:pPr>
            <a:r>
              <a:t>SDV/T 001-2022 Version 4 Beta 1</a:t>
            </a:r>
          </a:p>
          <a:p>
            <a:pPr algn="ctr">
              <a:defRPr sz="2800">
                <a:solidFill>
                  <a:srgbClr val="002060"/>
                </a:solidFill>
              </a:defRPr>
            </a:pPr>
            <a:r>
              <a:t>中国智能网联汽车服务接口规范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04040"/>
                </a:solidFill>
              </a:defRPr>
            </a:pPr>
            <a:r>
              <a:t>Part 1: 원자 서비스 API (290+ APIs)</a:t>
            </a:r>
          </a:p>
          <a:p>
            <a:pPr algn="ctr">
              <a:defRPr sz="2000">
                <a:solidFill>
                  <a:srgbClr val="404040"/>
                </a:solidFill>
              </a:defRPr>
            </a:pPr>
            <a:r>
              <a:t>Part 2: 디바이스 추상화 API (230+ APIs)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4008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808080"/>
                </a:solidFill>
              </a:defRPr>
            </a:pPr>
            <a:r>
              <a:t>한국전자기술연구원 (KETI)</a:t>
            </a:r>
          </a:p>
          <a:p>
            <a:pPr algn="ctr">
              <a:defRPr sz="1800">
                <a:solidFill>
                  <a:srgbClr val="808080"/>
                </a:solidFill>
              </a:defRPr>
            </a:pPr>
            <a:r>
              <a:t>2025년 1월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Part 2: 디바이스 추상화 API - 5대 도메인 (230+ APIs)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1371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  <a:gridCol w="3429000"/>
                <a:gridCol w="3429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도메인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액추에이터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센서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V4 신규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BCM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25개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6개 모터 서비스 추가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12개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매개변수 확장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PWT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12개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충전포트 센서 2개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3개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Version 4 신규 모터 서비스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단일 피드백 모터 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2중 피드백 모터 제어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3중 피드백 모터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가변 저항 센서 모터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56616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다단 등급 모터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1148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NTC 센서 히터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V4 신규: 피드백 모터 제어</a:t>
            </a:r>
          </a:p>
          <a:p>
            <a:r>
              <a:t>class Actr_DoubleFbMot {</a:t>
            </a:r>
          </a:p>
          <a:p>
            <a:r>
              <a:t>  // 모터 동작 설정 (V4 확장)</a:t>
            </a:r>
          </a:p>
          <a:p>
            <a:r>
              <a:t>  Result setOper(uint8_t dir, </a:t>
            </a:r>
          </a:p>
          <a:p>
            <a:r>
              <a:t>                 uint16_t dutyRat,</a:t>
            </a:r>
          </a:p>
          <a:p>
            <a:r>
              <a:t>                 uint16_t speed) {</a:t>
            </a:r>
          </a:p>
          <a:p>
            <a:r>
              <a:t>    MotorCmd cmd = {</a:t>
            </a:r>
          </a:p>
          <a:p>
            <a:r>
              <a:t>      .direction = dir,</a:t>
            </a:r>
          </a:p>
          <a:p>
            <a:r>
              <a:t>      .dutyRatio = dutyRat,  // V4: 듀티비 추가</a:t>
            </a:r>
          </a:p>
          <a:p>
            <a:r>
              <a:t>      .targetSpeed = speed    // V4: 속도 추가</a:t>
            </a:r>
          </a:p>
          <a:p>
            <a:r>
              <a:t>    };</a:t>
            </a:r>
          </a:p>
          <a:p>
            <a:r>
              <a:t>    return motor.execute(cmd);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V4 신규: 전압 보고</a:t>
            </a:r>
          </a:p>
          <a:p>
            <a:r>
              <a:t>  Result ntfVolt() {</a:t>
            </a:r>
          </a:p>
          <a:p>
            <a:r>
              <a:t>    float voltage = motor.getVoltage();</a:t>
            </a:r>
          </a:p>
          <a:p>
            <a:r>
              <a:t>    return notify(VOLTAGE_CHANGE, voltage);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V4 신규: 환경 매개변수 설정</a:t>
            </a:r>
          </a:p>
          <a:p>
            <a:r>
              <a:t>  Result setEnvtlVal(EnvtlVal val) {</a:t>
            </a:r>
          </a:p>
          <a:p>
            <a:r>
              <a:t>    return motor.setEnvironment(val);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Version 3 → Version 4 주요 변경사항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1371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  <a:gridCol w="3429000"/>
                <a:gridCol w="3429000"/>
              </a:tblGrid>
              <a:tr h="783771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영역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Version 3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Version 4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개선사항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API 총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450개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520개+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15% 증가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BCM 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29개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31개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SafetyBelt, ScreenAdjust 추가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TMS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기본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WorkMode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3개 모드 API 신규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모터 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기본 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6종 피드백 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정밀 제어 가능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오류 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4단계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8단계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세밀한 진단</a:t>
                      </a:r>
                    </a:p>
                  </a:txBody>
                  <a:tcPr/>
                </a:tc>
              </a:tr>
              <a:tr h="783774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충전 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기본 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온도 센서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AC/DC 온도 감지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중국 주요 OEM SDV 구현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BYD (比亞迪)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DiLink 시스템: 520개 API 중 450개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월간 OTA 업데이트 제공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100만+ 앱 다운로드 생태계 구축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1,000억 위안 SDV 투자 계획 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NIO (蔚來)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중앙집중식 E/E 아키텍처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자체 개발 비중 80% 이상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NOMI AI 어시스턴트 통합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배터리 교체 시스템과 SDV 연계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" y="66751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Xiaopeng (小鵬)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7315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XPILOT 자율주행 시스템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78181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SDV 기반 스마트 콕핏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83210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분기별 주요 기능 업데이트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8823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차량-집-사무실 연결 생태계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화웨이 IDVP 플랫폼과 중국 SDV 표준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화웨이 지능형 디지털 차량 플랫폼 (IDVP)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2024년 상반기 순이익 22.3억 위안 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기업 가치 1,150억 위안 (160억 달러)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SOA 기반 고도 중앙집중식 아키텍처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SDV 표준과 완벽 호환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2030 전망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NEV 점유율 82% 예상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 컴퓨팅 파워 5,000 TOPS 초과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L3 자율주행 30% 달성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 네트워크 100Gbps 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SDV API 호출 시퀀스 예시: 스마트 파킹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1. 사용자: '자동 주차' 버튼 터치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2. HMI_Display: 주차 모드 UI 표시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3. ADAS_Perception: 주차 공간 스캔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4. ADAS_Fusion: 센서 데이터 융합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56616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5. VCS_Steering: 조향각 제어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1148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6. VCS_Gear: 기어 변경 (D→R→D)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" y="46634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7. VCS_Brake: 속도 제어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52120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8. BCM_Light: 비상등 점멸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57607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9. HMI_Audio: 완료 알림음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스마트 파킹 시퀀스</a:t>
            </a:r>
          </a:p>
          <a:p>
            <a:r>
              <a:t>async function smartParking() {</a:t>
            </a:r>
          </a:p>
          <a:p>
            <a:r>
              <a:t>  // 1. 주차 공간 감지</a:t>
            </a:r>
          </a:p>
          <a:p>
            <a:r>
              <a:t>  const space = await ADAS_Perception</a:t>
            </a:r>
          </a:p>
          <a:p>
            <a:r>
              <a:t>    .getParkingSpace();</a:t>
            </a:r>
          </a:p>
          <a:p>
            <a:r>
              <a:t>  </a:t>
            </a:r>
          </a:p>
          <a:p>
            <a:r>
              <a:t>  // 2. 주차 가능 여부 판단</a:t>
            </a:r>
          </a:p>
          <a:p>
            <a:r>
              <a:t>  if (space.width &lt; 2.5 || </a:t>
            </a:r>
          </a:p>
          <a:p>
            <a:r>
              <a:t>      space.length &lt; 5.0) {</a:t>
            </a:r>
          </a:p>
          <a:p>
            <a:r>
              <a:t>    HMI_Display.showError("공간 부족");</a:t>
            </a:r>
          </a:p>
          <a:p>
            <a:r>
              <a:t>    return;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3. 자동 주차 실행</a:t>
            </a:r>
          </a:p>
          <a:p>
            <a:r>
              <a:t>  BCM_Light.turnOn(HAZARD_LIGHT);</a:t>
            </a:r>
          </a:p>
          <a:p>
            <a:r>
              <a:t>  </a:t>
            </a:r>
          </a:p>
          <a:p>
            <a:r>
              <a:t>  while (!isParked()) {</a:t>
            </a:r>
          </a:p>
          <a:p>
            <a:r>
              <a:t>    const cmd = calculateParkingCmd();</a:t>
            </a:r>
          </a:p>
          <a:p>
            <a:r>
              <a:t>    VCS_Steering.setAngle(cmd.angle);</a:t>
            </a:r>
          </a:p>
          <a:p>
            <a:r>
              <a:t>    VCS_Gear.setTarget(cmd.gear);</a:t>
            </a:r>
          </a:p>
          <a:p>
            <a:r>
              <a:t>    VCS_Brake.setTargetAx(cmd.accel);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4. 완료</a:t>
            </a:r>
          </a:p>
          <a:p>
            <a:r>
              <a:t>  VCS_Gear.setTarget(PARK);</a:t>
            </a:r>
          </a:p>
          <a:p>
            <a:r>
              <a:t>  BCM_Light.turnOff(HAZARD_LIGHT);</a:t>
            </a:r>
          </a:p>
          <a:p>
            <a:r>
              <a:t>  HMI_Audio.playSound(COMPLETE);</a:t>
            </a:r>
          </a:p>
          <a:p>
            <a: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EMS 도메인: 충전 및 에너지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충전 포트 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배터리 상태 모니터링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전력 분배 최적화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V2G/V2L 지원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EMS_Charging API 구현</a:t>
            </a:r>
          </a:p>
          <a:p>
            <a:r>
              <a:t>class EMS_Charging {</a:t>
            </a:r>
          </a:p>
          <a:p>
            <a:r>
              <a:t>  // 충전 시작</a:t>
            </a:r>
          </a:p>
          <a:p>
            <a:r>
              <a:t>  Result start(ChargeType type) {</a:t>
            </a:r>
          </a:p>
          <a:p>
            <a:r>
              <a:t>    // V4: 충전 포트 온도 체크</a:t>
            </a:r>
          </a:p>
          <a:p>
            <a:r>
              <a:t>    float temp = type == AC ? </a:t>
            </a:r>
          </a:p>
          <a:p>
            <a:r>
              <a:t>      getACTemp() : getDCTemp();</a:t>
            </a:r>
          </a:p>
          <a:p>
            <a:r>
              <a:t>    </a:t>
            </a:r>
          </a:p>
          <a:p>
            <a:r>
              <a:t>    if (temp &gt; MAX_TEMP) {</a:t>
            </a:r>
          </a:p>
          <a:p>
            <a:r>
              <a:t>      return ERROR_OVERHEATED;</a:t>
            </a:r>
          </a:p>
          <a:p>
            <a:r>
              <a:t>    }</a:t>
            </a:r>
          </a:p>
          <a:p>
            <a:r>
              <a:t>    </a:t>
            </a:r>
          </a:p>
          <a:p>
            <a:r>
              <a:t>    // 충전 포트 잠금 해제</a:t>
            </a:r>
          </a:p>
          <a:p>
            <a:r>
              <a:t>    Actr_ChrgElecLock.unlock();</a:t>
            </a:r>
          </a:p>
          <a:p>
            <a:r>
              <a:t>    </a:t>
            </a:r>
          </a:p>
          <a:p>
            <a:r>
              <a:t>    // 충전 시작</a:t>
            </a:r>
          </a:p>
          <a:p>
            <a:r>
              <a:t>    return charger.startCharging({</a:t>
            </a:r>
          </a:p>
          <a:p>
            <a:r>
              <a:t>      .type = type,</a:t>
            </a:r>
          </a:p>
          <a:p>
            <a:r>
              <a:t>      .maxPower = getMaxPower(),</a:t>
            </a:r>
          </a:p>
          <a:p>
            <a:r>
              <a:t>      .targetSOC = 80</a:t>
            </a:r>
          </a:p>
          <a:p>
            <a:r>
              <a:t>    });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V4 신규: 충전 포트 온도 모니터</a:t>
            </a:r>
          </a:p>
          <a:p>
            <a:r>
              <a:t>  Result notifyACTemp() {</a:t>
            </a:r>
          </a:p>
          <a:p>
            <a:r>
              <a:t>    return notify(AC_TEMP, sensor.getTemp());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VCS 도메인: 실시간 차량 제어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기어 제어 (PRND)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브레이크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조향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 동역학 관리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VCS 통합 제어 예시</a:t>
            </a:r>
          </a:p>
          <a:p>
            <a:r>
              <a:t>class VehicleControl {</a:t>
            </a:r>
          </a:p>
          <a:p>
            <a:r>
              <a:t>  // 긴급 정지</a:t>
            </a:r>
          </a:p>
          <a:p>
            <a:r>
              <a:t>  Result emergencyStop() {</a:t>
            </a:r>
          </a:p>
          <a:p>
            <a:r>
              <a:t>    // 1. ABS 활성화</a:t>
            </a:r>
          </a:p>
          <a:p>
            <a:r>
              <a:t>    VCS_Brake.enableABS();</a:t>
            </a:r>
          </a:p>
          <a:p>
            <a:r>
              <a:t>    </a:t>
            </a:r>
          </a:p>
          <a:p>
            <a:r>
              <a:t>    // 2. 최대 제동력 적용</a:t>
            </a:r>
          </a:p>
          <a:p>
            <a:r>
              <a:t>    VCS_Brake.setTargetAx(-9.8);</a:t>
            </a:r>
          </a:p>
          <a:p>
            <a:r>
              <a:t>    </a:t>
            </a:r>
          </a:p>
          <a:p>
            <a:r>
              <a:t>    // 3. 안정성 제어</a:t>
            </a:r>
          </a:p>
          <a:p>
            <a:r>
              <a:t>    VCS_Steering.enableAssist();</a:t>
            </a:r>
          </a:p>
          <a:p>
            <a:r>
              <a:t>    </a:t>
            </a:r>
          </a:p>
          <a:p>
            <a:r>
              <a:t>    // 4. 경고등 켜기</a:t>
            </a:r>
          </a:p>
          <a:p>
            <a:r>
              <a:t>    BCM_Light.turnOn(HAZARD);</a:t>
            </a:r>
          </a:p>
          <a:p>
            <a:r>
              <a:t>    </a:t>
            </a:r>
          </a:p>
          <a:p>
            <a:r>
              <a:t>    // 5. 경고음 발생</a:t>
            </a:r>
          </a:p>
          <a:p>
            <a:r>
              <a:t>    HMI_Audio.playAlert(EMERGENCY);</a:t>
            </a:r>
          </a:p>
          <a:p>
            <a:r>
              <a:t>    </a:t>
            </a:r>
          </a:p>
          <a:p>
            <a:r>
              <a:t>    return SUCCESS;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주행 모드 변경</a:t>
            </a:r>
          </a:p>
          <a:p>
            <a:r>
              <a:t>  Result setDriveMode(DriveMode mode) {</a:t>
            </a:r>
          </a:p>
          <a:p>
            <a:r>
              <a:t>    switch(mode) {</a:t>
            </a:r>
          </a:p>
          <a:p>
            <a:r>
              <a:t>      case ECO:</a:t>
            </a:r>
          </a:p>
          <a:p>
            <a:r>
              <a:t>        EMS_PowerDist.setPowerLimit(60);</a:t>
            </a:r>
          </a:p>
          <a:p>
            <a:r>
              <a:t>        TMS_AC.setWorkMode(MODE_ECO);</a:t>
            </a:r>
          </a:p>
          <a:p>
            <a:r>
              <a:t>        break;</a:t>
            </a:r>
          </a:p>
          <a:p>
            <a:r>
              <a:t>      case SPORT:</a:t>
            </a:r>
          </a:p>
          <a:p>
            <a:r>
              <a:t>        EMS_PowerDist.setPowerLimit(100);</a:t>
            </a:r>
          </a:p>
          <a:p>
            <a:r>
              <a:t>        VCS_Steering.setSensitivity(HIGH);</a:t>
            </a:r>
          </a:p>
          <a:p>
            <a:r>
              <a:t>        break;</a:t>
            </a:r>
          </a:p>
          <a:p>
            <a:r>
              <a:t>    }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ADAS 센서 융합 구현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카메라 + 레이더 융합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라이다 포인트 클라우드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초음파 센서 통합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IMU/GPS 데이터 동기화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ADAS_Fusion API 구현</a:t>
            </a:r>
          </a:p>
          <a:p>
            <a:r>
              <a:t>class ADAS_Fusion {</a:t>
            </a:r>
          </a:p>
          <a:p>
            <a:r>
              <a:t>  // 멀티센서 융합</a:t>
            </a:r>
          </a:p>
          <a:p>
            <a:r>
              <a:t>  FusedObjects getCombinedObjects() {</a:t>
            </a:r>
          </a:p>
          <a:p>
            <a:r>
              <a:t>    // 1. 각 센서 데이터 수집</a:t>
            </a:r>
          </a:p>
          <a:p>
            <a:r>
              <a:t>    auto camObj = camera.getObjects();</a:t>
            </a:r>
          </a:p>
          <a:p>
            <a:r>
              <a:t>    auto radObj = radar.getObjects();</a:t>
            </a:r>
          </a:p>
          <a:p>
            <a:r>
              <a:t>    auto lidObj = lidar.getPointCloud();</a:t>
            </a:r>
          </a:p>
          <a:p>
            <a:r>
              <a:t>    </a:t>
            </a:r>
          </a:p>
          <a:p>
            <a:r>
              <a:t>    // 2. 시간 동기화</a:t>
            </a:r>
          </a:p>
          <a:p>
            <a:r>
              <a:t>    syncTimestamp(camObj, radObj, lidObj);</a:t>
            </a:r>
          </a:p>
          <a:p>
            <a:r>
              <a:t>    </a:t>
            </a:r>
          </a:p>
          <a:p>
            <a:r>
              <a:t>    // 3. 좌표계 변환</a:t>
            </a:r>
          </a:p>
          <a:p>
            <a:r>
              <a:t>    transformToVehicleFrame();</a:t>
            </a:r>
          </a:p>
          <a:p>
            <a:r>
              <a:t>    </a:t>
            </a:r>
          </a:p>
          <a:p>
            <a:r>
              <a:t>    // 4. 칼만 필터 적용</a:t>
            </a:r>
          </a:p>
          <a:p>
            <a:r>
              <a:t>    KalmanFilter kf;</a:t>
            </a:r>
          </a:p>
          <a:p>
            <a:r>
              <a:t>    for (auto&amp; obj : allObjects) {</a:t>
            </a:r>
          </a:p>
          <a:p>
            <a:r>
              <a:t>      obj.position = kf.predict(obj);</a:t>
            </a:r>
          </a:p>
          <a:p>
            <a:r>
              <a:t>      obj.velocity = kf.update(obj);</a:t>
            </a:r>
          </a:p>
          <a:p>
            <a:r>
              <a:t>    }</a:t>
            </a:r>
          </a:p>
          <a:p>
            <a:r>
              <a:t>    </a:t>
            </a:r>
          </a:p>
          <a:p>
            <a:r>
              <a:t>    // 5. 신뢰도 계산</a:t>
            </a:r>
          </a:p>
          <a:p>
            <a:r>
              <a:t>    calculateConfidence();</a:t>
            </a:r>
          </a:p>
          <a:p>
            <a:r>
              <a:t>    </a:t>
            </a:r>
          </a:p>
          <a:p>
            <a:r>
              <a:t>    return fusedObjects;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HMI 도메인: 사용자 인터랙션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멀티 디스플레이 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음성 인식/합성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제스처 인식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AR-HUD 표시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HMI 통합 제어</a:t>
            </a:r>
          </a:p>
          <a:p>
            <a:r>
              <a:t>class HMI_Controller {</a:t>
            </a:r>
          </a:p>
          <a:p>
            <a:r>
              <a:t>  // 음성 명령 처리</a:t>
            </a:r>
          </a:p>
          <a:p>
            <a:r>
              <a:t>  Result processVoiceCommand(string cmd) {</a:t>
            </a:r>
          </a:p>
          <a:p>
            <a:r>
              <a:t>    auto intent = NLP.parse(cmd);</a:t>
            </a:r>
          </a:p>
          <a:p>
            <a:r>
              <a:t>    </a:t>
            </a:r>
          </a:p>
          <a:p>
            <a:r>
              <a:t>    switch(intent.action) {</a:t>
            </a:r>
          </a:p>
          <a:p>
            <a:r>
              <a:t>      case "OPEN_WINDOW":</a:t>
            </a:r>
          </a:p>
          <a:p>
            <a:r>
              <a:t>        BCM_Window.open(intent.position);</a:t>
            </a:r>
          </a:p>
          <a:p>
            <a:r>
              <a:t>        speakResponse("창문을 엽니다");</a:t>
            </a:r>
          </a:p>
          <a:p>
            <a:r>
              <a:t>        break;</a:t>
            </a:r>
          </a:p>
          <a:p>
            <a:r>
              <a:t>        </a:t>
            </a:r>
          </a:p>
          <a:p>
            <a:r>
              <a:t>      case "SET_TEMP":</a:t>
            </a:r>
          </a:p>
          <a:p>
            <a:r>
              <a:t>        TMS_AC.setTargetTemp(intent.value);</a:t>
            </a:r>
          </a:p>
          <a:p>
            <a:r>
              <a:t>        updateDisplay(CLIMATE_VIEW);</a:t>
            </a:r>
          </a:p>
          <a:p>
            <a:r>
              <a:t>        break;</a:t>
            </a:r>
          </a:p>
          <a:p>
            <a:r>
              <a:t>        </a:t>
            </a:r>
          </a:p>
          <a:p>
            <a:r>
              <a:t>      case "NAVIGATE":</a:t>
            </a:r>
          </a:p>
          <a:p>
            <a:r>
              <a:t>        HMI_Navigation.setDestination(</a:t>
            </a:r>
          </a:p>
          <a:p>
            <a:r>
              <a:t>          intent.location);</a:t>
            </a:r>
          </a:p>
          <a:p>
            <a:r>
              <a:t>        showARRoute();</a:t>
            </a:r>
          </a:p>
          <a:p>
            <a:r>
              <a:t>        break;</a:t>
            </a:r>
          </a:p>
          <a:p>
            <a:r>
              <a:t>    }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AR-HUD 표시</a:t>
            </a:r>
          </a:p>
          <a:p>
            <a:r>
              <a:t>  void showARRoute() {</a:t>
            </a:r>
          </a:p>
          <a:p>
            <a:r>
              <a:t>    arHUD.project({</a:t>
            </a:r>
          </a:p>
          <a:p>
            <a:r>
              <a:t>      .type = NAVIGATION_ARROW,</a:t>
            </a:r>
          </a:p>
          <a:p>
            <a:r>
              <a:t>      .position = getNextTurn(),</a:t>
            </a:r>
          </a:p>
          <a:p>
            <a:r>
              <a:t>      .distance = getDistance()</a:t>
            </a:r>
          </a:p>
          <a:p>
            <a:r>
              <a:t>    });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1. 중국 SDV 표준화 현황 (2024-2025)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659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2. CAAM 소프트웨어 분과 활동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5603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3. SDV/T 001-2022 표준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1546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4. Part 1: 아토믹 서비스 API 상세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74904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5. Part 2: 디바이스 추상화 API 상세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3434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6. Version 3 → Version 4 변경사항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" y="49377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7. API 구현 예시 및 코드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55321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8. 중국 주요 기업 구현 현황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1264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9. 글로벌 영향력 및 시장 전망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672084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10. 한국의 대응 방향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고전압 배터리 관리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셀 밸런싱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열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SOC/SOH 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고장 진단 (8단계)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EMS_HVBatt 구현</a:t>
            </a:r>
          </a:p>
          <a:p>
            <a:r>
              <a:t>class EMS_HVBatt {</a:t>
            </a:r>
          </a:p>
          <a:p>
            <a:r>
              <a:t>  // 배터리 상태 모니터링</a:t>
            </a:r>
          </a:p>
          <a:p>
            <a:r>
              <a:t>  BatteryStatus getStatus() {</a:t>
            </a:r>
          </a:p>
          <a:p>
            <a:r>
              <a:t>    BatteryStatus status;</a:t>
            </a:r>
          </a:p>
          <a:p>
            <a:r>
              <a:t>    </a:t>
            </a:r>
          </a:p>
          <a:p>
            <a:r>
              <a:t>    // SOC 계산</a:t>
            </a:r>
          </a:p>
          <a:p>
            <a:r>
              <a:t>    status.soc = calculateSOC();</a:t>
            </a:r>
          </a:p>
          <a:p>
            <a:r>
              <a:t>    </a:t>
            </a:r>
          </a:p>
          <a:p>
            <a:r>
              <a:t>    // SOH 계산</a:t>
            </a:r>
          </a:p>
          <a:p>
            <a:r>
              <a:t>    status.soh = calculateSOH();</a:t>
            </a:r>
          </a:p>
          <a:p>
            <a:r>
              <a:t>    </a:t>
            </a:r>
          </a:p>
          <a:p>
            <a:r>
              <a:t>    // 셀 전압 확인</a:t>
            </a:r>
          </a:p>
          <a:p>
            <a:r>
              <a:t>    for (int i = 0; i &lt; CELL_COUNT; i++) {</a:t>
            </a:r>
          </a:p>
          <a:p>
            <a:r>
              <a:t>      status.cellVoltage[i] = </a:t>
            </a:r>
          </a:p>
          <a:p>
            <a:r>
              <a:t>        getCellVoltage(i);</a:t>
            </a:r>
          </a:p>
          <a:p>
            <a:r>
              <a:t>    }</a:t>
            </a:r>
          </a:p>
          <a:p>
            <a:r>
              <a:t>    </a:t>
            </a:r>
          </a:p>
          <a:p>
            <a:r>
              <a:t>    // V4: 8단계 오류 진단</a:t>
            </a:r>
          </a:p>
          <a:p>
            <a:r>
              <a:t>    status.faultLevel = diagnose();</a:t>
            </a:r>
          </a:p>
          <a:p>
            <a:r>
              <a:t>    </a:t>
            </a:r>
          </a:p>
          <a:p>
            <a:r>
              <a:t>    // 온도 확인</a:t>
            </a:r>
          </a:p>
          <a:p>
            <a:r>
              <a:t>    status.temp = getBatteryTemp();</a:t>
            </a:r>
          </a:p>
          <a:p>
            <a:r>
              <a:t>    </a:t>
            </a:r>
          </a:p>
          <a:p>
            <a:r>
              <a:t>    return status;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V4: 확장된 오류 진단</a:t>
            </a:r>
          </a:p>
          <a:p>
            <a:r>
              <a:t>  FaultLevel diagnose() {</a:t>
            </a:r>
          </a:p>
          <a:p>
            <a:r>
              <a:t>    if (overVoltage()) return FAULT_LEVEL8;</a:t>
            </a:r>
          </a:p>
          <a:p>
            <a:r>
              <a:t>    if (underVoltage()) return FAULT_LEVEL7;</a:t>
            </a:r>
          </a:p>
          <a:p>
            <a:r>
              <a:t>    if (overTemp()) return FAULT_LEVEL6;</a:t>
            </a:r>
          </a:p>
          <a:p>
            <a:r>
              <a:t>    // ... 더 세밀한 진단</a:t>
            </a:r>
          </a:p>
          <a:p>
            <a:r>
              <a:t>    return FAULT_LEVEL0;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중국 SDV 시장 전망 (2025-2030)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시장 규모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2024년: 2,135억 달러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2030년: 1조 2,370억 달러 (CAGR 34%)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중국이 아시아태평양 시장 주도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SDV 시장의 40% 차지 예상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기술 발전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 컴퓨팅 파워: 5,000+ TOPS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네트워크 속도: 100+ Gbps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L3 자율주행: 30% 보급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NEV 비중: 82% 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중국 SDV 표준 채택 기업 현황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1371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  <a:gridCol w="3429000"/>
                <a:gridCol w="3429000"/>
              </a:tblGrid>
              <a:tr h="783771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기업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구현 수준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특징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2025 계획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BYD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450/520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DiLink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e4.0 플랫폼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80% 자체개발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중앙집중 E/E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NT3.0 아키텍처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Xiaopeng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완전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XPILOT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도심 자율주행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Li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부분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Li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전체 구현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Geely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70%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GEEA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글로벌 확대</a:t>
                      </a:r>
                    </a:p>
                  </a:txBody>
                  <a:tcPr/>
                </a:tc>
              </a:tr>
              <a:tr h="783774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GWM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개발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Coffee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2025 출시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중국 SDV 표준의 국제 협력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글로벌 Tier-1 참여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Bosch: AUTOSAR와 중국 표준 매핑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Continental: 듀얼 스택 지원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Aptiv: 중국향 SDV 플랫폼 개발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ZF: 중국 OEM과 공동 개발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기술 기업 협력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Baidu Apollo: SDV 표준 통합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Alibaba: AliOS Auto 연계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Tencent: TAI 3.0 플랫폼 호환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Huawei: IDVP 완전 지원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한국의 SDV 표준 대응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현황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현대차그룹 ccOS 개발 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AUTOSAR 기반 접근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표준과의 호환성 검토 필요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K-SDV 표준화 논의 시작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제안 방향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표준 상세 분석 및 벤치마킹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Core API + Extension 구조 채택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국제 호환성 확보 (AUTOSAR/중국)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MaaS/C-ITS 연계 차별화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66751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2025년 K-SDV 1.0 발표 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결론: 중국 SDV 표준의 의미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핵심 시사점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세계 최대 규모 API 표준 (520개+)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빠른 반복 개발 (6개월 주기)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강력한 산업계 지원과 실행력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2030년 글로벌 SDV 시장 주도 가능성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대응 필요성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시장 진출 시 필수 고려사항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표준 경쟁에서 주도권 확보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한국형 SDV 표준 개발 가속화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산학연 협력 체계 구축 시급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중국 SDV 표준화 최신 현황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2024년 주요 이정표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CAAM 소프트웨어 분과: 393개 아토믹 서비스 API 공개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269개 디바이스 추상화 API 업계 공개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2024년 11월 중국 자동차 소프트웨어 컨퍼런스 개최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Version 4 Beta 1 산업계 적용 확대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2025년 전망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NEV 판매 1,600만대 예상 (YoY 24.4%↑)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SDV 시장 2030년까지 1.23조 달러 규모 성장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L3 자율주행 차량 30% 달성 목표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 컴퓨팅 파워 5,000 TOPS 초과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CAAM 소프트웨어 분과 주도 표준화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조직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위원장: TAN Minqiang (중국자동차혁신공사 CEO)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참여 기업: 60개 이상 (OEM, Tier-1, IT 기업)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2022년 3월 30일: API Reference Specification 2.0 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20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반년 주기 업데이트 (Beta → 정식 버전)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E1C25"/>
                </a:solidFill>
              </a:defRPr>
            </a:pPr>
            <a:r>
              <a:t>표준화 전략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63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오픈소스 기반 생태계 구축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66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하드웨어-소프트웨어 완전 분리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도메인별 API 표준화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72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국제 표준과의 선택적 호환성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중국 SDV 표준 4계층 아키텍처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645920"/>
            <a:ext cx="10972800" cy="1097280"/>
          </a:xfrm>
          <a:prstGeom prst="round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Layer 1: 애플리케이션 계층</a:t>
            </a:r>
          </a:p>
          <a:p>
            <a:pPr algn="ctr">
              <a:defRPr sz="1600"/>
            </a:pPr>
            <a:r>
              <a:t>OEM Apps | 3rd Party Apps | User Services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926080"/>
            <a:ext cx="10972800" cy="1097280"/>
          </a:xfrm>
          <a:prstGeom prst="roundRect">
            <a:avLst/>
          </a:prstGeom>
          <a:solidFill>
            <a:srgbClr val="E6FF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Layer 2: 아토믹 서비스 API (Part 1)</a:t>
            </a:r>
          </a:p>
          <a:p>
            <a:pPr algn="ctr">
              <a:defRPr sz="1600"/>
            </a:pPr>
            <a:r>
              <a:t>BCM | TMS | VCS | EMS | ADAS | HMI (290+ APIs)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4206240"/>
            <a:ext cx="10972800" cy="1097280"/>
          </a:xfrm>
          <a:prstGeom prst="roundRect">
            <a:avLst/>
          </a:prstGeom>
          <a:solidFill>
            <a:srgbClr val="E6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Layer 3: 디바이스 추상화 API (Part 2)</a:t>
            </a:r>
          </a:p>
          <a:p>
            <a:pPr algn="ctr">
              <a:defRPr sz="1600"/>
            </a:pPr>
            <a:r>
              <a:t>Actuators | Sensors | ECUs (230+ APIs)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5486400"/>
            <a:ext cx="10972800" cy="109728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Layer 4: 기초 플랫폼 계층</a:t>
            </a:r>
          </a:p>
          <a:p>
            <a:pPr algn="ctr">
              <a:defRPr sz="1600"/>
            </a:pPr>
            <a:r>
              <a:t>Linux | QNX | Android Automotive | RTOS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Part 1: 아토믹 서비스 API - 6대 도메인 (290+ APIs)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1371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  <a:gridCol w="3429000"/>
                <a:gridCol w="3429000"/>
              </a:tblGrid>
              <a:tr h="783771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도메인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서비스 수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대표 API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주요 기능</a:t>
                      </a:r>
                    </a:p>
                  </a:txBody>
                  <a:tcPr>
                    <a:solidFill>
                      <a:srgbClr val="EE1C25"/>
                    </a:solidFill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BCM</a:t>
                      </a:r>
                    </a:p>
                    <a:p>
                      <a:r>
                        <a:t>(차체제어)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31개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BCM_Door, BCM_Window</a:t>
                      </a:r>
                    </a:p>
                    <a:p>
                      <a:r>
                        <a:t>BCM_Seat, BCM_Light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도어/창문/시트/조명 제어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TMS</a:t>
                      </a:r>
                    </a:p>
                    <a:p>
                      <a:r>
                        <a:t>(열관리)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TMS_AC, TMS_Battery</a:t>
                      </a:r>
                    </a:p>
                    <a:p>
                      <a:r>
                        <a:t>TMS_Device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공조/배터리 열관리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VCS</a:t>
                      </a:r>
                    </a:p>
                    <a:p>
                      <a:r>
                        <a:t>(차량제어)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12개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VCS_Gear, VCS_Brake</a:t>
                      </a:r>
                    </a:p>
                    <a:p>
                      <a:r>
                        <a:t>VCS_Steering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기어/브레이크/조향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EMS</a:t>
                      </a:r>
                    </a:p>
                    <a:p>
                      <a:r>
                        <a:t>(에너지)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EMS_Charging, EMS_HVBatt</a:t>
                      </a:r>
                    </a:p>
                    <a:p>
                      <a:r>
                        <a:t>EMS_PowerDist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충전/배터리/전력분배</a:t>
                      </a:r>
                    </a:p>
                  </a:txBody>
                  <a:tcPr/>
                </a:tc>
              </a:tr>
              <a:tr h="78377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ADAS</a:t>
                      </a:r>
                    </a:p>
                    <a:p>
                      <a:r>
                        <a:t>(지능형)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ADAS_Perception</a:t>
                      </a:r>
                    </a:p>
                    <a:p>
                      <a:r>
                        <a:t>ADAS_Fusion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인지/센서융합</a:t>
                      </a:r>
                    </a:p>
                  </a:txBody>
                  <a:tcPr/>
                </a:tc>
              </a:tr>
              <a:tr h="783774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HMI</a:t>
                      </a:r>
                    </a:p>
                    <a:p>
                      <a:r>
                        <a:t>(인터페이스)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10개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HMI_Display, HMI_Audio</a:t>
                      </a:r>
                    </a:p>
                    <a:p>
                      <a:r>
                        <a:t>HMI_Navigation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디스플레이/오디오/내비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BCM 도메인 API 구현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BCM_Door: 도어 제어 서비스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BCM_Window: 창문 제어 서비스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BCM_Seat: 시트 제어 서비스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BCM_SafetyBelt: 안전벨트 (V4 신규)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56616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BCM_ScreenAdjust: 스크린 조절 (V4 신규)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BCM_Door API 사용 예시</a:t>
            </a:r>
          </a:p>
          <a:p>
            <a:r>
              <a:t>class BCM_Door {</a:t>
            </a:r>
          </a:p>
          <a:p>
            <a:r>
              <a:t>  // 도어 잠금</a:t>
            </a:r>
          </a:p>
          <a:p>
            <a:r>
              <a:t>  Result lock(DoorPosition pos) {</a:t>
            </a:r>
          </a:p>
          <a:p>
            <a:r>
              <a:t>    return deviceAPI.setDoorLock(pos, LOCKED);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도어 잠금 해제</a:t>
            </a:r>
          </a:p>
          <a:p>
            <a:r>
              <a:t>  Result unlock(DoorPosition pos) {</a:t>
            </a:r>
          </a:p>
          <a:p>
            <a:r>
              <a:t>    return deviceAPI.setDoorLock(pos, UNLOCKED);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도어 열기</a:t>
            </a:r>
          </a:p>
          <a:p>
            <a:r>
              <a:t>  Result open(DoorPosition pos, uint8_t angle) {</a:t>
            </a:r>
          </a:p>
          <a:p>
            <a:r>
              <a:t>    if (getSpeed() &gt; 0) return ERROR_VEHICLE_MOVING;</a:t>
            </a:r>
          </a:p>
          <a:p>
            <a:r>
              <a:t>    return deviceAPI.openDoor(pos, angle);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도어 상태 확인</a:t>
            </a:r>
          </a:p>
          <a:p>
            <a:r>
              <a:t>  DoorStatus getStatus(DoorPosition pos) {</a:t>
            </a:r>
          </a:p>
          <a:p>
            <a:r>
              <a:t>    return deviceAPI.getDoorStatus(pos);</a:t>
            </a:r>
          </a:p>
          <a:p>
            <a:r>
              <a:t>  }</a:t>
            </a:r>
          </a:p>
          <a:p>
            <a:r>
              <a:t>}</a:t>
            </a:r>
          </a:p>
          <a:p/>
          <a:p>
            <a:r>
              <a:t>// 사용 예</a:t>
            </a:r>
          </a:p>
          <a:p>
            <a:r>
              <a:t>BCM_Door door;</a:t>
            </a:r>
          </a:p>
          <a:p>
            <a:r>
              <a:t>door.unlock(DRIVER_DOOR);</a:t>
            </a:r>
          </a:p>
          <a:p>
            <a:r>
              <a:t>door.open(DRIVER_DOOR, 45);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TMS 도메인 API 구현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TMS_AC: 공조 시스템 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TMS_Battery: 배터리 열관리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TMS_Device: 장치 방열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Version 4 신규: WorkMode API 추가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TMS_AC API 사용 예시</a:t>
            </a:r>
          </a:p>
          <a:p>
            <a:r>
              <a:t>class TMS_AC {</a:t>
            </a:r>
          </a:p>
          <a:p>
            <a:r>
              <a:t>  // 목표 온도 설정</a:t>
            </a:r>
          </a:p>
          <a:p>
            <a:r>
              <a:t>  Result setTargetTemp(float temp) {</a:t>
            </a:r>
          </a:p>
          <a:p>
            <a:r>
              <a:t>    if (temp &lt; 16.0 || temp &gt; 32.0) </a:t>
            </a:r>
          </a:p>
          <a:p>
            <a:r>
              <a:t>      return ERROR_OUT_OF_RANGE;</a:t>
            </a:r>
          </a:p>
          <a:p>
            <a:r>
              <a:t>    return deviceAPI.setACTemp(temp);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팬 속도 설정</a:t>
            </a:r>
          </a:p>
          <a:p>
            <a:r>
              <a:t>  Result setFanSpeed(uint8_t speed) {</a:t>
            </a:r>
          </a:p>
          <a:p>
            <a:r>
              <a:t>    return deviceAPI.setFanSpeed(speed);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V4 신규: 작동 모드 설정</a:t>
            </a:r>
          </a:p>
          <a:p>
            <a:r>
              <a:t>  Result setWorkMode(TMS_Mode mode) {</a:t>
            </a:r>
          </a:p>
          <a:p>
            <a:r>
              <a:t>    switch(mode) {</a:t>
            </a:r>
          </a:p>
          <a:p>
            <a:r>
              <a:t>      case MODE_ECO:</a:t>
            </a:r>
          </a:p>
          <a:p>
            <a:r>
              <a:t>        setPowerLimit(50);</a:t>
            </a:r>
          </a:p>
          <a:p>
            <a:r>
              <a:t>        break;</a:t>
            </a:r>
          </a:p>
          <a:p>
            <a:r>
              <a:t>      case MODE_COMFORT:</a:t>
            </a:r>
          </a:p>
          <a:p>
            <a:r>
              <a:t>        setPowerLimit(100);</a:t>
            </a:r>
          </a:p>
          <a:p>
            <a:r>
              <a:t>        break;</a:t>
            </a:r>
          </a:p>
          <a:p>
            <a:r>
              <a:t>    }</a:t>
            </a:r>
          </a:p>
          <a:p>
            <a:r>
              <a:t>    return deviceAPI.setMode(mode);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ADAS 도메인 API 구현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ADAS_Perception: 시각 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ADAS_Radar: 레이더 감지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ADAS_Lidar: 라이다 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175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ADAS_Fusion: 센서 융합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645920"/>
            <a:ext cx="6400800" cy="50292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1828800"/>
            <a:ext cx="603504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// ADAS_Perception API 사용 예시</a:t>
            </a:r>
          </a:p>
          <a:p>
            <a:r>
              <a:t>class ADAS_Perception {</a:t>
            </a:r>
          </a:p>
          <a:p>
            <a:r>
              <a:t>  // 물체 추적</a:t>
            </a:r>
          </a:p>
          <a:p>
            <a:r>
              <a:t>  vector&lt;Object&gt; getTrackObjects() {</a:t>
            </a:r>
          </a:p>
          <a:p>
            <a:r>
              <a:t>    vector&lt;Object&gt; objects;</a:t>
            </a:r>
          </a:p>
          <a:p>
            <a:r>
              <a:t>    // 카메라에서 물체 감지</a:t>
            </a:r>
          </a:p>
          <a:p>
            <a:r>
              <a:t>    auto camObjects = camera.detect();</a:t>
            </a:r>
          </a:p>
          <a:p>
            <a:r>
              <a:t>    for (auto&amp; obj : camObjects) {</a:t>
            </a:r>
          </a:p>
          <a:p>
            <a:r>
              <a:t>      objects.push_back({</a:t>
            </a:r>
          </a:p>
          <a:p>
            <a:r>
              <a:t>        .id = obj.id,</a:t>
            </a:r>
          </a:p>
          <a:p>
            <a:r>
              <a:t>        .type = obj.type,  // CAR, PEDESTRIAN, BICYCLE</a:t>
            </a:r>
          </a:p>
          <a:p>
            <a:r>
              <a:t>        .position = obj.position,</a:t>
            </a:r>
          </a:p>
          <a:p>
            <a:r>
              <a:t>        .velocity = obj.velocity,</a:t>
            </a:r>
          </a:p>
          <a:p>
            <a:r>
              <a:t>        .confidence = obj.confidence</a:t>
            </a:r>
          </a:p>
          <a:p>
            <a:r>
              <a:t>      });</a:t>
            </a:r>
          </a:p>
          <a:p>
            <a:r>
              <a:t>    }</a:t>
            </a:r>
          </a:p>
          <a:p>
            <a:r>
              <a:t>    return objects;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차선 감지</a:t>
            </a:r>
          </a:p>
          <a:p>
            <a:r>
              <a:t>  LaneInfo getLaneline() {</a:t>
            </a:r>
          </a:p>
          <a:p>
            <a:r>
              <a:t>    return camera.detectLanes();</a:t>
            </a:r>
          </a:p>
          <a:p>
            <a:r>
              <a:t>  }</a:t>
            </a:r>
          </a:p>
          <a:p>
            <a:r>
              <a:t>  </a:t>
            </a:r>
          </a:p>
          <a:p>
            <a:r>
              <a:t>  // 신호등 인식</a:t>
            </a:r>
          </a:p>
          <a:p>
            <a:r>
              <a:t>  TrafficLight getTrafficLight() {</a:t>
            </a:r>
          </a:p>
          <a:p>
            <a:r>
              <a:t>    return camera.detectTrafficLight();</a:t>
            </a:r>
          </a:p>
          <a:p>
            <a:r>
              <a:t>  }</a:t>
            </a:r>
          </a:p>
          <a:p>
            <a: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