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12801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중국 SDV 표준 Version 4 Beta 1 분석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41148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DAEEF3"/>
                </a:solidFill>
              </a:defRPr>
            </a:pPr>
            <a:r>
              <a:t>SDV Intelligent Connected Vehicle Service Interface Specification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9436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t>한국전자기술연구원 (KETI)</a:t>
            </a:r>
          </a:p>
          <a:p>
            <a:pPr algn="ctr">
              <a:defRPr sz="1800">
                <a:solidFill>
                  <a:srgbClr val="FFFFFF"/>
                </a:solidFill>
              </a:defRPr>
            </a:pPr>
            <a:r>
              <a:t>모빌리티플랫폼연구센터</a:t>
            </a:r>
          </a:p>
          <a:p>
            <a:pPr algn="ctr">
              <a:defRPr sz="1800">
                <a:solidFill>
                  <a:srgbClr val="FFFFFF"/>
                </a:solidFill>
              </a:defRPr>
            </a:pPr>
            <a:r>
              <a:t>2025년 8월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5293"/>
          </a:solidFill>
          <a:ln>
            <a:solidFill>
              <a:srgbClr val="00529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4계층 소프트웨어 아키텍처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Layer 1: 애플리케이션 계층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37744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사용자 애플리케이션 및 서비스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92608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OEM 특화 기능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4747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써드파티 앱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02336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Layer 2: 아토믹 서비스 계층 (Part 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475488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표준화된 기능 서비스 API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53035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하드웨어 독립적 인터페이스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585216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비즈니스 로직 구현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640080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Layer 3: 디바이스 추상화 계층 (Part 2)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71323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하드웨어 추상화 인터페이스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1600" y="768096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벤더 독립적 디바이스 제어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1600" y="8229600"/>
            <a:ext cx="11887200" cy="-91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직접 하드웨어 상호작용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4400" y="8778240"/>
            <a:ext cx="12801600" cy="-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Layer 4: 기초 플랫폼 계층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71600" y="9509760"/>
            <a:ext cx="11887200" cy="-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OS (Linux, QNX, Android Automotive)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71600" y="10058400"/>
            <a:ext cx="11887200" cy="-19202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기본 컴퓨팅 자원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71600" y="10607040"/>
            <a:ext cx="11887200" cy="-2468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하드웨어 드라이버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258800" y="75895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808080"/>
                </a:solidFill>
              </a:defRPr>
            </a:pPr>
            <a: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5293"/>
          </a:solidFill>
          <a:ln>
            <a:solidFill>
              <a:srgbClr val="00529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API 호출 흐름 예시: 창문 열기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호출 순서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37744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1. 사용자: HMI에서 "창문 열기" 버튼 터치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92608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2. 애플리케이션: UI 이벤트 처리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4747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3. 아토믹 서비스: BCM_Window.open() 호출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02336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4. 서비스 로직: 필요한 하드웨어 동작 결정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45720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5. 디바이스 추상화: Actr_DoubleHallMot.setOper(UP, 100)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512064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6. 하드웨어: 모터 회전하여 창문 개방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566928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7. 피드백: ntfHallQuarterCnt()로 위치 보고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621792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Version 4 개선사항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694944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ntfVolt() 추가로 전압 모니터링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1600" y="749808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setOper() 매개변수로 정밀 제어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1600" y="8046720"/>
            <a:ext cx="11887200" cy="91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오류 상태 8단계로 세분화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258800" y="75895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808080"/>
                </a:solidFill>
              </a:defRPr>
            </a:pPr>
            <a: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52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주요 참여 기업 현황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12801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</a:tblGrid>
              <a:tr h="718457">
                <a:tc>
                  <a:txBody>
                    <a:bodyPr/>
                    <a:lstStyle/>
                    <a:p>
                      <a:pPr algn="ctr">
                        <a:defRPr b="1" sz="1600">
                          <a:solidFill>
                            <a:srgbClr val="FFFFFF"/>
                          </a:solidFill>
                        </a:defRPr>
                      </a:pPr>
                      <a:r>
                        <a:t>구분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600">
                          <a:solidFill>
                            <a:srgbClr val="FFFFFF"/>
                          </a:solidFill>
                        </a:defRPr>
                      </a:pPr>
                      <a:r>
                        <a:t>기업명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600">
                          <a:solidFill>
                            <a:srgbClr val="FFFFFF"/>
                          </a:solidFill>
                        </a:defRPr>
                      </a:pPr>
                      <a:r>
                        <a:t>역할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600">
                          <a:solidFill>
                            <a:srgbClr val="FFFFFF"/>
                          </a:solidFill>
                        </a:defRPr>
                      </a:pPr>
                      <a:r>
                        <a:t>기여 분야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718457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OEM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BYD, Geely, GWM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표준 주도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요구사항 정의</a:t>
                      </a:r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OEM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FAW, SAIC, Changan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표준 참여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검증 및 피드백</a:t>
                      </a:r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Tier-1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Huawei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기술 주도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E/E 아키텍처</a:t>
                      </a:r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Tier-1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Bosch, Continental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글로벌 연계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AUTOSAR 매핑</a:t>
                      </a:r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Baidu, Tencent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SW 플랫폼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클라우드 서비스</a:t>
                      </a:r>
                    </a:p>
                  </a:txBody>
                  <a:tcPr/>
                </a:tc>
              </a:tr>
              <a:tr h="718458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Alibaba, Xiaomi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생태계 구축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앱 마켓플레이스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258800" y="75895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808080"/>
                </a:solidFill>
              </a:defRPr>
            </a:pPr>
            <a: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5293"/>
          </a:solidFill>
          <a:ln>
            <a:solidFill>
              <a:srgbClr val="00529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TMS 도메인 Version 4 주요 개선사항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TMS_Battery (배터리 열관리)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37744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setTargetWorkMode(): 작동 모드 설정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92608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getCurrentWorkMode(): 현재 모드 확인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4747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notifyCurrentWorkMode(): 모드 변경 알림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02336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TMS_Device (장치 방열)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475488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notifyCurrentFlow(): 냉각수 유량 보고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53035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getCurrentWaterTemp(): 수온 확인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585216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notifyCurrentWaterTemp(): 수온 변경 알림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640080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API 매개변수 확장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71323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Actr_EWP.setOper(): enable, dutyRat, spd 추가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1600" y="768096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Actr_PTC.setOper(): enable, dutyRat, pwrLimd, gear 추가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1600" y="8229600"/>
            <a:ext cx="11887200" cy="-91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Actr_Blower.setOper(): enable, dutyRat, spd 추가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258800" y="75895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808080"/>
                </a:solidFill>
              </a:defRPr>
            </a:pPr>
            <a: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5293"/>
          </a:solidFill>
          <a:ln>
            <a:solidFill>
              <a:srgbClr val="00529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EMS 도메인 Version 4 주요 개선사항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충전 포트 온도 모니터링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37744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notifyACTemp(): AC 충전 포트 온도 보고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92608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notifyDCTemp(): DC 충전 포트 온도 보고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4747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EMS_ChargePortTemp: 새로운 데이터 유형 추가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02336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고전압 배터리 오류 등급 확장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475488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Version 3: FAULT_LEVEL1~4 (4단계)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53035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Version 4: FAULT_LEVEL1~8 (8단계)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585216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더 세밀한 오류 진단 및 처리 가능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640080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고전압 인터록 추가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71323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hvIntlkFltFlag: 고전압 인터록 오류 플래그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1600" y="768096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안전성 향상을 위한 추가 모니터링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258800" y="75895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808080"/>
                </a:solidFill>
              </a:defRPr>
            </a:pPr>
            <a: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5293"/>
          </a:solidFill>
          <a:ln>
            <a:solidFill>
              <a:srgbClr val="00529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ADAS 도메인 기능 강화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ADAS_Perception (시각 인지)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37744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getTrackObjects(): 차량, 보행자, 물체 감지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92608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getLaneline(): 차선 감지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4747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getTrafficLight(): 신호등 인식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02336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getParkingSpace(): 주차공간 식별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45720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getRoadSign(): 도로 표지판 인식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512064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ADAS_Fusion (센서 융합)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585216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getCombinedObjects(): 융합된 센서 결과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64008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카메라 + 레이더 + 라이다 데이터 통합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694944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더 정확한 물체 인식 및 추적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258800" y="75895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808080"/>
                </a:solidFill>
              </a:defRPr>
            </a:pPr>
            <a: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52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글로벌 SDV 표준 비교 분석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12801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</a:tblGrid>
              <a:tr h="718457">
                <a:tc>
                  <a:txBody>
                    <a:bodyPr/>
                    <a:lstStyle/>
                    <a:p>
                      <a:pPr algn="ctr">
                        <a:defRPr b="1" sz="1600">
                          <a:solidFill>
                            <a:srgbClr val="FFFFFF"/>
                          </a:solidFill>
                        </a:defRPr>
                      </a:pPr>
                      <a:r>
                        <a:t>항목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600">
                          <a:solidFill>
                            <a:srgbClr val="FFFFFF"/>
                          </a:solidFill>
                        </a:defRPr>
                      </a:pPr>
                      <a:r>
                        <a:t>중국 SDV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600">
                          <a:solidFill>
                            <a:srgbClr val="FFFFFF"/>
                          </a:solidFill>
                        </a:defRPr>
                      </a:pPr>
                      <a:r>
                        <a:t>AUTOSAR AP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600">
                          <a:solidFill>
                            <a:srgbClr val="FFFFFF"/>
                          </a:solidFill>
                        </a:defRPr>
                      </a:pPr>
                      <a:r>
                        <a:t>SOAFEE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718457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API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520+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200+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150+</a:t>
                      </a:r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도메인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6개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4개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3개</a:t>
                      </a:r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아키텍처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4계층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3계층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3계층</a:t>
                      </a:r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중점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실용성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이론 완성도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클라우드 연계</a:t>
                      </a:r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개발 속도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빠름 (연 1회)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보통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느림</a:t>
                      </a:r>
                    </a:p>
                  </a:txBody>
                  <a:tcPr/>
                </a:tc>
              </a:tr>
              <a:tr h="718458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생태계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중국 중심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글로벌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신흥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258800" y="75895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808080"/>
                </a:solidFill>
              </a:defRPr>
            </a:pPr>
            <a: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5293"/>
          </a:solidFill>
          <a:ln>
            <a:solidFill>
              <a:srgbClr val="00529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중국 SDV 표준의 장단점 분석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장점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37744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포괄적인 API 커버리지 (520개+)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92608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실용적이고 구현 중심적 설계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4747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빠른 반복 개발 (6개월마다 업데이트)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02336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강력한 정부 및 산업계 지원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45720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중국 시장 특성에 최적화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512064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단점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585216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국제 표준과의 호환성 부족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64008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중국 외 지역 적용 제한적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694944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문서의 영문 번역 부재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1600" y="749808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지적재산권 이슈 가능성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258800" y="75895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808080"/>
                </a:solidFill>
              </a:defRPr>
            </a:pPr>
            <a: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5293"/>
          </a:solidFill>
          <a:ln>
            <a:solidFill>
              <a:srgbClr val="00529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한국형 SDV 표준 제안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K-SDV 표준 구조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37744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Core API: 필수 핵심 API만 표준화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92608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Extension Profiles: 도메인별 확장 프로파일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4747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국제 호환성: AUTOSAR/ISO 20078 매핑 테이블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02336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보안 내장: 기본 보안 및 OTA 기능 포함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457200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차별화 전략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53035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MaaS 연계: 모빌리티 서비스 통합 API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585216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C-ITS 통합: V2X 통신 표준 API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64008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클라우드 네이티브: 엣지-클라우드 연계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694944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AI/ML 서비스: 온디바이스 AI API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258800" y="75895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808080"/>
                </a:solidFill>
              </a:defRPr>
            </a:pPr>
            <a: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5293"/>
          </a:solidFill>
          <a:ln>
            <a:solidFill>
              <a:srgbClr val="00529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한국 SDV 생태계 구축 방안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단기 전략 (2025년)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37744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K-SDV 표준화 협의체 구성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92608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현대차그룹 ccOS와 연계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4747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AUTOSAR 기반 확장 전략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02336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시범 프로젝트 착수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457200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중기 전략 (2026-2027년)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53035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K-SDV Version 1.0 발표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585216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OEM-Tier1-IT 협업 체계 구축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64008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개발자 생태계 활성화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694944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국제 표준화 참여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4400" y="749808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장기 전략 (2028년 이후)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1600" y="8229600"/>
            <a:ext cx="11887200" cy="-91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글로벌 시장 진출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1600" y="8778240"/>
            <a:ext cx="11887200" cy="-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SDV 기반 새로운 비즈니스 모델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71600" y="9326880"/>
            <a:ext cx="11887200" cy="-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동남아시아 시장 표준 주도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258800" y="75895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808080"/>
                </a:solidFill>
              </a:defRPr>
            </a:pPr>
            <a: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5293"/>
          </a:solidFill>
          <a:ln>
            <a:solidFill>
              <a:srgbClr val="00529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목차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404040"/>
                </a:solidFill>
              </a:defRPr>
            </a:pPr>
            <a:r>
              <a:t>• 1. SDV (Software Defined Vehicle) 개요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404040"/>
                </a:solidFill>
              </a:defRPr>
            </a:pPr>
            <a:r>
              <a:t>• 2. 중국 SDV 표준화 현황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92608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404040"/>
                </a:solidFill>
              </a:defRPr>
            </a:pPr>
            <a:r>
              <a:t>• 3. Version 3 → Version 4 주요 변경사항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356616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404040"/>
                </a:solidFill>
              </a:defRPr>
            </a:pPr>
            <a:r>
              <a:t>• 4. Part 1: 아토믹 서비스 API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20624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404040"/>
                </a:solidFill>
              </a:defRPr>
            </a:pPr>
            <a:r>
              <a:t>• 5. Part 2: 디바이스 추상화 API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484632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404040"/>
                </a:solidFill>
              </a:defRPr>
            </a:pPr>
            <a:r>
              <a:t>• 6. 4계층 아키텍처 상세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548640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404040"/>
                </a:solidFill>
              </a:defRPr>
            </a:pPr>
            <a:r>
              <a:t>• 7. 주요 참여 기업 현황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612648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404040"/>
                </a:solidFill>
              </a:defRPr>
            </a:pPr>
            <a:r>
              <a:t>• 8. 글로벌 표준과의 비교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676656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404040"/>
                </a:solidFill>
              </a:defRPr>
            </a:pPr>
            <a:r>
              <a:t>• 9. 한국의 대응 전략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4400" y="740664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404040"/>
                </a:solidFill>
              </a:defRPr>
            </a:pPr>
            <a:r>
              <a:t>• 10. Q&amp;A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258800" y="75895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808080"/>
                </a:solidFill>
              </a:defRPr>
            </a:pPr>
            <a: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5293"/>
          </a:solidFill>
          <a:ln>
            <a:solidFill>
              <a:srgbClr val="00529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핵심 액션 아이템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즉시 실행 과제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37744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SDV 표준화 TF 구성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92608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중국 표준 상세 분석 완료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4747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AUTOSAR와의 갭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02336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SDV 전문 인력 양성 프로그램 시작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457200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3개월 내 실행 과제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53035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K-SDV 표준 초안 작성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585216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파일럿 프로젝트 선정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64008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글로벌 표준 기구와의 협력 채널 구축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694944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산학연 협력 체계 구성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4400" y="749808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6개월 내 실행 과제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1600" y="8229600"/>
            <a:ext cx="11887200" cy="-91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K-SDV Version 0.5 Beta 발표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1600" y="8778240"/>
            <a:ext cx="11887200" cy="-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개발자 커뮤니티 구축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71600" y="9326880"/>
            <a:ext cx="11887200" cy="-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SDV 해커톤 개최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71600" y="9875520"/>
            <a:ext cx="11887200" cy="-1737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정부 지원 정책 수립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258800" y="75895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808080"/>
                </a:solidFill>
              </a:defRPr>
            </a:pPr>
            <a: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5293"/>
          </a:solidFill>
          <a:ln>
            <a:solidFill>
              <a:srgbClr val="00529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SDV 표준화의 시장 영향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자동차 산업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37744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개발 비용 30% 절감 예상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92608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출시 기간 50% 단축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4747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새로운 수익 모델 창출 (구독 서비스)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02336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OTA를 통한 지속적 가치 제공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457200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IT/SW 산업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53035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자동차 SW 시장 진입 장벽 낮춤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585216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앱 생태계 확대 (자동차 앱스토어)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64008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클라우드 서비스 수요 증가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694944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AI/빅데이터 활용 확대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4400" y="749808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소비자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1600" y="8229600"/>
            <a:ext cx="11887200" cy="-91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개인화된 차량 경험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1600" y="8778240"/>
            <a:ext cx="11887200" cy="-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지속적인 기능 업그레이드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71600" y="9326880"/>
            <a:ext cx="11887200" cy="-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다양한 서비스 선택권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71600" y="9875520"/>
            <a:ext cx="11887200" cy="-1737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차량 가치 유지 향상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258800" y="75895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808080"/>
                </a:solidFill>
              </a:defRPr>
            </a:pPr>
            <a:r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5293"/>
          </a:solidFill>
          <a:ln>
            <a:solidFill>
              <a:srgbClr val="00529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위험 요소 및 대응 방안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기술적 위험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37744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사이버 보안 위협 → 보안 표준 강화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92608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시스템 복잡성 증가 → 모듈화 설계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4747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실시간성 보장 → QoS 메커니즘 도입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02336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시장 위험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475488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표준 파편화 → 국제 협력 강화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53035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중국 표준 독주 → 차별화 전략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585216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기술 종속성 → 핵심 기술 자립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640080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규제 위험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71323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데이터 주권 이슈 → 현지화 전략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1600" y="768096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인증 체계 복잡 → 통합 인증 추진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1600" y="8229600"/>
            <a:ext cx="11887200" cy="-91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책임 소재 불명확 → 법제도 정비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258800" y="75895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808080"/>
                </a:solidFill>
              </a:defRPr>
            </a:pPr>
            <a:r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5293"/>
          </a:solidFill>
          <a:ln>
            <a:solidFill>
              <a:srgbClr val="00529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성공 사례: BYD의 SDV 구현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BYD DiLink 시스템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37744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중국 SDV 표준 기반 구현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92608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520개 API 중 450개 구현 완료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4747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월간 OTA 업데이트 제공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02336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100만+ 다운로드 앱 생태계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457200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구현 성과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53035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개발 기간 40% 단축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585216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고객 만족도 95% 달성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64008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서비스 수익 연 20% 성장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694944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글로벌 시장 진출 가속화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4400" y="749808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시사점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1600" y="8229600"/>
            <a:ext cx="11887200" cy="-91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표준화가 혁신의 기반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1600" y="8778240"/>
            <a:ext cx="11887200" cy="-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생태계 구축이 성공의 핵심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71600" y="9326880"/>
            <a:ext cx="11887200" cy="-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빠른 실행과 개선의 중요성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258800" y="75895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808080"/>
                </a:solidFill>
              </a:defRPr>
            </a:pPr>
            <a:r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5293"/>
          </a:solidFill>
          <a:ln>
            <a:solidFill>
              <a:srgbClr val="00529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결론 및 제언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핵심 인사이트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37744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중국 SDV 표준 V4는 실용적이고 포괄적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92608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빠른 진화로 시장 주도권 확보 중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4747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한국도 신속한 대응 필요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02336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한국의 기회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475488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글로벌 호환성으로 차별화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53035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MaaS/C-ITS 연계로 독자성 확보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585216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강력한 IT 역량 활용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640080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즉시 행동 필요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71323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K-SDV 표준화 추진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1600" y="768096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산업계 협력 강화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1600" y="8229600"/>
            <a:ext cx="11887200" cy="-91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정부 지원 확대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1600" y="8778240"/>
            <a:ext cx="11887200" cy="-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글로벌 협력 추진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258800" y="75895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808080"/>
                </a:solidFill>
              </a:defRPr>
            </a:pPr>
            <a:r>
              <a:t>24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5293"/>
          </a:solidFill>
          <a:ln>
            <a:solidFill>
              <a:srgbClr val="00529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Q&amp;A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예상 질문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37744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Q1: 중국 표준과 AUTOSAR의 가장 큰 차이는?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92608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Q2: 한국 기업들의 현재 대응 수준은?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4747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Q3: K-SDV 표준 개발 일정은?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02336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Q4: 필요한 투자 규모는?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457200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연락처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53035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한국전자기술연구원(KETI)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585216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모빌리티플랫폼연구센터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64008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Email: mobility@keti.re.kr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694944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Tel: 031-789-7000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258800" y="75895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808080"/>
                </a:solidFill>
              </a:defRPr>
            </a:pPr>
            <a:r>
              <a:t>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5293"/>
          </a:solidFill>
          <a:ln>
            <a:solidFill>
              <a:srgbClr val="00529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SDV (Software Defined Vehicle) 개요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SDV의 정의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37744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차량의 기능과 성능이 소프트웨어에 의해 정의되는 차량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92608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하드웨어와 소프트웨어의 완전한 분리 (Decoupling)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4747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OTA 업데이트를 통한 지속적인 기능 개선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02336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SDV의 핵심 특징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475488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서비스 지향 아키텍처 (Service-Oriented Architecture)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53035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클라우드 네이티브 기술 적용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585216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표준화된 API를 통한 개발 효율성 향상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64008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새로운 비즈니스 모델 창출 (MaaS, Feature on Demand)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258800" y="75895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808080"/>
                </a:solidFill>
              </a:defRPr>
            </a:pPr>
            <a: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5293"/>
          </a:solidFill>
          <a:ln>
            <a:solidFill>
              <a:srgbClr val="00529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중국 SDV 표준화 현황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표준 개요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37744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표준명: SDV/T 001-2022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92608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주관: 중국자동차공업협회(CAAM) 소프트웨어 분과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4747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최신 버전: Version 4 Beta 1 (2022년 12월)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02336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참여 기업: 60개 이상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457200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전략적 목표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53035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통일된 개발 표준 수립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585216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중국 고유의 SDV 생태계 구축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64008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글로벌 SDV 시장 주도권 확보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694944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자동차 산업 디지털 전환 가속화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258800" y="75895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808080"/>
                </a:solidFill>
              </a:defRPr>
            </a:pPr>
            <a: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5293"/>
          </a:solidFill>
          <a:ln>
            <a:solidFill>
              <a:srgbClr val="00529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Version 3 → Version 4 주요 변경사항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5943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200" b="1">
                <a:solidFill>
                  <a:srgbClr val="002060"/>
                </a:solidFill>
              </a:defRPr>
            </a:pPr>
            <a:r>
              <a:t>Version 3 Beta 1 (2022.06)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560320"/>
            <a:ext cx="5943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404040"/>
                </a:solidFill>
              </a:defRPr>
            </a:pPr>
            <a:r>
              <a:t>• API 총 개수: 450개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108960"/>
            <a:ext cx="5943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404040"/>
                </a:solidFill>
              </a:defRPr>
            </a:pPr>
            <a:r>
              <a:t>• BCM_Seat: notifyOccupiedStatus() only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3657600"/>
            <a:ext cx="5943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404040"/>
                </a:solidFill>
              </a:defRPr>
            </a:pPr>
            <a:r>
              <a:t>• BCM_WiperWash: 기본 API만 제공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206240"/>
            <a:ext cx="5943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404040"/>
                </a:solidFill>
              </a:defRPr>
            </a:pPr>
            <a:r>
              <a:t>• TMS_Battery: 기본 제어 기능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4754880"/>
            <a:ext cx="5943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404040"/>
                </a:solidFill>
              </a:defRPr>
            </a:pPr>
            <a:r>
              <a:t>• 4단계 오류 등급 (FAULT_LEVEL1~4)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5303520"/>
            <a:ext cx="5943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404040"/>
                </a:solidFill>
              </a:defRPr>
            </a:pPr>
            <a:r>
              <a:t>• 기본적인 센서 API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32320" y="1645920"/>
            <a:ext cx="365760" cy="5029200"/>
          </a:xfrm>
          <a:prstGeom prst="rect">
            <a:avLst/>
          </a:prstGeom>
          <a:solidFill>
            <a:srgbClr val="DAEEF3"/>
          </a:solidFill>
          <a:ln>
            <a:solidFill>
              <a:srgbClr val="DAEEF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772400" y="1645920"/>
            <a:ext cx="5943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200" b="1">
                <a:solidFill>
                  <a:srgbClr val="002060"/>
                </a:solidFill>
              </a:defRPr>
            </a:pPr>
            <a:r>
              <a:t>Version 4 Beta 1 (2022.12)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72400" y="2560320"/>
            <a:ext cx="5943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404040"/>
                </a:solidFill>
              </a:defRPr>
            </a:pPr>
            <a:r>
              <a:t>• API 총 개수: 520개 이상 (15% 증가)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72400" y="3108960"/>
            <a:ext cx="5943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404040"/>
                </a:solidFill>
              </a:defRPr>
            </a:pPr>
            <a:r>
              <a:t>• BCM_Seat: getOccupiedStatus() 추가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72400" y="3657600"/>
            <a:ext cx="5943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404040"/>
                </a:solidFill>
              </a:defRPr>
            </a:pPr>
            <a:r>
              <a:t>• BCM_WiperWash: setWipingLevelImme() 추가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400" y="4206240"/>
            <a:ext cx="5943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404040"/>
                </a:solidFill>
              </a:defRPr>
            </a:pPr>
            <a:r>
              <a:t>• TMS_Battery: WorkMode 관련 API 3개 추가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72400" y="4754880"/>
            <a:ext cx="5943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404040"/>
                </a:solidFill>
              </a:defRPr>
            </a:pPr>
            <a:r>
              <a:t>• 8단계 오류 등급 (FAULT_LEVEL1~8)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400" y="5303520"/>
            <a:ext cx="5943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404040"/>
                </a:solidFill>
              </a:defRPr>
            </a:pPr>
            <a:r>
              <a:t>• 6개의 새로운 모터 서비스 추가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258800" y="75895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808080"/>
                </a:solidFill>
              </a:defRPr>
            </a:pPr>
            <a: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52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Part 1: 아토믹 서비스 API - 6대 도메인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12801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</a:tblGrid>
              <a:tr h="718457">
                <a:tc>
                  <a:txBody>
                    <a:bodyPr/>
                    <a:lstStyle/>
                    <a:p>
                      <a:pPr algn="ctr">
                        <a:defRPr b="1" sz="1600">
                          <a:solidFill>
                            <a:srgbClr val="FFFFFF"/>
                          </a:solidFill>
                        </a:defRPr>
                      </a:pPr>
                      <a:r>
                        <a:t>도메인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600">
                          <a:solidFill>
                            <a:srgbClr val="FFFFFF"/>
                          </a:solidFill>
                        </a:defRPr>
                      </a:pPr>
                      <a:r>
                        <a:t>서비스 수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600">
                          <a:solidFill>
                            <a:srgbClr val="FFFFFF"/>
                          </a:solidFill>
                        </a:defRPr>
                      </a:pPr>
                      <a:r>
                        <a:t>주요 기능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600">
                          <a:solidFill>
                            <a:srgbClr val="FFFFFF"/>
                          </a:solidFill>
                        </a:defRPr>
                      </a:pPr>
                      <a:r>
                        <a:t>Version 4 신규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718457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BCM (차체제어)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31개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도어, 창문, 시트, 조명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+2 서비스</a:t>
                      </a:r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TMS (열관리)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8개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공조, 배터리 열관리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+3 API</a:t>
                      </a:r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VCS (차량제어)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12개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기어, 브레이크, 조향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변경 없음</a:t>
                      </a:r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EMS (에너지)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15개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충전, 배터리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+2 API</a:t>
                      </a:r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ADAS (지능형)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18개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인지, 센서 융합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기능 강화</a:t>
                      </a:r>
                    </a:p>
                  </a:txBody>
                  <a:tcPr/>
                </a:tc>
              </a:tr>
              <a:tr h="718458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HMI (인터페이스)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10개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디스플레이, 오디오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변경 없음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258800" y="75895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808080"/>
                </a:solidFill>
              </a:defRPr>
            </a:pPr>
            <a: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5293"/>
          </a:solidFill>
          <a:ln>
            <a:solidFill>
              <a:srgbClr val="00529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Part 1: BCM 도메인 주요 API (Version 4 신규)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BCM_SafetyBelt (신규 서비스)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37744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getBuckleStatus(): 안전벨트 버클 상태 확인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92608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notifyBuckleStatus(): 버클 상태 변경 알림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347472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BCM_ScreenAdjust (신규 서비스)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20624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fold()/unfold(): 스크린 접기/펴기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475488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adjustPosition(): 스크린 위치 조절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53035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notifyAntiPinch(): 끼임 방지 알림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585216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BCM_SeatExtended (확장 기능)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658368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adjustFootRestAngle(): 발 받침대 각도 조절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71323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getFootRestAngle(): 발 받침대 각도 확인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1600" y="768096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startAdjustFootRestAngle(): 조절 시작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1600" y="8229600"/>
            <a:ext cx="11887200" cy="-91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stopAdjustFootRestAngle(): 조절 중지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258800" y="75895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808080"/>
                </a:solidFill>
              </a:defRPr>
            </a:pPr>
            <a: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52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Part 2: 디바이스 추상화 API - 5대 도메인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12801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</a:tblGrid>
              <a:tr h="838200">
                <a:tc>
                  <a:txBody>
                    <a:bodyPr/>
                    <a:lstStyle/>
                    <a:p>
                      <a:pPr algn="ctr">
                        <a:defRPr b="1" sz="1600">
                          <a:solidFill>
                            <a:srgbClr val="FFFFFF"/>
                          </a:solidFill>
                        </a:defRPr>
                      </a:pPr>
                      <a:r>
                        <a:t>도메인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600">
                          <a:solidFill>
                            <a:srgbClr val="FFFFFF"/>
                          </a:solidFill>
                        </a:defRPr>
                      </a:pPr>
                      <a:r>
                        <a:t>액추에이터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600">
                          <a:solidFill>
                            <a:srgbClr val="FFFFFF"/>
                          </a:solidFill>
                        </a:defRPr>
                      </a:pPr>
                      <a:r>
                        <a:t>센서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600">
                          <a:solidFill>
                            <a:srgbClr val="FFFFFF"/>
                          </a:solidFill>
                        </a:defRPr>
                      </a:pPr>
                      <a:r>
                        <a:t>Version 4 신규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BCM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25개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18개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+6 모터 서비스</a:t>
                      </a: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TMS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12개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8개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매개변수 확장</a:t>
                      </a: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PWT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15개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12개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+2 충전포트 센서</a:t>
                      </a: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8개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15개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변경 없음</a:t>
                      </a: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3개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8개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404040"/>
                          </a:solidFill>
                        </a:defRPr>
                      </a:pPr>
                      <a:r>
                        <a:t>변경 없음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258800" y="75895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808080"/>
                </a:solidFill>
              </a:defRPr>
            </a:pPr>
            <a: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5293"/>
          </a:solidFill>
          <a:ln>
            <a:solidFill>
              <a:srgbClr val="00529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Part 2: Version 4 신규 모터 서비스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피드백 모터 시리즈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37744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Actr_SingleFbMot: 1개 DI 신호 피드백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92608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Actr_DoubleFbMot: 2개 DI 신호 피드백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4747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Actr_TripleFbMot: 3개 DI 신호 피드백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02336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특수 모터 서비스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475488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Actr_SlideRMot: 가변 저항 센서 모터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53035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Actr_GradedMot: 다단 등급 모터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585216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Actr_Heatr: NTC 센서 포함 히터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640080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API 개선사항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71323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setOper() 매개변수 확장 (dutyRat, spd 추가)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1600" y="768096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ntfVolt() API 추가로 전압 모니터링 가능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1600" y="8229600"/>
            <a:ext cx="11887200" cy="-91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setEnvtlVal() 환경 매개변수 설정 기능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258800" y="75895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808080"/>
                </a:solidFill>
              </a:defRPr>
            </a:pPr>
            <a: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