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handoutMasterIdLst>
    <p:handoutMasterId r:id="rId8"/>
  </p:handoutMasterIdLst>
  <p:sldIdLst>
    <p:sldId id="1825" r:id="rId4"/>
    <p:sldId id="1826" r:id="rId5"/>
    <p:sldId id="183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7346" autoAdjust="0"/>
  </p:normalViewPr>
  <p:slideViewPr>
    <p:cSldViewPr snapToGrid="0">
      <p:cViewPr varScale="1">
        <p:scale>
          <a:sx n="79" d="100"/>
          <a:sy n="79" d="100"/>
        </p:scale>
        <p:origin x="62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4992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2BFAB95-6A69-03C4-5294-C205E2B35C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556B78-6D9C-B5FC-6BD7-0A5BA0179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FE4A7-F923-4879-8905-52FA878FE372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B1671CC-E325-C493-61B3-8922ED3612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061AE8-8E49-A144-4C12-C324AEB92D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322EC-E021-43A1-AC67-8FE3A0C1E7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36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99097-C8C0-4BB6-A207-66DC357A130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CECEB-42C4-492F-BE00-E5ECD0765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30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ECEB-42C4-492F-BE00-E5ECD076574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25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CECEB-42C4-492F-BE00-E5ECD076574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88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C-ITS specification of Korea and Europe.</a:t>
            </a:r>
          </a:p>
          <a:p>
            <a:r>
              <a:rPr lang="en-US" dirty="0"/>
              <a:t>These old texts mean the solution KETI already has.</a:t>
            </a:r>
          </a:p>
          <a:p>
            <a:r>
              <a:rPr lang="en-US" dirty="0"/>
              <a:t>KETI is supporting several companies for their C-ITS business. </a:t>
            </a:r>
          </a:p>
          <a:p>
            <a:r>
              <a:rPr lang="en-US" dirty="0"/>
              <a:t>When they want to expand their business to Europe, KETI can support their business for example, inter-operability test in </a:t>
            </a:r>
            <a:r>
              <a:rPr lang="en-US" dirty="0" err="1"/>
              <a:t>AstaZero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(</a:t>
            </a:r>
            <a:r>
              <a:rPr lang="ko-KR" altLang="en-US" dirty="0"/>
              <a:t>생략</a:t>
            </a:r>
            <a:r>
              <a:rPr lang="en-US" altLang="ko-KR" dirty="0"/>
              <a:t>)</a:t>
            </a:r>
            <a:endParaRPr lang="en-US" dirty="0"/>
          </a:p>
          <a:p>
            <a:r>
              <a:rPr lang="en-US" dirty="0"/>
              <a:t>As</a:t>
            </a:r>
            <a:r>
              <a:rPr lang="ko-KR" altLang="en-US" dirty="0"/>
              <a:t> </a:t>
            </a:r>
            <a:r>
              <a:rPr lang="en-US" altLang="ko-KR" dirty="0"/>
              <a:t>I</a:t>
            </a:r>
            <a:r>
              <a:rPr lang="ko-KR" altLang="en-US" dirty="0"/>
              <a:t> </a:t>
            </a:r>
            <a:r>
              <a:rPr lang="en-US" altLang="ko-KR" dirty="0"/>
              <a:t>briefly</a:t>
            </a:r>
            <a:r>
              <a:rPr lang="ko-KR" altLang="en-US" dirty="0"/>
              <a:t> </a:t>
            </a:r>
            <a:r>
              <a:rPr lang="en-US" altLang="ko-KR" dirty="0"/>
              <a:t>mentioned</a:t>
            </a:r>
            <a:r>
              <a:rPr lang="ko-KR" altLang="en-US" dirty="0"/>
              <a:t> </a:t>
            </a:r>
            <a:r>
              <a:rPr lang="en-US" altLang="ko-KR" dirty="0"/>
              <a:t>earlier, for C-ITS, Korea is following the American approach for the Day 1. </a:t>
            </a:r>
          </a:p>
          <a:p>
            <a:r>
              <a:rPr lang="en-US" altLang="ko-KR" dirty="0"/>
              <a:t>However, in the Day 2 phase, it’s possible that everyone will unify under the 5G-V2X. </a:t>
            </a:r>
          </a:p>
          <a:p>
            <a:r>
              <a:rPr lang="en-US" dirty="0"/>
              <a:t>Fortunately, my center has C-ITS protocol software stack solution essentials for 5G-V2X and I’ll be able to assist small and medium-sized enterprises in their business efforts for C-ITS.</a:t>
            </a:r>
          </a:p>
          <a:p>
            <a:endParaRPr lang="en-GB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00782D-C605-4C2E-9F83-5B0C66013C9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6426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BAE9A-3D62-4C0A-9F5B-E77514E0D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067BF2-D340-46B3-8E71-5B41E8B0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3D8B5-5D33-4CE8-84E5-310598E2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C55B7-FEAA-4D46-8877-09B8339D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6BF1A-7ADC-4AB2-88C1-FC1230AD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69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540B-2BA0-4C16-9C17-DD930180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893290-A97A-4A24-AAEB-85DDCA9A3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4769-B40F-4DA2-AD90-34D323A6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71D9B-8BE6-4D80-930E-27BEC28E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037BEE-5463-4E80-95E0-14F90DDE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595CC6-348E-47AC-A6E2-0A2E3638B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6D99FB-8905-4373-834D-D5FAB8C2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204DE-EDB9-412C-96A1-013F52FF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E89BA4-6D4F-4D1E-8202-CBB575BE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CB8BB-3B70-4B38-93CC-A043447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30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마스터_0624.jpg">
            <a:extLst>
              <a:ext uri="{FF2B5EF4-FFF2-40B4-BE49-F238E27FC236}">
                <a16:creationId xmlns:a16="http://schemas.microsoft.com/office/drawing/2014/main" id="{DADC7C6C-CFF9-D500-2505-E7323C2EC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b="84627"/>
          <a:stretch>
            <a:fillRect/>
          </a:stretch>
        </p:blipFill>
        <p:spPr bwMode="auto">
          <a:xfrm>
            <a:off x="0" y="-6816"/>
            <a:ext cx="12201976" cy="645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335360" y="726404"/>
            <a:ext cx="11521280" cy="5582915"/>
          </a:xfrm>
        </p:spPr>
        <p:txBody>
          <a:bodyPr/>
          <a:lstStyle>
            <a:lvl1pPr>
              <a:buFont typeface="Wingdings" pitchFamily="2" charset="2"/>
              <a:buChar char="v"/>
              <a:defRPr sz="1800" b="1">
                <a:solidFill>
                  <a:schemeClr val="accent3">
                    <a:lumMod val="75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1600" b="1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35359" y="10800"/>
            <a:ext cx="11545200" cy="5256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lang="ko-KR" altLang="en-US" sz="2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ExtraBold" panose="020B0004020202020204" pitchFamily="34" charset="0"/>
                <a:ea typeface="HY헤드라인M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슬라이드 번호 개체 틀 5"/>
          <p:cNvSpPr>
            <a:spLocks noGrp="1"/>
          </p:cNvSpPr>
          <p:nvPr userDrawn="1"/>
        </p:nvSpPr>
        <p:spPr>
          <a:xfrm>
            <a:off x="5615947" y="6608688"/>
            <a:ext cx="1056117" cy="249312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01F53E-A65F-487F-8F8F-D40F9C63F15F}" type="slidenum">
              <a:rPr kumimoji="1" lang="ko-KR" altLang="en-US" sz="1200" b="1">
                <a:solidFill>
                  <a:srgbClr val="000000">
                    <a:lumMod val="75000"/>
                    <a:lumOff val="25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1" lang="ko-KR" altLang="en-US" sz="1200" b="1" dirty="0">
              <a:solidFill>
                <a:srgbClr val="000000">
                  <a:lumMod val="75000"/>
                  <a:lumOff val="25000"/>
                </a:srgbClr>
              </a:solidFill>
            </a:endParaRPr>
          </a:p>
        </p:txBody>
      </p:sp>
      <p:pic>
        <p:nvPicPr>
          <p:cNvPr id="4098" name="Picture 2" descr="Machine Learning에 대한 이미지 검색결과"/>
          <p:cNvPicPr>
            <a:picLocks noChangeAspect="1" noChangeArrowheads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4294944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6364B50-DC25-2791-891F-67592F2AAF16}"/>
              </a:ext>
            </a:extLst>
          </p:cNvPr>
          <p:cNvSpPr/>
          <p:nvPr userDrawn="1"/>
        </p:nvSpPr>
        <p:spPr>
          <a:xfrm>
            <a:off x="0" y="548641"/>
            <a:ext cx="122019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18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_내용(변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53508-74E3-4D55-BFDF-F46F5C02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4229AC-0954-4FEE-84EB-3850BD158042}"/>
              </a:ext>
            </a:extLst>
          </p:cNvPr>
          <p:cNvSpPr/>
          <p:nvPr userDrawn="1"/>
        </p:nvSpPr>
        <p:spPr>
          <a:xfrm>
            <a:off x="0" y="619761"/>
            <a:ext cx="5006769" cy="18000"/>
          </a:xfrm>
          <a:prstGeom prst="rect">
            <a:avLst/>
          </a:prstGeom>
          <a:gradFill>
            <a:gsLst>
              <a:gs pos="0">
                <a:schemeClr val="tx1"/>
              </a:gs>
              <a:gs pos="67000">
                <a:schemeClr val="tx1">
                  <a:alpha val="40000"/>
                </a:schemeClr>
              </a:gs>
              <a:gs pos="100000">
                <a:srgbClr val="F5F6F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B050EC1-8E70-4C3B-B3C3-73921B109223}"/>
              </a:ext>
            </a:extLst>
          </p:cNvPr>
          <p:cNvCxnSpPr/>
          <p:nvPr userDrawn="1"/>
        </p:nvCxnSpPr>
        <p:spPr>
          <a:xfrm>
            <a:off x="10039360" y="345440"/>
            <a:ext cx="1772308" cy="0"/>
          </a:xfrm>
          <a:prstGeom prst="line">
            <a:avLst/>
          </a:prstGeom>
          <a:ln w="9525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255A2051-B264-4953-8046-1645F956FE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39361" y="343351"/>
            <a:ext cx="1772308" cy="244128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8D882F-FD26-4F1E-A068-89F82E50EBCC}"/>
              </a:ext>
            </a:extLst>
          </p:cNvPr>
          <p:cNvSpPr/>
          <p:nvPr userDrawn="1"/>
        </p:nvSpPr>
        <p:spPr>
          <a:xfrm>
            <a:off x="0" y="6288070"/>
            <a:ext cx="7576615" cy="10800"/>
          </a:xfrm>
          <a:prstGeom prst="rect">
            <a:avLst/>
          </a:prstGeom>
          <a:gradFill>
            <a:gsLst>
              <a:gs pos="0">
                <a:srgbClr val="005AA0"/>
              </a:gs>
              <a:gs pos="30000">
                <a:schemeClr val="tx1">
                  <a:alpha val="40000"/>
                </a:schemeClr>
              </a:gs>
              <a:gs pos="100000">
                <a:srgbClr val="F5F6F9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15"/>
          </a:p>
        </p:txBody>
      </p:sp>
      <p:sp>
        <p:nvSpPr>
          <p:cNvPr id="30" name="슬라이드 번호 개체 틀 4">
            <a:extLst>
              <a:ext uri="{FF2B5EF4-FFF2-40B4-BE49-F238E27FC236}">
                <a16:creationId xmlns:a16="http://schemas.microsoft.com/office/drawing/2014/main" id="{D9DF43DD-B01C-4510-B260-BAE5FCF9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8468" y="6356353"/>
            <a:ext cx="2743200" cy="365125"/>
          </a:xfrm>
        </p:spPr>
        <p:txBody>
          <a:bodyPr/>
          <a:lstStyle/>
          <a:p>
            <a:fld id="{6F5F922F-8A29-4924-A4B8-EB49C9784DC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0D69ADAC-470E-43F1-9945-A4B431642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7588" y="185023"/>
            <a:ext cx="4832111" cy="320987"/>
          </a:xfrm>
        </p:spPr>
        <p:txBody>
          <a:bodyPr>
            <a:noAutofit/>
          </a:bodyPr>
          <a:lstStyle>
            <a:lvl1pPr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/>
              <a:t>소제목</a:t>
            </a:r>
            <a:r>
              <a:rPr lang="en-US" altLang="ko-KR" dirty="0"/>
              <a:t>1  18pt</a:t>
            </a:r>
            <a:endParaRPr lang="ko-KR" altLang="en-US" dirty="0"/>
          </a:p>
        </p:txBody>
      </p:sp>
      <p:sp>
        <p:nvSpPr>
          <p:cNvPr id="57" name="텍스트 개체 틀 56">
            <a:extLst>
              <a:ext uri="{FF2B5EF4-FFF2-40B4-BE49-F238E27FC236}">
                <a16:creationId xmlns:a16="http://schemas.microsoft.com/office/drawing/2014/main" id="{725D06F2-29E3-47E3-BE2E-78ED46D56F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028" y="1057537"/>
            <a:ext cx="4348041" cy="254000"/>
          </a:xfrm>
        </p:spPr>
        <p:txBody>
          <a:bodyPr>
            <a:noAutofit/>
          </a:bodyPr>
          <a:lstStyle>
            <a:lvl1pPr marL="0" indent="0">
              <a:buNone/>
              <a:defRPr sz="1300">
                <a:latin typeface="+mn-lt"/>
              </a:defRPr>
            </a:lvl1pPr>
          </a:lstStyle>
          <a:p>
            <a:pPr lvl="0"/>
            <a:r>
              <a:rPr lang="ko-KR" altLang="en-US" dirty="0"/>
              <a:t>소제목</a:t>
            </a:r>
            <a:r>
              <a:rPr lang="en-US" altLang="ko-KR" dirty="0"/>
              <a:t>1 | </a:t>
            </a:r>
            <a:r>
              <a:rPr lang="ko-KR" altLang="en-US" dirty="0"/>
              <a:t>소제목</a:t>
            </a:r>
            <a:r>
              <a:rPr lang="en-US" altLang="ko-KR" dirty="0"/>
              <a:t>2 | </a:t>
            </a:r>
            <a:r>
              <a:rPr lang="ko-KR" altLang="en-US" dirty="0"/>
              <a:t>소제목</a:t>
            </a:r>
            <a:r>
              <a:rPr lang="en-US" altLang="ko-KR" dirty="0"/>
              <a:t>3  13pt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538098-C8A9-4EFA-BAA9-19B4FDC301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965" y="790740"/>
            <a:ext cx="2816596" cy="254058"/>
          </a:xfrm>
          <a:solidFill>
            <a:schemeClr val="bg1"/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6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 제목  </a:t>
            </a:r>
            <a:r>
              <a:rPr lang="en-US" altLang="ko-KR" dirty="0"/>
              <a:t>16pt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E865BF9-715C-4FCA-9A9A-CDEC0F95CD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88" y="6356350"/>
            <a:ext cx="1431778" cy="370288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B8E8CD7-BDC5-45B8-9411-F5F77279ED0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7028" y="1348210"/>
            <a:ext cx="11195505" cy="1337117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50"/>
            </a:lvl3pPr>
            <a:lvl4pPr marL="2039866" indent="-351701">
              <a:buFont typeface="Arial" panose="020B0604020202020204" pitchFamily="34" charset="0"/>
              <a:buChar char="•"/>
              <a:defRPr sz="985"/>
            </a:lvl4pPr>
          </a:lstStyle>
          <a:p>
            <a:pPr lvl="0"/>
            <a:r>
              <a:rPr lang="ko-KR" altLang="en-US" dirty="0"/>
              <a:t>마스터 텍스트 스타일 편집  </a:t>
            </a:r>
            <a:r>
              <a:rPr lang="en-US" altLang="ko-KR" dirty="0"/>
              <a:t>11pt</a:t>
            </a:r>
            <a:endParaRPr lang="ko-KR" altLang="en-US" dirty="0"/>
          </a:p>
          <a:p>
            <a:pPr lvl="1"/>
            <a:r>
              <a:rPr lang="ko-KR" altLang="en-US" dirty="0"/>
              <a:t>둘째 수준  </a:t>
            </a:r>
            <a:r>
              <a:rPr lang="en-US" altLang="ko-KR" dirty="0"/>
              <a:t>9pt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7.5pt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7A38686-596A-418D-A7AC-80647AB3881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74964" y="2974482"/>
            <a:ext cx="11195505" cy="2979019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50"/>
            </a:lvl3pPr>
            <a:lvl4pPr marL="2039866" indent="-351701">
              <a:buFont typeface="Arial" panose="020B0604020202020204" pitchFamily="34" charset="0"/>
              <a:buChar char="•"/>
              <a:defRPr sz="985"/>
            </a:lvl4pPr>
          </a:lstStyle>
          <a:p>
            <a:pPr lvl="0"/>
            <a:r>
              <a:rPr lang="ko-KR" altLang="en-US" dirty="0"/>
              <a:t>마스터 텍스트 스타일 편집  </a:t>
            </a:r>
            <a:r>
              <a:rPr lang="en-US" altLang="ko-KR" dirty="0"/>
              <a:t>11pt</a:t>
            </a:r>
            <a:endParaRPr lang="ko-KR" altLang="en-US" dirty="0"/>
          </a:p>
          <a:p>
            <a:pPr lvl="1"/>
            <a:r>
              <a:rPr lang="ko-KR" altLang="en-US" dirty="0"/>
              <a:t>둘째 수준  </a:t>
            </a:r>
            <a:r>
              <a:rPr lang="en-US" altLang="ko-KR" dirty="0"/>
              <a:t>9pt</a:t>
            </a:r>
            <a:endParaRPr lang="ko-KR" altLang="en-US" dirty="0"/>
          </a:p>
          <a:p>
            <a:pPr lvl="2"/>
            <a:r>
              <a:rPr lang="ko-KR" altLang="en-US" dirty="0"/>
              <a:t>셋째 수준  </a:t>
            </a:r>
            <a:r>
              <a:rPr lang="en-US" altLang="ko-KR" dirty="0"/>
              <a:t>7.5pt</a:t>
            </a:r>
          </a:p>
        </p:txBody>
      </p:sp>
    </p:spTree>
    <p:extLst>
      <p:ext uri="{BB962C8B-B14F-4D97-AF65-F5344CB8AC3E}">
        <p14:creationId xmlns:p14="http://schemas.microsoft.com/office/powerpoint/2010/main" val="143019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67A10-1758-40DF-8FC1-606498CC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FDDE5-6491-423F-9BCF-4039CD31C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03558-CD76-4DEF-A7B4-FBF13015D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DC399-7FC4-4D01-8662-4C457D8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BD3BAF-8D5C-4249-98EC-57E6DD2C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63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9CAE-8465-44A4-9E75-CFFA1D5A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A7E95C-79E3-4399-971F-4B20FCC1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0021D-F49A-4C24-A849-C946672B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BA3ECD-8BA6-4BCA-BBFF-F268E345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8B9B8-7123-4442-9510-30D9A1C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57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DF65-C89F-410D-9B0B-E2DC347D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8028F-3E7B-4877-87A1-996412A15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EE1AA3-E1DD-43BD-963A-EC3674A8F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16C19-E737-4A4B-A920-61C34948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9265F-E495-4751-903B-22BFBEBF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25D9A-7DBF-4846-91BE-E010F7FD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62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59CA3-4094-45FB-9141-E4CF9A3B8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B72F8E-E525-4FDC-94B4-E0A369F1E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5C776E-C667-4ED0-A9F9-6E446886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0F055-5E1E-4EEF-885B-555AE2375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102DE11-14E6-4F8E-905D-447A0D2A7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5085EF-6B63-4910-A0E2-9E72792E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0FD42-B721-430B-BFAB-B27760CC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CBA4CD9-C45C-48BE-8473-19DCF6EB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7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3A487-A0D9-42C5-AE3C-4396B19B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C2BE3A-29B4-458F-8679-63E8B0CB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F693B3-70F6-4CDF-B35E-65322B7E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7E74A-EA44-4525-B74D-F37F6B4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3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A8D1E-8704-4692-A23B-60B76A0B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ADE945-080A-4DEF-AA15-BF4CC841B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D9D03D-9015-4FA0-9DDF-50A1DCB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524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D2E2D-C258-41AD-866E-907CD88C1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A5521-8246-4AFD-B081-FEC6A6482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75417-2357-4A7E-84A9-3F56CE79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2365C-22DE-4A5D-8CA0-27E2B6EE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3E5FD-4131-44F3-BE5C-7E5685C28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6CEDBD-E8DA-462F-A5BE-71F705B0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7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AA1FD-B647-4588-8097-BECA00E46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4818D-7B03-4B78-9E51-B34BD1F1D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DB4C32-D3EB-48E4-949D-E0440FA6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56F092-EDB2-4C39-B8D7-2AC13164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E31573-1838-4534-9C25-37A190B0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055410-DB1E-446E-83A8-359C7FDD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5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0F140-74FB-47AF-B206-6D288CE9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621D88-56C5-4356-8CD5-57709EFA3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D1F2C-55F0-4671-9FFE-2A99AD032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606BA-CD37-466A-AEA3-9381D7141D73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D669-340E-4EBD-9B7E-D412E6C87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5EE7D-0F25-430B-AB8F-087E66469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3B06-B516-4D24-B081-99367659BE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816E3E-56D8-44B8-BBFB-856062B08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3463"/>
            <a:ext cx="6096000" cy="4814537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8BAF99E1-005B-4454-A182-BBEE7CAAA482}"/>
              </a:ext>
            </a:extLst>
          </p:cNvPr>
          <p:cNvSpPr/>
          <p:nvPr/>
        </p:nvSpPr>
        <p:spPr>
          <a:xfrm rot="5400000">
            <a:off x="915144" y="-915145"/>
            <a:ext cx="6858002" cy="868829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6000">
                <a:srgbClr val="FFFFFF">
                  <a:alpha val="82000"/>
                </a:srgbClr>
              </a:gs>
              <a:gs pos="32000">
                <a:schemeClr val="bg1">
                  <a:alpha val="97000"/>
                </a:schemeClr>
              </a:gs>
              <a:gs pos="100000">
                <a:schemeClr val="bg1">
                  <a:alpha val="8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srgbClr val="00206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4" cy="15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400" dirty="0">
                <a:solidFill>
                  <a:prstClr val="white"/>
                </a:solidFill>
                <a:latin typeface="Aptos ExtraBold" panose="020B0004020202020204" pitchFamily="34" charset="0"/>
                <a:ea typeface="HY헤드라인M" pitchFamily="18" charset="-127"/>
              </a:rPr>
              <a:t>중국 </a:t>
            </a:r>
            <a:r>
              <a:rPr kumimoji="1" lang="en-US" altLang="ko-KR" sz="4400" dirty="0">
                <a:solidFill>
                  <a:prstClr val="white"/>
                </a:solidFill>
                <a:latin typeface="Aptos ExtraBold" panose="020B0004020202020204" pitchFamily="34" charset="0"/>
                <a:ea typeface="HY헤드라인M" pitchFamily="18" charset="-127"/>
              </a:rPr>
              <a:t>SDV </a:t>
            </a:r>
            <a:r>
              <a:rPr kumimoji="1" lang="ko-KR" altLang="en-US" sz="4400" dirty="0">
                <a:solidFill>
                  <a:prstClr val="white"/>
                </a:solidFill>
                <a:latin typeface="Aptos ExtraBold" panose="020B0004020202020204" pitchFamily="34" charset="0"/>
                <a:ea typeface="HY헤드라인M" pitchFamily="18" charset="-127"/>
              </a:rPr>
              <a:t>표준</a:t>
            </a:r>
            <a:endParaRPr kumimoji="1" lang="en-US" altLang="ko-KR" sz="4400" dirty="0">
              <a:solidFill>
                <a:prstClr val="white"/>
              </a:solidFill>
              <a:latin typeface="Aptos ExtraBold" panose="020B0004020202020204" pitchFamily="34" charset="0"/>
              <a:ea typeface="HY헤드라인M" pitchFamily="18" charset="-127"/>
            </a:endParaRPr>
          </a:p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dirty="0">
                <a:solidFill>
                  <a:prstClr val="white"/>
                </a:solidFill>
                <a:latin typeface="Aptos ExtraBold" panose="020B0004020202020204" pitchFamily="34" charset="0"/>
                <a:ea typeface="HY헤드라인M" pitchFamily="18" charset="-127"/>
              </a:rPr>
              <a:t>표준 내용과 관련 동향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189136-0C22-4698-A120-B0B33AF95895}"/>
              </a:ext>
            </a:extLst>
          </p:cNvPr>
          <p:cNvCxnSpPr>
            <a:cxnSpLocks/>
          </p:cNvCxnSpPr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8"/>
          <p:cNvSpPr txBox="1">
            <a:spLocks noChangeArrowheads="1"/>
          </p:cNvSpPr>
          <p:nvPr/>
        </p:nvSpPr>
        <p:spPr bwMode="gray">
          <a:xfrm>
            <a:off x="9357852" y="3470058"/>
            <a:ext cx="2466964" cy="984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5526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1051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6577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02103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77629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53158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28680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04209" algn="l" defTabSz="951051" rtl="0" eaLnBrk="1" latinLnBrk="1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latinLnBrk="0">
              <a:defRPr/>
            </a:pPr>
            <a:r>
              <a:rPr lang="en-US" altLang="ko-KR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2025</a:t>
            </a:r>
            <a:r>
              <a:rPr lang="ko-KR" altLang="en-US" sz="1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년</a:t>
            </a:r>
            <a:r>
              <a:rPr lang="en-US" altLang="ko-KR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08</a:t>
            </a:r>
            <a:r>
              <a:rPr lang="ko-KR" altLang="en-US" sz="18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월</a:t>
            </a:r>
            <a:endParaRPr lang="en-US" altLang="ko-KR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Aptos ExtraBold" panose="020B0004020202020204" pitchFamily="34" charset="0"/>
              <a:cs typeface="Arial" pitchFamily="34" charset="0"/>
            </a:endParaRPr>
          </a:p>
          <a:p>
            <a:pPr algn="r" latinLnBrk="0">
              <a:defRPr/>
            </a:pPr>
            <a:r>
              <a:rPr lang="ko-KR" altLang="en-US" sz="2400" b="1" kern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박부식</a:t>
            </a:r>
            <a:r>
              <a:rPr lang="ko-KR" alt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 센터장</a:t>
            </a:r>
            <a:endParaRPr lang="en-US" altLang="ko-KR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Aptos ExtraBold" panose="020B0004020202020204" pitchFamily="34" charset="0"/>
              <a:cs typeface="Arial" pitchFamily="34" charset="0"/>
            </a:endParaRPr>
          </a:p>
          <a:p>
            <a:pPr algn="r" latinLnBrk="0">
              <a:defRPr/>
            </a:pPr>
            <a:r>
              <a:rPr lang="en-US" altLang="ko-KR" sz="16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ptos ExtraBold" panose="020B0004020202020204" pitchFamily="34" charset="0"/>
                <a:cs typeface="Arial" pitchFamily="34" charset="0"/>
              </a:rPr>
              <a:t>(pusik.park@keti.re.kr)</a:t>
            </a:r>
            <a:endParaRPr lang="en-US" altLang="ko-KR" sz="2400" b="1" kern="0" dirty="0">
              <a:solidFill>
                <a:schemeClr val="tx1">
                  <a:lumMod val="85000"/>
                  <a:lumOff val="15000"/>
                </a:schemeClr>
              </a:solidFill>
              <a:latin typeface="Aptos ExtraBold" panose="020B0004020202020204" pitchFamily="34" charset="0"/>
              <a:cs typeface="Arial" pitchFamily="34" charset="0"/>
            </a:endParaRPr>
          </a:p>
        </p:txBody>
      </p:sp>
      <p:pic>
        <p:nvPicPr>
          <p:cNvPr id="13" name="Picture 2" descr="한국전자기술연구원 로고">
            <a:extLst>
              <a:ext uri="{FF2B5EF4-FFF2-40B4-BE49-F238E27FC236}">
                <a16:creationId xmlns:a16="http://schemas.microsoft.com/office/drawing/2014/main" id="{18942F01-D835-47FE-948E-87E5F5715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82" y="6367591"/>
            <a:ext cx="1724025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CD8C83-5AD1-46A2-B7EB-D9BC1F759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315" y="4630186"/>
            <a:ext cx="7234430" cy="22397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FBB1AE-30F1-4FFC-834B-6366573F9D3F}"/>
              </a:ext>
            </a:extLst>
          </p:cNvPr>
          <p:cNvSpPr/>
          <p:nvPr/>
        </p:nvSpPr>
        <p:spPr>
          <a:xfrm>
            <a:off x="-6316" y="5994970"/>
            <a:ext cx="12198316" cy="87112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6000">
                <a:srgbClr val="FFFFFF">
                  <a:alpha val="82000"/>
                </a:srgbClr>
              </a:gs>
              <a:gs pos="35000">
                <a:schemeClr val="bg1">
                  <a:alpha val="49000"/>
                </a:schemeClr>
              </a:gs>
              <a:gs pos="100000">
                <a:schemeClr val="bg1">
                  <a:alpha val="86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00206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283370-B2D3-4287-BEFD-5DF55901C519}"/>
              </a:ext>
            </a:extLst>
          </p:cNvPr>
          <p:cNvSpPr txBox="1"/>
          <p:nvPr/>
        </p:nvSpPr>
        <p:spPr>
          <a:xfrm>
            <a:off x="-21715" y="2782669"/>
            <a:ext cx="8108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ptos ExtraBold" panose="020B0004020202020204" pitchFamily="34" charset="0"/>
                <a:cs typeface="Aharoni" panose="02010803020104030203" pitchFamily="2" charset="-79"/>
              </a:rPr>
              <a:t>Mobility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Aptos ExtraBold" panose="020B0004020202020204" pitchFamily="34" charset="0"/>
                <a:cs typeface="Aharoni" panose="02010803020104030203" pitchFamily="2" charset="-79"/>
              </a:rPr>
              <a:t>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ptos ExtraBold" panose="020B0004020202020204" pitchFamily="34" charset="0"/>
                <a:cs typeface="Aharoni" panose="02010803020104030203" pitchFamily="2" charset="-79"/>
              </a:rPr>
              <a:t>Platform Research Center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ptos ExtraBold" panose="020B0004020202020204" pitchFamily="34" charset="0"/>
                <a:cs typeface="Aharoni" panose="02010803020104030203" pitchFamily="2" charset="-79"/>
              </a:rPr>
              <a:t>Intelligent Information Research Division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ptos ExtraBold" panose="020B0004020202020204" pitchFamily="34" charset="0"/>
                <a:cs typeface="Aharoni" panose="02010803020104030203" pitchFamily="2" charset="-79"/>
              </a:rPr>
              <a:t>AI Convergence R&amp;D Laboratory</a:t>
            </a: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Aptos ExtraBold" panose="020B0004020202020204" pitchFamily="34" charset="0"/>
                <a:cs typeface="Aharoni" panose="02010803020104030203" pitchFamily="2" charset="-79"/>
              </a:rPr>
              <a:t>Korea Electronics Technology Institute</a:t>
            </a:r>
            <a:endParaRPr lang="ko-KR" altLang="en-US" dirty="0">
              <a:solidFill>
                <a:schemeClr val="bg1">
                  <a:lumMod val="65000"/>
                </a:schemeClr>
              </a:solidFill>
              <a:latin typeface="Aptos ExtraBold" panose="020B00040202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710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차량, 육상 차량, 하늘, 야외이(가) 표시된 사진&#10;&#10;자동 생성된 설명">
            <a:extLst>
              <a:ext uri="{FF2B5EF4-FFF2-40B4-BE49-F238E27FC236}">
                <a16:creationId xmlns:a16="http://schemas.microsoft.com/office/drawing/2014/main" id="{6165F9AD-7087-7029-7C63-138654C51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-6316" y="863031"/>
            <a:ext cx="12198316" cy="1845664"/>
          </a:xfrm>
          <a:prstGeom prst="rect">
            <a:avLst/>
          </a:prstGeom>
          <a:gradFill>
            <a:gsLst>
              <a:gs pos="100000">
                <a:srgbClr val="001642"/>
              </a:gs>
              <a:gs pos="0">
                <a:srgbClr val="001642"/>
              </a:gs>
              <a:gs pos="0">
                <a:srgbClr val="001642">
                  <a:alpha val="58824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1019424"/>
            <a:ext cx="12213714" cy="155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4400" dirty="0">
                <a:solidFill>
                  <a:prstClr val="white"/>
                </a:solidFill>
                <a:latin typeface="Aptos ExtraBold" panose="020B0004020202020204" pitchFamily="34" charset="0"/>
                <a:ea typeface="HY헤드라인M" pitchFamily="18" charset="-127"/>
              </a:rPr>
              <a:t>소제목</a:t>
            </a:r>
            <a:endParaRPr kumimoji="1" lang="en-US" altLang="ko-KR" sz="4400" dirty="0">
              <a:solidFill>
                <a:prstClr val="white"/>
              </a:solidFill>
              <a:latin typeface="Aptos ExtraBold" panose="020B0004020202020204" pitchFamily="34" charset="0"/>
              <a:ea typeface="HY헤드라인M" pitchFamily="18" charset="-127"/>
            </a:endParaRPr>
          </a:p>
          <a:p>
            <a:pPr algn="ctr" fontAlgn="base">
              <a:lnSpc>
                <a:spcPts val="6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3200" dirty="0">
                <a:solidFill>
                  <a:prstClr val="white"/>
                </a:solidFill>
                <a:latin typeface="Aptos ExtraBold" panose="020B0004020202020204" pitchFamily="34" charset="0"/>
                <a:ea typeface="HY헤드라인M" pitchFamily="18" charset="-127"/>
              </a:rPr>
              <a:t>소제목의 부제목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F189136-0C22-4698-A120-B0B33AF95895}"/>
              </a:ext>
            </a:extLst>
          </p:cNvPr>
          <p:cNvCxnSpPr>
            <a:cxnSpLocks/>
          </p:cNvCxnSpPr>
          <p:nvPr/>
        </p:nvCxnSpPr>
        <p:spPr>
          <a:xfrm>
            <a:off x="0" y="2545760"/>
            <a:ext cx="1219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63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800" dirty="0">
                <a:latin typeface="Aptos ExtraBold" panose="020B0004020202020204" pitchFamily="34" charset="0"/>
              </a:rPr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2583921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FE5AA19C4A895479937E03F02D29A3B" ma:contentTypeVersion="16" ma:contentTypeDescription="새 문서를 만듭니다." ma:contentTypeScope="" ma:versionID="a8966433e049a3248d0819af49f61299">
  <xsd:schema xmlns:xsd="http://www.w3.org/2001/XMLSchema" xmlns:xs="http://www.w3.org/2001/XMLSchema" xmlns:p="http://schemas.microsoft.com/office/2006/metadata/properties" xmlns:ns2="83687a74-18de-4bf0-90ae-f3170e7f192e" xmlns:ns3="967c8eac-6e0d-4c48-b797-9b9b0ca375ea" targetNamespace="http://schemas.microsoft.com/office/2006/metadata/properties" ma:root="true" ma:fieldsID="9112a83efa6cd1b4a9c0e13b9b032a33" ns2:_="" ns3:_="">
    <xsd:import namespace="83687a74-18de-4bf0-90ae-f3170e7f192e"/>
    <xsd:import namespace="967c8eac-6e0d-4c48-b797-9b9b0ca37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687a74-18de-4bf0-90ae-f3170e7f19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f9fcf099-e617-4b29-8f3a-0427e146eb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c8eac-6e0d-4c48-b797-9b9b0ca375ea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bd324c0-fe6f-445d-a1fc-79bd354e8c17}" ma:internalName="TaxCatchAll" ma:showField="CatchAllData" ma:web="967c8eac-6e0d-4c48-b797-9b9b0ca375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92815-8A20-460C-9F74-8DBE4A46D6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687a74-18de-4bf0-90ae-f3170e7f192e"/>
    <ds:schemaRef ds:uri="967c8eac-6e0d-4c48-b797-9b9b0ca37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C5DBFE-3131-47FD-AC03-7A2D60FEC4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8276</TotalTime>
  <Words>174</Words>
  <Application>Microsoft Office PowerPoint</Application>
  <PresentationFormat>와이드스크린</PresentationFormat>
  <Paragraphs>23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나눔고딕 ExtraBold</vt:lpstr>
      <vt:lpstr>Aptos ExtraBold</vt:lpstr>
      <vt:lpstr>Arial</vt:lpstr>
      <vt:lpstr>Wingdings</vt:lpstr>
      <vt:lpstr>Office 테마</vt:lpstr>
      <vt:lpstr>PowerPoint 프레젠테이션</vt:lpstr>
      <vt:lpstr>PowerPoint 프레젠테이션</vt:lpstr>
      <vt:lpstr>제목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민경원</dc:creator>
  <cp:lastModifiedBy>Pusik Park</cp:lastModifiedBy>
  <cp:revision>48</cp:revision>
  <cp:lastPrinted>2023-12-13T15:12:39Z</cp:lastPrinted>
  <dcterms:created xsi:type="dcterms:W3CDTF">2023-10-17T19:33:37Z</dcterms:created>
  <dcterms:modified xsi:type="dcterms:W3CDTF">2025-08-25T15:13:13Z</dcterms:modified>
</cp:coreProperties>
</file>