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중국 지능형 커넥티드카 서비스 인터페이스 표준</a:t>
            </a:r>
          </a:p>
          <a:p>
            <a:r>
              <a:t>(SDV/T 001-2022) 분석 보고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Part 1. Atomic Service &amp; Part 2. Device Abstraction API 중심</a:t>
            </a:r>
          </a:p>
          <a:p>
            <a:r>
              <a:t>Version 4 Beta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ADAS: 지능형 주행 기능 서비스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ADAS_Perception (시각 인지):</a:t>
            </a:r>
          </a:p>
          <a:p>
            <a:pPr>
              <a:defRPr sz="1800"/>
            </a:pPr>
            <a:r>
              <a:t>  - getTrackObjects(): 차량, 보행자 등 객체 정보 획득</a:t>
            </a:r>
          </a:p>
          <a:p>
            <a:pPr>
              <a:defRPr sz="1800"/>
            </a:pPr>
            <a:r>
              <a:t>  - getLaneline(): 차선 정보 획득</a:t>
            </a:r>
          </a:p>
          <a:p>
            <a:pPr>
              <a:defRPr sz="1800"/>
            </a:pPr>
            <a:r>
              <a:t>  - getTrafficLight(): 신호등 정보 획득</a:t>
            </a:r>
          </a:p>
          <a:p>
            <a:pPr>
              <a:defRPr sz="1800"/>
            </a:pPr>
            <a:r>
              <a:t>  - getParkingSpace(): 주차 공간 정보 획득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ADAS_Radar / Lidar (레이더/라이다 인지):</a:t>
            </a:r>
          </a:p>
          <a:p>
            <a:pPr>
              <a:defRPr sz="1800"/>
            </a:pPr>
            <a:r>
              <a:t>  - notifyObjects(): 레이더/라이다가 탐지한 객체 정보 획득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시나리오: '퇴근 모드' 기능 구현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시트 및 미러 조정:</a:t>
            </a:r>
          </a:p>
          <a:p>
            <a:pPr>
              <a:defRPr sz="1800"/>
            </a:pPr>
            <a:r>
              <a:t>  - BCM_Seat.adjustMainXDir(position): 운전석 시트 위치 조정</a:t>
            </a:r>
          </a:p>
          <a:p>
            <a:pPr>
              <a:defRPr sz="1800"/>
            </a:pPr>
            <a:r>
              <a:t>  - BCM_RearView.adjustXAngle(angle): 사이드미러 각도 조정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실내 환경 설정:</a:t>
            </a:r>
          </a:p>
          <a:p>
            <a:pPr>
              <a:defRPr sz="1800"/>
            </a:pPr>
            <a:r>
              <a:t>  - TMS_AC.setTargetTemp(22.0): 실내 온도 22도로 설정</a:t>
            </a:r>
          </a:p>
          <a:p>
            <a:pPr>
              <a:defRPr sz="1800"/>
            </a:pPr>
            <a:r>
              <a:t>  - TMS_Purifier.turnOn(): 공기 청정 기능 활성화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안마 기능 활성화:</a:t>
            </a:r>
          </a:p>
          <a:p>
            <a:pPr>
              <a:defRPr sz="1800"/>
            </a:pPr>
            <a:r>
              <a:t>  - BCM_Massage.startMassage(KNEAD, GENTLE): 부드러운 주무르기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2: 디바이스 추상화 API - '장치'의 표준화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차량의 물리적 장치(센서, 모터 등) 제어를 위한 표준 인터페이스</a:t>
            </a:r>
          </a:p>
          <a:p>
            <a:pPr>
              <a:defRPr sz="1800"/>
            </a:pPr>
            <a:r>
              <a:t>• 특정 제조사 부품에 상관없이 동일한 API로 제어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5개 핵심 도메인:</a:t>
            </a:r>
          </a:p>
          <a:p>
            <a:pPr>
              <a:defRPr sz="1800"/>
            </a:pPr>
            <a:r>
              <a:t>  - BCM: 차체</a:t>
            </a:r>
          </a:p>
          <a:p>
            <a:pPr>
              <a:defRPr sz="1800"/>
            </a:pPr>
            <a:r>
              <a:t>  - TMS: 열 관리</a:t>
            </a:r>
          </a:p>
          <a:p>
            <a:pPr>
              <a:defRPr sz="1800"/>
            </a:pPr>
            <a:r>
              <a:t>  - PWT (Powertrain): 파워트레인</a:t>
            </a:r>
          </a:p>
          <a:p>
            <a:pPr>
              <a:defRPr sz="1800"/>
            </a:pPr>
            <a:r>
              <a:t>  - CHS (Chassis): 섀시</a:t>
            </a:r>
          </a:p>
          <a:p>
            <a:pPr>
              <a:defRPr sz="1800"/>
            </a:pPr>
            <a:r>
              <a:t>  - ADAS: 첨단 운전자 보조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BCM: 차체 편의 장치 제어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Actr_DoorLock: 도어 잠금 모터 제어</a:t>
            </a:r>
          </a:p>
          <a:p>
            <a:pPr>
              <a:defRPr sz="1800"/>
            </a:pPr>
            <a:r>
              <a:t>• Actr_DoubleHallMot: 홀 센서가 장착된 창문/선루프 모터 제어</a:t>
            </a:r>
          </a:p>
          <a:p>
            <a:pPr>
              <a:defRPr sz="1800"/>
            </a:pPr>
            <a:r>
              <a:t>• Snsr_WinSwt: 윈도우 스위치 신호 입력</a:t>
            </a:r>
          </a:p>
          <a:p>
            <a:pPr>
              <a:defRPr sz="1800"/>
            </a:pPr>
            <a:r>
              <a:t>• Actr_SeatHeatr: 시트 열선 제어</a:t>
            </a:r>
          </a:p>
          <a:p>
            <a:pPr>
              <a:defRPr sz="1800"/>
            </a:pPr>
            <a:r>
              <a:t>• Snsr_SeatOccupied: 좌석 탑승 감지 센서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PWT: 동력 및 충전 관련 장치 제어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Actr_ChrgElecLock: 충전 포트 잠금 장치 제어</a:t>
            </a:r>
          </a:p>
          <a:p>
            <a:pPr>
              <a:defRPr sz="1800"/>
            </a:pPr>
            <a:r>
              <a:t>• Snsr_AcChrgPortT: 교류(AC) 충전 포트 온도 센서</a:t>
            </a:r>
          </a:p>
          <a:p>
            <a:pPr>
              <a:defRPr sz="1800"/>
            </a:pPr>
            <a:r>
              <a:t>• Actr_HvBattCtrl: 고전압 배터리 릴레이 제어</a:t>
            </a:r>
          </a:p>
          <a:p>
            <a:pPr>
              <a:defRPr sz="1800"/>
            </a:pPr>
            <a:r>
              <a:t>• Snsr_HvBattCellInfo: 고전압 배터리 셀 전압/온도 조회</a:t>
            </a:r>
          </a:p>
          <a:p>
            <a:pPr>
              <a:defRPr sz="1800"/>
            </a:pPr>
            <a:r>
              <a:t>• Actr_DcdcCtrl: DC-DC 컨버터 제어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ADAS: 센서 원시 데이터(Raw Data) 제공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Snsr_Camera:</a:t>
            </a:r>
          </a:p>
          <a:p>
            <a:pPr>
              <a:defRPr sz="1800"/>
            </a:pPr>
            <a:r>
              <a:t>  - ntfRawData: 카메라 원본 이미지</a:t>
            </a:r>
          </a:p>
          <a:p>
            <a:pPr>
              <a:defRPr sz="1800"/>
            </a:pPr>
            <a:r>
              <a:t>  - ntfEncodeData: 인코딩된 비디오 스트림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Snsr_Radar: 밀리미터파 레이더 반사파 정보</a:t>
            </a:r>
          </a:p>
          <a:p>
            <a:pPr>
              <a:defRPr sz="1800"/>
            </a:pPr>
            <a:r>
              <a:t>• Snsr_Lidar: 라이다 포인트 클라우드 데이터</a:t>
            </a:r>
          </a:p>
          <a:p>
            <a:pPr>
              <a:defRPr sz="1800"/>
            </a:pPr>
            <a:r>
              <a:t>• Snsr_IMU: 관성 측정 장치(가속도, 각속도) 데이터</a:t>
            </a:r>
          </a:p>
          <a:p>
            <a:pPr>
              <a:defRPr sz="1800"/>
            </a:pPr>
            <a:r>
              <a:t>• Snsr_GPS: GPS 위치 정보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계층 간 호출 흐름: '창문 열기'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애플리케이션: 사용자가 '창문 열기' 버튼 터치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아토믹 서비스 API:</a:t>
            </a:r>
          </a:p>
          <a:p>
            <a:pPr>
              <a:defRPr sz="1800"/>
            </a:pPr>
            <a:r>
              <a:t>   - BCM_Window.open() API 호출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서비스 내부 로직:</a:t>
            </a:r>
          </a:p>
          <a:p>
            <a:pPr>
              <a:defRPr sz="1800"/>
            </a:pPr>
            <a:r>
              <a:t>   - 창문을 열기 위해 필요한 물리적 장치 제어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4. 디바이스 추상화 API:</a:t>
            </a:r>
          </a:p>
          <a:p>
            <a:pPr>
              <a:defRPr sz="1800"/>
            </a:pPr>
            <a:r>
              <a:t>   - Actr_DoubleHallMot.setOper(dir=UPWARD, dutyRat=100)</a:t>
            </a:r>
          </a:p>
          <a:p>
            <a:pPr>
              <a:defRPr sz="1800"/>
            </a:pPr>
            <a:r>
              <a:t>   - 윈도우 모터를 정방향으로 100% 출력 구동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5. 하드웨어 피드백:</a:t>
            </a:r>
          </a:p>
          <a:p>
            <a:pPr>
              <a:defRPr sz="1800"/>
            </a:pPr>
            <a:r>
              <a:t>   - ntfHallQuarterCnt()로 현재 위치 전달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중국 SDV 표준의 특징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생태계:</a:t>
            </a:r>
          </a:p>
          <a:p>
            <a:pPr>
              <a:defRPr sz="1800"/>
            </a:pPr>
            <a:r>
              <a:t>  - BYD, Huawei 등 중국 완성차, 부품사, SW 기업 대거 참여</a:t>
            </a:r>
          </a:p>
          <a:p>
            <a:pPr>
              <a:defRPr sz="1800"/>
            </a:pPr>
            <a:r>
              <a:t>  - 강력한 산업 생태계 기반 표준 제정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구조:</a:t>
            </a:r>
          </a:p>
          <a:p>
            <a:pPr>
              <a:defRPr sz="1800"/>
            </a:pPr>
            <a:r>
              <a:t>  - '기능(Atomic Service)'과 '장치(Device Abstraction)' 명확히 분리</a:t>
            </a:r>
          </a:p>
          <a:p>
            <a:pPr>
              <a:defRPr sz="1800"/>
            </a:pPr>
            <a:r>
              <a:t>  - 소프트웨어 유연성과 재사용성 극대화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포괄성:</a:t>
            </a:r>
          </a:p>
          <a:p>
            <a:pPr>
              <a:defRPr sz="1800"/>
            </a:pPr>
            <a:r>
              <a:t>  - 편의 기능부터 ADAS, 파워트레인까지 차량 전체 시스템 포괄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시사점 및 국내 전략 제언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시사점:</a:t>
            </a:r>
          </a:p>
          <a:p>
            <a:pPr>
              <a:defRPr sz="1800"/>
            </a:pPr>
            <a:r>
              <a:t>  - 중국 시장 진출 시 표준 준수가 필수 요건화 가능성</a:t>
            </a:r>
          </a:p>
          <a:p>
            <a:pPr>
              <a:defRPr sz="1800"/>
            </a:pPr>
            <a:r>
              <a:t>  - 중국 중심 SDV 기술 생태계 빠른 확장으로 경쟁 심화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국내 전략 제언:</a:t>
            </a:r>
          </a:p>
          <a:p>
            <a:pPr>
              <a:defRPr sz="1800"/>
            </a:pPr>
            <a:r>
              <a:t>  - K-SDV 표준화 협의체 가속화</a:t>
            </a:r>
          </a:p>
          <a:p>
            <a:pPr>
              <a:defRPr sz="1800"/>
            </a:pPr>
            <a:r>
              <a:t>  - 국내 완성차 및 부품사 중심 기술 생태계 보호/발전</a:t>
            </a:r>
          </a:p>
          <a:p>
            <a:pPr>
              <a:defRPr sz="1800"/>
            </a:pPr>
            <a:r>
              <a:t>  - 표준 API 기반 서비스/애플리케이션 개발 역량 강화</a:t>
            </a:r>
          </a:p>
          <a:p>
            <a:pPr>
              <a:defRPr sz="1800"/>
            </a:pPr>
            <a:r>
              <a:t>  - 고부가가치 소프트웨어 시장 대비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한국형 SDV 표준 제안 방향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Core API + Extension Profiles:</a:t>
            </a:r>
          </a:p>
          <a:p>
            <a:pPr>
              <a:defRPr sz="1800"/>
            </a:pPr>
            <a:r>
              <a:t>  - 핵심 API만 표준화, 확장은 Profile 형식으로 추가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국제 표준 호환성:</a:t>
            </a:r>
          </a:p>
          <a:p>
            <a:pPr>
              <a:defRPr sz="1800"/>
            </a:pPr>
            <a:r>
              <a:t>  - VISS(W3C), ISO 20078, AUTOSAR과 매핑 테이블 제공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보안/OTA 기본 내장:</a:t>
            </a:r>
          </a:p>
          <a:p>
            <a:pPr>
              <a:defRPr sz="1800"/>
            </a:pPr>
            <a:r>
              <a:t>  - API 호출 시 인증/권한/암호화 필수</a:t>
            </a:r>
          </a:p>
          <a:p>
            <a:pPr>
              <a:defRPr sz="1800"/>
            </a:pPr>
            <a:r>
              <a:t>  - OTA/SW 모듈 업그레이드 관련 API 포함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차량-서비스 융합 API:</a:t>
            </a:r>
          </a:p>
          <a:p>
            <a:pPr>
              <a:defRPr sz="1800"/>
            </a:pPr>
            <a:r>
              <a:t>  - MaaS, C-ITS, 클라우드 연계 API 정의</a:t>
            </a:r>
          </a:p>
          <a:p>
            <a:pPr>
              <a:defRPr sz="1800"/>
            </a:pPr>
            <a:r>
              <a:t>  - V2X 및 데이터 공유 기능 표준화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SDV 전환과 표준의 중요성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소프트웨어 중심 자동차(SDV): 하드웨어가 아닌 소프트웨어에 의해 기능이 정의</a:t>
            </a:r>
          </a:p>
          <a:p>
            <a:pPr>
              <a:defRPr sz="1800"/>
            </a:pPr>
            <a:r>
              <a:t>• 지속적 업데이트: 스마트폰처럼 SW 업데이트만으로 새로운 기능 추가</a:t>
            </a:r>
          </a:p>
          <a:p>
            <a:pPr>
              <a:defRPr sz="1800"/>
            </a:pPr>
            <a:r>
              <a:t>• 표준 API의 역할: 애플리케이션-소프트웨어-하드웨어 간 표준화된 인터페이스</a:t>
            </a:r>
          </a:p>
          <a:p>
            <a:pPr>
              <a:defRPr sz="1800"/>
            </a:pPr>
            <a:r>
              <a:t>• 개발 복잡성 감소 및 산업 생태계 구축의 기반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향후 추진 계획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도메인별 심층 분석:</a:t>
            </a:r>
          </a:p>
          <a:p>
            <a:pPr>
              <a:defRPr sz="1800"/>
            </a:pPr>
            <a:r>
              <a:t>  - 핵심 도메인(ADAS, PWT 등) API 상세 사양 분석</a:t>
            </a:r>
          </a:p>
          <a:p>
            <a:pPr>
              <a:defRPr sz="1800"/>
            </a:pPr>
            <a:r>
              <a:t>  - PoC(개념증명) 추진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국내 표준화 연계:</a:t>
            </a:r>
          </a:p>
          <a:p>
            <a:pPr>
              <a:defRPr sz="1800"/>
            </a:pPr>
            <a:r>
              <a:t>  - 국내 표준화 협의체에 중국 표준 분석 결과 공유</a:t>
            </a:r>
          </a:p>
          <a:p>
            <a:pPr>
              <a:defRPr sz="1800"/>
            </a:pPr>
            <a:r>
              <a:t>  - 주요 OEM 및 부품사와 협력</a:t>
            </a:r>
          </a:p>
          <a:p>
            <a:pPr>
              <a:defRPr sz="1800"/>
            </a:pPr>
            <a:r>
              <a:t>  - 국내 실정에 맞는 표준 API 개발 추진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감사합니다.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중국의 표준화 전략: SDV/T 001-2022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주도 기관: 중국자동차공업협회(CAAM) 소프트웨어 분과</a:t>
            </a:r>
          </a:p>
          <a:p>
            <a:pPr>
              <a:defRPr sz="1800"/>
            </a:pPr>
            <a:r>
              <a:t>• 표준화 목표:</a:t>
            </a:r>
          </a:p>
          <a:p>
            <a:pPr>
              <a:defRPr sz="1800"/>
            </a:pPr>
            <a:r>
              <a:t>  - 중국 내 산업 파편화 방지 및 통일된 개발 규격 제공</a:t>
            </a:r>
          </a:p>
          <a:p>
            <a:pPr>
              <a:defRPr sz="1800"/>
            </a:pPr>
            <a:r>
              <a:t>  - 자체 기술 생태계 구축으로 글로벌 SDV 시장 주도권 확보</a:t>
            </a:r>
          </a:p>
          <a:p>
            <a:pPr>
              <a:defRPr sz="1800"/>
            </a:pPr>
            <a:r>
              <a:t>  - 부품사-완성차 간 개발 비용 절감 및 빠른 상용화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표준 개발 핵심 참여사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1148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/>
            </a:pPr>
            <a:r>
              <a:t>주요 완성차 업체(OEM)</a:t>
            </a:r>
          </a:p>
          <a:p>
            <a:pPr>
              <a:defRPr sz="1600"/>
            </a:pPr>
            <a:r>
              <a:t>• BYD(比亚迪汽车工业有限公司)</a:t>
            </a:r>
          </a:p>
          <a:p>
            <a:pPr>
              <a:defRPr sz="1600"/>
            </a:pPr>
            <a:r>
              <a:t>• GWM(长城汽车股份有限公司)</a:t>
            </a:r>
          </a:p>
          <a:p>
            <a:pPr>
              <a:defRPr sz="1600"/>
            </a:pPr>
            <a:r>
              <a:t>• Geely(浙江吉利汽车研究总院)</a:t>
            </a:r>
          </a:p>
          <a:p>
            <a:pPr>
              <a:defRPr sz="1600"/>
            </a:pPr>
            <a:r>
              <a:t>• FAW(中国第一汽车集团有限公司)</a:t>
            </a:r>
          </a:p>
          <a:p>
            <a:pPr>
              <a:defRPr sz="1600"/>
            </a:pPr>
            <a:r>
              <a:t>• SAIC(上海汽车集团股份有限公司)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1148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/>
            </a:pPr>
            <a:r>
              <a:t>주요 부품사 및 SW 기업</a:t>
            </a:r>
          </a:p>
          <a:p>
            <a:pPr>
              <a:defRPr sz="1600"/>
            </a:pPr>
            <a:r>
              <a:t>• Huawei(华为技术有限公司)</a:t>
            </a:r>
          </a:p>
          <a:p>
            <a:pPr>
              <a:defRPr sz="1600"/>
            </a:pPr>
            <a:r>
              <a:t>• Bosch(博世汽车部件)</a:t>
            </a:r>
          </a:p>
          <a:p>
            <a:pPr>
              <a:defRPr sz="1600"/>
            </a:pPr>
            <a:r>
              <a:t>• Continental(大陆投资)</a:t>
            </a:r>
          </a:p>
          <a:p>
            <a:pPr>
              <a:defRPr sz="1600"/>
            </a:pPr>
            <a:r>
              <a:t>• Baidu(北京百度智行科技有限公司)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SDV 서비스 소프트웨어 4계층 아키텍처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애플리케이션 계층: 사용자 경험 및 차량 특화 기능 구현</a:t>
            </a:r>
          </a:p>
          <a:p>
            <a:pPr>
              <a:defRPr sz="1800"/>
            </a:pPr>
            <a:r>
              <a:t>• 아토믹 서비스 계층 (Part 1): 표준화된 기능 단위 제공</a:t>
            </a:r>
          </a:p>
          <a:p>
            <a:pPr>
              <a:defRPr sz="1800"/>
            </a:pPr>
            <a:r>
              <a:t>• 디바이스 추상화 계층 (Part 2): 하드웨어 제어 인터페이스 표준화</a:t>
            </a:r>
          </a:p>
          <a:p>
            <a:pPr>
              <a:defRPr sz="1800"/>
            </a:pPr>
            <a:r>
              <a:t>• 기초 플랫폼 계층: OS, 컴퓨팅 하드웨어 등 기본 실행 환경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소프트웨어와 하드웨어의 분리(Decoupling)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아토믹 서비스 API (Part 1):</a:t>
            </a:r>
          </a:p>
          <a:p>
            <a:pPr>
              <a:defRPr sz="1800"/>
            </a:pPr>
            <a:r>
              <a:t>  - 애플리케이션 개발자가 물리적 구조를 몰라도 기능 호출 가능</a:t>
            </a:r>
          </a:p>
          <a:p>
            <a:pPr>
              <a:defRPr sz="1800"/>
            </a:pPr>
            <a:r>
              <a:t>  - 예: '창문을 열어줘' 같은 기능을 쉽게 호출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디바이스 추상화 API (Part 2):</a:t>
            </a:r>
          </a:p>
          <a:p>
            <a:pPr>
              <a:defRPr sz="1800"/>
            </a:pPr>
            <a:r>
              <a:t>  - 특정 제조사 부품에 종속되지 않은 표준화된 장치 제어</a:t>
            </a:r>
          </a:p>
          <a:p>
            <a:pPr>
              <a:defRPr sz="1800"/>
            </a:pPr>
            <a:r>
              <a:t>  - 예: '모터를 정방향으로 회전' 같은 표준 명령 사용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기대 효과: 하드웨어 교체 시 SW 변경 최소화, 재사용성 극대화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1: 아토믹 서비스 API - '기능'의 표준화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애플리케이션이 차량 핵심 기능을 쉽게 사용하도록 표준화된 서비스 집합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6개 핵심 도메인:</a:t>
            </a:r>
          </a:p>
          <a:p>
            <a:pPr>
              <a:defRPr sz="1800"/>
            </a:pPr>
            <a:r>
              <a:t>  - BCM (Body Control Module): 차체 제어</a:t>
            </a:r>
          </a:p>
          <a:p>
            <a:pPr>
              <a:defRPr sz="1800"/>
            </a:pPr>
            <a:r>
              <a:t>  - TMS (Thermal Management System): 열 관리</a:t>
            </a:r>
          </a:p>
          <a:p>
            <a:pPr>
              <a:defRPr sz="1800"/>
            </a:pPr>
            <a:r>
              <a:t>  - VCS (Vehicle Control System): 차량 운동 제어</a:t>
            </a:r>
          </a:p>
          <a:p>
            <a:pPr>
              <a:defRPr sz="1800"/>
            </a:pPr>
            <a:r>
              <a:t>  - EMS (Energy Management System): 에너지 관리</a:t>
            </a:r>
          </a:p>
          <a:p>
            <a:pPr>
              <a:defRPr sz="1800"/>
            </a:pPr>
            <a:r>
              <a:t>  - ADAS (Advanced Driver-Assistance Systems): 첨단 운전자 보조</a:t>
            </a:r>
          </a:p>
          <a:p>
            <a:pPr>
              <a:defRPr sz="1800"/>
            </a:pPr>
            <a:r>
              <a:t>  - HMI (Human Machine Interface): 사용자 인터페이스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BCM: 차량 편의 기능 서비스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BCM_Door: unlock(), lock(), open(), close(), adjustPosition()</a:t>
            </a:r>
          </a:p>
          <a:p>
            <a:pPr>
              <a:defRPr sz="1800"/>
            </a:pPr>
            <a:r>
              <a:t>• BCM_Window: lock(), unlock(), open(), close(), adjustPosition()</a:t>
            </a:r>
          </a:p>
          <a:p>
            <a:pPr>
              <a:defRPr sz="1800"/>
            </a:pPr>
            <a:r>
              <a:t>• BCM_Seat: adjustMainXDir(), adjustBackRestAngle()</a:t>
            </a:r>
          </a:p>
          <a:p>
            <a:pPr>
              <a:defRPr sz="1800"/>
            </a:pPr>
            <a:r>
              <a:t>• BCM_Light: turnOn(), turnOff() (브레이크등, 방향지시등, 전조등)</a:t>
            </a:r>
          </a:p>
          <a:p>
            <a:pPr>
              <a:defRPr sz="1800"/>
            </a:pPr>
            <a:r>
              <a:t>• BCM_WiperWash: startWiping(), stopWiping(), startSprayWashing()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TMS/VCS/EMS: 차량 운행 핵심 기능 서비스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TMS (열 관리):</a:t>
            </a:r>
          </a:p>
          <a:p>
            <a:pPr>
              <a:defRPr sz="1800"/>
            </a:pPr>
            <a:r>
              <a:t>  - TMS_AC.setTargetTemp(): 실내 목표 온도 설정</a:t>
            </a:r>
          </a:p>
          <a:p>
            <a:pPr>
              <a:defRPr sz="1800"/>
            </a:pPr>
            <a:r>
              <a:t>  - TMS_Battery.setTargetTemp(): 배터리 목표 온도 설정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VCS (차량 운동 제어):</a:t>
            </a:r>
          </a:p>
          <a:p>
            <a:pPr>
              <a:defRPr sz="1800"/>
            </a:pPr>
            <a:r>
              <a:t>  - VCS_Gear.setTarget(): 목표 기어 설정</a:t>
            </a:r>
          </a:p>
          <a:p>
            <a:pPr>
              <a:defRPr sz="1800"/>
            </a:pPr>
            <a:r>
              <a:t>  - VCS_Brake.setTargetAx(): 목표 감속도 설정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EMS (에너지 관리):</a:t>
            </a:r>
          </a:p>
          <a:p>
            <a:pPr>
              <a:defRPr sz="1800"/>
            </a:pPr>
            <a:r>
              <a:t>  - EMS_Charging.start(): 충전 시작</a:t>
            </a:r>
          </a:p>
          <a:p>
            <a:pPr>
              <a:defRPr sz="1800"/>
            </a:pPr>
            <a:r>
              <a:t>  - EMS_HVBatt.getSOC(): 고전압 배터리 충전 상태 조회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