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80ED668-E5FE-4FE0-A34E-A97AE2A763F7}">
  <a:tblStyle styleId="{180ED668-E5FE-4FE0-A34E-A97AE2A763F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EE2B2060-B5F4-4B23-8A30-FA5E06DBA83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e7ef1e9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e7ef1e9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4e7ef1e999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4e7ef1e999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4e7ef1e999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4e7ef1e999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4fcb932269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4fcb932269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4fcb932269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4fcb932269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4cf56ffd2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4cf56ffd2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4cf56ffd2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4cf56ffd2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4cf56ffd2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4cf56ffd2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4e7ef1e999_3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4e7ef1e999_3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e7ef1e999_3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e7ef1e999_3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e7ef1e999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e7ef1e999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e7ef1e999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e7ef1e999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fcb93226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fcb93226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cf56ffd2b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cf56ffd2b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4e7ef1e999_3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4e7ef1e999_3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4e7ef1e999_3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4e7ef1e999_3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4fcb932269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4fcb932269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단일 CCTV 객체 이동 경로 탐색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3125" y="1104125"/>
            <a:ext cx="4594201" cy="32914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6" name="Google Shape;56;p13"/>
          <p:cNvGraphicFramePr/>
          <p:nvPr/>
        </p:nvGraphicFramePr>
        <p:xfrm>
          <a:off x="4353125" y="11041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{180ED668-E5FE-4FE0-A34E-A97AE2A763F7}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66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66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40000">
                        <a:alpha val="2667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66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40000">
                        <a:alpha val="2667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66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F0000">
                        <a:alpha val="2667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F0000">
                        <a:alpha val="2667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66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40000">
                        <a:alpha val="2667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66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F0000">
                        <a:alpha val="2667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66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F0000">
                        <a:alpha val="2667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F0000">
                        <a:alpha val="2667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66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F0000">
                        <a:alpha val="2667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F0000">
                        <a:alpha val="2667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66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66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66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66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7" name="Google Shape;57;p13"/>
          <p:cNvSpPr txBox="1"/>
          <p:nvPr/>
        </p:nvSpPr>
        <p:spPr>
          <a:xfrm>
            <a:off x="311700" y="1332725"/>
            <a:ext cx="28089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CCTV 이동객체 프레임 로그</a:t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821650" y="2228675"/>
            <a:ext cx="1788900" cy="4755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AKKA</a:t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2774900" y="3540300"/>
            <a:ext cx="1031400" cy="4755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DB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821650" y="3540300"/>
            <a:ext cx="1788900" cy="4755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경로 탐색 모듈</a:t>
            </a:r>
            <a:endParaRPr/>
          </a:p>
        </p:txBody>
      </p:sp>
      <p:cxnSp>
        <p:nvCxnSpPr>
          <p:cNvPr id="61" name="Google Shape;61;p13"/>
          <p:cNvCxnSpPr>
            <a:stCxn id="57" idx="2"/>
            <a:endCxn id="58" idx="0"/>
          </p:cNvCxnSpPr>
          <p:nvPr/>
        </p:nvCxnSpPr>
        <p:spPr>
          <a:xfrm>
            <a:off x="1716150" y="1808225"/>
            <a:ext cx="0" cy="42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" name="Google Shape;62;p13"/>
          <p:cNvCxnSpPr>
            <a:stCxn id="58" idx="2"/>
            <a:endCxn id="60" idx="0"/>
          </p:cNvCxnSpPr>
          <p:nvPr/>
        </p:nvCxnSpPr>
        <p:spPr>
          <a:xfrm>
            <a:off x="1716100" y="2704175"/>
            <a:ext cx="0" cy="83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" name="Google Shape;63;p13"/>
          <p:cNvCxnSpPr>
            <a:stCxn id="60" idx="3"/>
            <a:endCxn id="59" idx="1"/>
          </p:cNvCxnSpPr>
          <p:nvPr/>
        </p:nvCxnSpPr>
        <p:spPr>
          <a:xfrm>
            <a:off x="2610550" y="3778050"/>
            <a:ext cx="164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" name="Google Shape;64;p13"/>
          <p:cNvSpPr txBox="1"/>
          <p:nvPr/>
        </p:nvSpPr>
        <p:spPr>
          <a:xfrm>
            <a:off x="1118550" y="2856175"/>
            <a:ext cx="28089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이동 객체 트랜잭션</a:t>
            </a:r>
            <a:endParaRPr/>
          </a:p>
        </p:txBody>
      </p:sp>
      <p:graphicFrame>
        <p:nvGraphicFramePr>
          <p:cNvPr id="65" name="Google Shape;65;p13"/>
          <p:cNvGraphicFramePr/>
          <p:nvPr/>
        </p:nvGraphicFramePr>
        <p:xfrm>
          <a:off x="1492775" y="4524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{180ED668-E5FE-4FE0-A34E-A97AE2A763F7}</a:tableStyleId>
              </a:tblPr>
              <a:tblGrid>
                <a:gridCol w="910250"/>
                <a:gridCol w="910250"/>
                <a:gridCol w="910250"/>
                <a:gridCol w="910250"/>
                <a:gridCol w="910250"/>
              </a:tblGrid>
              <a:tr h="271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카메라 ID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프로필 ID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길 ID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패턴 ID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그리드 ID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66" name="Google Shape;66;p13"/>
          <p:cNvCxnSpPr>
            <a:stCxn id="59" idx="2"/>
          </p:cNvCxnSpPr>
          <p:nvPr/>
        </p:nvCxnSpPr>
        <p:spPr>
          <a:xfrm>
            <a:off x="3290600" y="4015800"/>
            <a:ext cx="0" cy="49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빈발 출현 공간 시퀀스 </a:t>
            </a:r>
            <a:r>
              <a:rPr lang="ko" sz="1200"/>
              <a:t>- 실시간 모니터링(실시간 이탈 감지)</a:t>
            </a:r>
            <a:endParaRPr sz="1200"/>
          </a:p>
        </p:txBody>
      </p:sp>
      <p:pic>
        <p:nvPicPr>
          <p:cNvPr id="326" name="Google Shape;3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3125" y="1104125"/>
            <a:ext cx="4594200" cy="32914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7" name="Google Shape;327;p22"/>
          <p:cNvGraphicFramePr/>
          <p:nvPr/>
        </p:nvGraphicFramePr>
        <p:xfrm>
          <a:off x="4353125" y="11041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{180ED668-E5FE-4FE0-A34E-A97AE2A763F7}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66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66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↑</a:t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F0000">
                        <a:alpha val="2667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66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↑</a:t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F0000">
                        <a:alpha val="2667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66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↑</a:t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F0000">
                        <a:alpha val="2667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66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↑</a:t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F0000">
                        <a:alpha val="2667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66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↑</a:t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F0000">
                        <a:alpha val="2667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236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↑</a:t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F0000">
                        <a:alpha val="2667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66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←</a:t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F0000">
                        <a:alpha val="2667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↑</a:t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F0000">
                        <a:alpha val="2667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66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↑</a:t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F0000">
                        <a:alpha val="2667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66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→</a:t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40000">
                        <a:alpha val="2667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→</a:t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40000">
                        <a:alpha val="2667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→</a:t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40000">
                        <a:alpha val="2667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→</a:t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40000">
                        <a:alpha val="2667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6612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700"/>
                        <a:t>이동 경로</a:t>
                      </a:r>
                      <a:endParaRPr b="1"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26095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700"/>
                        <a:t>학습 경로</a:t>
                      </a:r>
                      <a:endParaRPr b="1"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28" name="Google Shape;328;p22"/>
          <p:cNvSpPr txBox="1"/>
          <p:nvPr/>
        </p:nvSpPr>
        <p:spPr>
          <a:xfrm>
            <a:off x="311700" y="2542600"/>
            <a:ext cx="3808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학습 경로</a:t>
            </a:r>
            <a:r>
              <a:rPr lang="ko">
                <a:solidFill>
                  <a:schemeClr val="dk1"/>
                </a:solidFill>
              </a:rPr>
              <a:t>           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- A씨가 낮에 이동하는 경로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모니터링 profile</a:t>
            </a:r>
            <a:r>
              <a:rPr lang="ko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 </a:t>
            </a:r>
            <a:r>
              <a:rPr lang="ko"/>
              <a:t>낮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상황                   </a:t>
            </a:r>
            <a:r>
              <a:rPr lang="ko">
                <a:solidFill>
                  <a:schemeClr val="dk1"/>
                </a:solidFill>
              </a:rPr>
              <a:t>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- A씨가 평소에 낮에 다니던 길로 이동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  -&gt; 빈발 출현공간 탐지 모듈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  -&gt; 정상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29" name="Google Shape;329;p22"/>
          <p:cNvSpPr/>
          <p:nvPr/>
        </p:nvSpPr>
        <p:spPr>
          <a:xfrm>
            <a:off x="6650225" y="3603225"/>
            <a:ext cx="111000" cy="105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2"/>
          <p:cNvSpPr/>
          <p:nvPr/>
        </p:nvSpPr>
        <p:spPr>
          <a:xfrm>
            <a:off x="7087225" y="3603225"/>
            <a:ext cx="111000" cy="105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2"/>
          <p:cNvSpPr/>
          <p:nvPr/>
        </p:nvSpPr>
        <p:spPr>
          <a:xfrm>
            <a:off x="7624175" y="3776325"/>
            <a:ext cx="111000" cy="105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2"/>
          <p:cNvSpPr/>
          <p:nvPr/>
        </p:nvSpPr>
        <p:spPr>
          <a:xfrm>
            <a:off x="7798775" y="3603225"/>
            <a:ext cx="111000" cy="105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2"/>
          <p:cNvSpPr/>
          <p:nvPr/>
        </p:nvSpPr>
        <p:spPr>
          <a:xfrm>
            <a:off x="7985875" y="3429400"/>
            <a:ext cx="111000" cy="105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2"/>
          <p:cNvSpPr/>
          <p:nvPr/>
        </p:nvSpPr>
        <p:spPr>
          <a:xfrm>
            <a:off x="7909775" y="3220125"/>
            <a:ext cx="111000" cy="105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2"/>
          <p:cNvSpPr/>
          <p:nvPr/>
        </p:nvSpPr>
        <p:spPr>
          <a:xfrm>
            <a:off x="7576275" y="3047025"/>
            <a:ext cx="111000" cy="105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2"/>
          <p:cNvSpPr/>
          <p:nvPr/>
        </p:nvSpPr>
        <p:spPr>
          <a:xfrm>
            <a:off x="7624175" y="2803775"/>
            <a:ext cx="111000" cy="105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2"/>
          <p:cNvSpPr/>
          <p:nvPr/>
        </p:nvSpPr>
        <p:spPr>
          <a:xfrm>
            <a:off x="7576275" y="2560525"/>
            <a:ext cx="111000" cy="105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2"/>
          <p:cNvSpPr/>
          <p:nvPr/>
        </p:nvSpPr>
        <p:spPr>
          <a:xfrm>
            <a:off x="7576275" y="2282550"/>
            <a:ext cx="111000" cy="105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2"/>
          <p:cNvSpPr/>
          <p:nvPr/>
        </p:nvSpPr>
        <p:spPr>
          <a:xfrm>
            <a:off x="7576275" y="1979875"/>
            <a:ext cx="111000" cy="105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2"/>
          <p:cNvSpPr/>
          <p:nvPr/>
        </p:nvSpPr>
        <p:spPr>
          <a:xfrm>
            <a:off x="7576275" y="1736625"/>
            <a:ext cx="111000" cy="105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2"/>
          <p:cNvSpPr/>
          <p:nvPr/>
        </p:nvSpPr>
        <p:spPr>
          <a:xfrm>
            <a:off x="7415925" y="1481000"/>
            <a:ext cx="111000" cy="105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빈발 출현 공간 시퀀스 </a:t>
            </a:r>
            <a:r>
              <a:rPr lang="ko" sz="1200"/>
              <a:t>- 실시간 모니터링(실시간 이탈 감지)</a:t>
            </a:r>
            <a:endParaRPr sz="1200"/>
          </a:p>
        </p:txBody>
      </p:sp>
      <p:pic>
        <p:nvPicPr>
          <p:cNvPr id="347" name="Google Shape;3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3125" y="1104125"/>
            <a:ext cx="4594200" cy="32914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48" name="Google Shape;348;p23"/>
          <p:cNvGraphicFramePr/>
          <p:nvPr/>
        </p:nvGraphicFramePr>
        <p:xfrm>
          <a:off x="4353125" y="11041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{180ED668-E5FE-4FE0-A34E-A97AE2A763F7}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66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66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↑</a:t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F0000">
                        <a:alpha val="2667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66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↑</a:t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F0000">
                        <a:alpha val="2667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66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↑</a:t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F0000">
                        <a:alpha val="2667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66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↑</a:t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F0000">
                        <a:alpha val="2667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66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↑</a:t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F0000">
                        <a:alpha val="2667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66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↑</a:t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F0000">
                        <a:alpha val="2667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↗</a:t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F976A">
                        <a:alpha val="4115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66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←</a:t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F0000">
                        <a:alpha val="2667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↑</a:t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F0000">
                        <a:alpha val="2667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66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↑</a:t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F0000">
                        <a:alpha val="2667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66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→</a:t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40000">
                        <a:alpha val="2667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→</a:t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40000">
                        <a:alpha val="2667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→</a:t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40000">
                        <a:alpha val="2667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→</a:t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40000">
                        <a:alpha val="2667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6612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700"/>
                        <a:t>이동 경로</a:t>
                      </a:r>
                      <a:endParaRPr b="1"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26095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700"/>
                        <a:t>학습 경로</a:t>
                      </a:r>
                      <a:endParaRPr b="1"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49" name="Google Shape;349;p23"/>
          <p:cNvSpPr txBox="1"/>
          <p:nvPr/>
        </p:nvSpPr>
        <p:spPr>
          <a:xfrm>
            <a:off x="311700" y="2542600"/>
            <a:ext cx="3808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학습 경로</a:t>
            </a:r>
            <a:r>
              <a:rPr lang="ko">
                <a:solidFill>
                  <a:schemeClr val="dk1"/>
                </a:solidFill>
              </a:rPr>
              <a:t>           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- A씨가 낮에 이동하는 경로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모니터링 profile</a:t>
            </a:r>
            <a:r>
              <a:rPr lang="ko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 낮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상황                   </a:t>
            </a:r>
            <a:r>
              <a:rPr lang="ko">
                <a:solidFill>
                  <a:schemeClr val="dk1"/>
                </a:solidFill>
              </a:rPr>
              <a:t>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- A씨가 평소에 낮에 다니던 길에서 벗어남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  -&gt; </a:t>
            </a:r>
            <a:r>
              <a:rPr lang="ko">
                <a:solidFill>
                  <a:schemeClr val="dk1"/>
                </a:solidFill>
              </a:rPr>
              <a:t>빈발 출현공간 탐지 모듈</a:t>
            </a:r>
            <a:r>
              <a:rPr lang="ko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  -&gt; 실시간 이탈 감지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50" name="Google Shape;350;p23"/>
          <p:cNvSpPr/>
          <p:nvPr/>
        </p:nvSpPr>
        <p:spPr>
          <a:xfrm>
            <a:off x="6650225" y="3603225"/>
            <a:ext cx="111000" cy="105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3"/>
          <p:cNvSpPr/>
          <p:nvPr/>
        </p:nvSpPr>
        <p:spPr>
          <a:xfrm>
            <a:off x="7087225" y="3603225"/>
            <a:ext cx="111000" cy="105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3"/>
          <p:cNvSpPr/>
          <p:nvPr/>
        </p:nvSpPr>
        <p:spPr>
          <a:xfrm>
            <a:off x="7624175" y="3776325"/>
            <a:ext cx="111000" cy="105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3"/>
          <p:cNvSpPr/>
          <p:nvPr/>
        </p:nvSpPr>
        <p:spPr>
          <a:xfrm>
            <a:off x="7798775" y="3603225"/>
            <a:ext cx="111000" cy="105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3"/>
          <p:cNvSpPr/>
          <p:nvPr/>
        </p:nvSpPr>
        <p:spPr>
          <a:xfrm>
            <a:off x="7985875" y="3429400"/>
            <a:ext cx="111000" cy="105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3"/>
          <p:cNvSpPr/>
          <p:nvPr/>
        </p:nvSpPr>
        <p:spPr>
          <a:xfrm>
            <a:off x="7909775" y="3220125"/>
            <a:ext cx="111000" cy="105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3"/>
          <p:cNvSpPr/>
          <p:nvPr/>
        </p:nvSpPr>
        <p:spPr>
          <a:xfrm>
            <a:off x="7576275" y="3047025"/>
            <a:ext cx="111000" cy="105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3"/>
          <p:cNvSpPr/>
          <p:nvPr/>
        </p:nvSpPr>
        <p:spPr>
          <a:xfrm>
            <a:off x="7624175" y="2803775"/>
            <a:ext cx="111000" cy="105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3"/>
          <p:cNvSpPr/>
          <p:nvPr/>
        </p:nvSpPr>
        <p:spPr>
          <a:xfrm>
            <a:off x="7576275" y="2560525"/>
            <a:ext cx="111000" cy="105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3"/>
          <p:cNvSpPr/>
          <p:nvPr/>
        </p:nvSpPr>
        <p:spPr>
          <a:xfrm>
            <a:off x="7576275" y="2282550"/>
            <a:ext cx="111000" cy="105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3"/>
          <p:cNvSpPr/>
          <p:nvPr/>
        </p:nvSpPr>
        <p:spPr>
          <a:xfrm>
            <a:off x="7576275" y="1979875"/>
            <a:ext cx="111000" cy="105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3"/>
          <p:cNvSpPr/>
          <p:nvPr/>
        </p:nvSpPr>
        <p:spPr>
          <a:xfrm>
            <a:off x="7576275" y="1736625"/>
            <a:ext cx="111000" cy="105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3"/>
          <p:cNvSpPr/>
          <p:nvPr/>
        </p:nvSpPr>
        <p:spPr>
          <a:xfrm>
            <a:off x="7415925" y="1481000"/>
            <a:ext cx="111000" cy="105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3"/>
          <p:cNvSpPr/>
          <p:nvPr/>
        </p:nvSpPr>
        <p:spPr>
          <a:xfrm>
            <a:off x="8070625" y="2803775"/>
            <a:ext cx="111000" cy="1050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빈발 출현 공간 시퀀스 </a:t>
            </a:r>
            <a:r>
              <a:rPr lang="ko" sz="1200"/>
              <a:t>- 실시간 모니터링(학습경로 이탈 감지)</a:t>
            </a:r>
            <a:endParaRPr sz="1200"/>
          </a:p>
        </p:txBody>
      </p:sp>
      <p:pic>
        <p:nvPicPr>
          <p:cNvPr id="369" name="Google Shape;36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3125" y="1104125"/>
            <a:ext cx="4594200" cy="32914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70" name="Google Shape;370;p24"/>
          <p:cNvGraphicFramePr/>
          <p:nvPr/>
        </p:nvGraphicFramePr>
        <p:xfrm>
          <a:off x="4353125" y="11041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{180ED668-E5FE-4FE0-A34E-A97AE2A763F7}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66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66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↑</a:t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F0000">
                        <a:alpha val="2667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66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↑</a:t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F0000">
                        <a:alpha val="2667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66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↑</a:t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F0000">
                        <a:alpha val="2667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66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↑</a:t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F0000">
                        <a:alpha val="2667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↖</a:t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F976A">
                        <a:alpha val="4115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66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↑</a:t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F0000">
                        <a:alpha val="2667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>
                          <a:solidFill>
                            <a:schemeClr val="dk1"/>
                          </a:solidFill>
                        </a:rPr>
                        <a:t>↑</a:t>
                      </a:r>
                      <a:endParaRPr b="1" sz="600"/>
                    </a:p>
                  </a:txBody>
                  <a:tcPr marT="91425" marB="91425" marR="91425" marL="91425">
                    <a:solidFill>
                      <a:srgbClr val="FF976A">
                        <a:alpha val="4115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66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↑</a:t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F0000">
                        <a:alpha val="2667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↗</a:t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F976A">
                        <a:alpha val="4115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66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←</a:t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F0000">
                        <a:alpha val="2667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↑</a:t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F0000">
                        <a:alpha val="2667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66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↑</a:t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F0000">
                        <a:alpha val="2667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66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→</a:t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40000">
                        <a:alpha val="2667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→</a:t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40000">
                        <a:alpha val="2667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→</a:t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40000">
                        <a:alpha val="2667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→</a:t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40000">
                        <a:alpha val="2667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6612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700"/>
                        <a:t>이동 경로</a:t>
                      </a:r>
                      <a:endParaRPr b="1"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26095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700"/>
                        <a:t>학습 경로</a:t>
                      </a:r>
                      <a:endParaRPr b="1"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71" name="Google Shape;371;p24"/>
          <p:cNvSpPr txBox="1"/>
          <p:nvPr/>
        </p:nvSpPr>
        <p:spPr>
          <a:xfrm>
            <a:off x="311700" y="2542600"/>
            <a:ext cx="3808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학습 경로</a:t>
            </a:r>
            <a:r>
              <a:rPr lang="ko">
                <a:solidFill>
                  <a:schemeClr val="dk1"/>
                </a:solidFill>
              </a:rPr>
              <a:t>           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- A씨가 낮에 이동하는 경로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모니터링 profile</a:t>
            </a:r>
            <a:r>
              <a:rPr lang="ko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 낮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상황                   </a:t>
            </a:r>
            <a:r>
              <a:rPr lang="ko">
                <a:solidFill>
                  <a:schemeClr val="dk1"/>
                </a:solidFill>
              </a:rPr>
              <a:t>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- A씨가 평소에 낮에 다니던 길에서 벗어남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  -&gt; 하지만 다시 원래의 경로로 복귀함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  -&gt; 정상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72" name="Google Shape;372;p24"/>
          <p:cNvSpPr/>
          <p:nvPr/>
        </p:nvSpPr>
        <p:spPr>
          <a:xfrm>
            <a:off x="6650225" y="3603225"/>
            <a:ext cx="111000" cy="105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4"/>
          <p:cNvSpPr/>
          <p:nvPr/>
        </p:nvSpPr>
        <p:spPr>
          <a:xfrm>
            <a:off x="7087225" y="3603225"/>
            <a:ext cx="111000" cy="105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4"/>
          <p:cNvSpPr/>
          <p:nvPr/>
        </p:nvSpPr>
        <p:spPr>
          <a:xfrm>
            <a:off x="7624175" y="3776325"/>
            <a:ext cx="111000" cy="105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4"/>
          <p:cNvSpPr/>
          <p:nvPr/>
        </p:nvSpPr>
        <p:spPr>
          <a:xfrm>
            <a:off x="7798775" y="3603225"/>
            <a:ext cx="111000" cy="105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4"/>
          <p:cNvSpPr/>
          <p:nvPr/>
        </p:nvSpPr>
        <p:spPr>
          <a:xfrm>
            <a:off x="7985875" y="3429400"/>
            <a:ext cx="111000" cy="105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4"/>
          <p:cNvSpPr/>
          <p:nvPr/>
        </p:nvSpPr>
        <p:spPr>
          <a:xfrm>
            <a:off x="7909775" y="3220125"/>
            <a:ext cx="111000" cy="105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4"/>
          <p:cNvSpPr/>
          <p:nvPr/>
        </p:nvSpPr>
        <p:spPr>
          <a:xfrm>
            <a:off x="7576275" y="3047025"/>
            <a:ext cx="111000" cy="105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4"/>
          <p:cNvSpPr/>
          <p:nvPr/>
        </p:nvSpPr>
        <p:spPr>
          <a:xfrm>
            <a:off x="7624175" y="2803775"/>
            <a:ext cx="111000" cy="105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4"/>
          <p:cNvSpPr/>
          <p:nvPr/>
        </p:nvSpPr>
        <p:spPr>
          <a:xfrm>
            <a:off x="7576275" y="2560525"/>
            <a:ext cx="111000" cy="105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4"/>
          <p:cNvSpPr/>
          <p:nvPr/>
        </p:nvSpPr>
        <p:spPr>
          <a:xfrm>
            <a:off x="7576275" y="2282550"/>
            <a:ext cx="111000" cy="105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4"/>
          <p:cNvSpPr/>
          <p:nvPr/>
        </p:nvSpPr>
        <p:spPr>
          <a:xfrm>
            <a:off x="7576275" y="1979875"/>
            <a:ext cx="111000" cy="105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4"/>
          <p:cNvSpPr/>
          <p:nvPr/>
        </p:nvSpPr>
        <p:spPr>
          <a:xfrm>
            <a:off x="7576275" y="1736625"/>
            <a:ext cx="111000" cy="105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4"/>
          <p:cNvSpPr/>
          <p:nvPr/>
        </p:nvSpPr>
        <p:spPr>
          <a:xfrm>
            <a:off x="7415925" y="1481000"/>
            <a:ext cx="111000" cy="105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4"/>
          <p:cNvSpPr/>
          <p:nvPr/>
        </p:nvSpPr>
        <p:spPr>
          <a:xfrm>
            <a:off x="8070625" y="2803775"/>
            <a:ext cx="111000" cy="1050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4"/>
          <p:cNvSpPr/>
          <p:nvPr/>
        </p:nvSpPr>
        <p:spPr>
          <a:xfrm>
            <a:off x="8181625" y="2519250"/>
            <a:ext cx="111000" cy="1050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4"/>
          <p:cNvSpPr/>
          <p:nvPr/>
        </p:nvSpPr>
        <p:spPr>
          <a:xfrm>
            <a:off x="8070625" y="2216525"/>
            <a:ext cx="111000" cy="1050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빈발 출현 공간 시퀀스 </a:t>
            </a:r>
            <a:r>
              <a:rPr lang="ko" sz="1200"/>
              <a:t>- 실시간 모니터링(학습경로 이탈 감지)</a:t>
            </a:r>
            <a:endParaRPr sz="1200"/>
          </a:p>
        </p:txBody>
      </p:sp>
      <p:pic>
        <p:nvPicPr>
          <p:cNvPr id="393" name="Google Shape;39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3125" y="1104125"/>
            <a:ext cx="4594200" cy="32914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94" name="Google Shape;394;p25"/>
          <p:cNvGraphicFramePr/>
          <p:nvPr/>
        </p:nvGraphicFramePr>
        <p:xfrm>
          <a:off x="4353125" y="11041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{180ED668-E5FE-4FE0-A34E-A97AE2A763F7}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66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↗</a:t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F976A">
                        <a:alpha val="41150"/>
                      </a:srgbClr>
                    </a:solidFill>
                  </a:tcPr>
                </a:tc>
              </a:tr>
              <a:tr h="66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↑</a:t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F0000">
                        <a:alpha val="2667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>
                          <a:solidFill>
                            <a:schemeClr val="dk1"/>
                          </a:solidFill>
                        </a:rPr>
                        <a:t>↑</a:t>
                      </a:r>
                      <a:endParaRPr b="1" sz="600"/>
                    </a:p>
                  </a:txBody>
                  <a:tcPr marT="91425" marB="91425" marR="91425" marL="91425">
                    <a:solidFill>
                      <a:srgbClr val="FF976A">
                        <a:alpha val="4115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66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↑</a:t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F0000">
                        <a:alpha val="2667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>
                          <a:solidFill>
                            <a:schemeClr val="dk1"/>
                          </a:solidFill>
                        </a:rPr>
                        <a:t>↑</a:t>
                      </a:r>
                      <a:endParaRPr b="1" sz="600"/>
                    </a:p>
                  </a:txBody>
                  <a:tcPr marT="91425" marB="91425" marR="91425" marL="91425">
                    <a:solidFill>
                      <a:srgbClr val="FF976A">
                        <a:alpha val="4115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66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↑</a:t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F0000">
                        <a:alpha val="2667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>
                          <a:solidFill>
                            <a:schemeClr val="dk1"/>
                          </a:solidFill>
                        </a:rPr>
                        <a:t>↑</a:t>
                      </a:r>
                      <a:endParaRPr b="1" sz="600"/>
                    </a:p>
                  </a:txBody>
                  <a:tcPr marT="91425" marB="91425" marR="91425" marL="91425">
                    <a:solidFill>
                      <a:srgbClr val="FF976A">
                        <a:alpha val="4115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66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↑</a:t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F0000">
                        <a:alpha val="2667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>
                          <a:solidFill>
                            <a:schemeClr val="dk1"/>
                          </a:solidFill>
                        </a:rPr>
                        <a:t>↑</a:t>
                      </a:r>
                      <a:endParaRPr b="1" sz="600"/>
                    </a:p>
                  </a:txBody>
                  <a:tcPr marT="91425" marB="91425" marR="91425" marL="91425">
                    <a:solidFill>
                      <a:srgbClr val="FF976A">
                        <a:alpha val="4115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66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↑</a:t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F0000">
                        <a:alpha val="2667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>
                          <a:solidFill>
                            <a:schemeClr val="dk1"/>
                          </a:solidFill>
                        </a:rPr>
                        <a:t>↑</a:t>
                      </a:r>
                      <a:endParaRPr b="1" sz="600"/>
                    </a:p>
                  </a:txBody>
                  <a:tcPr marT="91425" marB="91425" marR="91425" marL="91425">
                    <a:solidFill>
                      <a:srgbClr val="FF976A">
                        <a:alpha val="4115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66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↑</a:t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F0000">
                        <a:alpha val="2667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↗</a:t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F976A">
                        <a:alpha val="4115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66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←</a:t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F0000">
                        <a:alpha val="2667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↑</a:t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F0000">
                        <a:alpha val="2667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66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↑</a:t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F0000">
                        <a:alpha val="2667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66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→</a:t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40000">
                        <a:alpha val="2667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→</a:t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40000">
                        <a:alpha val="2667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→</a:t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40000">
                        <a:alpha val="2667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→</a:t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40000">
                        <a:alpha val="2667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66125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700"/>
                        <a:t>이동 경로</a:t>
                      </a:r>
                      <a:endParaRPr b="1"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26095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700"/>
                        <a:t>학습 경로</a:t>
                      </a:r>
                      <a:endParaRPr b="1"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95" name="Google Shape;395;p25"/>
          <p:cNvSpPr txBox="1"/>
          <p:nvPr/>
        </p:nvSpPr>
        <p:spPr>
          <a:xfrm>
            <a:off x="311700" y="2542600"/>
            <a:ext cx="3808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학습 경로</a:t>
            </a:r>
            <a:r>
              <a:rPr lang="ko">
                <a:solidFill>
                  <a:schemeClr val="dk1"/>
                </a:solidFill>
              </a:rPr>
              <a:t>           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- A씨가 낮에 이동하는 경로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모니터링 profile</a:t>
            </a:r>
            <a:r>
              <a:rPr lang="ko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 낮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상황                   </a:t>
            </a:r>
            <a:r>
              <a:rPr lang="ko">
                <a:solidFill>
                  <a:schemeClr val="dk1"/>
                </a:solidFill>
              </a:rPr>
              <a:t>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- A씨가 평소에 낮에 다니던 길에서 벗어남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  -&gt; 일정 기간동안 원래 경로로 복귀하지 않음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  -&gt; 학습경로 이탈 감지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96" name="Google Shape;396;p25"/>
          <p:cNvSpPr/>
          <p:nvPr/>
        </p:nvSpPr>
        <p:spPr>
          <a:xfrm>
            <a:off x="6650225" y="3603225"/>
            <a:ext cx="111000" cy="105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5"/>
          <p:cNvSpPr/>
          <p:nvPr/>
        </p:nvSpPr>
        <p:spPr>
          <a:xfrm>
            <a:off x="7087225" y="3603225"/>
            <a:ext cx="111000" cy="105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5"/>
          <p:cNvSpPr/>
          <p:nvPr/>
        </p:nvSpPr>
        <p:spPr>
          <a:xfrm>
            <a:off x="7624175" y="3776325"/>
            <a:ext cx="111000" cy="105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5"/>
          <p:cNvSpPr/>
          <p:nvPr/>
        </p:nvSpPr>
        <p:spPr>
          <a:xfrm>
            <a:off x="7798775" y="3603225"/>
            <a:ext cx="111000" cy="105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5"/>
          <p:cNvSpPr/>
          <p:nvPr/>
        </p:nvSpPr>
        <p:spPr>
          <a:xfrm>
            <a:off x="7985875" y="3429400"/>
            <a:ext cx="111000" cy="105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5"/>
          <p:cNvSpPr/>
          <p:nvPr/>
        </p:nvSpPr>
        <p:spPr>
          <a:xfrm>
            <a:off x="7909775" y="3220125"/>
            <a:ext cx="111000" cy="105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5"/>
          <p:cNvSpPr/>
          <p:nvPr/>
        </p:nvSpPr>
        <p:spPr>
          <a:xfrm>
            <a:off x="7576275" y="3047025"/>
            <a:ext cx="111000" cy="105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5"/>
          <p:cNvSpPr/>
          <p:nvPr/>
        </p:nvSpPr>
        <p:spPr>
          <a:xfrm>
            <a:off x="7624175" y="2803775"/>
            <a:ext cx="111000" cy="105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5"/>
          <p:cNvSpPr/>
          <p:nvPr/>
        </p:nvSpPr>
        <p:spPr>
          <a:xfrm>
            <a:off x="7576275" y="2560525"/>
            <a:ext cx="111000" cy="105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5"/>
          <p:cNvSpPr/>
          <p:nvPr/>
        </p:nvSpPr>
        <p:spPr>
          <a:xfrm>
            <a:off x="7576275" y="2282550"/>
            <a:ext cx="111000" cy="105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5"/>
          <p:cNvSpPr/>
          <p:nvPr/>
        </p:nvSpPr>
        <p:spPr>
          <a:xfrm>
            <a:off x="7576275" y="1979875"/>
            <a:ext cx="111000" cy="105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5"/>
          <p:cNvSpPr/>
          <p:nvPr/>
        </p:nvSpPr>
        <p:spPr>
          <a:xfrm>
            <a:off x="7576275" y="1736625"/>
            <a:ext cx="111000" cy="105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5"/>
          <p:cNvSpPr/>
          <p:nvPr/>
        </p:nvSpPr>
        <p:spPr>
          <a:xfrm>
            <a:off x="7415925" y="1481000"/>
            <a:ext cx="111000" cy="105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5"/>
          <p:cNvSpPr/>
          <p:nvPr/>
        </p:nvSpPr>
        <p:spPr>
          <a:xfrm>
            <a:off x="8070625" y="2803775"/>
            <a:ext cx="111000" cy="1050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5"/>
          <p:cNvSpPr/>
          <p:nvPr/>
        </p:nvSpPr>
        <p:spPr>
          <a:xfrm>
            <a:off x="8181625" y="2519250"/>
            <a:ext cx="111000" cy="1050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5"/>
          <p:cNvSpPr/>
          <p:nvPr/>
        </p:nvSpPr>
        <p:spPr>
          <a:xfrm>
            <a:off x="8236850" y="2216525"/>
            <a:ext cx="111000" cy="1050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5"/>
          <p:cNvSpPr/>
          <p:nvPr/>
        </p:nvSpPr>
        <p:spPr>
          <a:xfrm>
            <a:off x="8453475" y="1979875"/>
            <a:ext cx="111000" cy="1050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5"/>
          <p:cNvSpPr/>
          <p:nvPr/>
        </p:nvSpPr>
        <p:spPr>
          <a:xfrm>
            <a:off x="8292625" y="1736625"/>
            <a:ext cx="111000" cy="1050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5"/>
          <p:cNvSpPr/>
          <p:nvPr/>
        </p:nvSpPr>
        <p:spPr>
          <a:xfrm>
            <a:off x="8375625" y="1382225"/>
            <a:ext cx="111000" cy="1050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5"/>
          <p:cNvSpPr/>
          <p:nvPr/>
        </p:nvSpPr>
        <p:spPr>
          <a:xfrm>
            <a:off x="8832300" y="1236150"/>
            <a:ext cx="111000" cy="1050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UI </a:t>
            </a:r>
            <a:r>
              <a:rPr lang="ko" sz="1200"/>
              <a:t>-모니터링 시스템</a:t>
            </a:r>
            <a:endParaRPr sz="1200"/>
          </a:p>
        </p:txBody>
      </p:sp>
      <p:sp>
        <p:nvSpPr>
          <p:cNvPr id="421" name="Google Shape;421;p26"/>
          <p:cNvSpPr txBox="1"/>
          <p:nvPr/>
        </p:nvSpPr>
        <p:spPr>
          <a:xfrm>
            <a:off x="311700" y="2542600"/>
            <a:ext cx="47190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1. 학습결과 모니터링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- CCTV ID별 경로 확인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	- 해당 CCTV부터 시작하는 경로를 표시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	- 빈도수에 따라 굵기 결정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422" name="Google Shape;42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5825" y="494150"/>
            <a:ext cx="3297625" cy="1996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3" name="Google Shape;423;p26"/>
          <p:cNvCxnSpPr/>
          <p:nvPr/>
        </p:nvCxnSpPr>
        <p:spPr>
          <a:xfrm>
            <a:off x="6637575" y="828985"/>
            <a:ext cx="415200" cy="398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4" name="Google Shape;424;p26"/>
          <p:cNvCxnSpPr/>
          <p:nvPr/>
        </p:nvCxnSpPr>
        <p:spPr>
          <a:xfrm>
            <a:off x="7052660" y="1227420"/>
            <a:ext cx="895200" cy="545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5" name="Google Shape;425;p26"/>
          <p:cNvCxnSpPr/>
          <p:nvPr/>
        </p:nvCxnSpPr>
        <p:spPr>
          <a:xfrm flipH="1" rot="10800000">
            <a:off x="6494199" y="1773017"/>
            <a:ext cx="1453500" cy="555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6" name="Google Shape;426;p26"/>
          <p:cNvCxnSpPr/>
          <p:nvPr/>
        </p:nvCxnSpPr>
        <p:spPr>
          <a:xfrm flipH="1" rot="10800000">
            <a:off x="6494199" y="2066417"/>
            <a:ext cx="360900" cy="262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7" name="Google Shape;427;p26"/>
          <p:cNvCxnSpPr/>
          <p:nvPr/>
        </p:nvCxnSpPr>
        <p:spPr>
          <a:xfrm>
            <a:off x="7047926" y="1237981"/>
            <a:ext cx="69300" cy="277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" name="Google Shape;428;p26"/>
          <p:cNvCxnSpPr/>
          <p:nvPr/>
        </p:nvCxnSpPr>
        <p:spPr>
          <a:xfrm>
            <a:off x="7117264" y="1515814"/>
            <a:ext cx="98700" cy="262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9" name="Google Shape;429;p26"/>
          <p:cNvCxnSpPr/>
          <p:nvPr/>
        </p:nvCxnSpPr>
        <p:spPr>
          <a:xfrm flipH="1">
            <a:off x="6859922" y="1757072"/>
            <a:ext cx="356100" cy="309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30" name="Google Shape;43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5825" y="2490375"/>
            <a:ext cx="3297625" cy="1996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1" name="Google Shape;431;p26"/>
          <p:cNvCxnSpPr/>
          <p:nvPr/>
        </p:nvCxnSpPr>
        <p:spPr>
          <a:xfrm>
            <a:off x="7052660" y="3223645"/>
            <a:ext cx="895200" cy="545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2" name="Google Shape;432;p26"/>
          <p:cNvCxnSpPr/>
          <p:nvPr/>
        </p:nvCxnSpPr>
        <p:spPr>
          <a:xfrm rot="10800000">
            <a:off x="7947625" y="3769375"/>
            <a:ext cx="47100" cy="277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3" name="Google Shape;433;p26"/>
          <p:cNvCxnSpPr/>
          <p:nvPr/>
        </p:nvCxnSpPr>
        <p:spPr>
          <a:xfrm>
            <a:off x="7273075" y="3947825"/>
            <a:ext cx="714600" cy="99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4" name="Google Shape;434;p26"/>
          <p:cNvCxnSpPr/>
          <p:nvPr/>
        </p:nvCxnSpPr>
        <p:spPr>
          <a:xfrm>
            <a:off x="7216475" y="3756800"/>
            <a:ext cx="785400" cy="282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5" name="Google Shape;435;p26"/>
          <p:cNvCxnSpPr/>
          <p:nvPr/>
        </p:nvCxnSpPr>
        <p:spPr>
          <a:xfrm flipH="1">
            <a:off x="6855450" y="3749725"/>
            <a:ext cx="368100" cy="325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6" name="Google Shape;436;p26"/>
          <p:cNvCxnSpPr/>
          <p:nvPr/>
        </p:nvCxnSpPr>
        <p:spPr>
          <a:xfrm flipH="1" rot="10800000">
            <a:off x="6862725" y="3954925"/>
            <a:ext cx="431700" cy="134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7" name="Google Shape;437;p26"/>
          <p:cNvCxnSpPr/>
          <p:nvPr/>
        </p:nvCxnSpPr>
        <p:spPr>
          <a:xfrm flipH="1" rot="10800000">
            <a:off x="6480675" y="4068025"/>
            <a:ext cx="417300" cy="276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8" name="Google Shape;438;p26"/>
          <p:cNvSpPr txBox="1"/>
          <p:nvPr/>
        </p:nvSpPr>
        <p:spPr>
          <a:xfrm>
            <a:off x="4225825" y="493625"/>
            <a:ext cx="12000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1번 CCTV의 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osan 빈발 출현 공간</a:t>
            </a:r>
            <a:endParaRPr sz="800"/>
          </a:p>
        </p:txBody>
      </p:sp>
      <p:sp>
        <p:nvSpPr>
          <p:cNvPr id="439" name="Google Shape;439;p26"/>
          <p:cNvSpPr txBox="1"/>
          <p:nvPr/>
        </p:nvSpPr>
        <p:spPr>
          <a:xfrm>
            <a:off x="4225825" y="4011088"/>
            <a:ext cx="12000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5</a:t>
            </a:r>
            <a:r>
              <a:rPr lang="ko" sz="800"/>
              <a:t>번 CCTV의 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osan 빈발 출현 공간</a:t>
            </a:r>
            <a:endParaRPr sz="800"/>
          </a:p>
        </p:txBody>
      </p:sp>
      <p:cxnSp>
        <p:nvCxnSpPr>
          <p:cNvPr id="440" name="Google Shape;440;p26"/>
          <p:cNvCxnSpPr/>
          <p:nvPr/>
        </p:nvCxnSpPr>
        <p:spPr>
          <a:xfrm flipH="1">
            <a:off x="5902050" y="819325"/>
            <a:ext cx="758700" cy="258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1" name="Google Shape;441;p26"/>
          <p:cNvCxnSpPr/>
          <p:nvPr/>
        </p:nvCxnSpPr>
        <p:spPr>
          <a:xfrm>
            <a:off x="5917300" y="1084850"/>
            <a:ext cx="45600" cy="1320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26"/>
          <p:cNvCxnSpPr/>
          <p:nvPr/>
        </p:nvCxnSpPr>
        <p:spPr>
          <a:xfrm flipH="1" rot="10800000">
            <a:off x="5962825" y="1980050"/>
            <a:ext cx="280500" cy="424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26"/>
          <p:cNvCxnSpPr/>
          <p:nvPr/>
        </p:nvCxnSpPr>
        <p:spPr>
          <a:xfrm flipH="1">
            <a:off x="6364900" y="3223650"/>
            <a:ext cx="689100" cy="326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4" name="Google Shape;444;p26"/>
          <p:cNvCxnSpPr/>
          <p:nvPr/>
        </p:nvCxnSpPr>
        <p:spPr>
          <a:xfrm>
            <a:off x="5879275" y="3057150"/>
            <a:ext cx="447600" cy="493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5" name="Google Shape;445;p26"/>
          <p:cNvCxnSpPr/>
          <p:nvPr/>
        </p:nvCxnSpPr>
        <p:spPr>
          <a:xfrm>
            <a:off x="5886950" y="3064850"/>
            <a:ext cx="83400" cy="1342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" name="Google Shape;446;p26"/>
          <p:cNvCxnSpPr/>
          <p:nvPr/>
        </p:nvCxnSpPr>
        <p:spPr>
          <a:xfrm flipH="1" rot="10800000">
            <a:off x="7070425" y="3186150"/>
            <a:ext cx="887700" cy="45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7" name="Google Shape;447;p26"/>
          <p:cNvSpPr/>
          <p:nvPr/>
        </p:nvSpPr>
        <p:spPr>
          <a:xfrm>
            <a:off x="6054575" y="379300"/>
            <a:ext cx="1966800" cy="2580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#1, 제일아파트 입구 도로, 궐리사로 31</a:t>
            </a:r>
            <a:endParaRPr/>
          </a:p>
        </p:txBody>
      </p:sp>
      <p:sp>
        <p:nvSpPr>
          <p:cNvPr id="448" name="Google Shape;448;p26"/>
          <p:cNvSpPr/>
          <p:nvPr/>
        </p:nvSpPr>
        <p:spPr>
          <a:xfrm>
            <a:off x="6480675" y="2728013"/>
            <a:ext cx="1966800" cy="2580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#5, 대호초교 앞, 궐리사로 46번길3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UI </a:t>
            </a:r>
            <a:r>
              <a:rPr lang="ko" sz="1200"/>
              <a:t>-모니터링 시스템</a:t>
            </a:r>
            <a:endParaRPr sz="1200"/>
          </a:p>
        </p:txBody>
      </p:sp>
      <p:sp>
        <p:nvSpPr>
          <p:cNvPr id="454" name="Google Shape;454;p27"/>
          <p:cNvSpPr txBox="1"/>
          <p:nvPr/>
        </p:nvSpPr>
        <p:spPr>
          <a:xfrm>
            <a:off x="311700" y="2542600"/>
            <a:ext cx="47190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2. 실시간 모니터링</a:t>
            </a:r>
            <a:r>
              <a:rPr lang="ko">
                <a:solidFill>
                  <a:schemeClr val="dk1"/>
                </a:solidFill>
              </a:rPr>
              <a:t> (실시간 이탈 감지)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- 학습된 경로에서 이탈시 바로 감지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455" name="Google Shape;4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7100" y="1060587"/>
            <a:ext cx="3297625" cy="1996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6" name="Google Shape;456;p27"/>
          <p:cNvCxnSpPr/>
          <p:nvPr/>
        </p:nvCxnSpPr>
        <p:spPr>
          <a:xfrm>
            <a:off x="5908850" y="1395423"/>
            <a:ext cx="415200" cy="398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7" name="Google Shape;457;p27"/>
          <p:cNvCxnSpPr/>
          <p:nvPr/>
        </p:nvCxnSpPr>
        <p:spPr>
          <a:xfrm>
            <a:off x="6323935" y="1793857"/>
            <a:ext cx="895200" cy="545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8" name="Google Shape;458;p27"/>
          <p:cNvCxnSpPr/>
          <p:nvPr/>
        </p:nvCxnSpPr>
        <p:spPr>
          <a:xfrm flipH="1" rot="10800000">
            <a:off x="5765474" y="2339455"/>
            <a:ext cx="1453500" cy="555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" name="Google Shape;459;p27"/>
          <p:cNvCxnSpPr/>
          <p:nvPr/>
        </p:nvCxnSpPr>
        <p:spPr>
          <a:xfrm flipH="1" rot="10800000">
            <a:off x="5765474" y="2632855"/>
            <a:ext cx="360900" cy="262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0" name="Google Shape;460;p27"/>
          <p:cNvCxnSpPr/>
          <p:nvPr/>
        </p:nvCxnSpPr>
        <p:spPr>
          <a:xfrm>
            <a:off x="6319201" y="1804419"/>
            <a:ext cx="69300" cy="277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1" name="Google Shape;461;p27"/>
          <p:cNvCxnSpPr/>
          <p:nvPr/>
        </p:nvCxnSpPr>
        <p:spPr>
          <a:xfrm>
            <a:off x="6388539" y="2082252"/>
            <a:ext cx="98700" cy="262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2" name="Google Shape;462;p27"/>
          <p:cNvCxnSpPr/>
          <p:nvPr/>
        </p:nvCxnSpPr>
        <p:spPr>
          <a:xfrm flipH="1">
            <a:off x="6131197" y="2323510"/>
            <a:ext cx="356100" cy="309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3" name="Google Shape;463;p27"/>
          <p:cNvSpPr txBox="1"/>
          <p:nvPr/>
        </p:nvSpPr>
        <p:spPr>
          <a:xfrm>
            <a:off x="5511700" y="3152263"/>
            <a:ext cx="15951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A씨의 실시간 이탈감지</a:t>
            </a:r>
            <a:endParaRPr sz="800"/>
          </a:p>
        </p:txBody>
      </p:sp>
      <p:cxnSp>
        <p:nvCxnSpPr>
          <p:cNvPr id="464" name="Google Shape;464;p27"/>
          <p:cNvCxnSpPr/>
          <p:nvPr/>
        </p:nvCxnSpPr>
        <p:spPr>
          <a:xfrm>
            <a:off x="7219125" y="2323513"/>
            <a:ext cx="60900" cy="2946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5" name="Google Shape;465;p27"/>
          <p:cNvCxnSpPr/>
          <p:nvPr/>
        </p:nvCxnSpPr>
        <p:spPr>
          <a:xfrm>
            <a:off x="7518275" y="3234648"/>
            <a:ext cx="644700" cy="7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6" name="Google Shape;466;p27"/>
          <p:cNvSpPr txBox="1"/>
          <p:nvPr/>
        </p:nvSpPr>
        <p:spPr>
          <a:xfrm>
            <a:off x="8162975" y="3099650"/>
            <a:ext cx="7890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학습경로</a:t>
            </a:r>
            <a:endParaRPr sz="800"/>
          </a:p>
        </p:txBody>
      </p:sp>
      <p:cxnSp>
        <p:nvCxnSpPr>
          <p:cNvPr id="467" name="Google Shape;467;p27"/>
          <p:cNvCxnSpPr/>
          <p:nvPr/>
        </p:nvCxnSpPr>
        <p:spPr>
          <a:xfrm>
            <a:off x="7518275" y="3522023"/>
            <a:ext cx="644700" cy="7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8" name="Google Shape;468;p27"/>
          <p:cNvSpPr txBox="1"/>
          <p:nvPr/>
        </p:nvSpPr>
        <p:spPr>
          <a:xfrm>
            <a:off x="8162975" y="3387025"/>
            <a:ext cx="7890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이동경로</a:t>
            </a:r>
            <a:endParaRPr sz="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UI </a:t>
            </a:r>
            <a:r>
              <a:rPr lang="ko" sz="1200"/>
              <a:t>-모니터링 시스템</a:t>
            </a:r>
            <a:endParaRPr sz="1200"/>
          </a:p>
        </p:txBody>
      </p:sp>
      <p:sp>
        <p:nvSpPr>
          <p:cNvPr id="474" name="Google Shape;474;p28"/>
          <p:cNvSpPr txBox="1"/>
          <p:nvPr/>
        </p:nvSpPr>
        <p:spPr>
          <a:xfrm>
            <a:off x="311700" y="2542600"/>
            <a:ext cx="47190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2. 실시간 모니터링</a:t>
            </a:r>
            <a:r>
              <a:rPr lang="ko">
                <a:solidFill>
                  <a:schemeClr val="dk1"/>
                </a:solidFill>
              </a:rPr>
              <a:t>(학습경로 이탈 감지)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- 학습된 경로와 발생한 transaction을 비교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                       {학습된 경로} n {발생한 transaction}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                       {학습된 경로} U {발생한 transaction}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      임계치  :  heuristic하게 결정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475" name="Google Shape;47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5825" y="494150"/>
            <a:ext cx="3297625" cy="1996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6" name="Google Shape;476;p28"/>
          <p:cNvCxnSpPr/>
          <p:nvPr/>
        </p:nvCxnSpPr>
        <p:spPr>
          <a:xfrm>
            <a:off x="6637575" y="828985"/>
            <a:ext cx="415200" cy="398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7" name="Google Shape;477;p28"/>
          <p:cNvCxnSpPr/>
          <p:nvPr/>
        </p:nvCxnSpPr>
        <p:spPr>
          <a:xfrm>
            <a:off x="7052660" y="1227420"/>
            <a:ext cx="895200" cy="545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8" name="Google Shape;478;p28"/>
          <p:cNvCxnSpPr/>
          <p:nvPr/>
        </p:nvCxnSpPr>
        <p:spPr>
          <a:xfrm flipH="1" rot="10800000">
            <a:off x="6494199" y="1773017"/>
            <a:ext cx="1453500" cy="555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9" name="Google Shape;479;p28"/>
          <p:cNvCxnSpPr/>
          <p:nvPr/>
        </p:nvCxnSpPr>
        <p:spPr>
          <a:xfrm flipH="1" rot="10800000">
            <a:off x="6494199" y="2066417"/>
            <a:ext cx="360900" cy="262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0" name="Google Shape;480;p28"/>
          <p:cNvCxnSpPr/>
          <p:nvPr/>
        </p:nvCxnSpPr>
        <p:spPr>
          <a:xfrm>
            <a:off x="7047926" y="1237981"/>
            <a:ext cx="69300" cy="277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1" name="Google Shape;481;p28"/>
          <p:cNvCxnSpPr/>
          <p:nvPr/>
        </p:nvCxnSpPr>
        <p:spPr>
          <a:xfrm>
            <a:off x="7117264" y="1515814"/>
            <a:ext cx="98700" cy="262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2" name="Google Shape;482;p28"/>
          <p:cNvCxnSpPr/>
          <p:nvPr/>
        </p:nvCxnSpPr>
        <p:spPr>
          <a:xfrm flipH="1">
            <a:off x="6859922" y="1757072"/>
            <a:ext cx="356100" cy="309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3" name="Google Shape;483;p28"/>
          <p:cNvSpPr txBox="1"/>
          <p:nvPr/>
        </p:nvSpPr>
        <p:spPr>
          <a:xfrm>
            <a:off x="3830725" y="445025"/>
            <a:ext cx="15951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A씨의 학습경로 이탈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-&gt; 기준 임계치 내에 복귀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-&gt; 정상</a:t>
            </a:r>
            <a:endParaRPr sz="800"/>
          </a:p>
        </p:txBody>
      </p:sp>
      <p:sp>
        <p:nvSpPr>
          <p:cNvPr id="484" name="Google Shape;484;p28"/>
          <p:cNvSpPr txBox="1"/>
          <p:nvPr/>
        </p:nvSpPr>
        <p:spPr>
          <a:xfrm>
            <a:off x="3830725" y="4018950"/>
            <a:ext cx="15951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A씨의 학습경로 이탈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-&gt; 기준 임계치 내에 미복귀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-&gt; 이탈 감지</a:t>
            </a:r>
            <a:endParaRPr sz="800"/>
          </a:p>
        </p:txBody>
      </p:sp>
      <p:cxnSp>
        <p:nvCxnSpPr>
          <p:cNvPr id="485" name="Google Shape;485;p28"/>
          <p:cNvCxnSpPr/>
          <p:nvPr/>
        </p:nvCxnSpPr>
        <p:spPr>
          <a:xfrm>
            <a:off x="7947850" y="1757075"/>
            <a:ext cx="60900" cy="2946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86" name="Google Shape;48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5825" y="2498237"/>
            <a:ext cx="3297625" cy="1996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7" name="Google Shape;487;p28"/>
          <p:cNvCxnSpPr/>
          <p:nvPr/>
        </p:nvCxnSpPr>
        <p:spPr>
          <a:xfrm>
            <a:off x="6637575" y="2833073"/>
            <a:ext cx="415200" cy="398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8" name="Google Shape;488;p28"/>
          <p:cNvCxnSpPr/>
          <p:nvPr/>
        </p:nvCxnSpPr>
        <p:spPr>
          <a:xfrm>
            <a:off x="7052660" y="3231507"/>
            <a:ext cx="895200" cy="545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9" name="Google Shape;489;p28"/>
          <p:cNvCxnSpPr/>
          <p:nvPr/>
        </p:nvCxnSpPr>
        <p:spPr>
          <a:xfrm flipH="1" rot="10800000">
            <a:off x="6494199" y="3777105"/>
            <a:ext cx="1453500" cy="555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0" name="Google Shape;490;p28"/>
          <p:cNvCxnSpPr/>
          <p:nvPr/>
        </p:nvCxnSpPr>
        <p:spPr>
          <a:xfrm flipH="1" rot="10800000">
            <a:off x="6494199" y="4070505"/>
            <a:ext cx="360900" cy="262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1" name="Google Shape;491;p28"/>
          <p:cNvCxnSpPr/>
          <p:nvPr/>
        </p:nvCxnSpPr>
        <p:spPr>
          <a:xfrm>
            <a:off x="7047926" y="3242069"/>
            <a:ext cx="69300" cy="277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2" name="Google Shape;492;p28"/>
          <p:cNvCxnSpPr/>
          <p:nvPr/>
        </p:nvCxnSpPr>
        <p:spPr>
          <a:xfrm>
            <a:off x="7117264" y="3519902"/>
            <a:ext cx="98700" cy="262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3" name="Google Shape;493;p28"/>
          <p:cNvCxnSpPr/>
          <p:nvPr/>
        </p:nvCxnSpPr>
        <p:spPr>
          <a:xfrm flipH="1">
            <a:off x="6859922" y="3761160"/>
            <a:ext cx="356100" cy="309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4" name="Google Shape;494;p28"/>
          <p:cNvCxnSpPr/>
          <p:nvPr/>
        </p:nvCxnSpPr>
        <p:spPr>
          <a:xfrm flipH="1" rot="10800000">
            <a:off x="7060825" y="2978750"/>
            <a:ext cx="191100" cy="2262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5" name="Google Shape;495;p28"/>
          <p:cNvCxnSpPr/>
          <p:nvPr/>
        </p:nvCxnSpPr>
        <p:spPr>
          <a:xfrm rot="10800000">
            <a:off x="7244625" y="2971675"/>
            <a:ext cx="686400" cy="2262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6" name="Google Shape;496;p28"/>
          <p:cNvCxnSpPr/>
          <p:nvPr/>
        </p:nvCxnSpPr>
        <p:spPr>
          <a:xfrm>
            <a:off x="7931025" y="3212025"/>
            <a:ext cx="21300" cy="5802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7" name="Google Shape;497;p28"/>
          <p:cNvCxnSpPr/>
          <p:nvPr/>
        </p:nvCxnSpPr>
        <p:spPr>
          <a:xfrm flipH="1" rot="10800000">
            <a:off x="6501900" y="2051625"/>
            <a:ext cx="1521000" cy="2619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8" name="Google Shape;498;p28"/>
          <p:cNvCxnSpPr/>
          <p:nvPr/>
        </p:nvCxnSpPr>
        <p:spPr>
          <a:xfrm>
            <a:off x="1305525" y="2571750"/>
            <a:ext cx="3238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9" name="Google Shape;499;p28"/>
          <p:cNvSpPr txBox="1"/>
          <p:nvPr/>
        </p:nvSpPr>
        <p:spPr>
          <a:xfrm>
            <a:off x="577275" y="2434675"/>
            <a:ext cx="12132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 공식 : 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500" name="Google Shape;500;p28"/>
          <p:cNvCxnSpPr/>
          <p:nvPr/>
        </p:nvCxnSpPr>
        <p:spPr>
          <a:xfrm>
            <a:off x="5492725" y="4684798"/>
            <a:ext cx="644700" cy="7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1" name="Google Shape;501;p28"/>
          <p:cNvSpPr txBox="1"/>
          <p:nvPr/>
        </p:nvSpPr>
        <p:spPr>
          <a:xfrm>
            <a:off x="6137425" y="4549800"/>
            <a:ext cx="7890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학습경로</a:t>
            </a:r>
            <a:endParaRPr sz="800"/>
          </a:p>
        </p:txBody>
      </p:sp>
      <p:cxnSp>
        <p:nvCxnSpPr>
          <p:cNvPr id="502" name="Google Shape;502;p28"/>
          <p:cNvCxnSpPr/>
          <p:nvPr/>
        </p:nvCxnSpPr>
        <p:spPr>
          <a:xfrm>
            <a:off x="5492725" y="4972173"/>
            <a:ext cx="644700" cy="7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3" name="Google Shape;503;p28"/>
          <p:cNvSpPr txBox="1"/>
          <p:nvPr/>
        </p:nvSpPr>
        <p:spPr>
          <a:xfrm>
            <a:off x="6137425" y="4837175"/>
            <a:ext cx="7890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이동경로</a:t>
            </a:r>
            <a:endParaRPr sz="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개발 계획 </a:t>
            </a:r>
            <a:r>
              <a:rPr lang="ko" sz="1000"/>
              <a:t>빈발 출현공간 탐지 모듈</a:t>
            </a:r>
            <a:endParaRPr sz="1000"/>
          </a:p>
        </p:txBody>
      </p:sp>
      <p:graphicFrame>
        <p:nvGraphicFramePr>
          <p:cNvPr id="509" name="Google Shape;509;p29"/>
          <p:cNvGraphicFramePr/>
          <p:nvPr/>
        </p:nvGraphicFramePr>
        <p:xfrm>
          <a:off x="152400" y="111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{EE2B2060-B5F4-4B23-8A30-FA5E06DBA83E}</a:tableStyleId>
              </a:tblPr>
              <a:tblGrid>
                <a:gridCol w="1085750"/>
                <a:gridCol w="1511150"/>
                <a:gridCol w="4650825"/>
                <a:gridCol w="752400"/>
                <a:gridCol w="866675"/>
              </a:tblGrid>
              <a:tr h="265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/>
                        <a:t>모드</a:t>
                      </a:r>
                      <a:endParaRPr b="1" sz="800"/>
                    </a:p>
                  </a:txBody>
                  <a:tcPr marT="63500" marB="63500" marR="63500" marL="63500" anchor="ctr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/>
                        <a:t>기능</a:t>
                      </a:r>
                      <a:endParaRPr b="1" sz="800"/>
                    </a:p>
                  </a:txBody>
                  <a:tcPr marT="63500" marB="63500" marR="63500" marL="63500" anchor="ctr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/>
                        <a:t>내용</a:t>
                      </a:r>
                      <a:endParaRPr b="1" sz="800"/>
                    </a:p>
                  </a:txBody>
                  <a:tcPr marT="63500" marB="63500" marR="63500" marL="63500" anchor="ctr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/>
                        <a:t>담당자</a:t>
                      </a:r>
                      <a:endParaRPr b="1" sz="800"/>
                    </a:p>
                  </a:txBody>
                  <a:tcPr marT="63500" marB="63500" marR="63500" marL="63500" anchor="ctr">
                    <a:solidFill>
                      <a:srgbClr val="B7B7B7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/>
                        <a:t>날짜</a:t>
                      </a:r>
                      <a:endParaRPr b="1" sz="800"/>
                    </a:p>
                  </a:txBody>
                  <a:tcPr marT="63500" marB="63500" marR="63500" marL="63500" anchor="ctr">
                    <a:solidFill>
                      <a:srgbClr val="B7B7B7"/>
                    </a:solidFill>
                  </a:tcPr>
                </a:tc>
              </a:tr>
              <a:tr h="301950">
                <a:tc rowSpan="5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700"/>
                        <a:t>학습 모드</a:t>
                      </a:r>
                      <a:endParaRPr b="1" sz="700"/>
                    </a:p>
                  </a:txBody>
                  <a:tcPr marT="63500" marB="63500" marR="63500" marL="635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등록인 ID 분기</a:t>
                      </a:r>
                      <a:endParaRPr sz="700"/>
                    </a:p>
                  </a:txBody>
                  <a:tcPr marT="63500" marB="63500" marR="63500" marL="63500" anchor="ctr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‘등록인 출현 로그’를 AKKA (혹은 Kafka)를 이용해 ‘등록인 ID’별로 분기시켜서 다음 Actor (혹은 Topic)으로 전송</a:t>
                      </a:r>
                      <a:endParaRPr sz="700"/>
                    </a:p>
                  </a:txBody>
                  <a:tcPr marT="63500" marB="63500" marR="63500" marL="63500" anchor="ctr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김현우</a:t>
                      </a:r>
                      <a:endParaRPr sz="700"/>
                    </a:p>
                  </a:txBody>
                  <a:tcPr marT="63500" marB="63500" marR="63500" marL="63500" anchor="ctr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2/7(완)</a:t>
                      </a:r>
                      <a:endParaRPr sz="700"/>
                    </a:p>
                  </a:txBody>
                  <a:tcPr marT="63500" marB="63500" marR="63500" marL="63500" anchor="ctr">
                    <a:solidFill>
                      <a:srgbClr val="EFEFEF"/>
                    </a:solidFill>
                  </a:tcPr>
                </a:tc>
              </a:tr>
              <a:tr h="3561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transaction ID 생성</a:t>
                      </a:r>
                      <a:endParaRPr sz="7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(timezon)</a:t>
                      </a:r>
                      <a:endParaRPr sz="700"/>
                    </a:p>
                  </a:txBody>
                  <a:tcPr marT="63500" marB="63500" marR="63500" marL="63500" anchor="ctr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700">
                          <a:solidFill>
                            <a:schemeClr val="dk1"/>
                          </a:solidFill>
                        </a:rPr>
                        <a:t>분기된 각 Actor에서 ‘</a:t>
                      </a:r>
                      <a:r>
                        <a:rPr lang="ko" sz="700">
                          <a:solidFill>
                            <a:schemeClr val="dk1"/>
                          </a:solidFill>
                        </a:rPr>
                        <a:t>등록인 출현 로그’로 부터 ‘등록인 출현공간 트랜잭션’을 생성하여 보관</a:t>
                      </a:r>
                      <a:endParaRPr sz="700"/>
                    </a:p>
                  </a:txBody>
                  <a:tcPr marT="63500" marB="63500" marR="63500" marL="63500" anchor="ctr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 김현우</a:t>
                      </a:r>
                      <a:endParaRPr sz="700"/>
                    </a:p>
                  </a:txBody>
                  <a:tcPr marT="63500" marB="63500" marR="63500" marL="63500" anchor="ctr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2/8</a:t>
                      </a:r>
                      <a:r>
                        <a:rPr lang="ko" sz="700">
                          <a:solidFill>
                            <a:schemeClr val="dk1"/>
                          </a:solidFill>
                        </a:rPr>
                        <a:t>(완)</a:t>
                      </a:r>
                      <a:endParaRPr sz="700"/>
                    </a:p>
                  </a:txBody>
                  <a:tcPr marT="63500" marB="63500" marR="63500" marL="63500" anchor="ctr">
                    <a:solidFill>
                      <a:srgbClr val="EFEFEF"/>
                    </a:solidFill>
                  </a:tcPr>
                </a:tc>
              </a:tr>
              <a:tr h="3019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데이터 입력 테스트 </a:t>
                      </a:r>
                      <a:endParaRPr sz="700"/>
                    </a:p>
                  </a:txBody>
                  <a:tcPr marT="63500" marB="63500" marR="63500" marL="635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모듈이 데이터를 잘 입력받는지 확인</a:t>
                      </a:r>
                      <a:endParaRPr sz="700"/>
                    </a:p>
                  </a:txBody>
                  <a:tcPr marT="63500" marB="63500" marR="63500" marL="635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김현우</a:t>
                      </a:r>
                      <a:endParaRPr sz="700"/>
                    </a:p>
                  </a:txBody>
                  <a:tcPr marT="63500" marB="63500" marR="63500" marL="635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2/11</a:t>
                      </a:r>
                      <a:r>
                        <a:rPr lang="ko" sz="700">
                          <a:solidFill>
                            <a:schemeClr val="dk1"/>
                          </a:solidFill>
                        </a:rPr>
                        <a:t>(완)</a:t>
                      </a:r>
                      <a:endParaRPr sz="700"/>
                    </a:p>
                  </a:txBody>
                  <a:tcPr marT="63500" marB="63500" marR="63500" marL="63500" anchor="ctr"/>
                </a:tc>
              </a:tr>
              <a:tr h="3019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분기 테스트</a:t>
                      </a:r>
                      <a:endParaRPr sz="700"/>
                    </a:p>
                  </a:txBody>
                  <a:tcPr marT="63500" marB="63500" marR="63500" marL="635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모듈이 ‘등록인 ID’별로 분기되는지 확인</a:t>
                      </a:r>
                      <a:endParaRPr sz="700"/>
                    </a:p>
                  </a:txBody>
                  <a:tcPr marT="63500" marB="63500" marR="63500" marL="635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김현우</a:t>
                      </a:r>
                      <a:endParaRPr sz="700"/>
                    </a:p>
                  </a:txBody>
                  <a:tcPr marT="63500" marB="63500" marR="63500" marL="635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2/12</a:t>
                      </a:r>
                      <a:r>
                        <a:rPr lang="ko" sz="700">
                          <a:solidFill>
                            <a:schemeClr val="dk1"/>
                          </a:solidFill>
                        </a:rPr>
                        <a:t>(완)</a:t>
                      </a:r>
                      <a:endParaRPr sz="700"/>
                    </a:p>
                  </a:txBody>
                  <a:tcPr marT="63500" marB="63500" marR="63500" marL="63500" anchor="ctr"/>
                </a:tc>
              </a:tr>
              <a:tr h="3019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700">
                          <a:solidFill>
                            <a:schemeClr val="dk1"/>
                          </a:solidFill>
                        </a:rPr>
                        <a:t>FP Miner 연결 테스트</a:t>
                      </a:r>
                      <a:endParaRPr sz="700"/>
                    </a:p>
                  </a:txBody>
                  <a:tcPr marT="63500" marB="63500" marR="63500" marL="635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보관된 데이터가 FP Miner에서 사용할 수 있는지 확인</a:t>
                      </a:r>
                      <a:endParaRPr sz="700"/>
                    </a:p>
                  </a:txBody>
                  <a:tcPr marT="63500" marB="63500" marR="63500" marL="635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김현우</a:t>
                      </a:r>
                      <a:endParaRPr sz="700"/>
                    </a:p>
                  </a:txBody>
                  <a:tcPr marT="63500" marB="63500" marR="63500" marL="635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2/13</a:t>
                      </a:r>
                      <a:endParaRPr sz="700"/>
                    </a:p>
                  </a:txBody>
                  <a:tcPr marT="63500" marB="63500" marR="63500" marL="63500" anchor="ctr"/>
                </a:tc>
              </a:tr>
              <a:tr h="301950">
                <a:tc rowSpan="5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700"/>
                        <a:t>모니터링 모드</a:t>
                      </a:r>
                      <a:endParaRPr b="1" sz="700"/>
                    </a:p>
                  </a:txBody>
                  <a:tcPr marT="63500" marB="63500" marR="63500" marL="6350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DB 연결</a:t>
                      </a:r>
                      <a:endParaRPr sz="700"/>
                    </a:p>
                  </a:txBody>
                  <a:tcPr marT="63500" marB="63500" marR="63500" marL="63500" anchor="ctr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모듈과 데이터베이스 연결</a:t>
                      </a:r>
                      <a:endParaRPr sz="700"/>
                    </a:p>
                  </a:txBody>
                  <a:tcPr marT="63500" marB="63500" marR="63500" marL="63500" anchor="ctr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김현우</a:t>
                      </a:r>
                      <a:endParaRPr sz="700"/>
                    </a:p>
                  </a:txBody>
                  <a:tcPr marT="63500" marB="63500" marR="63500" marL="63500" anchor="ctr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2/14</a:t>
                      </a:r>
                      <a:endParaRPr sz="700"/>
                    </a:p>
                  </a:txBody>
                  <a:tcPr marT="63500" marB="63500" marR="63500" marL="63500" anchor="ctr">
                    <a:solidFill>
                      <a:srgbClr val="EFEFEF"/>
                    </a:solidFill>
                  </a:tcPr>
                </a:tc>
              </a:tr>
              <a:tr h="3019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DB 조회</a:t>
                      </a:r>
                      <a:endParaRPr sz="700"/>
                    </a:p>
                  </a:txBody>
                  <a:tcPr marT="63500" marB="63500" marR="63500" marL="63500" anchor="ctr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DB에 ‘등록인 ID’, ‘cctv ID’가 학습되어있는지 조회</a:t>
                      </a:r>
                      <a:endParaRPr sz="700"/>
                    </a:p>
                  </a:txBody>
                  <a:tcPr marT="63500" marB="63500" marR="63500" marL="63500" anchor="ctr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김현우</a:t>
                      </a:r>
                      <a:endParaRPr sz="700"/>
                    </a:p>
                  </a:txBody>
                  <a:tcPr marT="63500" marB="63500" marR="63500" marL="63500" anchor="ctr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2/15</a:t>
                      </a:r>
                      <a:endParaRPr sz="700"/>
                    </a:p>
                  </a:txBody>
                  <a:tcPr marT="63500" marB="63500" marR="63500" marL="63500" anchor="ctr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019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결과 로그 생성</a:t>
                      </a:r>
                      <a:endParaRPr sz="7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조회 결과를 데이터로 생성</a:t>
                      </a:r>
                      <a:endParaRPr sz="7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김현우</a:t>
                      </a:r>
                      <a:endParaRPr sz="7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2/18</a:t>
                      </a:r>
                      <a:endParaRPr sz="7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019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데이터 전송</a:t>
                      </a:r>
                      <a:endParaRPr sz="7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조회 결과를  통하여 정상/이탈 여부를 모니터링 시스템으로 전송</a:t>
                      </a:r>
                      <a:endParaRPr sz="7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김현우</a:t>
                      </a:r>
                      <a:endParaRPr sz="7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2/19</a:t>
                      </a:r>
                      <a:endParaRPr sz="7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019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실시간 테스트</a:t>
                      </a:r>
                      <a:endParaRPr sz="7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실시간 프로세스로 처리되는지 확인</a:t>
                      </a:r>
                      <a:endParaRPr sz="7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700">
                          <a:solidFill>
                            <a:schemeClr val="dk1"/>
                          </a:solidFill>
                        </a:rPr>
                        <a:t>김현우</a:t>
                      </a:r>
                      <a:endParaRPr sz="7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chemeClr val="dk1"/>
                          </a:solidFill>
                        </a:rPr>
                        <a:t>2/20</a:t>
                      </a:r>
                      <a:endParaRPr sz="7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1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700"/>
                        <a:t>종합 테스트</a:t>
                      </a:r>
                      <a:endParaRPr b="1" sz="700"/>
                    </a:p>
                  </a:txBody>
                  <a:tcPr marT="63500" marB="63500" marR="63500" marL="63500" anchor="ctr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피드백</a:t>
                      </a:r>
                      <a:endParaRPr sz="7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피드백</a:t>
                      </a:r>
                      <a:endParaRPr sz="7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700">
                          <a:solidFill>
                            <a:schemeClr val="dk1"/>
                          </a:solidFill>
                        </a:rPr>
                        <a:t>김현우</a:t>
                      </a:r>
                      <a:endParaRPr sz="7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2/21</a:t>
                      </a:r>
                      <a:endParaRPr sz="7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1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700"/>
                        <a:t>개선 </a:t>
                      </a:r>
                      <a:endParaRPr b="1" sz="700"/>
                    </a:p>
                  </a:txBody>
                  <a:tcPr marT="63500" marB="63500" marR="63500" marL="63500" anchor="ctr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개선</a:t>
                      </a:r>
                      <a:endParaRPr sz="7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성능 개선 및 기능 개선</a:t>
                      </a:r>
                      <a:endParaRPr sz="7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>
                          <a:solidFill>
                            <a:schemeClr val="dk1"/>
                          </a:solidFill>
                        </a:rPr>
                        <a:t>김현우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2/26~2/28</a:t>
                      </a:r>
                      <a:endParaRPr sz="7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비교</a:t>
            </a:r>
            <a:r>
              <a:rPr lang="ko" sz="1000"/>
              <a:t>(</a:t>
            </a:r>
            <a:r>
              <a:rPr lang="ko" sz="1000"/>
              <a:t>단일 CCTV 객체 이동 경로 탐색 vs 빈발 출현 공간 시퀀스</a:t>
            </a:r>
            <a:r>
              <a:rPr lang="ko" sz="1000"/>
              <a:t>)</a:t>
            </a:r>
            <a:endParaRPr sz="1000"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1375" y="1104125"/>
            <a:ext cx="2679949" cy="192002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3" name="Google Shape;73;p14"/>
          <p:cNvGraphicFramePr/>
          <p:nvPr/>
        </p:nvGraphicFramePr>
        <p:xfrm>
          <a:off x="1081375" y="11041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{180ED668-E5FE-4FE0-A34E-A97AE2A763F7}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66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66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40000">
                        <a:alpha val="2667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40000">
                        <a:alpha val="2667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66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40000">
                        <a:alpha val="2667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40000">
                        <a:alpha val="2667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66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40000">
                        <a:alpha val="2667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40000">
                        <a:alpha val="2667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40000">
                        <a:alpha val="2667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40000">
                        <a:alpha val="26670"/>
                      </a:srgbClr>
                    </a:solidFill>
                  </a:tcPr>
                </a:tc>
              </a:tr>
              <a:tr h="66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40000">
                        <a:alpha val="2667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40000">
                        <a:alpha val="26670"/>
                      </a:srgbClr>
                    </a:solidFill>
                  </a:tcPr>
                </a:tc>
              </a:tr>
              <a:tr h="66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40000">
                        <a:alpha val="2667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40000">
                        <a:alpha val="26670"/>
                      </a:srgbClr>
                    </a:solidFill>
                  </a:tcPr>
                </a:tc>
              </a:tr>
              <a:tr h="66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40000">
                        <a:alpha val="2667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74" name="Google Shape;74;p14"/>
          <p:cNvGraphicFramePr/>
          <p:nvPr/>
        </p:nvGraphicFramePr>
        <p:xfrm>
          <a:off x="475550" y="458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{180ED668-E5FE-4FE0-A34E-A97AE2A763F7}</a:tableStyleId>
              </a:tblPr>
              <a:tblGrid>
                <a:gridCol w="744350"/>
                <a:gridCol w="744350"/>
                <a:gridCol w="744350"/>
                <a:gridCol w="744350"/>
                <a:gridCol w="744350"/>
              </a:tblGrid>
              <a:tr h="271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카메라 ID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프로필 ID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길 ID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패턴 ID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그리드 ID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75" name="Google Shape;7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1825" y="1104125"/>
            <a:ext cx="2679950" cy="192002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6" name="Google Shape;76;p14"/>
          <p:cNvGraphicFramePr/>
          <p:nvPr/>
        </p:nvGraphicFramePr>
        <p:xfrm>
          <a:off x="5581825" y="11041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{180ED668-E5FE-4FE0-A34E-A97AE2A763F7}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66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66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40000">
                        <a:alpha val="2667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66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40000">
                        <a:alpha val="2667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66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40000">
                        <a:alpha val="2667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66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40000">
                        <a:alpha val="2667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66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40000">
                        <a:alpha val="2667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40000">
                        <a:alpha val="2667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236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77" name="Google Shape;77;p14"/>
          <p:cNvGraphicFramePr/>
          <p:nvPr/>
        </p:nvGraphicFramePr>
        <p:xfrm>
          <a:off x="5145700" y="458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{180ED668-E5FE-4FE0-A34E-A97AE2A763F7}</a:tableStyleId>
              </a:tblPr>
              <a:tblGrid>
                <a:gridCol w="744350"/>
                <a:gridCol w="744350"/>
                <a:gridCol w="744350"/>
                <a:gridCol w="744350"/>
                <a:gridCol w="744350"/>
              </a:tblGrid>
              <a:tr h="271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등록인</a:t>
                      </a:r>
                      <a:r>
                        <a:rPr lang="ko" sz="1000"/>
                        <a:t>ID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프로필 ID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길 ID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패턴 ID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카메라</a:t>
                      </a:r>
                      <a:r>
                        <a:rPr lang="ko" sz="1000"/>
                        <a:t>ID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78" name="Google Shape;78;p14"/>
          <p:cNvGraphicFramePr/>
          <p:nvPr/>
        </p:nvGraphicFramePr>
        <p:xfrm>
          <a:off x="5420513" y="4054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{180ED668-E5FE-4FE0-A34E-A97AE2A763F7}</a:tableStyleId>
              </a:tblPr>
              <a:tblGrid>
                <a:gridCol w="793025"/>
                <a:gridCol w="793025"/>
                <a:gridCol w="793025"/>
                <a:gridCol w="793025"/>
              </a:tblGrid>
              <a:tr h="319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timestamp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등록인 ID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timezone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cctv ID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79" name="Google Shape;79;p14"/>
          <p:cNvGraphicFramePr/>
          <p:nvPr/>
        </p:nvGraphicFramePr>
        <p:xfrm>
          <a:off x="311688" y="3237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{180ED668-E5FE-4FE0-A34E-A97AE2A763F7}</a:tableStyleId>
              </a:tblPr>
              <a:tblGrid>
                <a:gridCol w="780575"/>
                <a:gridCol w="780575"/>
                <a:gridCol w="780575"/>
                <a:gridCol w="780575"/>
                <a:gridCol w="780575"/>
              </a:tblGrid>
              <a:tr h="271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timestamp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카메라 ID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객체</a:t>
                      </a:r>
                      <a:r>
                        <a:rPr lang="ko" sz="1000"/>
                        <a:t> ID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그리드ID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...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0" name="Google Shape;80;p14"/>
          <p:cNvSpPr txBox="1"/>
          <p:nvPr/>
        </p:nvSpPr>
        <p:spPr>
          <a:xfrm>
            <a:off x="3748550" y="3098188"/>
            <a:ext cx="18459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CCTV 로그</a:t>
            </a:r>
            <a:endParaRPr sz="1000"/>
          </a:p>
        </p:txBody>
      </p:sp>
      <p:graphicFrame>
        <p:nvGraphicFramePr>
          <p:cNvPr id="81" name="Google Shape;81;p14"/>
          <p:cNvGraphicFramePr/>
          <p:nvPr/>
        </p:nvGraphicFramePr>
        <p:xfrm>
          <a:off x="750363" y="4063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{180ED668-E5FE-4FE0-A34E-A97AE2A763F7}</a:tableStyleId>
              </a:tblPr>
              <a:tblGrid>
                <a:gridCol w="793025"/>
                <a:gridCol w="793025"/>
                <a:gridCol w="793025"/>
                <a:gridCol w="793025"/>
              </a:tblGrid>
              <a:tr h="4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timestamp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cctv</a:t>
                      </a:r>
                      <a:r>
                        <a:rPr lang="ko" sz="1000"/>
                        <a:t> ID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object</a:t>
                      </a:r>
                      <a:r>
                        <a:rPr lang="ko" sz="1000"/>
                        <a:t> ID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그리그</a:t>
                      </a:r>
                      <a:r>
                        <a:rPr lang="ko" sz="1000"/>
                        <a:t> ID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2" name="Google Shape;82;p14"/>
          <p:cNvSpPr txBox="1"/>
          <p:nvPr/>
        </p:nvSpPr>
        <p:spPr>
          <a:xfrm>
            <a:off x="5993922" y="3580525"/>
            <a:ext cx="20253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등록인 출현 공간 트랜잭션</a:t>
            </a:r>
            <a:endParaRPr sz="800"/>
          </a:p>
        </p:txBody>
      </p:sp>
      <p:sp>
        <p:nvSpPr>
          <p:cNvPr id="83" name="Google Shape;83;p14"/>
          <p:cNvSpPr txBox="1"/>
          <p:nvPr/>
        </p:nvSpPr>
        <p:spPr>
          <a:xfrm>
            <a:off x="1323772" y="3580525"/>
            <a:ext cx="20253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이동객체 트랜잭션</a:t>
            </a:r>
            <a:endParaRPr sz="800"/>
          </a:p>
        </p:txBody>
      </p:sp>
      <p:cxnSp>
        <p:nvCxnSpPr>
          <p:cNvPr id="84" name="Google Shape;84;p14"/>
          <p:cNvCxnSpPr/>
          <p:nvPr/>
        </p:nvCxnSpPr>
        <p:spPr>
          <a:xfrm>
            <a:off x="4671498" y="3647713"/>
            <a:ext cx="0" cy="34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" name="Google Shape;85;p14"/>
          <p:cNvSpPr txBox="1"/>
          <p:nvPr/>
        </p:nvSpPr>
        <p:spPr>
          <a:xfrm>
            <a:off x="4248948" y="3860750"/>
            <a:ext cx="8451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트랜잭션</a:t>
            </a:r>
            <a:endParaRPr sz="800"/>
          </a:p>
        </p:txBody>
      </p:sp>
      <p:cxnSp>
        <p:nvCxnSpPr>
          <p:cNvPr id="86" name="Google Shape;86;p14"/>
          <p:cNvCxnSpPr/>
          <p:nvPr/>
        </p:nvCxnSpPr>
        <p:spPr>
          <a:xfrm>
            <a:off x="4671498" y="4240550"/>
            <a:ext cx="0" cy="34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" name="Google Shape;87;p14"/>
          <p:cNvSpPr txBox="1"/>
          <p:nvPr/>
        </p:nvSpPr>
        <p:spPr>
          <a:xfrm>
            <a:off x="4248948" y="4434000"/>
            <a:ext cx="8451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DB</a:t>
            </a:r>
            <a:endParaRPr sz="800"/>
          </a:p>
        </p:txBody>
      </p:sp>
      <p:cxnSp>
        <p:nvCxnSpPr>
          <p:cNvPr id="88" name="Google Shape;88;p14"/>
          <p:cNvCxnSpPr/>
          <p:nvPr/>
        </p:nvCxnSpPr>
        <p:spPr>
          <a:xfrm>
            <a:off x="4671498" y="4802400"/>
            <a:ext cx="0" cy="34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4"/>
          <p:cNvCxnSpPr>
            <a:endCxn id="80" idx="0"/>
          </p:cNvCxnSpPr>
          <p:nvPr/>
        </p:nvCxnSpPr>
        <p:spPr>
          <a:xfrm>
            <a:off x="4671500" y="1152388"/>
            <a:ext cx="0" cy="194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90" name="Google Shape;90;p14"/>
          <p:cNvGraphicFramePr/>
          <p:nvPr/>
        </p:nvGraphicFramePr>
        <p:xfrm>
          <a:off x="5186063" y="3237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{180ED668-E5FE-4FE0-A34E-A97AE2A763F7}</a:tableStyleId>
              </a:tblPr>
              <a:tblGrid>
                <a:gridCol w="910250"/>
                <a:gridCol w="910250"/>
                <a:gridCol w="910250"/>
                <a:gridCol w="910250"/>
              </a:tblGrid>
              <a:tr h="271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timestamp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카메라 ID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등록인 ID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...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1" name="Google Shape;91;p14"/>
          <p:cNvSpPr/>
          <p:nvPr/>
        </p:nvSpPr>
        <p:spPr>
          <a:xfrm>
            <a:off x="7113225" y="2519250"/>
            <a:ext cx="111000" cy="105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7496075" y="2483775"/>
            <a:ext cx="111000" cy="105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7655425" y="2289125"/>
            <a:ext cx="111000" cy="105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7321175" y="2011625"/>
            <a:ext cx="111000" cy="105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7321175" y="1719813"/>
            <a:ext cx="111000" cy="105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7321175" y="1462163"/>
            <a:ext cx="111000" cy="105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빈발 출현 공간 시퀀스 </a:t>
            </a:r>
            <a:r>
              <a:rPr lang="ko" sz="1200"/>
              <a:t>-학습 모드</a:t>
            </a:r>
            <a:endParaRPr sz="1200"/>
          </a:p>
        </p:txBody>
      </p:sp>
      <p:sp>
        <p:nvSpPr>
          <p:cNvPr id="102" name="Google Shape;102;p15"/>
          <p:cNvSpPr txBox="1"/>
          <p:nvPr/>
        </p:nvSpPr>
        <p:spPr>
          <a:xfrm>
            <a:off x="626313" y="1144000"/>
            <a:ext cx="28089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등록인 출현 공간 로그</a:t>
            </a:r>
            <a:endParaRPr b="1" sz="1200"/>
          </a:p>
        </p:txBody>
      </p:sp>
      <p:sp>
        <p:nvSpPr>
          <p:cNvPr id="103" name="Google Shape;103;p15"/>
          <p:cNvSpPr txBox="1"/>
          <p:nvPr/>
        </p:nvSpPr>
        <p:spPr>
          <a:xfrm>
            <a:off x="1198538" y="2773700"/>
            <a:ext cx="1788900" cy="4755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빈발 출현공간 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탐지 모듈</a:t>
            </a:r>
            <a:endParaRPr/>
          </a:p>
        </p:txBody>
      </p:sp>
      <p:sp>
        <p:nvSpPr>
          <p:cNvPr id="104" name="Google Shape;104;p15"/>
          <p:cNvSpPr txBox="1"/>
          <p:nvPr/>
        </p:nvSpPr>
        <p:spPr>
          <a:xfrm>
            <a:off x="4956875" y="3415738"/>
            <a:ext cx="1788900" cy="4755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경로 탐색 모듈</a:t>
            </a:r>
            <a:endParaRPr/>
          </a:p>
        </p:txBody>
      </p:sp>
      <p:cxnSp>
        <p:nvCxnSpPr>
          <p:cNvPr id="105" name="Google Shape;105;p15"/>
          <p:cNvCxnSpPr/>
          <p:nvPr/>
        </p:nvCxnSpPr>
        <p:spPr>
          <a:xfrm>
            <a:off x="2092988" y="1910075"/>
            <a:ext cx="0" cy="14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5"/>
          <p:cNvCxnSpPr/>
          <p:nvPr/>
        </p:nvCxnSpPr>
        <p:spPr>
          <a:xfrm flipH="1" rot="10800000">
            <a:off x="3046913" y="2999750"/>
            <a:ext cx="7806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5"/>
          <p:cNvCxnSpPr/>
          <p:nvPr/>
        </p:nvCxnSpPr>
        <p:spPr>
          <a:xfrm>
            <a:off x="8149750" y="4440763"/>
            <a:ext cx="164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" name="Google Shape;108;p15"/>
          <p:cNvSpPr txBox="1"/>
          <p:nvPr/>
        </p:nvSpPr>
        <p:spPr>
          <a:xfrm>
            <a:off x="8377825" y="3899575"/>
            <a:ext cx="663900" cy="10824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DB</a:t>
            </a:r>
            <a:endParaRPr/>
          </a:p>
        </p:txBody>
      </p:sp>
      <p:sp>
        <p:nvSpPr>
          <p:cNvPr id="109" name="Google Shape;109;p15"/>
          <p:cNvSpPr txBox="1"/>
          <p:nvPr/>
        </p:nvSpPr>
        <p:spPr>
          <a:xfrm>
            <a:off x="4457738" y="2421338"/>
            <a:ext cx="28089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등록인 출현 공간 트랜잭션</a:t>
            </a:r>
            <a:endParaRPr sz="800"/>
          </a:p>
        </p:txBody>
      </p:sp>
      <p:sp>
        <p:nvSpPr>
          <p:cNvPr id="110" name="Google Shape;110;p15"/>
          <p:cNvSpPr txBox="1"/>
          <p:nvPr/>
        </p:nvSpPr>
        <p:spPr>
          <a:xfrm>
            <a:off x="6710400" y="3305250"/>
            <a:ext cx="28089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등록인 ID별 카메라의 빈발패턴을 마이닝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즉, 자주 가는 경로를 마이닝</a:t>
            </a:r>
            <a:endParaRPr sz="800"/>
          </a:p>
        </p:txBody>
      </p:sp>
      <p:graphicFrame>
        <p:nvGraphicFramePr>
          <p:cNvPr id="111" name="Google Shape;111;p15"/>
          <p:cNvGraphicFramePr/>
          <p:nvPr/>
        </p:nvGraphicFramePr>
        <p:xfrm>
          <a:off x="3616575" y="4273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{180ED668-E5FE-4FE0-A34E-A97AE2A763F7}</a:tableStyleId>
              </a:tblPr>
              <a:tblGrid>
                <a:gridCol w="893900"/>
                <a:gridCol w="893900"/>
                <a:gridCol w="893900"/>
                <a:gridCol w="893900"/>
                <a:gridCol w="893900"/>
              </a:tblGrid>
              <a:tr h="271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등록인</a:t>
                      </a:r>
                      <a:r>
                        <a:rPr lang="ko" sz="1000"/>
                        <a:t>ID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프로필 ID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길 ID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패턴 ID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카메라</a:t>
                      </a:r>
                      <a:r>
                        <a:rPr lang="ko" sz="1000"/>
                        <a:t>ID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2" name="Google Shape;112;p15"/>
          <p:cNvGraphicFramePr/>
          <p:nvPr/>
        </p:nvGraphicFramePr>
        <p:xfrm>
          <a:off x="272488" y="1544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{180ED668-E5FE-4FE0-A34E-A97AE2A763F7}</a:tableStyleId>
              </a:tblPr>
              <a:tblGrid>
                <a:gridCol w="910250"/>
                <a:gridCol w="910250"/>
                <a:gridCol w="910250"/>
                <a:gridCol w="910250"/>
              </a:tblGrid>
              <a:tr h="271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timestamp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카메라 ID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등록인 ID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...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3" name="Google Shape;113;p15"/>
          <p:cNvGraphicFramePr/>
          <p:nvPr/>
        </p:nvGraphicFramePr>
        <p:xfrm>
          <a:off x="3880088" y="2851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{180ED668-E5FE-4FE0-A34E-A97AE2A763F7}</a:tableStyleId>
              </a:tblPr>
              <a:tblGrid>
                <a:gridCol w="991050"/>
                <a:gridCol w="991050"/>
                <a:gridCol w="991050"/>
                <a:gridCol w="991050"/>
              </a:tblGrid>
              <a:tr h="271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timestamp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등록인 ID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transaction ID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40000">
                        <a:alpha val="2667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cctv ID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4" name="Google Shape;114;p15"/>
          <p:cNvSpPr txBox="1"/>
          <p:nvPr/>
        </p:nvSpPr>
        <p:spPr>
          <a:xfrm>
            <a:off x="1104600" y="3136900"/>
            <a:ext cx="28089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등록인 ID/Profile 별로 분기</a:t>
            </a:r>
            <a:endParaRPr sz="800"/>
          </a:p>
        </p:txBody>
      </p:sp>
      <p:cxnSp>
        <p:nvCxnSpPr>
          <p:cNvPr id="115" name="Google Shape;115;p15"/>
          <p:cNvCxnSpPr/>
          <p:nvPr/>
        </p:nvCxnSpPr>
        <p:spPr>
          <a:xfrm flipH="1" rot="10800000">
            <a:off x="6795300" y="1787100"/>
            <a:ext cx="18000" cy="1021200"/>
          </a:xfrm>
          <a:prstGeom prst="straightConnector1">
            <a:avLst/>
          </a:prstGeom>
          <a:noFill/>
          <a:ln cap="flat" cmpd="sng" w="9525">
            <a:solidFill>
              <a:srgbClr val="EA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" name="Google Shape;116;p15"/>
          <p:cNvSpPr txBox="1"/>
          <p:nvPr/>
        </p:nvSpPr>
        <p:spPr>
          <a:xfrm>
            <a:off x="5020275" y="1227538"/>
            <a:ext cx="42903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E06666"/>
                </a:solidFill>
              </a:rPr>
              <a:t>timezone</a:t>
            </a:r>
            <a:endParaRPr b="1" sz="1200"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학습된 cctv-pair 이동시간을 이용하여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기준 시간 내에 발생한 로그에 대하여 동일한 transactionID 부여 </a:t>
            </a:r>
            <a:endParaRPr sz="1100"/>
          </a:p>
        </p:txBody>
      </p:sp>
      <p:sp>
        <p:nvSpPr>
          <p:cNvPr id="117" name="Google Shape;117;p15"/>
          <p:cNvSpPr txBox="1"/>
          <p:nvPr/>
        </p:nvSpPr>
        <p:spPr>
          <a:xfrm>
            <a:off x="1198538" y="2089038"/>
            <a:ext cx="1788900" cy="4755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CCTV-pair 이동시간 학습 모듈</a:t>
            </a:r>
            <a:endParaRPr/>
          </a:p>
        </p:txBody>
      </p:sp>
      <p:cxnSp>
        <p:nvCxnSpPr>
          <p:cNvPr id="118" name="Google Shape;118;p15"/>
          <p:cNvCxnSpPr/>
          <p:nvPr/>
        </p:nvCxnSpPr>
        <p:spPr>
          <a:xfrm>
            <a:off x="2092988" y="2594725"/>
            <a:ext cx="0" cy="14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15"/>
          <p:cNvCxnSpPr/>
          <p:nvPr/>
        </p:nvCxnSpPr>
        <p:spPr>
          <a:xfrm>
            <a:off x="5862188" y="3226688"/>
            <a:ext cx="0" cy="14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p15"/>
          <p:cNvCxnSpPr/>
          <p:nvPr/>
        </p:nvCxnSpPr>
        <p:spPr>
          <a:xfrm>
            <a:off x="5862188" y="3931500"/>
            <a:ext cx="3000" cy="23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" name="Google Shape;121;p15"/>
          <p:cNvSpPr txBox="1"/>
          <p:nvPr/>
        </p:nvSpPr>
        <p:spPr>
          <a:xfrm>
            <a:off x="2952075" y="1912863"/>
            <a:ext cx="28089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cctv 간 이동시간 학습 </a:t>
            </a:r>
            <a:endParaRPr sz="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빈발 출현 공간 시퀀스 </a:t>
            </a:r>
            <a:r>
              <a:rPr lang="ko" sz="1200"/>
              <a:t>-학습 모드</a:t>
            </a:r>
            <a:endParaRPr sz="1200"/>
          </a:p>
        </p:txBody>
      </p:sp>
      <p:sp>
        <p:nvSpPr>
          <p:cNvPr id="127" name="Google Shape;127;p16"/>
          <p:cNvSpPr txBox="1"/>
          <p:nvPr/>
        </p:nvSpPr>
        <p:spPr>
          <a:xfrm>
            <a:off x="1996638" y="1017725"/>
            <a:ext cx="28089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등록인 출현 공간 로그</a:t>
            </a:r>
            <a:endParaRPr b="1" sz="1200"/>
          </a:p>
        </p:txBody>
      </p:sp>
      <p:sp>
        <p:nvSpPr>
          <p:cNvPr id="128" name="Google Shape;128;p16"/>
          <p:cNvSpPr txBox="1"/>
          <p:nvPr/>
        </p:nvSpPr>
        <p:spPr>
          <a:xfrm>
            <a:off x="481100" y="2094925"/>
            <a:ext cx="8567700" cy="25266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9" name="Google Shape;129;p16"/>
          <p:cNvCxnSpPr/>
          <p:nvPr/>
        </p:nvCxnSpPr>
        <p:spPr>
          <a:xfrm>
            <a:off x="3401100" y="1771500"/>
            <a:ext cx="0" cy="29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30" name="Google Shape;130;p16"/>
          <p:cNvGraphicFramePr/>
          <p:nvPr/>
        </p:nvGraphicFramePr>
        <p:xfrm>
          <a:off x="1580588" y="1408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{180ED668-E5FE-4FE0-A34E-A97AE2A763F7}</a:tableStyleId>
              </a:tblPr>
              <a:tblGrid>
                <a:gridCol w="910250"/>
                <a:gridCol w="910250"/>
                <a:gridCol w="910250"/>
                <a:gridCol w="910250"/>
              </a:tblGrid>
              <a:tr h="271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timestamp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카메라 ID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등록인 ID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...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1" name="Google Shape;131;p16"/>
          <p:cNvSpPr txBox="1"/>
          <p:nvPr/>
        </p:nvSpPr>
        <p:spPr>
          <a:xfrm>
            <a:off x="3554125" y="2147950"/>
            <a:ext cx="29406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일정 기간 cctv-pair의 이동시간 평균/분산/횟수 tracking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원본 로그는 queue에 보관</a:t>
            </a:r>
            <a:endParaRPr sz="800"/>
          </a:p>
        </p:txBody>
      </p:sp>
      <p:sp>
        <p:nvSpPr>
          <p:cNvPr id="132" name="Google Shape;132;p16"/>
          <p:cNvSpPr/>
          <p:nvPr/>
        </p:nvSpPr>
        <p:spPr>
          <a:xfrm>
            <a:off x="3199800" y="2218275"/>
            <a:ext cx="402600" cy="4026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6"/>
          <p:cNvSpPr/>
          <p:nvPr/>
        </p:nvSpPr>
        <p:spPr>
          <a:xfrm>
            <a:off x="3199800" y="2989975"/>
            <a:ext cx="402600" cy="40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4" name="Google Shape;134;p16"/>
          <p:cNvCxnSpPr>
            <a:stCxn id="132" idx="4"/>
            <a:endCxn id="133" idx="0"/>
          </p:cNvCxnSpPr>
          <p:nvPr/>
        </p:nvCxnSpPr>
        <p:spPr>
          <a:xfrm>
            <a:off x="3401100" y="2620875"/>
            <a:ext cx="0" cy="36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" name="Google Shape;135;p16"/>
          <p:cNvSpPr txBox="1"/>
          <p:nvPr/>
        </p:nvSpPr>
        <p:spPr>
          <a:xfrm>
            <a:off x="366752" y="2064300"/>
            <a:ext cx="19953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chemeClr val="dk1"/>
                </a:solidFill>
              </a:rPr>
              <a:t>CCTV-pair 이동시간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chemeClr val="dk1"/>
                </a:solidFill>
              </a:rPr>
              <a:t>학습모듈 </a:t>
            </a:r>
            <a:endParaRPr b="1" sz="1200"/>
          </a:p>
        </p:txBody>
      </p:sp>
      <p:cxnSp>
        <p:nvCxnSpPr>
          <p:cNvPr id="136" name="Google Shape;136;p16"/>
          <p:cNvCxnSpPr>
            <a:endCxn id="137" idx="0"/>
          </p:cNvCxnSpPr>
          <p:nvPr/>
        </p:nvCxnSpPr>
        <p:spPr>
          <a:xfrm>
            <a:off x="6939975" y="3603313"/>
            <a:ext cx="0" cy="104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" name="Google Shape;137;p16"/>
          <p:cNvSpPr txBox="1"/>
          <p:nvPr/>
        </p:nvSpPr>
        <p:spPr>
          <a:xfrm>
            <a:off x="6424275" y="4652113"/>
            <a:ext cx="1031400" cy="4755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chemeClr val="dk1"/>
                </a:solidFill>
              </a:rPr>
              <a:t>빈발 출현공간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chemeClr val="dk1"/>
                </a:solidFill>
              </a:rPr>
              <a:t>탐지 모듈</a:t>
            </a:r>
            <a:endParaRPr b="1" sz="1000">
              <a:solidFill>
                <a:schemeClr val="dk1"/>
              </a:solidFill>
            </a:endParaRPr>
          </a:p>
        </p:txBody>
      </p:sp>
      <p:graphicFrame>
        <p:nvGraphicFramePr>
          <p:cNvPr id="138" name="Google Shape;138;p16"/>
          <p:cNvGraphicFramePr/>
          <p:nvPr/>
        </p:nvGraphicFramePr>
        <p:xfrm>
          <a:off x="1508963" y="3453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{180ED668-E5FE-4FE0-A34E-A97AE2A763F7}</a:tableStyleId>
              </a:tblPr>
              <a:tblGrid>
                <a:gridCol w="761100"/>
                <a:gridCol w="761100"/>
                <a:gridCol w="761100"/>
                <a:gridCol w="761100"/>
                <a:gridCol w="761100"/>
              </a:tblGrid>
              <a:tr h="265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rowID cctv</a:t>
                      </a:r>
                      <a:endParaRPr b="1" sz="6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highID cctv</a:t>
                      </a:r>
                      <a:endParaRPr b="1" sz="6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mean(ms)</a:t>
                      </a:r>
                      <a:endParaRPr b="1" sz="6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std</a:t>
                      </a:r>
                      <a:r>
                        <a:rPr b="1" lang="ko" sz="600">
                          <a:solidFill>
                            <a:schemeClr val="dk1"/>
                          </a:solidFill>
                        </a:rPr>
                        <a:t>(ms)</a:t>
                      </a:r>
                      <a:endParaRPr b="1" sz="6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count</a:t>
                      </a:r>
                      <a:endParaRPr b="1" sz="6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9" name="Google Shape;139;p16"/>
          <p:cNvGraphicFramePr/>
          <p:nvPr/>
        </p:nvGraphicFramePr>
        <p:xfrm>
          <a:off x="1508963" y="3707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{180ED668-E5FE-4FE0-A34E-A97AE2A763F7}</a:tableStyleId>
              </a:tblPr>
              <a:tblGrid>
                <a:gridCol w="761100"/>
                <a:gridCol w="761100"/>
                <a:gridCol w="761100"/>
                <a:gridCol w="761100"/>
                <a:gridCol w="761100"/>
              </a:tblGrid>
              <a:tr h="265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#1</a:t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#2</a:t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37920</a:t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1233.23</a:t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127</a:t>
                      </a:r>
                      <a:endParaRPr b="1" sz="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40" name="Google Shape;140;p16"/>
          <p:cNvGraphicFramePr/>
          <p:nvPr/>
        </p:nvGraphicFramePr>
        <p:xfrm>
          <a:off x="1508963" y="3985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{180ED668-E5FE-4FE0-A34E-A97AE2A763F7}</a:tableStyleId>
              </a:tblPr>
              <a:tblGrid>
                <a:gridCol w="761100"/>
                <a:gridCol w="761100"/>
                <a:gridCol w="761100"/>
                <a:gridCol w="761100"/>
                <a:gridCol w="761100"/>
              </a:tblGrid>
              <a:tr h="265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#1</a:t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#3</a:t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45630</a:t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1443.3</a:t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368</a:t>
                      </a:r>
                      <a:endParaRPr b="1" sz="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41" name="Google Shape;141;p16"/>
          <p:cNvGraphicFramePr/>
          <p:nvPr/>
        </p:nvGraphicFramePr>
        <p:xfrm>
          <a:off x="1508963" y="4263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{180ED668-E5FE-4FE0-A34E-A97AE2A763F7}</a:tableStyleId>
              </a:tblPr>
              <a:tblGrid>
                <a:gridCol w="761100"/>
                <a:gridCol w="761100"/>
                <a:gridCol w="761100"/>
                <a:gridCol w="761100"/>
                <a:gridCol w="761100"/>
              </a:tblGrid>
              <a:tr h="265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#2</a:t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#4</a:t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21148</a:t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1035.47</a:t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26</a:t>
                      </a:r>
                      <a:endParaRPr b="1" sz="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42" name="Google Shape;142;p16"/>
          <p:cNvCxnSpPr/>
          <p:nvPr/>
        </p:nvCxnSpPr>
        <p:spPr>
          <a:xfrm>
            <a:off x="3655363" y="3170550"/>
            <a:ext cx="179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43" name="Google Shape;143;p16"/>
          <p:cNvGraphicFramePr/>
          <p:nvPr/>
        </p:nvGraphicFramePr>
        <p:xfrm>
          <a:off x="5507750" y="3229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{180ED668-E5FE-4FE0-A34E-A97AE2A763F7}</a:tableStyleId>
              </a:tblPr>
              <a:tblGrid>
                <a:gridCol w="716125"/>
                <a:gridCol w="717850"/>
                <a:gridCol w="714375"/>
                <a:gridCol w="716125"/>
              </a:tblGrid>
              <a:tr h="222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201901300102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cctv #3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B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...</a:t>
                      </a:r>
                      <a:endParaRPr sz="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44" name="Google Shape;144;p16"/>
          <p:cNvGraphicFramePr/>
          <p:nvPr/>
        </p:nvGraphicFramePr>
        <p:xfrm>
          <a:off x="5507750" y="2957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{180ED668-E5FE-4FE0-A34E-A97AE2A763F7}</a:tableStyleId>
              </a:tblPr>
              <a:tblGrid>
                <a:gridCol w="716125"/>
                <a:gridCol w="717850"/>
                <a:gridCol w="714375"/>
                <a:gridCol w="716125"/>
              </a:tblGrid>
              <a:tr h="222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201901300100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cctv #1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A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...</a:t>
                      </a:r>
                      <a:endParaRPr sz="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45" name="Google Shape;145;p16"/>
          <p:cNvGraphicFramePr/>
          <p:nvPr/>
        </p:nvGraphicFramePr>
        <p:xfrm>
          <a:off x="5507763" y="2703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{180ED668-E5FE-4FE0-A34E-A97AE2A763F7}</a:tableStyleId>
              </a:tblPr>
              <a:tblGrid>
                <a:gridCol w="716125"/>
                <a:gridCol w="716125"/>
                <a:gridCol w="716125"/>
                <a:gridCol w="716125"/>
              </a:tblGrid>
              <a:tr h="265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timestamp</a:t>
                      </a:r>
                      <a:endParaRPr b="1" sz="6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카메라 </a:t>
                      </a:r>
                      <a:r>
                        <a:rPr b="1" lang="ko" sz="600"/>
                        <a:t>ID</a:t>
                      </a:r>
                      <a:endParaRPr b="1" sz="6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등록인</a:t>
                      </a:r>
                      <a:r>
                        <a:rPr b="1" lang="ko" sz="600"/>
                        <a:t> ID</a:t>
                      </a:r>
                      <a:endParaRPr b="1" sz="6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...</a:t>
                      </a:r>
                      <a:endParaRPr b="1" sz="6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cxnSp>
        <p:nvCxnSpPr>
          <p:cNvPr id="146" name="Google Shape;146;p16"/>
          <p:cNvCxnSpPr/>
          <p:nvPr/>
        </p:nvCxnSpPr>
        <p:spPr>
          <a:xfrm flipH="1" rot="10800000">
            <a:off x="5380300" y="1744525"/>
            <a:ext cx="541500" cy="434100"/>
          </a:xfrm>
          <a:prstGeom prst="straightConnector1">
            <a:avLst/>
          </a:prstGeom>
          <a:noFill/>
          <a:ln cap="flat" cmpd="sng" w="9525">
            <a:solidFill>
              <a:srgbClr val="EA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" name="Google Shape;147;p16"/>
          <p:cNvSpPr/>
          <p:nvPr/>
        </p:nvSpPr>
        <p:spPr>
          <a:xfrm>
            <a:off x="6123838" y="1139175"/>
            <a:ext cx="402600" cy="402600"/>
          </a:xfrm>
          <a:prstGeom prst="ellipse">
            <a:avLst/>
          </a:prstGeom>
          <a:solidFill>
            <a:srgbClr val="F40000">
              <a:alpha val="266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#</a:t>
            </a:r>
            <a:r>
              <a:rPr lang="ko" sz="600"/>
              <a:t>1</a:t>
            </a:r>
            <a:endParaRPr sz="600"/>
          </a:p>
        </p:txBody>
      </p:sp>
      <p:cxnSp>
        <p:nvCxnSpPr>
          <p:cNvPr id="148" name="Google Shape;148;p16"/>
          <p:cNvCxnSpPr/>
          <p:nvPr/>
        </p:nvCxnSpPr>
        <p:spPr>
          <a:xfrm rot="10800000">
            <a:off x="6123850" y="852125"/>
            <a:ext cx="0" cy="47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" name="Google Shape;149;p16"/>
          <p:cNvSpPr/>
          <p:nvPr/>
        </p:nvSpPr>
        <p:spPr>
          <a:xfrm>
            <a:off x="6941713" y="1139175"/>
            <a:ext cx="402600" cy="402600"/>
          </a:xfrm>
          <a:prstGeom prst="ellipse">
            <a:avLst/>
          </a:prstGeom>
          <a:solidFill>
            <a:srgbClr val="F40000">
              <a:alpha val="266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#2</a:t>
            </a:r>
            <a:endParaRPr sz="600"/>
          </a:p>
        </p:txBody>
      </p:sp>
      <p:cxnSp>
        <p:nvCxnSpPr>
          <p:cNvPr id="150" name="Google Shape;150;p16"/>
          <p:cNvCxnSpPr/>
          <p:nvPr/>
        </p:nvCxnSpPr>
        <p:spPr>
          <a:xfrm rot="10800000">
            <a:off x="6941725" y="852125"/>
            <a:ext cx="0" cy="47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16"/>
          <p:cNvCxnSpPr/>
          <p:nvPr/>
        </p:nvCxnSpPr>
        <p:spPr>
          <a:xfrm flipH="1" rot="10800000">
            <a:off x="6138138" y="1003100"/>
            <a:ext cx="8025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" name="Google Shape;152;p16"/>
          <p:cNvSpPr txBox="1"/>
          <p:nvPr/>
        </p:nvSpPr>
        <p:spPr>
          <a:xfrm>
            <a:off x="5629025" y="670700"/>
            <a:ext cx="2743200" cy="12486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6"/>
          <p:cNvSpPr txBox="1"/>
          <p:nvPr/>
        </p:nvSpPr>
        <p:spPr>
          <a:xfrm>
            <a:off x="6073900" y="670700"/>
            <a:ext cx="8178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cctv#1 관측 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시작 시간</a:t>
            </a:r>
            <a:endParaRPr sz="800"/>
          </a:p>
        </p:txBody>
      </p:sp>
      <p:sp>
        <p:nvSpPr>
          <p:cNvPr id="154" name="Google Shape;154;p16"/>
          <p:cNvSpPr txBox="1"/>
          <p:nvPr/>
        </p:nvSpPr>
        <p:spPr>
          <a:xfrm>
            <a:off x="6939975" y="670688"/>
            <a:ext cx="13467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cctv#2 관측 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시작 시간</a:t>
            </a:r>
            <a:endParaRPr sz="800"/>
          </a:p>
        </p:txBody>
      </p:sp>
      <p:sp>
        <p:nvSpPr>
          <p:cNvPr id="155" name="Google Shape;155;p16"/>
          <p:cNvSpPr txBox="1"/>
          <p:nvPr/>
        </p:nvSpPr>
        <p:spPr>
          <a:xfrm>
            <a:off x="6580975" y="2371025"/>
            <a:ext cx="721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&lt;원본로그&gt;</a:t>
            </a:r>
            <a:endParaRPr sz="800"/>
          </a:p>
        </p:txBody>
      </p:sp>
      <p:sp>
        <p:nvSpPr>
          <p:cNvPr id="156" name="Google Shape;156;p16"/>
          <p:cNvSpPr txBox="1"/>
          <p:nvPr/>
        </p:nvSpPr>
        <p:spPr>
          <a:xfrm>
            <a:off x="1455450" y="3060525"/>
            <a:ext cx="1480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&lt;카메라간 이동 시간 table&gt;</a:t>
            </a:r>
            <a:endParaRPr sz="800"/>
          </a:p>
        </p:txBody>
      </p:sp>
      <p:cxnSp>
        <p:nvCxnSpPr>
          <p:cNvPr id="157" name="Google Shape;157;p16"/>
          <p:cNvCxnSpPr/>
          <p:nvPr/>
        </p:nvCxnSpPr>
        <p:spPr>
          <a:xfrm rot="10800000">
            <a:off x="6525250" y="1313363"/>
            <a:ext cx="0" cy="47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16"/>
          <p:cNvCxnSpPr/>
          <p:nvPr/>
        </p:nvCxnSpPr>
        <p:spPr>
          <a:xfrm rot="10800000">
            <a:off x="7344325" y="1319313"/>
            <a:ext cx="0" cy="47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" name="Google Shape;159;p16"/>
          <p:cNvSpPr txBox="1"/>
          <p:nvPr/>
        </p:nvSpPr>
        <p:spPr>
          <a:xfrm>
            <a:off x="6484675" y="1542975"/>
            <a:ext cx="8178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cctv#1 관측 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종료 시간</a:t>
            </a:r>
            <a:endParaRPr sz="800"/>
          </a:p>
        </p:txBody>
      </p:sp>
      <p:sp>
        <p:nvSpPr>
          <p:cNvPr id="160" name="Google Shape;160;p16"/>
          <p:cNvSpPr txBox="1"/>
          <p:nvPr/>
        </p:nvSpPr>
        <p:spPr>
          <a:xfrm>
            <a:off x="7302475" y="1542975"/>
            <a:ext cx="8178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cctv#2 관측 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종료 시간</a:t>
            </a:r>
            <a:endParaRPr sz="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빈발 출현 공간 시퀀스 </a:t>
            </a:r>
            <a:r>
              <a:rPr lang="ko" sz="1200"/>
              <a:t>-학습 모드</a:t>
            </a:r>
            <a:endParaRPr sz="1200"/>
          </a:p>
        </p:txBody>
      </p:sp>
      <p:sp>
        <p:nvSpPr>
          <p:cNvPr id="166" name="Google Shape;166;p17"/>
          <p:cNvSpPr txBox="1"/>
          <p:nvPr/>
        </p:nvSpPr>
        <p:spPr>
          <a:xfrm>
            <a:off x="301100" y="1052450"/>
            <a:ext cx="8520600" cy="32886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7" name="Google Shape;167;p17"/>
          <p:cNvCxnSpPr/>
          <p:nvPr/>
        </p:nvCxnSpPr>
        <p:spPr>
          <a:xfrm>
            <a:off x="1229263" y="4208413"/>
            <a:ext cx="0" cy="33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8" name="Google Shape;168;p17"/>
          <p:cNvSpPr txBox="1"/>
          <p:nvPr/>
        </p:nvSpPr>
        <p:spPr>
          <a:xfrm>
            <a:off x="4714425" y="1101375"/>
            <a:ext cx="10980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등록인 ID별로 분기</a:t>
            </a:r>
            <a:endParaRPr sz="800"/>
          </a:p>
        </p:txBody>
      </p:sp>
      <p:sp>
        <p:nvSpPr>
          <p:cNvPr id="169" name="Google Shape;169;p17"/>
          <p:cNvSpPr/>
          <p:nvPr/>
        </p:nvSpPr>
        <p:spPr>
          <a:xfrm>
            <a:off x="4360100" y="1171700"/>
            <a:ext cx="402600" cy="4026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7"/>
          <p:cNvSpPr/>
          <p:nvPr/>
        </p:nvSpPr>
        <p:spPr>
          <a:xfrm>
            <a:off x="1027975" y="1943400"/>
            <a:ext cx="402600" cy="40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7"/>
          <p:cNvSpPr/>
          <p:nvPr/>
        </p:nvSpPr>
        <p:spPr>
          <a:xfrm>
            <a:off x="4360100" y="1728275"/>
            <a:ext cx="402600" cy="40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2" name="Google Shape;172;p17"/>
          <p:cNvCxnSpPr>
            <a:stCxn id="169" idx="4"/>
            <a:endCxn id="171" idx="0"/>
          </p:cNvCxnSpPr>
          <p:nvPr/>
        </p:nvCxnSpPr>
        <p:spPr>
          <a:xfrm>
            <a:off x="4561400" y="1574300"/>
            <a:ext cx="0" cy="15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17"/>
          <p:cNvCxnSpPr>
            <a:stCxn id="169" idx="4"/>
            <a:endCxn id="170" idx="7"/>
          </p:cNvCxnSpPr>
          <p:nvPr/>
        </p:nvCxnSpPr>
        <p:spPr>
          <a:xfrm flipH="1">
            <a:off x="1371500" y="1574300"/>
            <a:ext cx="3189900" cy="42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p17"/>
          <p:cNvCxnSpPr>
            <a:stCxn id="169" idx="4"/>
            <a:endCxn id="175" idx="1"/>
          </p:cNvCxnSpPr>
          <p:nvPr/>
        </p:nvCxnSpPr>
        <p:spPr>
          <a:xfrm>
            <a:off x="4561400" y="1574300"/>
            <a:ext cx="3196500" cy="42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6" name="Google Shape;176;p17"/>
          <p:cNvSpPr txBox="1"/>
          <p:nvPr/>
        </p:nvSpPr>
        <p:spPr>
          <a:xfrm>
            <a:off x="282894" y="1017725"/>
            <a:ext cx="15219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chemeClr val="dk1"/>
                </a:solidFill>
              </a:rPr>
              <a:t>빈발 출현공간 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chemeClr val="dk1"/>
                </a:solidFill>
              </a:rPr>
              <a:t>탐지 모듈</a:t>
            </a:r>
            <a:endParaRPr b="1" sz="1200"/>
          </a:p>
        </p:txBody>
      </p:sp>
      <p:graphicFrame>
        <p:nvGraphicFramePr>
          <p:cNvPr id="177" name="Google Shape;177;p17"/>
          <p:cNvGraphicFramePr/>
          <p:nvPr/>
        </p:nvGraphicFramePr>
        <p:xfrm>
          <a:off x="3139750" y="3457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{180ED668-E5FE-4FE0-A34E-A97AE2A763F7}</a:tableStyleId>
              </a:tblPr>
              <a:tblGrid>
                <a:gridCol w="716125"/>
                <a:gridCol w="717850"/>
                <a:gridCol w="714375"/>
                <a:gridCol w="716125"/>
              </a:tblGrid>
              <a:tr h="222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201901300102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B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40013</a:t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40000">
                        <a:alpha val="2667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cctv #2</a:t>
                      </a:r>
                      <a:endParaRPr sz="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78" name="Google Shape;178;p17"/>
          <p:cNvCxnSpPr/>
          <p:nvPr/>
        </p:nvCxnSpPr>
        <p:spPr>
          <a:xfrm>
            <a:off x="4572013" y="4208413"/>
            <a:ext cx="0" cy="33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17"/>
          <p:cNvCxnSpPr/>
          <p:nvPr/>
        </p:nvCxnSpPr>
        <p:spPr>
          <a:xfrm>
            <a:off x="7893513" y="4208413"/>
            <a:ext cx="0" cy="33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80" name="Google Shape;180;p17"/>
          <p:cNvGraphicFramePr/>
          <p:nvPr/>
        </p:nvGraphicFramePr>
        <p:xfrm>
          <a:off x="3139750" y="3185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{180ED668-E5FE-4FE0-A34E-A97AE2A763F7}</a:tableStyleId>
              </a:tblPr>
              <a:tblGrid>
                <a:gridCol w="716125"/>
                <a:gridCol w="717850"/>
                <a:gridCol w="714375"/>
                <a:gridCol w="716125"/>
              </a:tblGrid>
              <a:tr h="222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201901300100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B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40013</a:t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40000">
                        <a:alpha val="2667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cctv #1</a:t>
                      </a:r>
                      <a:endParaRPr sz="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81" name="Google Shape;181;p17"/>
          <p:cNvGraphicFramePr/>
          <p:nvPr/>
        </p:nvGraphicFramePr>
        <p:xfrm>
          <a:off x="3139750" y="3735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{180ED668-E5FE-4FE0-A34E-A97AE2A763F7}</a:tableStyleId>
              </a:tblPr>
              <a:tblGrid>
                <a:gridCol w="716125"/>
                <a:gridCol w="717850"/>
                <a:gridCol w="714375"/>
                <a:gridCol w="716125"/>
              </a:tblGrid>
              <a:tr h="222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201901310031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B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51231</a:t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40000">
                        <a:alpha val="2667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cctv #4</a:t>
                      </a:r>
                      <a:endParaRPr sz="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2" name="Google Shape;182;p17"/>
          <p:cNvSpPr txBox="1"/>
          <p:nvPr/>
        </p:nvSpPr>
        <p:spPr>
          <a:xfrm>
            <a:off x="713575" y="4598138"/>
            <a:ext cx="1031400" cy="4755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경로탐색모듈</a:t>
            </a:r>
            <a:endParaRPr b="1" sz="1000"/>
          </a:p>
        </p:txBody>
      </p:sp>
      <p:graphicFrame>
        <p:nvGraphicFramePr>
          <p:cNvPr id="183" name="Google Shape;183;p17"/>
          <p:cNvGraphicFramePr/>
          <p:nvPr/>
        </p:nvGraphicFramePr>
        <p:xfrm>
          <a:off x="444475" y="31295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{180ED668-E5FE-4FE0-A34E-A97AE2A763F7}</a:tableStyleId>
              </a:tblPr>
              <a:tblGrid>
                <a:gridCol w="392400"/>
                <a:gridCol w="392400"/>
                <a:gridCol w="392400"/>
                <a:gridCol w="392400"/>
              </a:tblGrid>
              <a:tr h="134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A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40000">
                        <a:alpha val="2667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84" name="Google Shape;184;p17"/>
          <p:cNvGraphicFramePr/>
          <p:nvPr/>
        </p:nvGraphicFramePr>
        <p:xfrm>
          <a:off x="444475" y="339564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{180ED668-E5FE-4FE0-A34E-A97AE2A763F7}</a:tableStyleId>
              </a:tblPr>
              <a:tblGrid>
                <a:gridCol w="392400"/>
                <a:gridCol w="392400"/>
                <a:gridCol w="392400"/>
                <a:gridCol w="392400"/>
              </a:tblGrid>
              <a:tr h="134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A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40000">
                        <a:alpha val="2667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85" name="Google Shape;185;p17"/>
          <p:cNvGraphicFramePr/>
          <p:nvPr/>
        </p:nvGraphicFramePr>
        <p:xfrm>
          <a:off x="444475" y="36795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{180ED668-E5FE-4FE0-A34E-A97AE2A763F7}</a:tableStyleId>
              </a:tblPr>
              <a:tblGrid>
                <a:gridCol w="392400"/>
                <a:gridCol w="392400"/>
                <a:gridCol w="392400"/>
                <a:gridCol w="392400"/>
              </a:tblGrid>
              <a:tr h="134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A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40000">
                        <a:alpha val="2667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6" name="Google Shape;186;p17"/>
          <p:cNvSpPr txBox="1"/>
          <p:nvPr/>
        </p:nvSpPr>
        <p:spPr>
          <a:xfrm>
            <a:off x="7377825" y="4598138"/>
            <a:ext cx="1031400" cy="4755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chemeClr val="dk1"/>
                </a:solidFill>
              </a:rPr>
              <a:t>경로탐색모듈</a:t>
            </a:r>
            <a:endParaRPr b="1"/>
          </a:p>
        </p:txBody>
      </p:sp>
      <p:graphicFrame>
        <p:nvGraphicFramePr>
          <p:cNvPr id="187" name="Google Shape;187;p17"/>
          <p:cNvGraphicFramePr/>
          <p:nvPr/>
        </p:nvGraphicFramePr>
        <p:xfrm>
          <a:off x="7108725" y="312069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{180ED668-E5FE-4FE0-A34E-A97AE2A763F7}</a:tableStyleId>
              </a:tblPr>
              <a:tblGrid>
                <a:gridCol w="392400"/>
                <a:gridCol w="392400"/>
                <a:gridCol w="392400"/>
                <a:gridCol w="392400"/>
              </a:tblGrid>
              <a:tr h="134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C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40000">
                        <a:alpha val="2667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88" name="Google Shape;188;p17"/>
          <p:cNvGraphicFramePr/>
          <p:nvPr/>
        </p:nvGraphicFramePr>
        <p:xfrm>
          <a:off x="7108725" y="33867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{180ED668-E5FE-4FE0-A34E-A97AE2A763F7}</a:tableStyleId>
              </a:tblPr>
              <a:tblGrid>
                <a:gridCol w="392400"/>
                <a:gridCol w="392400"/>
                <a:gridCol w="392400"/>
                <a:gridCol w="392400"/>
              </a:tblGrid>
              <a:tr h="134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C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40000">
                        <a:alpha val="2667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89" name="Google Shape;189;p17"/>
          <p:cNvGraphicFramePr/>
          <p:nvPr/>
        </p:nvGraphicFramePr>
        <p:xfrm>
          <a:off x="7108725" y="36706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{180ED668-E5FE-4FE0-A34E-A97AE2A763F7}</a:tableStyleId>
              </a:tblPr>
              <a:tblGrid>
                <a:gridCol w="392400"/>
                <a:gridCol w="392400"/>
                <a:gridCol w="392400"/>
                <a:gridCol w="392400"/>
              </a:tblGrid>
              <a:tr h="134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C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40000">
                        <a:alpha val="2667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0" name="Google Shape;190;p17"/>
          <p:cNvSpPr txBox="1"/>
          <p:nvPr/>
        </p:nvSpPr>
        <p:spPr>
          <a:xfrm>
            <a:off x="4056325" y="4598138"/>
            <a:ext cx="1031400" cy="4755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000">
                <a:solidFill>
                  <a:schemeClr val="dk1"/>
                </a:solidFill>
              </a:rPr>
              <a:t>경로탐색모듈</a:t>
            </a:r>
            <a:endParaRPr b="1"/>
          </a:p>
        </p:txBody>
      </p:sp>
      <p:graphicFrame>
        <p:nvGraphicFramePr>
          <p:cNvPr id="191" name="Google Shape;191;p17"/>
          <p:cNvGraphicFramePr/>
          <p:nvPr/>
        </p:nvGraphicFramePr>
        <p:xfrm>
          <a:off x="3139763" y="2930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{180ED668-E5FE-4FE0-A34E-A97AE2A763F7}</a:tableStyleId>
              </a:tblPr>
              <a:tblGrid>
                <a:gridCol w="716125"/>
                <a:gridCol w="716125"/>
                <a:gridCol w="716125"/>
                <a:gridCol w="716125"/>
              </a:tblGrid>
              <a:tr h="265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timestamp</a:t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등록인 ID</a:t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transaction ID</a:t>
                      </a:r>
                      <a:endParaRPr b="1" sz="600"/>
                    </a:p>
                  </a:txBody>
                  <a:tcPr marT="91425" marB="91425" marR="91425" marL="91425">
                    <a:solidFill>
                      <a:srgbClr val="F40000">
                        <a:alpha val="2667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cctv ID</a:t>
                      </a:r>
                      <a:endParaRPr b="1" sz="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2" name="Google Shape;192;p17"/>
          <p:cNvSpPr txBox="1"/>
          <p:nvPr/>
        </p:nvSpPr>
        <p:spPr>
          <a:xfrm>
            <a:off x="4714425" y="1881263"/>
            <a:ext cx="10980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ProfileID별로 분기</a:t>
            </a:r>
            <a:endParaRPr sz="800"/>
          </a:p>
        </p:txBody>
      </p:sp>
      <p:cxnSp>
        <p:nvCxnSpPr>
          <p:cNvPr id="193" name="Google Shape;193;p17"/>
          <p:cNvCxnSpPr>
            <a:stCxn id="171" idx="4"/>
          </p:cNvCxnSpPr>
          <p:nvPr/>
        </p:nvCxnSpPr>
        <p:spPr>
          <a:xfrm>
            <a:off x="4561400" y="2130875"/>
            <a:ext cx="10500" cy="18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p17"/>
          <p:cNvCxnSpPr>
            <a:stCxn id="171" idx="4"/>
            <a:endCxn id="195" idx="7"/>
          </p:cNvCxnSpPr>
          <p:nvPr/>
        </p:nvCxnSpPr>
        <p:spPr>
          <a:xfrm flipH="1">
            <a:off x="3426800" y="2130875"/>
            <a:ext cx="1134600" cy="25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6" name="Google Shape;196;p17"/>
          <p:cNvCxnSpPr>
            <a:stCxn id="171" idx="4"/>
            <a:endCxn id="197" idx="1"/>
          </p:cNvCxnSpPr>
          <p:nvPr/>
        </p:nvCxnSpPr>
        <p:spPr>
          <a:xfrm>
            <a:off x="4561400" y="2130875"/>
            <a:ext cx="1240500" cy="25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8" name="Google Shape;198;p17"/>
          <p:cNvSpPr/>
          <p:nvPr/>
        </p:nvSpPr>
        <p:spPr>
          <a:xfrm>
            <a:off x="4370725" y="2329550"/>
            <a:ext cx="402600" cy="4026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7"/>
          <p:cNvSpPr/>
          <p:nvPr/>
        </p:nvSpPr>
        <p:spPr>
          <a:xfrm>
            <a:off x="3083100" y="2329550"/>
            <a:ext cx="402600" cy="4026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7"/>
          <p:cNvSpPr/>
          <p:nvPr/>
        </p:nvSpPr>
        <p:spPr>
          <a:xfrm>
            <a:off x="5743063" y="2329550"/>
            <a:ext cx="402600" cy="4026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9" name="Google Shape;199;p17"/>
          <p:cNvCxnSpPr>
            <a:stCxn id="170" idx="4"/>
            <a:endCxn id="200" idx="0"/>
          </p:cNvCxnSpPr>
          <p:nvPr/>
        </p:nvCxnSpPr>
        <p:spPr>
          <a:xfrm>
            <a:off x="1229275" y="2346000"/>
            <a:ext cx="0" cy="11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" name="Google Shape;201;p17"/>
          <p:cNvCxnSpPr>
            <a:stCxn id="170" idx="4"/>
            <a:endCxn id="202" idx="7"/>
          </p:cNvCxnSpPr>
          <p:nvPr/>
        </p:nvCxnSpPr>
        <p:spPr>
          <a:xfrm flipH="1">
            <a:off x="787975" y="2346000"/>
            <a:ext cx="441300" cy="17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3" name="Google Shape;203;p17"/>
          <p:cNvCxnSpPr>
            <a:stCxn id="170" idx="4"/>
            <a:endCxn id="204" idx="1"/>
          </p:cNvCxnSpPr>
          <p:nvPr/>
        </p:nvCxnSpPr>
        <p:spPr>
          <a:xfrm>
            <a:off x="1229275" y="2346000"/>
            <a:ext cx="434400" cy="1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0" name="Google Shape;200;p17"/>
          <p:cNvSpPr/>
          <p:nvPr/>
        </p:nvSpPr>
        <p:spPr>
          <a:xfrm>
            <a:off x="1027975" y="2458363"/>
            <a:ext cx="402600" cy="4026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7"/>
          <p:cNvSpPr/>
          <p:nvPr/>
        </p:nvSpPr>
        <p:spPr>
          <a:xfrm>
            <a:off x="444475" y="2458413"/>
            <a:ext cx="402600" cy="4026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7"/>
          <p:cNvSpPr/>
          <p:nvPr/>
        </p:nvSpPr>
        <p:spPr>
          <a:xfrm>
            <a:off x="1604800" y="2455138"/>
            <a:ext cx="402600" cy="4026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7"/>
          <p:cNvSpPr/>
          <p:nvPr/>
        </p:nvSpPr>
        <p:spPr>
          <a:xfrm>
            <a:off x="7698900" y="1943400"/>
            <a:ext cx="402600" cy="40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5" name="Google Shape;205;p17"/>
          <p:cNvCxnSpPr>
            <a:stCxn id="175" idx="4"/>
            <a:endCxn id="206" idx="0"/>
          </p:cNvCxnSpPr>
          <p:nvPr/>
        </p:nvCxnSpPr>
        <p:spPr>
          <a:xfrm>
            <a:off x="7900200" y="2346000"/>
            <a:ext cx="0" cy="11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" name="Google Shape;207;p17"/>
          <p:cNvCxnSpPr>
            <a:stCxn id="175" idx="4"/>
            <a:endCxn id="208" idx="7"/>
          </p:cNvCxnSpPr>
          <p:nvPr/>
        </p:nvCxnSpPr>
        <p:spPr>
          <a:xfrm flipH="1">
            <a:off x="7458900" y="2346000"/>
            <a:ext cx="441300" cy="17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" name="Google Shape;209;p17"/>
          <p:cNvCxnSpPr>
            <a:stCxn id="175" idx="4"/>
            <a:endCxn id="210" idx="1"/>
          </p:cNvCxnSpPr>
          <p:nvPr/>
        </p:nvCxnSpPr>
        <p:spPr>
          <a:xfrm>
            <a:off x="7900200" y="2346000"/>
            <a:ext cx="434400" cy="1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6" name="Google Shape;206;p17"/>
          <p:cNvSpPr/>
          <p:nvPr/>
        </p:nvSpPr>
        <p:spPr>
          <a:xfrm>
            <a:off x="7698900" y="2458363"/>
            <a:ext cx="402600" cy="4026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7"/>
          <p:cNvSpPr/>
          <p:nvPr/>
        </p:nvSpPr>
        <p:spPr>
          <a:xfrm>
            <a:off x="7115400" y="2458413"/>
            <a:ext cx="402600" cy="4026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7"/>
          <p:cNvSpPr/>
          <p:nvPr/>
        </p:nvSpPr>
        <p:spPr>
          <a:xfrm>
            <a:off x="8275725" y="2455138"/>
            <a:ext cx="402600" cy="4026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빈발 출현 공간 시퀀스 </a:t>
            </a:r>
            <a:r>
              <a:rPr lang="ko" sz="1200"/>
              <a:t>-학습 모드</a:t>
            </a:r>
            <a:endParaRPr sz="1200"/>
          </a:p>
        </p:txBody>
      </p:sp>
      <p:sp>
        <p:nvSpPr>
          <p:cNvPr id="216" name="Google Shape;216;p18"/>
          <p:cNvSpPr txBox="1"/>
          <p:nvPr/>
        </p:nvSpPr>
        <p:spPr>
          <a:xfrm>
            <a:off x="301100" y="1052450"/>
            <a:ext cx="8520600" cy="22131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8"/>
          <p:cNvSpPr txBox="1"/>
          <p:nvPr/>
        </p:nvSpPr>
        <p:spPr>
          <a:xfrm>
            <a:off x="282900" y="1017725"/>
            <a:ext cx="35658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chemeClr val="dk1"/>
                </a:solidFill>
              </a:rPr>
              <a:t>DB schema(route description, 빈발패턴)</a:t>
            </a:r>
            <a:endParaRPr b="1" sz="1200"/>
          </a:p>
        </p:txBody>
      </p:sp>
      <p:cxnSp>
        <p:nvCxnSpPr>
          <p:cNvPr id="218" name="Google Shape;218;p18"/>
          <p:cNvCxnSpPr/>
          <p:nvPr/>
        </p:nvCxnSpPr>
        <p:spPr>
          <a:xfrm>
            <a:off x="3162500" y="3137625"/>
            <a:ext cx="0" cy="24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9" name="Google Shape;219;p18"/>
          <p:cNvSpPr txBox="1"/>
          <p:nvPr/>
        </p:nvSpPr>
        <p:spPr>
          <a:xfrm>
            <a:off x="378925" y="3265550"/>
            <a:ext cx="85206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                                                                                   학습된 경로ID                      시간대 ID                      등록인 ID                                     발생 빈도     경로 길이</a:t>
            </a:r>
            <a:endParaRPr sz="800"/>
          </a:p>
        </p:txBody>
      </p:sp>
      <p:graphicFrame>
        <p:nvGraphicFramePr>
          <p:cNvPr id="220" name="Google Shape;220;p18"/>
          <p:cNvGraphicFramePr/>
          <p:nvPr/>
        </p:nvGraphicFramePr>
        <p:xfrm>
          <a:off x="601563" y="1411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{180ED668-E5FE-4FE0-A34E-A97AE2A763F7}</a:tableStyleId>
              </a:tblPr>
              <a:tblGrid>
                <a:gridCol w="658775"/>
                <a:gridCol w="787575"/>
                <a:gridCol w="765625"/>
                <a:gridCol w="701950"/>
                <a:gridCol w="1466775"/>
                <a:gridCol w="701225"/>
                <a:gridCol w="836375"/>
                <a:gridCol w="659500"/>
                <a:gridCol w="567525"/>
              </a:tblGrid>
              <a:tr h="262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id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camera_id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pattern_id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route_id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profile_description_id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user_id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object_type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support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length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62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269800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4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0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0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1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12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1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29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5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262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269801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14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0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0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1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12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1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29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5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262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269802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8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0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1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1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12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1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29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5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262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269803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12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0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1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1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12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1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29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5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262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269804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15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0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1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1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12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1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29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5</a:t>
                      </a:r>
                      <a:endParaRPr sz="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21" name="Google Shape;221;p18"/>
          <p:cNvCxnSpPr/>
          <p:nvPr/>
        </p:nvCxnSpPr>
        <p:spPr>
          <a:xfrm>
            <a:off x="4252050" y="3137625"/>
            <a:ext cx="0" cy="24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2" name="Google Shape;222;p18"/>
          <p:cNvCxnSpPr/>
          <p:nvPr/>
        </p:nvCxnSpPr>
        <p:spPr>
          <a:xfrm>
            <a:off x="5306225" y="3137625"/>
            <a:ext cx="0" cy="24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" name="Google Shape;223;p18"/>
          <p:cNvCxnSpPr/>
          <p:nvPr/>
        </p:nvCxnSpPr>
        <p:spPr>
          <a:xfrm>
            <a:off x="6862725" y="3137625"/>
            <a:ext cx="0" cy="24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" name="Google Shape;224;p18"/>
          <p:cNvCxnSpPr/>
          <p:nvPr/>
        </p:nvCxnSpPr>
        <p:spPr>
          <a:xfrm>
            <a:off x="7449950" y="3137625"/>
            <a:ext cx="0" cy="24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5" name="Google Shape;225;p18"/>
          <p:cNvSpPr txBox="1"/>
          <p:nvPr/>
        </p:nvSpPr>
        <p:spPr>
          <a:xfrm>
            <a:off x="301100" y="3705550"/>
            <a:ext cx="8520600" cy="12156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8"/>
          <p:cNvSpPr txBox="1"/>
          <p:nvPr/>
        </p:nvSpPr>
        <p:spPr>
          <a:xfrm>
            <a:off x="282900" y="3705550"/>
            <a:ext cx="35658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chemeClr val="dk1"/>
                </a:solidFill>
              </a:rPr>
              <a:t>DB schema(cctv description, cctv정보)</a:t>
            </a:r>
            <a:endParaRPr b="1" sz="1200"/>
          </a:p>
        </p:txBody>
      </p:sp>
      <p:graphicFrame>
        <p:nvGraphicFramePr>
          <p:cNvPr id="227" name="Google Shape;227;p18"/>
          <p:cNvGraphicFramePr/>
          <p:nvPr/>
        </p:nvGraphicFramePr>
        <p:xfrm>
          <a:off x="601563" y="40720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{180ED668-E5FE-4FE0-A34E-A97AE2A763F7}</a:tableStyleId>
              </a:tblPr>
              <a:tblGrid>
                <a:gridCol w="658775"/>
                <a:gridCol w="900775"/>
                <a:gridCol w="914200"/>
                <a:gridCol w="611425"/>
                <a:gridCol w="593600"/>
              </a:tblGrid>
              <a:tr h="262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연번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주변현황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도로명주소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위도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경도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62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4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오로라빌 원룸 주변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운천로165번길52-1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37.157164</a:t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/>
                        <a:t>127.07599</a:t>
                      </a:r>
                      <a:endParaRPr sz="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28" name="Google Shape;228;p18"/>
          <p:cNvCxnSpPr/>
          <p:nvPr/>
        </p:nvCxnSpPr>
        <p:spPr>
          <a:xfrm flipH="1" rot="10800000">
            <a:off x="183950" y="1638300"/>
            <a:ext cx="1181400" cy="2009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" name="Google Shape;229;p18"/>
          <p:cNvCxnSpPr/>
          <p:nvPr/>
        </p:nvCxnSpPr>
        <p:spPr>
          <a:xfrm>
            <a:off x="183950" y="3647700"/>
            <a:ext cx="502200" cy="841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0" name="Google Shape;230;p18"/>
          <p:cNvSpPr txBox="1"/>
          <p:nvPr/>
        </p:nvSpPr>
        <p:spPr>
          <a:xfrm>
            <a:off x="37300" y="3265550"/>
            <a:ext cx="90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FF0000"/>
                </a:solidFill>
              </a:rPr>
              <a:t>외래키</a:t>
            </a:r>
            <a:endParaRPr b="1" sz="1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빈발 출현 공간 시퀀스 </a:t>
            </a:r>
            <a:r>
              <a:rPr lang="ko" sz="1200"/>
              <a:t>-모니터링 모드</a:t>
            </a:r>
            <a:endParaRPr sz="1200"/>
          </a:p>
        </p:txBody>
      </p:sp>
      <p:sp>
        <p:nvSpPr>
          <p:cNvPr id="236" name="Google Shape;236;p19"/>
          <p:cNvSpPr txBox="1"/>
          <p:nvPr/>
        </p:nvSpPr>
        <p:spPr>
          <a:xfrm>
            <a:off x="1234488" y="1144000"/>
            <a:ext cx="28089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등록인 출현 공간 로그</a:t>
            </a:r>
            <a:endParaRPr b="1" sz="1200"/>
          </a:p>
        </p:txBody>
      </p:sp>
      <p:sp>
        <p:nvSpPr>
          <p:cNvPr id="237" name="Google Shape;237;p19"/>
          <p:cNvSpPr txBox="1"/>
          <p:nvPr/>
        </p:nvSpPr>
        <p:spPr>
          <a:xfrm>
            <a:off x="1806700" y="2228675"/>
            <a:ext cx="1788900" cy="4755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빈발 출현공간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탐지</a:t>
            </a:r>
            <a:r>
              <a:rPr lang="ko"/>
              <a:t> 모듈</a:t>
            </a:r>
            <a:endParaRPr/>
          </a:p>
        </p:txBody>
      </p:sp>
      <p:sp>
        <p:nvSpPr>
          <p:cNvPr id="238" name="Google Shape;238;p19"/>
          <p:cNvSpPr txBox="1"/>
          <p:nvPr/>
        </p:nvSpPr>
        <p:spPr>
          <a:xfrm>
            <a:off x="1806713" y="3182863"/>
            <a:ext cx="1788900" cy="4755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DB</a:t>
            </a:r>
            <a:endParaRPr/>
          </a:p>
        </p:txBody>
      </p:sp>
      <p:cxnSp>
        <p:nvCxnSpPr>
          <p:cNvPr id="239" name="Google Shape;239;p19"/>
          <p:cNvCxnSpPr>
            <a:endCxn id="237" idx="0"/>
          </p:cNvCxnSpPr>
          <p:nvPr/>
        </p:nvCxnSpPr>
        <p:spPr>
          <a:xfrm>
            <a:off x="2701150" y="1935875"/>
            <a:ext cx="0" cy="29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0" name="Google Shape;240;p19"/>
          <p:cNvCxnSpPr/>
          <p:nvPr/>
        </p:nvCxnSpPr>
        <p:spPr>
          <a:xfrm flipH="1" rot="10800000">
            <a:off x="2701165" y="2836621"/>
            <a:ext cx="2100" cy="27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1" name="Google Shape;241;p19"/>
          <p:cNvCxnSpPr/>
          <p:nvPr/>
        </p:nvCxnSpPr>
        <p:spPr>
          <a:xfrm flipH="1" rot="10800000">
            <a:off x="3803875" y="2406825"/>
            <a:ext cx="2347500" cy="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2" name="Google Shape;242;p19"/>
          <p:cNvSpPr txBox="1"/>
          <p:nvPr/>
        </p:nvSpPr>
        <p:spPr>
          <a:xfrm>
            <a:off x="6085125" y="1394291"/>
            <a:ext cx="2633400" cy="20193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모니터링 시스템</a:t>
            </a:r>
            <a:endParaRPr/>
          </a:p>
        </p:txBody>
      </p:sp>
      <p:graphicFrame>
        <p:nvGraphicFramePr>
          <p:cNvPr id="243" name="Google Shape;243;p19"/>
          <p:cNvGraphicFramePr/>
          <p:nvPr/>
        </p:nvGraphicFramePr>
        <p:xfrm>
          <a:off x="1384475" y="3733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{180ED668-E5FE-4FE0-A34E-A97AE2A763F7}</a:tableStyleId>
              </a:tblPr>
              <a:tblGrid>
                <a:gridCol w="526675"/>
                <a:gridCol w="526675"/>
                <a:gridCol w="526675"/>
                <a:gridCol w="526675"/>
                <a:gridCol w="526675"/>
              </a:tblGrid>
              <a:tr h="271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등록인</a:t>
                      </a:r>
                      <a:r>
                        <a:rPr b="1" lang="ko" sz="600"/>
                        <a:t>ID</a:t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프로필 ID</a:t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길 ID</a:t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패턴 ID</a:t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카메라 </a:t>
                      </a:r>
                      <a:r>
                        <a:rPr b="1" lang="ko" sz="600"/>
                        <a:t>ID</a:t>
                      </a:r>
                      <a:endParaRPr b="1" sz="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44" name="Google Shape;244;p19"/>
          <p:cNvGraphicFramePr/>
          <p:nvPr/>
        </p:nvGraphicFramePr>
        <p:xfrm>
          <a:off x="880663" y="1544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{180ED668-E5FE-4FE0-A34E-A97AE2A763F7}</a:tableStyleId>
              </a:tblPr>
              <a:tblGrid>
                <a:gridCol w="910250"/>
                <a:gridCol w="910250"/>
                <a:gridCol w="910250"/>
                <a:gridCol w="910250"/>
              </a:tblGrid>
              <a:tr h="271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timestamp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카메라 ID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등록인 ID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...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45" name="Google Shape;245;p19"/>
          <p:cNvCxnSpPr/>
          <p:nvPr/>
        </p:nvCxnSpPr>
        <p:spPr>
          <a:xfrm>
            <a:off x="2626788" y="2836750"/>
            <a:ext cx="3900" cy="27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46" name="Google Shape;246;p19"/>
          <p:cNvGraphicFramePr/>
          <p:nvPr/>
        </p:nvGraphicFramePr>
        <p:xfrm>
          <a:off x="1384475" y="3964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{180ED668-E5FE-4FE0-A34E-A97AE2A763F7}</a:tableStyleId>
              </a:tblPr>
              <a:tblGrid>
                <a:gridCol w="526675"/>
                <a:gridCol w="526675"/>
                <a:gridCol w="526675"/>
                <a:gridCol w="526675"/>
                <a:gridCol w="526675"/>
              </a:tblGrid>
              <a:tr h="271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A</a:t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100</a:t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2000</a:t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30000</a:t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600">
                          <a:solidFill>
                            <a:schemeClr val="dk1"/>
                          </a:solidFill>
                        </a:rPr>
                        <a:t>cctv #1</a:t>
                      </a:r>
                      <a:endParaRPr b="1" sz="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47" name="Google Shape;247;p19"/>
          <p:cNvGraphicFramePr/>
          <p:nvPr/>
        </p:nvGraphicFramePr>
        <p:xfrm>
          <a:off x="1384475" y="424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{180ED668-E5FE-4FE0-A34E-A97AE2A763F7}</a:tableStyleId>
              </a:tblPr>
              <a:tblGrid>
                <a:gridCol w="526675"/>
                <a:gridCol w="526675"/>
                <a:gridCol w="526675"/>
                <a:gridCol w="526675"/>
                <a:gridCol w="526675"/>
              </a:tblGrid>
              <a:tr h="271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A</a:t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100</a:t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2000</a:t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30001</a:t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600">
                          <a:solidFill>
                            <a:schemeClr val="dk1"/>
                          </a:solidFill>
                        </a:rPr>
                        <a:t>cctv #2</a:t>
                      </a:r>
                      <a:endParaRPr b="1" sz="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8" name="Google Shape;248;p19"/>
          <p:cNvSpPr txBox="1"/>
          <p:nvPr/>
        </p:nvSpPr>
        <p:spPr>
          <a:xfrm>
            <a:off x="4423075" y="2083125"/>
            <a:ext cx="11091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정상/이탈 여부 전송</a:t>
            </a:r>
            <a:endParaRPr sz="800"/>
          </a:p>
        </p:txBody>
      </p:sp>
      <p:sp>
        <p:nvSpPr>
          <p:cNvPr id="249" name="Google Shape;249;p19"/>
          <p:cNvSpPr txBox="1"/>
          <p:nvPr/>
        </p:nvSpPr>
        <p:spPr>
          <a:xfrm>
            <a:off x="1860275" y="2704175"/>
            <a:ext cx="898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등록인 ID 조회</a:t>
            </a:r>
            <a:endParaRPr sz="800"/>
          </a:p>
        </p:txBody>
      </p:sp>
      <p:sp>
        <p:nvSpPr>
          <p:cNvPr id="250" name="Google Shape;250;p19"/>
          <p:cNvSpPr txBox="1"/>
          <p:nvPr/>
        </p:nvSpPr>
        <p:spPr>
          <a:xfrm>
            <a:off x="2630700" y="2760650"/>
            <a:ext cx="706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조회 결과</a:t>
            </a:r>
            <a:endParaRPr sz="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빈발 출현 공간 시퀀스 </a:t>
            </a:r>
            <a:r>
              <a:rPr lang="ko" sz="1200"/>
              <a:t>-모니터링 모드(실시간 이탈 감지)</a:t>
            </a:r>
            <a:endParaRPr sz="1200"/>
          </a:p>
        </p:txBody>
      </p:sp>
      <p:sp>
        <p:nvSpPr>
          <p:cNvPr id="256" name="Google Shape;256;p20"/>
          <p:cNvSpPr txBox="1"/>
          <p:nvPr/>
        </p:nvSpPr>
        <p:spPr>
          <a:xfrm>
            <a:off x="1595138" y="1017725"/>
            <a:ext cx="28089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등록인 출현 공간 로그</a:t>
            </a:r>
            <a:endParaRPr b="1" sz="1200"/>
          </a:p>
        </p:txBody>
      </p:sp>
      <p:sp>
        <p:nvSpPr>
          <p:cNvPr id="257" name="Google Shape;257;p20"/>
          <p:cNvSpPr txBox="1"/>
          <p:nvPr/>
        </p:nvSpPr>
        <p:spPr>
          <a:xfrm>
            <a:off x="187400" y="2092075"/>
            <a:ext cx="5671200" cy="28710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8" name="Google Shape;258;p20"/>
          <p:cNvCxnSpPr/>
          <p:nvPr/>
        </p:nvCxnSpPr>
        <p:spPr>
          <a:xfrm>
            <a:off x="2999600" y="1771500"/>
            <a:ext cx="0" cy="29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59" name="Google Shape;259;p20"/>
          <p:cNvGraphicFramePr/>
          <p:nvPr/>
        </p:nvGraphicFramePr>
        <p:xfrm>
          <a:off x="1179088" y="1408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{180ED668-E5FE-4FE0-A34E-A97AE2A763F7}</a:tableStyleId>
              </a:tblPr>
              <a:tblGrid>
                <a:gridCol w="910250"/>
                <a:gridCol w="910250"/>
                <a:gridCol w="910250"/>
                <a:gridCol w="910250"/>
              </a:tblGrid>
              <a:tr h="271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timestamp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카메라 ID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등록인 ID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...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60" name="Google Shape;260;p20"/>
          <p:cNvSpPr txBox="1"/>
          <p:nvPr/>
        </p:nvSpPr>
        <p:spPr>
          <a:xfrm>
            <a:off x="3159250" y="2181813"/>
            <a:ext cx="10980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등록인 ID별로 분기</a:t>
            </a:r>
            <a:endParaRPr sz="800"/>
          </a:p>
        </p:txBody>
      </p:sp>
      <p:sp>
        <p:nvSpPr>
          <p:cNvPr id="261" name="Google Shape;261;p20"/>
          <p:cNvSpPr/>
          <p:nvPr/>
        </p:nvSpPr>
        <p:spPr>
          <a:xfrm>
            <a:off x="2798300" y="2218275"/>
            <a:ext cx="402600" cy="4026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0"/>
          <p:cNvSpPr/>
          <p:nvPr/>
        </p:nvSpPr>
        <p:spPr>
          <a:xfrm>
            <a:off x="1041850" y="2989975"/>
            <a:ext cx="402600" cy="40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0"/>
          <p:cNvSpPr/>
          <p:nvPr/>
        </p:nvSpPr>
        <p:spPr>
          <a:xfrm>
            <a:off x="2798300" y="2989975"/>
            <a:ext cx="402600" cy="40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0"/>
          <p:cNvSpPr/>
          <p:nvPr/>
        </p:nvSpPr>
        <p:spPr>
          <a:xfrm>
            <a:off x="4554750" y="2989975"/>
            <a:ext cx="402600" cy="40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5" name="Google Shape;265;p20"/>
          <p:cNvCxnSpPr>
            <a:stCxn id="261" idx="4"/>
            <a:endCxn id="263" idx="0"/>
          </p:cNvCxnSpPr>
          <p:nvPr/>
        </p:nvCxnSpPr>
        <p:spPr>
          <a:xfrm>
            <a:off x="2999600" y="2620875"/>
            <a:ext cx="0" cy="36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6" name="Google Shape;266;p20"/>
          <p:cNvCxnSpPr>
            <a:stCxn id="261" idx="4"/>
            <a:endCxn id="262" idx="7"/>
          </p:cNvCxnSpPr>
          <p:nvPr/>
        </p:nvCxnSpPr>
        <p:spPr>
          <a:xfrm flipH="1">
            <a:off x="1385600" y="2620875"/>
            <a:ext cx="1614000" cy="42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7" name="Google Shape;267;p20"/>
          <p:cNvCxnSpPr>
            <a:stCxn id="261" idx="4"/>
            <a:endCxn id="264" idx="1"/>
          </p:cNvCxnSpPr>
          <p:nvPr/>
        </p:nvCxnSpPr>
        <p:spPr>
          <a:xfrm>
            <a:off x="2999600" y="2620875"/>
            <a:ext cx="1614000" cy="42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8" name="Google Shape;268;p20"/>
          <p:cNvSpPr txBox="1"/>
          <p:nvPr/>
        </p:nvSpPr>
        <p:spPr>
          <a:xfrm>
            <a:off x="27950" y="2129100"/>
            <a:ext cx="1531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chemeClr val="dk1"/>
                </a:solidFill>
              </a:rPr>
              <a:t>빈</a:t>
            </a:r>
            <a:r>
              <a:rPr b="1" lang="ko" sz="1200">
                <a:solidFill>
                  <a:schemeClr val="dk1"/>
                </a:solidFill>
              </a:rPr>
              <a:t>발 출현공간 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chemeClr val="dk1"/>
                </a:solidFill>
              </a:rPr>
              <a:t>탐지 모듈</a:t>
            </a:r>
            <a:endParaRPr b="1" sz="1200"/>
          </a:p>
        </p:txBody>
      </p:sp>
      <p:cxnSp>
        <p:nvCxnSpPr>
          <p:cNvPr id="269" name="Google Shape;269;p20"/>
          <p:cNvCxnSpPr>
            <a:stCxn id="270" idx="6"/>
          </p:cNvCxnSpPr>
          <p:nvPr/>
        </p:nvCxnSpPr>
        <p:spPr>
          <a:xfrm>
            <a:off x="3200900" y="4502325"/>
            <a:ext cx="297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1" name="Google Shape;271;p20"/>
          <p:cNvSpPr txBox="1"/>
          <p:nvPr/>
        </p:nvSpPr>
        <p:spPr>
          <a:xfrm>
            <a:off x="6203850" y="3608575"/>
            <a:ext cx="2836800" cy="13545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모니터링 시스템</a:t>
            </a:r>
            <a:endParaRPr/>
          </a:p>
        </p:txBody>
      </p:sp>
      <p:sp>
        <p:nvSpPr>
          <p:cNvPr id="270" name="Google Shape;270;p20"/>
          <p:cNvSpPr/>
          <p:nvPr/>
        </p:nvSpPr>
        <p:spPr>
          <a:xfrm>
            <a:off x="2798300" y="4301025"/>
            <a:ext cx="402600" cy="4026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2" name="Google Shape;272;p20"/>
          <p:cNvCxnSpPr>
            <a:endCxn id="270" idx="0"/>
          </p:cNvCxnSpPr>
          <p:nvPr/>
        </p:nvCxnSpPr>
        <p:spPr>
          <a:xfrm>
            <a:off x="2999600" y="3797025"/>
            <a:ext cx="0" cy="5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3" name="Google Shape;273;p20"/>
          <p:cNvSpPr txBox="1"/>
          <p:nvPr/>
        </p:nvSpPr>
        <p:spPr>
          <a:xfrm>
            <a:off x="3159250" y="2953525"/>
            <a:ext cx="10980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등록인 ID로 </a:t>
            </a:r>
            <a:r>
              <a:rPr lang="ko" sz="800"/>
              <a:t>DB조회</a:t>
            </a:r>
            <a:endParaRPr sz="800"/>
          </a:p>
        </p:txBody>
      </p:sp>
      <p:cxnSp>
        <p:nvCxnSpPr>
          <p:cNvPr id="274" name="Google Shape;274;p20"/>
          <p:cNvCxnSpPr>
            <a:endCxn id="270" idx="0"/>
          </p:cNvCxnSpPr>
          <p:nvPr/>
        </p:nvCxnSpPr>
        <p:spPr>
          <a:xfrm flipH="1">
            <a:off x="2999600" y="3782925"/>
            <a:ext cx="1984200" cy="51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5" name="Google Shape;275;p20"/>
          <p:cNvCxnSpPr>
            <a:endCxn id="270" idx="0"/>
          </p:cNvCxnSpPr>
          <p:nvPr/>
        </p:nvCxnSpPr>
        <p:spPr>
          <a:xfrm>
            <a:off x="1027400" y="3782925"/>
            <a:ext cx="1972200" cy="51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76" name="Google Shape;276;p20"/>
          <p:cNvGraphicFramePr/>
          <p:nvPr/>
        </p:nvGraphicFramePr>
        <p:xfrm>
          <a:off x="1823600" y="3438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{180ED668-E5FE-4FE0-A34E-A97AE2A763F7}</a:tableStyleId>
              </a:tblPr>
              <a:tblGrid>
                <a:gridCol w="587775"/>
                <a:gridCol w="587775"/>
                <a:gridCol w="587775"/>
                <a:gridCol w="587775"/>
              </a:tblGrid>
              <a:tr h="271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timestamp</a:t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등록인 ID</a:t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cctv ID</a:t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조회결과</a:t>
                      </a:r>
                      <a:endParaRPr b="1" sz="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77" name="Google Shape;277;p20"/>
          <p:cNvGraphicFramePr/>
          <p:nvPr/>
        </p:nvGraphicFramePr>
        <p:xfrm>
          <a:off x="244225" y="3440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{180ED668-E5FE-4FE0-A34E-A97AE2A763F7}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274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78" name="Google Shape;278;p20"/>
          <p:cNvGraphicFramePr/>
          <p:nvPr/>
        </p:nvGraphicFramePr>
        <p:xfrm>
          <a:off x="4222675" y="3440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{180ED668-E5FE-4FE0-A34E-A97AE2A763F7}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274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79" name="Google Shape;279;p20"/>
          <p:cNvSpPr txBox="1"/>
          <p:nvPr/>
        </p:nvSpPr>
        <p:spPr>
          <a:xfrm>
            <a:off x="4554750" y="4151650"/>
            <a:ext cx="11091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정상/이탈 여부 전송</a:t>
            </a:r>
            <a:endParaRPr sz="800"/>
          </a:p>
        </p:txBody>
      </p:sp>
      <p:sp>
        <p:nvSpPr>
          <p:cNvPr id="280" name="Google Shape;280;p20"/>
          <p:cNvSpPr txBox="1"/>
          <p:nvPr/>
        </p:nvSpPr>
        <p:spPr>
          <a:xfrm>
            <a:off x="6203850" y="2902350"/>
            <a:ext cx="2836800" cy="5181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DB</a:t>
            </a:r>
            <a:endParaRPr/>
          </a:p>
        </p:txBody>
      </p:sp>
      <p:cxnSp>
        <p:nvCxnSpPr>
          <p:cNvPr id="281" name="Google Shape;281;p20"/>
          <p:cNvCxnSpPr/>
          <p:nvPr/>
        </p:nvCxnSpPr>
        <p:spPr>
          <a:xfrm>
            <a:off x="5151100" y="3085975"/>
            <a:ext cx="118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2" name="Google Shape;282;p20"/>
          <p:cNvCxnSpPr/>
          <p:nvPr/>
        </p:nvCxnSpPr>
        <p:spPr>
          <a:xfrm rot="10800000">
            <a:off x="5151100" y="3158550"/>
            <a:ext cx="11586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3" name="Google Shape;283;p20"/>
          <p:cNvSpPr txBox="1"/>
          <p:nvPr/>
        </p:nvSpPr>
        <p:spPr>
          <a:xfrm>
            <a:off x="915975" y="2902350"/>
            <a:ext cx="4192800" cy="518100"/>
          </a:xfrm>
          <a:prstGeom prst="rect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0"/>
          <p:cNvSpPr txBox="1"/>
          <p:nvPr/>
        </p:nvSpPr>
        <p:spPr>
          <a:xfrm>
            <a:off x="5371225" y="2782263"/>
            <a:ext cx="10980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조회</a:t>
            </a:r>
            <a:endParaRPr sz="800"/>
          </a:p>
        </p:txBody>
      </p:sp>
      <p:sp>
        <p:nvSpPr>
          <p:cNvPr id="285" name="Google Shape;285;p20"/>
          <p:cNvSpPr txBox="1"/>
          <p:nvPr/>
        </p:nvSpPr>
        <p:spPr>
          <a:xfrm>
            <a:off x="5254850" y="2989963"/>
            <a:ext cx="10980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조회 결과</a:t>
            </a:r>
            <a:endParaRPr sz="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빈발 출현 공간 시퀀스 </a:t>
            </a:r>
            <a:r>
              <a:rPr lang="ko" sz="1200"/>
              <a:t>-모니터링 모드(학습경로 이탈 감지)</a:t>
            </a:r>
            <a:endParaRPr sz="1200"/>
          </a:p>
        </p:txBody>
      </p:sp>
      <p:sp>
        <p:nvSpPr>
          <p:cNvPr id="291" name="Google Shape;291;p21"/>
          <p:cNvSpPr txBox="1"/>
          <p:nvPr/>
        </p:nvSpPr>
        <p:spPr>
          <a:xfrm>
            <a:off x="1595138" y="1017725"/>
            <a:ext cx="28089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등록인 출현 공간 로그</a:t>
            </a:r>
            <a:endParaRPr b="1" sz="1200"/>
          </a:p>
        </p:txBody>
      </p:sp>
      <p:sp>
        <p:nvSpPr>
          <p:cNvPr id="292" name="Google Shape;292;p21"/>
          <p:cNvSpPr txBox="1"/>
          <p:nvPr/>
        </p:nvSpPr>
        <p:spPr>
          <a:xfrm>
            <a:off x="187400" y="2092075"/>
            <a:ext cx="5671200" cy="28710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3" name="Google Shape;293;p21"/>
          <p:cNvCxnSpPr/>
          <p:nvPr/>
        </p:nvCxnSpPr>
        <p:spPr>
          <a:xfrm>
            <a:off x="2999600" y="1771500"/>
            <a:ext cx="0" cy="29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94" name="Google Shape;294;p21"/>
          <p:cNvGraphicFramePr/>
          <p:nvPr/>
        </p:nvGraphicFramePr>
        <p:xfrm>
          <a:off x="1179088" y="1408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{180ED668-E5FE-4FE0-A34E-A97AE2A763F7}</a:tableStyleId>
              </a:tblPr>
              <a:tblGrid>
                <a:gridCol w="910250"/>
                <a:gridCol w="910250"/>
                <a:gridCol w="910250"/>
                <a:gridCol w="910250"/>
              </a:tblGrid>
              <a:tr h="271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timestamp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카메라 ID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등록인 ID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...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95" name="Google Shape;295;p21"/>
          <p:cNvSpPr txBox="1"/>
          <p:nvPr/>
        </p:nvSpPr>
        <p:spPr>
          <a:xfrm>
            <a:off x="3159250" y="2181813"/>
            <a:ext cx="10980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등록인 ID별로 분기</a:t>
            </a:r>
            <a:endParaRPr sz="800"/>
          </a:p>
        </p:txBody>
      </p:sp>
      <p:sp>
        <p:nvSpPr>
          <p:cNvPr id="296" name="Google Shape;296;p21"/>
          <p:cNvSpPr/>
          <p:nvPr/>
        </p:nvSpPr>
        <p:spPr>
          <a:xfrm>
            <a:off x="2798300" y="2218275"/>
            <a:ext cx="402600" cy="4026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1"/>
          <p:cNvSpPr/>
          <p:nvPr/>
        </p:nvSpPr>
        <p:spPr>
          <a:xfrm>
            <a:off x="1041850" y="2989975"/>
            <a:ext cx="402600" cy="40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1"/>
          <p:cNvSpPr/>
          <p:nvPr/>
        </p:nvSpPr>
        <p:spPr>
          <a:xfrm>
            <a:off x="2798300" y="2989975"/>
            <a:ext cx="402600" cy="40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1"/>
          <p:cNvSpPr/>
          <p:nvPr/>
        </p:nvSpPr>
        <p:spPr>
          <a:xfrm>
            <a:off x="4554750" y="2989975"/>
            <a:ext cx="402600" cy="40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0" name="Google Shape;300;p21"/>
          <p:cNvCxnSpPr>
            <a:stCxn id="296" idx="4"/>
            <a:endCxn id="298" idx="0"/>
          </p:cNvCxnSpPr>
          <p:nvPr/>
        </p:nvCxnSpPr>
        <p:spPr>
          <a:xfrm>
            <a:off x="2999600" y="2620875"/>
            <a:ext cx="0" cy="36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1" name="Google Shape;301;p21"/>
          <p:cNvCxnSpPr>
            <a:stCxn id="296" idx="4"/>
            <a:endCxn id="297" idx="7"/>
          </p:cNvCxnSpPr>
          <p:nvPr/>
        </p:nvCxnSpPr>
        <p:spPr>
          <a:xfrm flipH="1">
            <a:off x="1385600" y="2620875"/>
            <a:ext cx="1614000" cy="42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2" name="Google Shape;302;p21"/>
          <p:cNvCxnSpPr>
            <a:stCxn id="296" idx="4"/>
            <a:endCxn id="299" idx="1"/>
          </p:cNvCxnSpPr>
          <p:nvPr/>
        </p:nvCxnSpPr>
        <p:spPr>
          <a:xfrm>
            <a:off x="2999600" y="2620875"/>
            <a:ext cx="1614000" cy="42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3" name="Google Shape;303;p21"/>
          <p:cNvSpPr txBox="1"/>
          <p:nvPr/>
        </p:nvSpPr>
        <p:spPr>
          <a:xfrm>
            <a:off x="27950" y="2129100"/>
            <a:ext cx="1531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chemeClr val="dk1"/>
                </a:solidFill>
              </a:rPr>
              <a:t>빈발 출현공간 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chemeClr val="dk1"/>
                </a:solidFill>
              </a:rPr>
              <a:t>탐지 모듈</a:t>
            </a:r>
            <a:endParaRPr b="1" sz="1200"/>
          </a:p>
        </p:txBody>
      </p:sp>
      <p:cxnSp>
        <p:nvCxnSpPr>
          <p:cNvPr id="304" name="Google Shape;304;p21"/>
          <p:cNvCxnSpPr>
            <a:stCxn id="305" idx="6"/>
          </p:cNvCxnSpPr>
          <p:nvPr/>
        </p:nvCxnSpPr>
        <p:spPr>
          <a:xfrm>
            <a:off x="3200900" y="4502325"/>
            <a:ext cx="297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6" name="Google Shape;306;p21"/>
          <p:cNvSpPr txBox="1"/>
          <p:nvPr/>
        </p:nvSpPr>
        <p:spPr>
          <a:xfrm>
            <a:off x="6203850" y="3608575"/>
            <a:ext cx="2836800" cy="13545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모니터링 시스템</a:t>
            </a:r>
            <a:endParaRPr/>
          </a:p>
        </p:txBody>
      </p:sp>
      <p:sp>
        <p:nvSpPr>
          <p:cNvPr id="305" name="Google Shape;305;p21"/>
          <p:cNvSpPr/>
          <p:nvPr/>
        </p:nvSpPr>
        <p:spPr>
          <a:xfrm>
            <a:off x="2798300" y="4301025"/>
            <a:ext cx="402600" cy="4026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7" name="Google Shape;307;p21"/>
          <p:cNvCxnSpPr>
            <a:endCxn id="305" idx="0"/>
          </p:cNvCxnSpPr>
          <p:nvPr/>
        </p:nvCxnSpPr>
        <p:spPr>
          <a:xfrm>
            <a:off x="2999600" y="3797025"/>
            <a:ext cx="0" cy="5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8" name="Google Shape;308;p21"/>
          <p:cNvSpPr txBox="1"/>
          <p:nvPr/>
        </p:nvSpPr>
        <p:spPr>
          <a:xfrm>
            <a:off x="3159250" y="2953525"/>
            <a:ext cx="10980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등록인 ID로 DB조회</a:t>
            </a:r>
            <a:endParaRPr sz="800"/>
          </a:p>
        </p:txBody>
      </p:sp>
      <p:cxnSp>
        <p:nvCxnSpPr>
          <p:cNvPr id="309" name="Google Shape;309;p21"/>
          <p:cNvCxnSpPr>
            <a:endCxn id="305" idx="0"/>
          </p:cNvCxnSpPr>
          <p:nvPr/>
        </p:nvCxnSpPr>
        <p:spPr>
          <a:xfrm flipH="1">
            <a:off x="2999600" y="3782925"/>
            <a:ext cx="1984200" cy="51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0" name="Google Shape;310;p21"/>
          <p:cNvCxnSpPr>
            <a:endCxn id="305" idx="0"/>
          </p:cNvCxnSpPr>
          <p:nvPr/>
        </p:nvCxnSpPr>
        <p:spPr>
          <a:xfrm>
            <a:off x="1027400" y="3782925"/>
            <a:ext cx="1972200" cy="51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311" name="Google Shape;311;p21"/>
          <p:cNvGraphicFramePr/>
          <p:nvPr/>
        </p:nvGraphicFramePr>
        <p:xfrm>
          <a:off x="1823600" y="3438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{180ED668-E5FE-4FE0-A34E-A97AE2A763F7}</a:tableStyleId>
              </a:tblPr>
              <a:tblGrid>
                <a:gridCol w="587775"/>
                <a:gridCol w="587775"/>
                <a:gridCol w="587775"/>
                <a:gridCol w="587775"/>
              </a:tblGrid>
              <a:tr h="27132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/>
                        <a:t>List &lt; Transaction &gt;</a:t>
                      </a:r>
                      <a:endParaRPr b="1" sz="600"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312" name="Google Shape;312;p21"/>
          <p:cNvGraphicFramePr/>
          <p:nvPr/>
        </p:nvGraphicFramePr>
        <p:xfrm>
          <a:off x="244225" y="3440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{180ED668-E5FE-4FE0-A34E-A97AE2A763F7}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274300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>
                          <a:solidFill>
                            <a:schemeClr val="dk1"/>
                          </a:solidFill>
                        </a:rPr>
                        <a:t>List &lt; Transaction &gt;</a:t>
                      </a:r>
                      <a:endParaRPr b="1" sz="600"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313" name="Google Shape;313;p21"/>
          <p:cNvGraphicFramePr/>
          <p:nvPr/>
        </p:nvGraphicFramePr>
        <p:xfrm>
          <a:off x="4222675" y="3440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{180ED668-E5FE-4FE0-A34E-A97AE2A763F7}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274300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600">
                          <a:solidFill>
                            <a:schemeClr val="dk1"/>
                          </a:solidFill>
                        </a:rPr>
                        <a:t>List &lt; Transaction &gt;</a:t>
                      </a:r>
                      <a:endParaRPr b="1" sz="600"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</a:tr>
            </a:tbl>
          </a:graphicData>
        </a:graphic>
      </p:graphicFrame>
      <p:sp>
        <p:nvSpPr>
          <p:cNvPr id="314" name="Google Shape;314;p21"/>
          <p:cNvSpPr txBox="1"/>
          <p:nvPr/>
        </p:nvSpPr>
        <p:spPr>
          <a:xfrm>
            <a:off x="4554750" y="4151650"/>
            <a:ext cx="11091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정상/이탈 여부 전송</a:t>
            </a:r>
            <a:endParaRPr sz="800"/>
          </a:p>
        </p:txBody>
      </p:sp>
      <p:sp>
        <p:nvSpPr>
          <p:cNvPr id="315" name="Google Shape;315;p21"/>
          <p:cNvSpPr txBox="1"/>
          <p:nvPr/>
        </p:nvSpPr>
        <p:spPr>
          <a:xfrm>
            <a:off x="6203850" y="2902350"/>
            <a:ext cx="2836800" cy="5181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DB &amp; Timetable </a:t>
            </a:r>
            <a:endParaRPr/>
          </a:p>
        </p:txBody>
      </p:sp>
      <p:cxnSp>
        <p:nvCxnSpPr>
          <p:cNvPr id="316" name="Google Shape;316;p21"/>
          <p:cNvCxnSpPr/>
          <p:nvPr/>
        </p:nvCxnSpPr>
        <p:spPr>
          <a:xfrm>
            <a:off x="5151100" y="3085975"/>
            <a:ext cx="118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7" name="Google Shape;317;p21"/>
          <p:cNvCxnSpPr/>
          <p:nvPr/>
        </p:nvCxnSpPr>
        <p:spPr>
          <a:xfrm rot="10800000">
            <a:off x="5151100" y="3158550"/>
            <a:ext cx="11586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8" name="Google Shape;318;p21"/>
          <p:cNvSpPr txBox="1"/>
          <p:nvPr/>
        </p:nvSpPr>
        <p:spPr>
          <a:xfrm>
            <a:off x="915975" y="2902350"/>
            <a:ext cx="4192800" cy="518100"/>
          </a:xfrm>
          <a:prstGeom prst="rect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1"/>
          <p:cNvSpPr txBox="1"/>
          <p:nvPr/>
        </p:nvSpPr>
        <p:spPr>
          <a:xfrm>
            <a:off x="5371225" y="2782263"/>
            <a:ext cx="10980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조회</a:t>
            </a:r>
            <a:endParaRPr sz="800"/>
          </a:p>
        </p:txBody>
      </p:sp>
      <p:sp>
        <p:nvSpPr>
          <p:cNvPr id="320" name="Google Shape;320;p21"/>
          <p:cNvSpPr txBox="1"/>
          <p:nvPr/>
        </p:nvSpPr>
        <p:spPr>
          <a:xfrm>
            <a:off x="5254850" y="2989963"/>
            <a:ext cx="10980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조회 결과</a:t>
            </a:r>
            <a:endParaRPr sz="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