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궁서" panose="02030600000101010101" pitchFamily="18" charset="-127"/>
                <a:ea typeface="궁서" panose="02030600000101010101" pitchFamily="18" charset="-127"/>
                <a:cs typeface="+mn-cs"/>
              </a:defRPr>
            </a:pPr>
            <a:r>
              <a:rPr lang="ko-KR" altLang="en-US" sz="2400" b="1" smtClean="0"/>
              <a:t>노인인구 증가와 취업</a:t>
            </a:r>
            <a:endParaRPr lang="ko-KR" sz="2400" b="1" dirty="0"/>
          </a:p>
        </c:rich>
      </c:tx>
      <c:layout/>
      <c:overlay val="0"/>
      <c:spPr>
        <a:solidFill>
          <a:schemeClr val="bg1"/>
        </a:solidFill>
        <a:ln>
          <a:noFill/>
        </a:ln>
        <a:effectLst>
          <a:outerShdw blurRad="50800" dist="38100" algn="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궁서" panose="02030600000101010101" pitchFamily="18" charset="-127"/>
              <a:ea typeface="궁서" panose="02030600000101010101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65세 이상 인구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Sheet1!$B$1:$F$1</c:f>
              <c:strCache>
                <c:ptCount val="5"/>
                <c:pt idx="0">
                  <c:v>2019년</c:v>
                </c:pt>
                <c:pt idx="1">
                  <c:v>2020년</c:v>
                </c:pt>
                <c:pt idx="2">
                  <c:v>2021년</c:v>
                </c:pt>
                <c:pt idx="3">
                  <c:v>2022년</c:v>
                </c:pt>
                <c:pt idx="4">
                  <c:v>2023년</c:v>
                </c:pt>
              </c:strCache>
            </c:strRef>
          </c:cat>
          <c:val>
            <c:numRef>
              <c:f>Sheet1!$B$2:$F$2</c:f>
              <c:numCache>
                <c:formatCode>General</c:formatCode>
                <c:ptCount val="5"/>
                <c:pt idx="0">
                  <c:v>802</c:v>
                </c:pt>
                <c:pt idx="1">
                  <c:v>849</c:v>
                </c:pt>
                <c:pt idx="2">
                  <c:v>885</c:v>
                </c:pt>
                <c:pt idx="3">
                  <c:v>926</c:v>
                </c:pt>
                <c:pt idx="4">
                  <c:v>973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B2-45FB-9684-43466A9002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309233760"/>
        <c:axId val="1309235008"/>
      </c:barChart>
      <c:lineChart>
        <c:grouping val="standard"/>
        <c:varyColors val="0"/>
        <c:ser>
          <c:idx val="1"/>
          <c:order val="1"/>
          <c:tx>
            <c:strRef>
              <c:f>Sheet1!$A$3</c:f>
              <c:strCache>
                <c:ptCount val="1"/>
                <c:pt idx="0">
                  <c:v>65세 이상 취업자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4"/>
              <c:layout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E5B2-45FB-9684-43466A90023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궁서" panose="02030600000101010101" pitchFamily="18" charset="-127"/>
                    <a:ea typeface="궁서" panose="02030600000101010101" pitchFamily="18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Sheet1!$B$1:$F$1</c:f>
              <c:strCache>
                <c:ptCount val="5"/>
                <c:pt idx="0">
                  <c:v>2019년</c:v>
                </c:pt>
                <c:pt idx="1">
                  <c:v>2020년</c:v>
                </c:pt>
                <c:pt idx="2">
                  <c:v>2021년</c:v>
                </c:pt>
                <c:pt idx="3">
                  <c:v>2022년</c:v>
                </c:pt>
                <c:pt idx="4">
                  <c:v>2023년</c:v>
                </c:pt>
              </c:strCache>
            </c:strRef>
          </c:cat>
          <c:val>
            <c:numRef>
              <c:f>Sheet1!$B$3:$F$3</c:f>
              <c:numCache>
                <c:formatCode>General</c:formatCode>
                <c:ptCount val="5"/>
                <c:pt idx="0">
                  <c:v>345</c:v>
                </c:pt>
                <c:pt idx="1">
                  <c:v>363</c:v>
                </c:pt>
                <c:pt idx="2">
                  <c:v>385</c:v>
                </c:pt>
                <c:pt idx="3">
                  <c:v>409</c:v>
                </c:pt>
                <c:pt idx="4">
                  <c:v>432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B2-45FB-9684-43466A9002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78612752"/>
        <c:axId val="1378602768"/>
      </c:lineChart>
      <c:catAx>
        <c:axId val="1309233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궁서" panose="02030600000101010101" pitchFamily="18" charset="-127"/>
                <a:ea typeface="궁서" panose="02030600000101010101" pitchFamily="18" charset="-127"/>
                <a:cs typeface="+mn-cs"/>
              </a:defRPr>
            </a:pPr>
            <a:endParaRPr lang="ko-KR"/>
          </a:p>
        </c:txPr>
        <c:crossAx val="1309235008"/>
        <c:crosses val="autoZero"/>
        <c:auto val="1"/>
        <c:lblAlgn val="ctr"/>
        <c:lblOffset val="100"/>
        <c:noMultiLvlLbl val="0"/>
      </c:catAx>
      <c:valAx>
        <c:axId val="130923500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궁서" panose="02030600000101010101" pitchFamily="18" charset="-127"/>
                <a:ea typeface="궁서" panose="02030600000101010101" pitchFamily="18" charset="-127"/>
                <a:cs typeface="+mn-cs"/>
              </a:defRPr>
            </a:pPr>
            <a:endParaRPr lang="ko-KR"/>
          </a:p>
        </c:txPr>
        <c:crossAx val="1309233760"/>
        <c:crosses val="autoZero"/>
        <c:crossBetween val="between"/>
      </c:valAx>
      <c:valAx>
        <c:axId val="137860276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궁서" panose="02030600000101010101" pitchFamily="18" charset="-127"/>
                <a:ea typeface="궁서" panose="02030600000101010101" pitchFamily="18" charset="-127"/>
                <a:cs typeface="+mn-cs"/>
              </a:defRPr>
            </a:pPr>
            <a:endParaRPr lang="ko-KR"/>
          </a:p>
        </c:txPr>
        <c:crossAx val="1378612752"/>
        <c:crosses val="max"/>
        <c:crossBetween val="between"/>
        <c:majorUnit val="100"/>
      </c:valAx>
      <c:catAx>
        <c:axId val="13786127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78602768"/>
        <c:auto val="1"/>
        <c:lblAlgn val="ctr"/>
        <c:lblOffset val="100"/>
        <c:noMultiLvlLbl val="0"/>
      </c:cat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궁서" panose="02030600000101010101" pitchFamily="18" charset="-127"/>
                <a:ea typeface="궁서" panose="02030600000101010101" pitchFamily="18" charset="-127"/>
                <a:cs typeface="+mn-cs"/>
              </a:defRPr>
            </a:pPr>
            <a:endParaRPr lang="ko-KR"/>
          </a:p>
        </c:txPr>
      </c:dTable>
      <c:spPr>
        <a:solidFill>
          <a:schemeClr val="bg1"/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rgbClr val="FFFF00"/>
    </a:solidFill>
    <a:ln>
      <a:solidFill>
        <a:schemeClr val="tx1"/>
      </a:solidFill>
    </a:ln>
    <a:effectLst/>
  </c:spPr>
  <c:txPr>
    <a:bodyPr/>
    <a:lstStyle/>
    <a:p>
      <a:pPr>
        <a:defRPr sz="1600">
          <a:latin typeface="궁서" panose="02030600000101010101" pitchFamily="18" charset="-127"/>
          <a:ea typeface="궁서" panose="02030600000101010101" pitchFamily="18" charset="-127"/>
        </a:defRPr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BB7F9-BA52-486A-9BD8-A3135CFD2184}" type="doc">
      <dgm:prSet loTypeId="urn:microsoft.com/office/officeart/2005/8/layout/process1" loCatId="process" qsTypeId="urn:microsoft.com/office/officeart/2005/8/quickstyle/3d2" qsCatId="3D" csTypeId="urn:microsoft.com/office/officeart/2005/8/colors/accent1_2" csCatId="accent1" phldr="1"/>
      <dgm:spPr/>
    </dgm:pt>
    <dgm:pt modelId="{BA1F6B1E-54FA-4EF5-AC90-3CB3ACF88136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보람   </a:t>
          </a:r>
          <a:r>
            <a:rPr lang="ko-KR" altLang="en-US" sz="1800" dirty="0" err="1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있는일</a:t>
          </a:r>
          <a:endParaRPr lang="ko-KR" altLang="en-US" sz="1800" dirty="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5E5BF21C-10AE-400A-8250-AB76AE1C6420}" type="parTrans" cxnId="{7DBBA0A3-926C-4108-91AD-EC186BB6863E}">
      <dgm:prSet/>
      <dgm:spPr/>
      <dgm:t>
        <a:bodyPr/>
        <a:lstStyle/>
        <a:p>
          <a:pPr latinLnBrk="1"/>
          <a:endParaRPr lang="ko-KR" altLang="en-US" sz="180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79866CDB-A351-482F-814B-FC9556DCE2C0}" type="sibTrans" cxnId="{7DBBA0A3-926C-4108-91AD-EC186BB6863E}">
      <dgm:prSet custT="1"/>
      <dgm:spPr/>
      <dgm:t>
        <a:bodyPr/>
        <a:lstStyle/>
        <a:p>
          <a:pPr latinLnBrk="1"/>
          <a:endParaRPr lang="ko-KR" altLang="en-US" sz="180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57175022-281A-4D15-9D29-4AB8FBA96713}">
      <dgm:prSet phldrT="[텍스트]" custT="1"/>
      <dgm:spPr/>
      <dgm:t>
        <a:bodyPr/>
        <a:lstStyle/>
        <a:p>
          <a:pPr latinLnBrk="1"/>
          <a:r>
            <a:rPr lang="ko-KR" altLang="en-US" sz="180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활기찬노후</a:t>
          </a:r>
          <a:endParaRPr lang="ko-KR" altLang="en-US" sz="1800" dirty="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AA056733-CDB7-41FF-890D-8C75235DCD35}" type="parTrans" cxnId="{C85FE9E7-DC17-4A1C-A3E3-2CF596ED0E08}">
      <dgm:prSet/>
      <dgm:spPr/>
      <dgm:t>
        <a:bodyPr/>
        <a:lstStyle/>
        <a:p>
          <a:pPr latinLnBrk="1"/>
          <a:endParaRPr lang="ko-KR" altLang="en-US" sz="180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A09C8CA7-88D0-4E7E-98A1-02BCA722067A}" type="sibTrans" cxnId="{C85FE9E7-DC17-4A1C-A3E3-2CF596ED0E08}">
      <dgm:prSet custT="1"/>
      <dgm:spPr/>
      <dgm:t>
        <a:bodyPr/>
        <a:lstStyle/>
        <a:p>
          <a:pPr latinLnBrk="1"/>
          <a:endParaRPr lang="ko-KR" altLang="en-US" sz="180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E7EEC7CD-58E0-4EBE-AF08-9536A18A9738}">
      <dgm:prSet phldrT="[텍스트]" custT="1"/>
      <dgm:spPr/>
      <dgm:t>
        <a:bodyPr/>
        <a:lstStyle/>
        <a:p>
          <a:pPr latinLnBrk="1"/>
          <a:r>
            <a:rPr lang="ko-KR" altLang="en-US" sz="1800" dirty="0" err="1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행복한사회</a:t>
          </a:r>
          <a:endParaRPr lang="ko-KR" altLang="en-US" sz="1800" dirty="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EEB6D547-E48E-40B9-886C-7F71CA3AC3FA}" type="parTrans" cxnId="{EE28C3FD-2937-411D-84BC-56E8A0889DB6}">
      <dgm:prSet/>
      <dgm:spPr/>
      <dgm:t>
        <a:bodyPr/>
        <a:lstStyle/>
        <a:p>
          <a:pPr latinLnBrk="1"/>
          <a:endParaRPr lang="ko-KR" altLang="en-US" sz="180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2AD7C40C-BE65-48B6-972D-3AE5072F3166}" type="sibTrans" cxnId="{EE28C3FD-2937-411D-84BC-56E8A0889DB6}">
      <dgm:prSet/>
      <dgm:spPr/>
      <dgm:t>
        <a:bodyPr/>
        <a:lstStyle/>
        <a:p>
          <a:pPr latinLnBrk="1"/>
          <a:endParaRPr lang="ko-KR" altLang="en-US" sz="180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14B27DE6-26B7-4BEC-9587-034453DF433E}" type="pres">
      <dgm:prSet presAssocID="{8EBBB7F9-BA52-486A-9BD8-A3135CFD2184}" presName="Name0" presStyleCnt="0">
        <dgm:presLayoutVars>
          <dgm:dir/>
          <dgm:resizeHandles val="exact"/>
        </dgm:presLayoutVars>
      </dgm:prSet>
      <dgm:spPr/>
    </dgm:pt>
    <dgm:pt modelId="{893FE063-97BF-4139-BD27-014A34015066}" type="pres">
      <dgm:prSet presAssocID="{BA1F6B1E-54FA-4EF5-AC90-3CB3ACF88136}" presName="node" presStyleLbl="node1" presStyleIdx="0" presStyleCnt="3">
        <dgm:presLayoutVars>
          <dgm:bulletEnabled val="1"/>
        </dgm:presLayoutVars>
      </dgm:prSet>
      <dgm:spPr/>
    </dgm:pt>
    <dgm:pt modelId="{A0ADC0F9-F5F8-47D0-9B22-913757EBF6C9}" type="pres">
      <dgm:prSet presAssocID="{79866CDB-A351-482F-814B-FC9556DCE2C0}" presName="sibTrans" presStyleLbl="sibTrans2D1" presStyleIdx="0" presStyleCnt="2"/>
      <dgm:spPr/>
    </dgm:pt>
    <dgm:pt modelId="{2053CF25-8348-4219-8008-5BB308B80AD3}" type="pres">
      <dgm:prSet presAssocID="{79866CDB-A351-482F-814B-FC9556DCE2C0}" presName="connectorText" presStyleLbl="sibTrans2D1" presStyleIdx="0" presStyleCnt="2"/>
      <dgm:spPr/>
    </dgm:pt>
    <dgm:pt modelId="{74BFCD97-6F15-4EA9-93B5-A82E583676C3}" type="pres">
      <dgm:prSet presAssocID="{57175022-281A-4D15-9D29-4AB8FBA96713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CBB26C3-AD43-4C04-87DA-22805EA405E5}" type="pres">
      <dgm:prSet presAssocID="{A09C8CA7-88D0-4E7E-98A1-02BCA722067A}" presName="sibTrans" presStyleLbl="sibTrans2D1" presStyleIdx="1" presStyleCnt="2"/>
      <dgm:spPr/>
    </dgm:pt>
    <dgm:pt modelId="{6F144C71-9AA2-4EF2-A740-F6399559060C}" type="pres">
      <dgm:prSet presAssocID="{A09C8CA7-88D0-4E7E-98A1-02BCA722067A}" presName="connectorText" presStyleLbl="sibTrans2D1" presStyleIdx="1" presStyleCnt="2"/>
      <dgm:spPr/>
    </dgm:pt>
    <dgm:pt modelId="{75D9B757-9643-4C48-BA93-98F76D71C4FE}" type="pres">
      <dgm:prSet presAssocID="{E7EEC7CD-58E0-4EBE-AF08-9536A18A9738}" presName="node" presStyleLbl="node1" presStyleIdx="2" presStyleCnt="3">
        <dgm:presLayoutVars>
          <dgm:bulletEnabled val="1"/>
        </dgm:presLayoutVars>
      </dgm:prSet>
      <dgm:spPr/>
    </dgm:pt>
  </dgm:ptLst>
  <dgm:cxnLst>
    <dgm:cxn modelId="{82E890E6-E088-4856-B15D-C8156564958E}" type="presOf" srcId="{57175022-281A-4D15-9D29-4AB8FBA96713}" destId="{74BFCD97-6F15-4EA9-93B5-A82E583676C3}" srcOrd="0" destOrd="0" presId="urn:microsoft.com/office/officeart/2005/8/layout/process1"/>
    <dgm:cxn modelId="{C85FE9E7-DC17-4A1C-A3E3-2CF596ED0E08}" srcId="{8EBBB7F9-BA52-486A-9BD8-A3135CFD2184}" destId="{57175022-281A-4D15-9D29-4AB8FBA96713}" srcOrd="1" destOrd="0" parTransId="{AA056733-CDB7-41FF-890D-8C75235DCD35}" sibTransId="{A09C8CA7-88D0-4E7E-98A1-02BCA722067A}"/>
    <dgm:cxn modelId="{8983AD6F-6BCF-4E6F-B531-A82F396D7C48}" type="presOf" srcId="{8EBBB7F9-BA52-486A-9BD8-A3135CFD2184}" destId="{14B27DE6-26B7-4BEC-9587-034453DF433E}" srcOrd="0" destOrd="0" presId="urn:microsoft.com/office/officeart/2005/8/layout/process1"/>
    <dgm:cxn modelId="{82B247B3-C6A4-4A5F-A698-749B767B1DC8}" type="presOf" srcId="{E7EEC7CD-58E0-4EBE-AF08-9536A18A9738}" destId="{75D9B757-9643-4C48-BA93-98F76D71C4FE}" srcOrd="0" destOrd="0" presId="urn:microsoft.com/office/officeart/2005/8/layout/process1"/>
    <dgm:cxn modelId="{EE28C3FD-2937-411D-84BC-56E8A0889DB6}" srcId="{8EBBB7F9-BA52-486A-9BD8-A3135CFD2184}" destId="{E7EEC7CD-58E0-4EBE-AF08-9536A18A9738}" srcOrd="2" destOrd="0" parTransId="{EEB6D547-E48E-40B9-886C-7F71CA3AC3FA}" sibTransId="{2AD7C40C-BE65-48B6-972D-3AE5072F3166}"/>
    <dgm:cxn modelId="{D62BD530-C0BD-4B73-9832-82FE9106E4DC}" type="presOf" srcId="{BA1F6B1E-54FA-4EF5-AC90-3CB3ACF88136}" destId="{893FE063-97BF-4139-BD27-014A34015066}" srcOrd="0" destOrd="0" presId="urn:microsoft.com/office/officeart/2005/8/layout/process1"/>
    <dgm:cxn modelId="{7DBBA0A3-926C-4108-91AD-EC186BB6863E}" srcId="{8EBBB7F9-BA52-486A-9BD8-A3135CFD2184}" destId="{BA1F6B1E-54FA-4EF5-AC90-3CB3ACF88136}" srcOrd="0" destOrd="0" parTransId="{5E5BF21C-10AE-400A-8250-AB76AE1C6420}" sibTransId="{79866CDB-A351-482F-814B-FC9556DCE2C0}"/>
    <dgm:cxn modelId="{84775B62-3D3D-4FEE-8977-49116AB2D483}" type="presOf" srcId="{A09C8CA7-88D0-4E7E-98A1-02BCA722067A}" destId="{6F144C71-9AA2-4EF2-A740-F6399559060C}" srcOrd="1" destOrd="0" presId="urn:microsoft.com/office/officeart/2005/8/layout/process1"/>
    <dgm:cxn modelId="{82F4458E-104E-43C4-B3F8-A8C4F2368138}" type="presOf" srcId="{79866CDB-A351-482F-814B-FC9556DCE2C0}" destId="{A0ADC0F9-F5F8-47D0-9B22-913757EBF6C9}" srcOrd="0" destOrd="0" presId="urn:microsoft.com/office/officeart/2005/8/layout/process1"/>
    <dgm:cxn modelId="{DE9E0018-704E-4597-815E-7EAFEFECE728}" type="presOf" srcId="{A09C8CA7-88D0-4E7E-98A1-02BCA722067A}" destId="{0CBB26C3-AD43-4C04-87DA-22805EA405E5}" srcOrd="0" destOrd="0" presId="urn:microsoft.com/office/officeart/2005/8/layout/process1"/>
    <dgm:cxn modelId="{A1072351-A64B-447F-9BAA-A843B542D1DB}" type="presOf" srcId="{79866CDB-A351-482F-814B-FC9556DCE2C0}" destId="{2053CF25-8348-4219-8008-5BB308B80AD3}" srcOrd="1" destOrd="0" presId="urn:microsoft.com/office/officeart/2005/8/layout/process1"/>
    <dgm:cxn modelId="{2B9D46F6-4014-4ACA-A0F5-705592165F70}" type="presParOf" srcId="{14B27DE6-26B7-4BEC-9587-034453DF433E}" destId="{893FE063-97BF-4139-BD27-014A34015066}" srcOrd="0" destOrd="0" presId="urn:microsoft.com/office/officeart/2005/8/layout/process1"/>
    <dgm:cxn modelId="{FA7B75E1-80A3-4133-A858-D7F24AED2357}" type="presParOf" srcId="{14B27DE6-26B7-4BEC-9587-034453DF433E}" destId="{A0ADC0F9-F5F8-47D0-9B22-913757EBF6C9}" srcOrd="1" destOrd="0" presId="urn:microsoft.com/office/officeart/2005/8/layout/process1"/>
    <dgm:cxn modelId="{D4A7D81F-7D06-4073-B919-58D4CCDA2583}" type="presParOf" srcId="{A0ADC0F9-F5F8-47D0-9B22-913757EBF6C9}" destId="{2053CF25-8348-4219-8008-5BB308B80AD3}" srcOrd="0" destOrd="0" presId="urn:microsoft.com/office/officeart/2005/8/layout/process1"/>
    <dgm:cxn modelId="{F7480A13-0894-40C7-976D-084529718A15}" type="presParOf" srcId="{14B27DE6-26B7-4BEC-9587-034453DF433E}" destId="{74BFCD97-6F15-4EA9-93B5-A82E583676C3}" srcOrd="2" destOrd="0" presId="urn:microsoft.com/office/officeart/2005/8/layout/process1"/>
    <dgm:cxn modelId="{0C24DD0D-37CD-4682-BB38-4F860073499A}" type="presParOf" srcId="{14B27DE6-26B7-4BEC-9587-034453DF433E}" destId="{0CBB26C3-AD43-4C04-87DA-22805EA405E5}" srcOrd="3" destOrd="0" presId="urn:microsoft.com/office/officeart/2005/8/layout/process1"/>
    <dgm:cxn modelId="{64905BC0-E8C4-4A1C-93A9-B8359979BC18}" type="presParOf" srcId="{0CBB26C3-AD43-4C04-87DA-22805EA405E5}" destId="{6F144C71-9AA2-4EF2-A740-F6399559060C}" srcOrd="0" destOrd="0" presId="urn:microsoft.com/office/officeart/2005/8/layout/process1"/>
    <dgm:cxn modelId="{2789D94F-2263-4381-B559-A07C7C3150DA}" type="presParOf" srcId="{14B27DE6-26B7-4BEC-9587-034453DF433E}" destId="{75D9B757-9643-4C48-BA93-98F76D71C4F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61B97A-56DF-43CD-B5E2-9D152F5B5BDC}" type="doc">
      <dgm:prSet loTypeId="urn:microsoft.com/office/officeart/2005/8/layout/defaul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6187262-2E2B-4207-96D2-A1D750A2D69A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일자리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6A6C00ED-DF7F-430D-9D7B-657F3E3A63DC}" type="parTrans" cxnId="{BCF5A566-1917-4EE5-94F0-9BD6AEA61773}">
      <dgm:prSet/>
      <dgm:spPr/>
      <dgm:t>
        <a:bodyPr/>
        <a:lstStyle/>
        <a:p>
          <a:pPr latinLnBrk="1"/>
          <a:endParaRPr lang="ko-KR" altLang="en-US" sz="180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EDDA97F4-97FB-4AC5-BDB5-08A61BD82DE0}" type="sibTrans" cxnId="{BCF5A566-1917-4EE5-94F0-9BD6AEA61773}">
      <dgm:prSet/>
      <dgm:spPr/>
      <dgm:t>
        <a:bodyPr/>
        <a:lstStyle/>
        <a:p>
          <a:pPr latinLnBrk="1"/>
          <a:endParaRPr lang="ko-KR" altLang="en-US" sz="180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165FB101-4A84-4AAD-8C7E-BF33550437C3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기여하는             </a:t>
          </a:r>
          <a:r>
            <a:rPr lang="ko-KR" altLang="en-US" sz="1800" dirty="0" err="1" smtClean="0">
              <a:latin typeface="돋움" panose="020B0600000101010101" pitchFamily="50" charset="-127"/>
              <a:ea typeface="돋움" panose="020B0600000101010101" pitchFamily="50" charset="-127"/>
            </a:rPr>
            <a:t>노인상</a:t>
          </a:r>
          <a:r>
            <a:rPr lang="ko-KR" altLang="en-US" sz="1800" dirty="0" smtClean="0">
              <a:latin typeface="돋움" panose="020B0600000101010101" pitchFamily="50" charset="-127"/>
              <a:ea typeface="돋움" panose="020B0600000101010101" pitchFamily="50" charset="-127"/>
            </a:rPr>
            <a:t> 정립</a:t>
          </a:r>
          <a:endParaRPr lang="ko-KR" altLang="en-US" sz="1800" dirty="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6E86B700-83E4-4B5A-B9FC-69114E40744A}" type="parTrans" cxnId="{A7B697ED-D8F2-4137-9AC0-1F74080C3572}">
      <dgm:prSet/>
      <dgm:spPr/>
      <dgm:t>
        <a:bodyPr/>
        <a:lstStyle/>
        <a:p>
          <a:pPr latinLnBrk="1"/>
          <a:endParaRPr lang="ko-KR" altLang="en-US" sz="180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B98AD231-E6EB-4556-A6AE-AA8409598096}" type="sibTrans" cxnId="{A7B697ED-D8F2-4137-9AC0-1F74080C3572}">
      <dgm:prSet/>
      <dgm:spPr/>
      <dgm:t>
        <a:bodyPr/>
        <a:lstStyle/>
        <a:p>
          <a:pPr latinLnBrk="1"/>
          <a:endParaRPr lang="ko-KR" altLang="en-US" sz="180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F9081C3C-B684-4F67-9051-75835D30BB63}">
      <dgm:prSet phldrT="[텍스트]" custT="1"/>
      <dgm:spPr/>
      <dgm:t>
        <a:bodyPr/>
        <a:lstStyle/>
        <a:p>
          <a:pPr latinLnBrk="1"/>
          <a:r>
            <a:rPr lang="ko-KR" altLang="en-US" sz="1800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상향 제공</a:t>
          </a:r>
          <a:endParaRPr lang="ko-KR" altLang="en-US" sz="1800" dirty="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4704AE70-95A5-421E-B0C3-E48B841C764F}" type="parTrans" cxnId="{CFBE0B04-BC93-48C4-B4FD-56AC045A3774}">
      <dgm:prSet/>
      <dgm:spPr/>
      <dgm:t>
        <a:bodyPr/>
        <a:lstStyle/>
        <a:p>
          <a:pPr latinLnBrk="1"/>
          <a:endParaRPr lang="ko-KR" altLang="en-US" sz="180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CDD85EFE-7546-4431-9CE0-D0E6232F1CBE}" type="sibTrans" cxnId="{CFBE0B04-BC93-48C4-B4FD-56AC045A3774}">
      <dgm:prSet/>
      <dgm:spPr/>
      <dgm:t>
        <a:bodyPr/>
        <a:lstStyle/>
        <a:p>
          <a:pPr latinLnBrk="1"/>
          <a:endParaRPr lang="ko-KR" altLang="en-US" sz="180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507EABF8-188F-4155-9F3E-2C72E0159C05}">
      <dgm:prSet phldrT="[텍스트]" custT="1"/>
      <dgm:spPr/>
      <dgm:t>
        <a:bodyPr/>
        <a:lstStyle/>
        <a:p>
          <a:pPr latinLnBrk="1"/>
          <a:r>
            <a:rPr lang="ko-KR" altLang="en-US" sz="1800" dirty="0" err="1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노인역량</a:t>
          </a:r>
          <a:r>
            <a:rPr lang="ko-KR" altLang="en-US" sz="1800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 강화</a:t>
          </a:r>
          <a:endParaRPr lang="ko-KR" altLang="en-US" sz="1800" dirty="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E6A3DB79-3600-4201-8AE5-2CDCB5860497}" type="parTrans" cxnId="{832EF32D-363F-4EC2-BD0D-39344239E4E3}">
      <dgm:prSet/>
      <dgm:spPr/>
      <dgm:t>
        <a:bodyPr/>
        <a:lstStyle/>
        <a:p>
          <a:pPr latinLnBrk="1"/>
          <a:endParaRPr lang="ko-KR" altLang="en-US" sz="180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049C8C80-B248-451F-92E4-863263C098BB}" type="sibTrans" cxnId="{832EF32D-363F-4EC2-BD0D-39344239E4E3}">
      <dgm:prSet/>
      <dgm:spPr/>
      <dgm:t>
        <a:bodyPr/>
        <a:lstStyle/>
        <a:p>
          <a:pPr latinLnBrk="1"/>
          <a:endParaRPr lang="ko-KR" altLang="en-US" sz="1800">
            <a:latin typeface="돋움" panose="020B0600000101010101" pitchFamily="50" charset="-127"/>
            <a:ea typeface="돋움" panose="020B0600000101010101" pitchFamily="50" charset="-127"/>
          </a:endParaRPr>
        </a:p>
      </dgm:t>
    </dgm:pt>
    <dgm:pt modelId="{71CAABA4-1701-4BA7-991F-DB8661A23487}" type="pres">
      <dgm:prSet presAssocID="{6061B97A-56DF-43CD-B5E2-9D152F5B5BDC}" presName="diagram" presStyleCnt="0">
        <dgm:presLayoutVars>
          <dgm:dir/>
          <dgm:resizeHandles val="exact"/>
        </dgm:presLayoutVars>
      </dgm:prSet>
      <dgm:spPr/>
    </dgm:pt>
    <dgm:pt modelId="{469F0BAD-5D94-425A-BA9F-8EF3CD397329}" type="pres">
      <dgm:prSet presAssocID="{36187262-2E2B-4207-96D2-A1D750A2D69A}" presName="node" presStyleLbl="node1" presStyleIdx="0" presStyleCnt="4" custScaleX="90721" custScaleY="58138" custLinFactNeighborX="12033" custLinFactNeighborY="-2922">
        <dgm:presLayoutVars>
          <dgm:bulletEnabled val="1"/>
        </dgm:presLayoutVars>
      </dgm:prSet>
      <dgm:spPr/>
    </dgm:pt>
    <dgm:pt modelId="{BA7BE699-5B19-482D-A88B-0DF506D46C8E}" type="pres">
      <dgm:prSet presAssocID="{EDDA97F4-97FB-4AC5-BDB5-08A61BD82DE0}" presName="sibTrans" presStyleCnt="0"/>
      <dgm:spPr/>
    </dgm:pt>
    <dgm:pt modelId="{76E92842-F2F5-4949-AAF2-3049791DB605}" type="pres">
      <dgm:prSet presAssocID="{165FB101-4A84-4AAD-8C7E-BF33550437C3}" presName="node" presStyleLbl="node1" presStyleIdx="1" presStyleCnt="4" custScaleX="97232" custScaleY="51060" custLinFactNeighborX="1333" custLinFactNeighborY="-5784">
        <dgm:presLayoutVars>
          <dgm:bulletEnabled val="1"/>
        </dgm:presLayoutVars>
      </dgm:prSet>
      <dgm:spPr/>
    </dgm:pt>
    <dgm:pt modelId="{7D950D67-C6CB-4A3C-8B8A-FA18B61EAD4D}" type="pres">
      <dgm:prSet presAssocID="{B98AD231-E6EB-4556-A6AE-AA8409598096}" presName="sibTrans" presStyleCnt="0"/>
      <dgm:spPr/>
    </dgm:pt>
    <dgm:pt modelId="{F3F4CE20-A2E4-4A03-8E0F-C8F12667F39A}" type="pres">
      <dgm:prSet presAssocID="{F9081C3C-B684-4F67-9051-75835D30BB63}" presName="node" presStyleLbl="node1" presStyleIdx="2" presStyleCnt="4" custScaleX="94027" custScaleY="62728" custLinFactNeighborX="13175" custLinFactNeighborY="-30167">
        <dgm:presLayoutVars>
          <dgm:bulletEnabled val="1"/>
        </dgm:presLayoutVars>
      </dgm:prSet>
      <dgm:spPr/>
    </dgm:pt>
    <dgm:pt modelId="{357279CB-3CA3-40BB-A127-5E6B00AEF0DD}" type="pres">
      <dgm:prSet presAssocID="{CDD85EFE-7546-4431-9CE0-D0E6232F1CBE}" presName="sibTrans" presStyleCnt="0"/>
      <dgm:spPr/>
    </dgm:pt>
    <dgm:pt modelId="{05DFA41E-C11C-4E2B-A0A7-D07988F5BB52}" type="pres">
      <dgm:prSet presAssocID="{507EABF8-188F-4155-9F3E-2C72E0159C05}" presName="node" presStyleLbl="node1" presStyleIdx="3" presStyleCnt="4" custScaleX="76081" custScaleY="60207" custLinFactNeighborX="4579" custLinFactNeighborY="-27778">
        <dgm:presLayoutVars>
          <dgm:bulletEnabled val="1"/>
        </dgm:presLayoutVars>
      </dgm:prSet>
      <dgm:spPr/>
    </dgm:pt>
  </dgm:ptLst>
  <dgm:cxnLst>
    <dgm:cxn modelId="{71DB302F-E533-445A-8262-2F8AC77CC8CA}" type="presOf" srcId="{F9081C3C-B684-4F67-9051-75835D30BB63}" destId="{F3F4CE20-A2E4-4A03-8E0F-C8F12667F39A}" srcOrd="0" destOrd="0" presId="urn:microsoft.com/office/officeart/2005/8/layout/default"/>
    <dgm:cxn modelId="{A7B697ED-D8F2-4137-9AC0-1F74080C3572}" srcId="{6061B97A-56DF-43CD-B5E2-9D152F5B5BDC}" destId="{165FB101-4A84-4AAD-8C7E-BF33550437C3}" srcOrd="1" destOrd="0" parTransId="{6E86B700-83E4-4B5A-B9FC-69114E40744A}" sibTransId="{B98AD231-E6EB-4556-A6AE-AA8409598096}"/>
    <dgm:cxn modelId="{5C356A9F-F4F4-422B-8ABF-4D562732C9CC}" type="presOf" srcId="{36187262-2E2B-4207-96D2-A1D750A2D69A}" destId="{469F0BAD-5D94-425A-BA9F-8EF3CD397329}" srcOrd="0" destOrd="0" presId="urn:microsoft.com/office/officeart/2005/8/layout/default"/>
    <dgm:cxn modelId="{832EF32D-363F-4EC2-BD0D-39344239E4E3}" srcId="{6061B97A-56DF-43CD-B5E2-9D152F5B5BDC}" destId="{507EABF8-188F-4155-9F3E-2C72E0159C05}" srcOrd="3" destOrd="0" parTransId="{E6A3DB79-3600-4201-8AE5-2CDCB5860497}" sibTransId="{049C8C80-B248-451F-92E4-863263C098BB}"/>
    <dgm:cxn modelId="{11D6895A-2445-455C-AA9C-0118B074026B}" type="presOf" srcId="{507EABF8-188F-4155-9F3E-2C72E0159C05}" destId="{05DFA41E-C11C-4E2B-A0A7-D07988F5BB52}" srcOrd="0" destOrd="0" presId="urn:microsoft.com/office/officeart/2005/8/layout/default"/>
    <dgm:cxn modelId="{8F7EFB33-D5AE-49EE-B8A1-7EA9908832F5}" type="presOf" srcId="{165FB101-4A84-4AAD-8C7E-BF33550437C3}" destId="{76E92842-F2F5-4949-AAF2-3049791DB605}" srcOrd="0" destOrd="0" presId="urn:microsoft.com/office/officeart/2005/8/layout/default"/>
    <dgm:cxn modelId="{CFBE0B04-BC93-48C4-B4FD-56AC045A3774}" srcId="{6061B97A-56DF-43CD-B5E2-9D152F5B5BDC}" destId="{F9081C3C-B684-4F67-9051-75835D30BB63}" srcOrd="2" destOrd="0" parTransId="{4704AE70-95A5-421E-B0C3-E48B841C764F}" sibTransId="{CDD85EFE-7546-4431-9CE0-D0E6232F1CBE}"/>
    <dgm:cxn modelId="{EACC2EA2-C8AC-4F1E-AF34-978E5D8237FF}" type="presOf" srcId="{6061B97A-56DF-43CD-B5E2-9D152F5B5BDC}" destId="{71CAABA4-1701-4BA7-991F-DB8661A23487}" srcOrd="0" destOrd="0" presId="urn:microsoft.com/office/officeart/2005/8/layout/default"/>
    <dgm:cxn modelId="{BCF5A566-1917-4EE5-94F0-9BD6AEA61773}" srcId="{6061B97A-56DF-43CD-B5E2-9D152F5B5BDC}" destId="{36187262-2E2B-4207-96D2-A1D750A2D69A}" srcOrd="0" destOrd="0" parTransId="{6A6C00ED-DF7F-430D-9D7B-657F3E3A63DC}" sibTransId="{EDDA97F4-97FB-4AC5-BDB5-08A61BD82DE0}"/>
    <dgm:cxn modelId="{6ED5E057-C5E6-44D7-B890-F5B0C9A077D4}" type="presParOf" srcId="{71CAABA4-1701-4BA7-991F-DB8661A23487}" destId="{469F0BAD-5D94-425A-BA9F-8EF3CD397329}" srcOrd="0" destOrd="0" presId="urn:microsoft.com/office/officeart/2005/8/layout/default"/>
    <dgm:cxn modelId="{1072E3DF-90D2-4207-9BD0-F366A41B7F21}" type="presParOf" srcId="{71CAABA4-1701-4BA7-991F-DB8661A23487}" destId="{BA7BE699-5B19-482D-A88B-0DF506D46C8E}" srcOrd="1" destOrd="0" presId="urn:microsoft.com/office/officeart/2005/8/layout/default"/>
    <dgm:cxn modelId="{5C744981-EFE2-4DD7-A269-2546607498E9}" type="presParOf" srcId="{71CAABA4-1701-4BA7-991F-DB8661A23487}" destId="{76E92842-F2F5-4949-AAF2-3049791DB605}" srcOrd="2" destOrd="0" presId="urn:microsoft.com/office/officeart/2005/8/layout/default"/>
    <dgm:cxn modelId="{BBBC8394-9597-4CFA-B6C8-02966C8B58E4}" type="presParOf" srcId="{71CAABA4-1701-4BA7-991F-DB8661A23487}" destId="{7D950D67-C6CB-4A3C-8B8A-FA18B61EAD4D}" srcOrd="3" destOrd="0" presId="urn:microsoft.com/office/officeart/2005/8/layout/default"/>
    <dgm:cxn modelId="{86E6096F-07B6-4ED8-9CC4-4B217CDB7340}" type="presParOf" srcId="{71CAABA4-1701-4BA7-991F-DB8661A23487}" destId="{F3F4CE20-A2E4-4A03-8E0F-C8F12667F39A}" srcOrd="4" destOrd="0" presId="urn:microsoft.com/office/officeart/2005/8/layout/default"/>
    <dgm:cxn modelId="{2789EE64-5D87-4A85-A5D6-BFF734A440E4}" type="presParOf" srcId="{71CAABA4-1701-4BA7-991F-DB8661A23487}" destId="{357279CB-3CA3-40BB-A127-5E6B00AEF0DD}" srcOrd="5" destOrd="0" presId="urn:microsoft.com/office/officeart/2005/8/layout/default"/>
    <dgm:cxn modelId="{F53F8BFE-A417-4394-BEC5-654499E9D669}" type="presParOf" srcId="{71CAABA4-1701-4BA7-991F-DB8661A23487}" destId="{05DFA41E-C11C-4E2B-A0A7-D07988F5BB5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FE063-97BF-4139-BD27-014A34015066}">
      <dsp:nvSpPr>
        <dsp:cNvPr id="0" name=""/>
        <dsp:cNvSpPr/>
      </dsp:nvSpPr>
      <dsp:spPr>
        <a:xfrm>
          <a:off x="3593" y="266348"/>
          <a:ext cx="1073985" cy="7350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보람   </a:t>
          </a:r>
          <a:r>
            <a:rPr lang="ko-KR" altLang="en-US" sz="1800" kern="1200" dirty="0" err="1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있는일</a:t>
          </a:r>
          <a:endParaRPr lang="ko-KR" altLang="en-US" sz="1800" kern="1200" dirty="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25121" y="287876"/>
        <a:ext cx="1030929" cy="691952"/>
      </dsp:txXfrm>
    </dsp:sp>
    <dsp:sp modelId="{A0ADC0F9-F5F8-47D0-9B22-913757EBF6C9}">
      <dsp:nvSpPr>
        <dsp:cNvPr id="0" name=""/>
        <dsp:cNvSpPr/>
      </dsp:nvSpPr>
      <dsp:spPr>
        <a:xfrm>
          <a:off x="1184977" y="500678"/>
          <a:ext cx="227684" cy="2663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1184977" y="553948"/>
        <a:ext cx="159379" cy="159808"/>
      </dsp:txXfrm>
    </dsp:sp>
    <dsp:sp modelId="{74BFCD97-6F15-4EA9-93B5-A82E583676C3}">
      <dsp:nvSpPr>
        <dsp:cNvPr id="0" name=""/>
        <dsp:cNvSpPr/>
      </dsp:nvSpPr>
      <dsp:spPr>
        <a:xfrm>
          <a:off x="1507172" y="266348"/>
          <a:ext cx="1073985" cy="7350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활기찬노후</a:t>
          </a:r>
          <a:endParaRPr lang="ko-KR" altLang="en-US" sz="1800" kern="1200" dirty="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1528700" y="287876"/>
        <a:ext cx="1030929" cy="691952"/>
      </dsp:txXfrm>
    </dsp:sp>
    <dsp:sp modelId="{0CBB26C3-AD43-4C04-87DA-22805EA405E5}">
      <dsp:nvSpPr>
        <dsp:cNvPr id="0" name=""/>
        <dsp:cNvSpPr/>
      </dsp:nvSpPr>
      <dsp:spPr>
        <a:xfrm>
          <a:off x="2688556" y="500678"/>
          <a:ext cx="227684" cy="2663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800" kern="120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2688556" y="553948"/>
        <a:ext cx="159379" cy="159808"/>
      </dsp:txXfrm>
    </dsp:sp>
    <dsp:sp modelId="{75D9B757-9643-4C48-BA93-98F76D71C4FE}">
      <dsp:nvSpPr>
        <dsp:cNvPr id="0" name=""/>
        <dsp:cNvSpPr/>
      </dsp:nvSpPr>
      <dsp:spPr>
        <a:xfrm>
          <a:off x="3010752" y="266348"/>
          <a:ext cx="1073985" cy="7350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행복한사회</a:t>
          </a:r>
          <a:endParaRPr lang="ko-KR" altLang="en-US" sz="1800" kern="1200" dirty="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3032280" y="287876"/>
        <a:ext cx="1030929" cy="6919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9F0BAD-5D94-425A-BA9F-8EF3CD397329}">
      <dsp:nvSpPr>
        <dsp:cNvPr id="0" name=""/>
        <dsp:cNvSpPr/>
      </dsp:nvSpPr>
      <dsp:spPr>
        <a:xfrm>
          <a:off x="277930" y="31350"/>
          <a:ext cx="2085641" cy="8019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일자리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277930" y="31350"/>
        <a:ext cx="2085641" cy="801942"/>
      </dsp:txXfrm>
    </dsp:sp>
    <dsp:sp modelId="{76E92842-F2F5-4949-AAF2-3049791DB605}">
      <dsp:nvSpPr>
        <dsp:cNvPr id="0" name=""/>
        <dsp:cNvSpPr/>
      </dsp:nvSpPr>
      <dsp:spPr>
        <a:xfrm>
          <a:off x="2318130" y="40688"/>
          <a:ext cx="2235327" cy="7043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기여하는             </a:t>
          </a:r>
          <a:r>
            <a:rPr lang="ko-KR" altLang="en-US" sz="1800" kern="1200" dirty="0" err="1" smtClean="0">
              <a:latin typeface="돋움" panose="020B0600000101010101" pitchFamily="50" charset="-127"/>
              <a:ea typeface="돋움" panose="020B0600000101010101" pitchFamily="50" charset="-127"/>
            </a:rPr>
            <a:t>노인상</a:t>
          </a:r>
          <a:r>
            <a:rPr lang="ko-KR" altLang="en-US" sz="1800" kern="1200" dirty="0" smtClean="0">
              <a:latin typeface="돋움" panose="020B0600000101010101" pitchFamily="50" charset="-127"/>
              <a:ea typeface="돋움" panose="020B0600000101010101" pitchFamily="50" charset="-127"/>
            </a:rPr>
            <a:t> 정립</a:t>
          </a:r>
          <a:endParaRPr lang="ko-KR" altLang="en-US" sz="1800" kern="1200" dirty="0"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2318130" y="40688"/>
        <a:ext cx="2235327" cy="704310"/>
      </dsp:txXfrm>
    </dsp:sp>
    <dsp:sp modelId="{F3F4CE20-A2E4-4A03-8E0F-C8F12667F39A}">
      <dsp:nvSpPr>
        <dsp:cNvPr id="0" name=""/>
        <dsp:cNvSpPr/>
      </dsp:nvSpPr>
      <dsp:spPr>
        <a:xfrm>
          <a:off x="509309" y="687377"/>
          <a:ext cx="2161645" cy="8652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상향 제공</a:t>
          </a:r>
          <a:endParaRPr lang="ko-KR" altLang="en-US" sz="1800" kern="1200" dirty="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509309" y="687377"/>
        <a:ext cx="2161645" cy="865255"/>
      </dsp:txXfrm>
    </dsp:sp>
    <dsp:sp modelId="{05DFA41E-C11C-4E2B-A0A7-D07988F5BB52}">
      <dsp:nvSpPr>
        <dsp:cNvPr id="0" name=""/>
        <dsp:cNvSpPr/>
      </dsp:nvSpPr>
      <dsp:spPr>
        <a:xfrm>
          <a:off x="2703232" y="737717"/>
          <a:ext cx="1749073" cy="8304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800" kern="1200" dirty="0" err="1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노인역량</a:t>
          </a:r>
          <a:r>
            <a:rPr lang="ko-KR" altLang="en-US" sz="1800" kern="1200" dirty="0" smtClean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rPr>
            <a:t> 강화</a:t>
          </a:r>
          <a:endParaRPr lang="ko-KR" altLang="en-US" sz="1800" kern="1200" dirty="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endParaRPr>
        </a:p>
      </dsp:txBody>
      <dsp:txXfrm>
        <a:off x="2703232" y="737717"/>
        <a:ext cx="1749073" cy="830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0.27237</cdr:x>
      <cdr:y>0.17663</cdr:y>
    </cdr:from>
    <cdr:to>
      <cdr:x>0.46041</cdr:x>
      <cdr:y>0.28731</cdr:y>
    </cdr:to>
    <cdr:sp macro="" textlink="">
      <cdr:nvSpPr>
        <cdr:cNvPr id="2" name="물결 1"/>
        <cdr:cNvSpPr/>
      </cdr:nvSpPr>
      <cdr:spPr>
        <a:xfrm xmlns:a="http://schemas.openxmlformats.org/drawingml/2006/main">
          <a:off x="2327082" y="831969"/>
          <a:ext cx="1606609" cy="521293"/>
        </a:xfrm>
        <a:prstGeom xmlns:a="http://schemas.openxmlformats.org/drawingml/2006/main" prst="wav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2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/>
        <a:p xmlns:a="http://schemas.openxmlformats.org/drawingml/2006/main">
          <a:r>
            <a:rPr lang="ko-KR" altLang="en-US" sz="1800" dirty="0" smtClean="0">
              <a:latin typeface="굴림" panose="020B0600000101010101" pitchFamily="50" charset="-127"/>
              <a:ea typeface="굴림" panose="020B0600000101010101" pitchFamily="50" charset="-127"/>
            </a:rPr>
            <a:t>단위 </a:t>
          </a:r>
          <a:r>
            <a: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rPr>
            <a:t>: </a:t>
          </a:r>
          <a:r>
            <a:rPr lang="ko-KR" altLang="en-US" sz="1800" dirty="0" smtClean="0">
              <a:latin typeface="굴림" panose="020B0600000101010101" pitchFamily="50" charset="-127"/>
              <a:ea typeface="굴림" panose="020B0600000101010101" pitchFamily="50" charset="-127"/>
            </a:rPr>
            <a:t>만명</a:t>
          </a:r>
          <a:endParaRPr lang="ko-KR" sz="1800" dirty="0">
            <a:latin typeface="굴림" panose="020B0600000101010101" pitchFamily="50" charset="-127"/>
            <a:ea typeface="굴림" panose="020B0600000101010101" pitchFamily="50" charset="-127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2F484-A0AA-4194-9549-948C9AEB8469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72EF8-1FA8-412E-A669-B93FE7E08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0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6E95-8667-433D-A595-4B310AF5D6A4}" type="datetime1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1FF9-DF52-4EAA-B5C6-69ABB3D80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574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8BC09-651A-4950-89F5-185D8172E62B}" type="datetime1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1FF9-DF52-4EAA-B5C6-69ABB3D80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85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5196-2B69-467F-8182-32AC70445173}" type="datetime1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1FF9-DF52-4EAA-B5C6-69ABB3D80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79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89069-17D1-4638-9543-01617E27C3D3}" type="datetime1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1FF9-DF52-4EAA-B5C6-69ABB3D80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99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D20C8-2525-4C38-ABBC-EBFDDBCC6E3A}" type="datetime1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1FF9-DF52-4EAA-B5C6-69ABB3D80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11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4C55-C642-4B5A-8E4A-E5BDF8BB83D0}" type="datetime1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1FF9-DF52-4EAA-B5C6-69ABB3D80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9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CDA72-27E1-423F-BD1F-52054A127490}" type="datetime1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1FF9-DF52-4EAA-B5C6-69ABB3D80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35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8E2E-CDAA-46C9-83F9-FC70060A7754}" type="datetime1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1FF9-DF52-4EAA-B5C6-69ABB3D80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82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35568-165C-439A-B6F3-FEFC623F9477}" type="datetime1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1FF9-DF52-4EAA-B5C6-69ABB3D80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376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F624C-0450-4552-AA71-44B584262035}" type="datetime1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1FF9-DF52-4EAA-B5C6-69ABB3D80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27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9246-CB4A-4825-866B-3C9E366AF3FE}" type="datetime1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1FF9-DF52-4EAA-B5C6-69ABB3D80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72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466335"/>
            <a:ext cx="8543925" cy="4710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6E0E1-2761-403F-8827-5EE453819918}" type="datetime1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61FF9-DF52-4EAA-B5C6-69ABB3D805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오각형 6"/>
          <p:cNvSpPr/>
          <p:nvPr userDrawn="1"/>
        </p:nvSpPr>
        <p:spPr>
          <a:xfrm>
            <a:off x="0" y="593124"/>
            <a:ext cx="9906000" cy="543698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육각형 7"/>
          <p:cNvSpPr/>
          <p:nvPr userDrawn="1"/>
        </p:nvSpPr>
        <p:spPr>
          <a:xfrm>
            <a:off x="681038" y="0"/>
            <a:ext cx="8543925" cy="1136822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1"/>
            <a:ext cx="8543925" cy="1136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9E9D9B"/>
              </a:clrFrom>
              <a:clrTo>
                <a:srgbClr val="9E9D9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275" y="6235059"/>
            <a:ext cx="1695450" cy="63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81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bg1"/>
          </a:solidFill>
          <a:latin typeface="돋움" panose="020B0600000101010101" pitchFamily="50" charset="-127"/>
          <a:ea typeface="돋움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대각선 방향의 모서리가 잘린 사각형 3"/>
          <p:cNvSpPr/>
          <p:nvPr/>
        </p:nvSpPr>
        <p:spPr>
          <a:xfrm>
            <a:off x="0" y="0"/>
            <a:ext cx="4811282" cy="6766560"/>
          </a:xfrm>
          <a:prstGeom prst="snip2Diag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62502" y="2648341"/>
            <a:ext cx="5505626" cy="146987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Stop">
              <a:avLst/>
            </a:prstTxWarp>
            <a:spAutoFit/>
          </a:bodyPr>
          <a:lstStyle/>
          <a:p>
            <a:pPr algn="ctr"/>
            <a:r>
              <a:rPr lang="en-US" altLang="ko-KR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60000" endA="900" endPos="60000" dist="29997" dir="5400000" sy="-10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Senior</a:t>
            </a:r>
            <a:r>
              <a:rPr lang="ko-KR" altLang="en-US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60000" endA="900" endPos="60000" dist="29997" dir="5400000" sy="-10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60000" endA="900" endPos="60000" dist="29997" dir="5400000" sy="-100000" algn="bl" rotWithShape="0"/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Job</a:t>
            </a:r>
            <a:r>
              <a:rPr lang="en-US" altLang="ko-KR" sz="5400" b="1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굴림" panose="020B0600000101010101" pitchFamily="50" charset="-127"/>
                <a:ea typeface="굴림" panose="020B0600000101010101" pitchFamily="50" charset="-127"/>
              </a:rPr>
              <a:t>s</a:t>
            </a:r>
            <a:endParaRPr lang="en-US" altLang="ko-KR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clrChange>
              <a:clrFrom>
                <a:srgbClr val="9D9D9B"/>
              </a:clrFrom>
              <a:clrTo>
                <a:srgbClr val="9D9D9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8490" y="5904235"/>
            <a:ext cx="2318075" cy="86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2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1FF9-DF52-4EAA-B5C6-69ABB3D80589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L 도형 4"/>
          <p:cNvSpPr/>
          <p:nvPr/>
        </p:nvSpPr>
        <p:spPr>
          <a:xfrm flipH="1">
            <a:off x="1717705" y="2102265"/>
            <a:ext cx="4879648" cy="350377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6" name="이등변 삼각형 5"/>
          <p:cNvSpPr/>
          <p:nvPr/>
        </p:nvSpPr>
        <p:spPr>
          <a:xfrm flipH="1">
            <a:off x="981342" y="1506002"/>
            <a:ext cx="1334568" cy="946640"/>
          </a:xfrm>
          <a:prstGeom prst="triangle">
            <a:avLst>
              <a:gd name="adj" fmla="val 5122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 smtClean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1</a:t>
            </a:r>
            <a:endParaRPr lang="ko-KR" altLang="en-US" sz="240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21906" y="1815788"/>
            <a:ext cx="3871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노인 일자리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L 도형 7"/>
          <p:cNvSpPr/>
          <p:nvPr/>
        </p:nvSpPr>
        <p:spPr>
          <a:xfrm flipH="1">
            <a:off x="1717705" y="3242897"/>
            <a:ext cx="4879648" cy="350377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9" name="이등변 삼각형 8"/>
          <p:cNvSpPr/>
          <p:nvPr/>
        </p:nvSpPr>
        <p:spPr>
          <a:xfrm flipH="1">
            <a:off x="981342" y="2646634"/>
            <a:ext cx="1334568" cy="946640"/>
          </a:xfrm>
          <a:prstGeom prst="triangle">
            <a:avLst>
              <a:gd name="adj" fmla="val 5122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2</a:t>
            </a:r>
            <a:endParaRPr lang="ko-KR" altLang="en-US" sz="240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21906" y="2956420"/>
            <a:ext cx="3871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  <a:hlinkClick r:id="rId2" action="ppaction://hlinksldjump"/>
              </a:rPr>
              <a:t>노인 일자리 및 사회활동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L 도형 16"/>
          <p:cNvSpPr/>
          <p:nvPr/>
        </p:nvSpPr>
        <p:spPr>
          <a:xfrm flipH="1">
            <a:off x="1717705" y="4383529"/>
            <a:ext cx="4879648" cy="350377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8" name="이등변 삼각형 17"/>
          <p:cNvSpPr/>
          <p:nvPr/>
        </p:nvSpPr>
        <p:spPr>
          <a:xfrm flipH="1">
            <a:off x="981342" y="3787266"/>
            <a:ext cx="1334568" cy="946640"/>
          </a:xfrm>
          <a:prstGeom prst="triangle">
            <a:avLst>
              <a:gd name="adj" fmla="val 5122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3</a:t>
            </a:r>
            <a:endParaRPr lang="ko-KR" altLang="en-US" sz="240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21906" y="4097052"/>
            <a:ext cx="3871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노인 인구</a:t>
            </a:r>
            <a:r>
              <a:rPr lang="en-US" altLang="ko-KR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취업 현황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" name="L 도형 19"/>
          <p:cNvSpPr/>
          <p:nvPr/>
        </p:nvSpPr>
        <p:spPr>
          <a:xfrm flipH="1">
            <a:off x="1717705" y="5527777"/>
            <a:ext cx="4879648" cy="350377"/>
          </a:xfrm>
          <a:prstGeom prst="corne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1" name="이등변 삼각형 20"/>
          <p:cNvSpPr/>
          <p:nvPr/>
        </p:nvSpPr>
        <p:spPr>
          <a:xfrm flipH="1">
            <a:off x="981342" y="4931514"/>
            <a:ext cx="1334568" cy="946640"/>
          </a:xfrm>
          <a:prstGeom prst="triangle">
            <a:avLst>
              <a:gd name="adj" fmla="val 51226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4</a:t>
            </a:r>
            <a:endParaRPr lang="ko-KR" altLang="en-US" sz="2400" dirty="0">
              <a:solidFill>
                <a:schemeClr val="bg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21906" y="5241300"/>
            <a:ext cx="3871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돋움" panose="020B0600000101010101" pitchFamily="50" charset="-127"/>
                <a:ea typeface="돋움" panose="020B0600000101010101" pitchFamily="50" charset="-127"/>
              </a:rPr>
              <a:t>비</a:t>
            </a:r>
            <a:r>
              <a:rPr lang="ko-KR" altLang="en-US" sz="24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전 및 과제</a:t>
            </a:r>
            <a:endParaRPr lang="ko-KR" altLang="en-US" sz="24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1" t="38061" r="53833" b="37043"/>
          <a:stretch/>
        </p:blipFill>
        <p:spPr>
          <a:xfrm>
            <a:off x="7333715" y="4558717"/>
            <a:ext cx="1806857" cy="148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6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노인 일자리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466335"/>
            <a:ext cx="8543925" cy="2345089"/>
          </a:xfrm>
        </p:spPr>
        <p:txBody>
          <a:bodyPr>
            <a:normAutofit/>
          </a:bodyPr>
          <a:lstStyle/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4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Senior jobs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Job suitable for the elderly aged 65 or older due to various organs including the government in the elderly problem of the aging society</a:t>
            </a:r>
            <a:endParaRPr lang="ko-KR" altLang="en-US" sz="2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1FF9-DF52-4EAA-B5C6-69ABB3D8058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81038" y="3579201"/>
            <a:ext cx="6856353" cy="245413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3100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노인 일자리</a:t>
            </a:r>
            <a:endParaRPr lang="en-US" altLang="ko-KR" sz="3100" b="1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건강한 노후생활을 위한 다양한 일자리 및 사회활동 지원</a:t>
            </a:r>
            <a:endParaRPr lang="en-US" altLang="ko-KR" sz="2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고령화 사회의 노인문제에 대비하고자 정부</a:t>
            </a:r>
            <a:r>
              <a:rPr lang="en-US" altLang="ko-KR" sz="2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            </a:t>
            </a:r>
            <a:r>
              <a:rPr lang="ko-KR" altLang="en-US" sz="2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지방자치단체</a:t>
            </a:r>
            <a:r>
              <a:rPr lang="en-US" altLang="ko-KR" sz="2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2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한국노인인력개발원이 사업운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영주체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동영상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682669" y="4321888"/>
            <a:ext cx="1835922" cy="141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6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2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노인 일자리 및 사회활동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1FF9-DF52-4EAA-B5C6-69ABB3D80589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61122"/>
              </p:ext>
            </p:extLst>
          </p:nvPr>
        </p:nvGraphicFramePr>
        <p:xfrm>
          <a:off x="1811707" y="2620631"/>
          <a:ext cx="7413256" cy="3224692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324457">
                  <a:extLst>
                    <a:ext uri="{9D8B030D-6E8A-4147-A177-3AD203B41FA5}">
                      <a16:colId xmlns:a16="http://schemas.microsoft.com/office/drawing/2014/main" val="272269033"/>
                    </a:ext>
                  </a:extLst>
                </a:gridCol>
                <a:gridCol w="5088799">
                  <a:extLst>
                    <a:ext uri="{9D8B030D-6E8A-4147-A177-3AD203B41FA5}">
                      <a16:colId xmlns:a16="http://schemas.microsoft.com/office/drawing/2014/main" val="2449475566"/>
                    </a:ext>
                  </a:extLst>
                </a:gridCol>
              </a:tblGrid>
              <a:tr h="8061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공익활동사회 </a:t>
                      </a:r>
                      <a:endParaRPr lang="ko-KR" altLang="en-US" sz="1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지역사회 </a:t>
                      </a:r>
                      <a:r>
                        <a:rPr lang="ko-KR" altLang="en-US" sz="18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공익증진을</a:t>
                      </a:r>
                      <a:r>
                        <a:rPr lang="ko-KR" altLang="en-US" sz="1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위한 사회 참여 활동</a:t>
                      </a:r>
                      <a:endParaRPr lang="ko-KR" altLang="en-US" sz="1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012362"/>
                  </a:ext>
                </a:extLst>
              </a:tr>
              <a:tr h="8061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재능나눔</a:t>
                      </a:r>
                      <a:endParaRPr lang="ko-KR" altLang="en-US" sz="1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사회참여를 통한 성취감 재고</a:t>
                      </a:r>
                      <a:endParaRPr lang="ko-KR" altLang="en-US" sz="1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7397903"/>
                  </a:ext>
                </a:extLst>
              </a:tr>
              <a:tr h="8061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시장형사업</a:t>
                      </a:r>
                      <a:endParaRPr lang="ko-KR" altLang="en-US" sz="1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참여자 인건비를 일부 </a:t>
                      </a:r>
                      <a:r>
                        <a:rPr lang="ko-KR" altLang="en-US" sz="1800" dirty="0" err="1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보충지원</a:t>
                      </a:r>
                      <a:endParaRPr lang="ko-KR" altLang="en-US" sz="1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068703"/>
                  </a:ext>
                </a:extLst>
              </a:tr>
              <a:tr h="80617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시니어인턴십</a:t>
                      </a:r>
                      <a:endParaRPr lang="ko-KR" altLang="en-US" sz="1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smtClean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노인의 직업능력 강화 및 재취업 기회 촉진</a:t>
                      </a:r>
                      <a:endParaRPr lang="ko-KR" altLang="en-US" sz="18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6148742"/>
                  </a:ext>
                </a:extLst>
              </a:tr>
            </a:tbl>
          </a:graphicData>
        </a:graphic>
      </p:graphicFrame>
      <p:sp>
        <p:nvSpPr>
          <p:cNvPr id="6" name="한쪽 모서리가 잘린 사각형 5"/>
          <p:cNvSpPr/>
          <p:nvPr/>
        </p:nvSpPr>
        <p:spPr>
          <a:xfrm>
            <a:off x="1811707" y="1683521"/>
            <a:ext cx="2324457" cy="93711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사다리꼴 6"/>
          <p:cNvSpPr/>
          <p:nvPr/>
        </p:nvSpPr>
        <p:spPr>
          <a:xfrm>
            <a:off x="1811706" y="1683521"/>
            <a:ext cx="2324457" cy="937110"/>
          </a:xfrm>
          <a:prstGeom prst="trapezoid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유형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한쪽 모서리가 잘린 사각형 8"/>
          <p:cNvSpPr/>
          <p:nvPr/>
        </p:nvSpPr>
        <p:spPr>
          <a:xfrm>
            <a:off x="4136164" y="1683521"/>
            <a:ext cx="5088800" cy="93711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0" name="사다리꼴 9"/>
          <p:cNvSpPr/>
          <p:nvPr/>
        </p:nvSpPr>
        <p:spPr>
          <a:xfrm>
            <a:off x="4136163" y="1683521"/>
            <a:ext cx="5088800" cy="937110"/>
          </a:xfrm>
          <a:prstGeom prst="trapezoid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설명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한쪽 모서리는 잘리고 다른 쪽 모서리는 둥근 사각형 12"/>
          <p:cNvSpPr/>
          <p:nvPr/>
        </p:nvSpPr>
        <p:spPr>
          <a:xfrm>
            <a:off x="410198" y="2620631"/>
            <a:ext cx="1401508" cy="1612346"/>
          </a:xfrm>
          <a:prstGeom prst="snip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사회활동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한쪽 모서리는 잘리고 다른 쪽 모서리는 둥근 사각형 13"/>
          <p:cNvSpPr/>
          <p:nvPr/>
        </p:nvSpPr>
        <p:spPr>
          <a:xfrm>
            <a:off x="410198" y="4232977"/>
            <a:ext cx="1401508" cy="1612346"/>
          </a:xfrm>
          <a:prstGeom prst="snipRound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노인</a:t>
            </a:r>
            <a:endParaRPr lang="en-US" altLang="ko-KR" dirty="0" smtClean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일자리</a:t>
            </a:r>
            <a:endParaRPr lang="ko-KR" altLang="en-US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942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노인인구 취업 현황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6977110"/>
              </p:ext>
            </p:extLst>
          </p:nvPr>
        </p:nvGraphicFramePr>
        <p:xfrm>
          <a:off x="777667" y="1367328"/>
          <a:ext cx="8374880" cy="4809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1FF9-DF52-4EAA-B5C6-69ABB3D8058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47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비전 및 과제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61FF9-DF52-4EAA-B5C6-69ABB3D80589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5113011" y="1333143"/>
            <a:ext cx="4657458" cy="4871103"/>
            <a:chOff x="5113011" y="1333143"/>
            <a:chExt cx="4657458" cy="4871103"/>
          </a:xfrm>
        </p:grpSpPr>
        <p:sp>
          <p:nvSpPr>
            <p:cNvPr id="6" name="한쪽 모서리는 잘리고 다른 쪽 모서리는 둥근 사각형 5"/>
            <p:cNvSpPr/>
            <p:nvPr/>
          </p:nvSpPr>
          <p:spPr>
            <a:xfrm>
              <a:off x="5113011" y="1333143"/>
              <a:ext cx="4657458" cy="4871103"/>
            </a:xfrm>
            <a:prstGeom prst="snip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8" name="왼쪽/오른쪽 화살표 설명선 7"/>
            <p:cNvSpPr/>
            <p:nvPr/>
          </p:nvSpPr>
          <p:spPr>
            <a:xfrm>
              <a:off x="5905144" y="1529697"/>
              <a:ext cx="2820111" cy="478565"/>
            </a:xfrm>
            <a:prstGeom prst="leftRightArrowCallout">
              <a:avLst>
                <a:gd name="adj1" fmla="val 50000"/>
                <a:gd name="adj2" fmla="val 25000"/>
                <a:gd name="adj3" fmla="val 25000"/>
                <a:gd name="adj4" fmla="val 481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과제</a:t>
              </a:r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3" name="세로로 말린 두루마리 모양 12"/>
            <p:cNvSpPr/>
            <p:nvPr/>
          </p:nvSpPr>
          <p:spPr>
            <a:xfrm>
              <a:off x="5503492" y="2360103"/>
              <a:ext cx="1367327" cy="564023"/>
            </a:xfrm>
            <a:prstGeom prst="verticalScroll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노인역량강화</a:t>
              </a:r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4" name="모서리가 접힌 도형 13"/>
            <p:cNvSpPr/>
            <p:nvPr/>
          </p:nvSpPr>
          <p:spPr>
            <a:xfrm>
              <a:off x="7708307" y="2360103"/>
              <a:ext cx="1367327" cy="564023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보호</a:t>
              </a:r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cxnSp>
          <p:nvCxnSpPr>
            <p:cNvPr id="16" name="꺾인 연결선 15"/>
            <p:cNvCxnSpPr>
              <a:stCxn id="13" idx="0"/>
              <a:endCxn id="14" idx="0"/>
            </p:cNvCxnSpPr>
            <p:nvPr/>
          </p:nvCxnSpPr>
          <p:spPr>
            <a:xfrm rot="5400000" flipH="1" flipV="1">
              <a:off x="7289563" y="1257696"/>
              <a:ext cx="12700" cy="2204815"/>
            </a:xfrm>
            <a:prstGeom prst="bentConnector3">
              <a:avLst>
                <a:gd name="adj1" fmla="val 1800000"/>
              </a:avLst>
            </a:prstGeom>
            <a:ln w="19050"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한쪽 모서리는 잘리고 다른 쪽 모서리는 둥근 사각형 16"/>
            <p:cNvSpPr/>
            <p:nvPr/>
          </p:nvSpPr>
          <p:spPr>
            <a:xfrm>
              <a:off x="5166764" y="3209311"/>
              <a:ext cx="1704055" cy="670480"/>
            </a:xfrm>
            <a:prstGeom prst="snip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가치창출</a:t>
              </a:r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8" name="한쪽 모서리는 잘리고 다른 쪽 모서리는 둥근 사각형 17"/>
            <p:cNvSpPr/>
            <p:nvPr/>
          </p:nvSpPr>
          <p:spPr>
            <a:xfrm flipH="1">
              <a:off x="7836492" y="3209311"/>
              <a:ext cx="1575869" cy="670480"/>
            </a:xfrm>
            <a:prstGeom prst="snip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 smtClean="0">
                  <a:solidFill>
                    <a:schemeClr val="bg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지속가능한일자리창출</a:t>
              </a:r>
              <a:endParaRPr lang="ko-KR" altLang="en-US" dirty="0">
                <a:solidFill>
                  <a:schemeClr val="bg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243137" y="4195985"/>
              <a:ext cx="4413611" cy="1683522"/>
            </a:xfrm>
            <a:prstGeom prst="roundRect">
              <a:avLst/>
            </a:prstGeom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1" name="육각형 20"/>
            <p:cNvSpPr/>
            <p:nvPr/>
          </p:nvSpPr>
          <p:spPr>
            <a:xfrm>
              <a:off x="6503350" y="4324901"/>
              <a:ext cx="1894971" cy="428756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노인 일자리</a:t>
              </a:r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2" name="포인트가 8개인 별 21"/>
            <p:cNvSpPr/>
            <p:nvPr/>
          </p:nvSpPr>
          <p:spPr>
            <a:xfrm rot="20324107">
              <a:off x="5373585" y="4926833"/>
              <a:ext cx="1369953" cy="777303"/>
            </a:xfrm>
            <a:prstGeom prst="star8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희망자</a:t>
              </a:r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3" name="배지 22"/>
            <p:cNvSpPr/>
            <p:nvPr/>
          </p:nvSpPr>
          <p:spPr>
            <a:xfrm>
              <a:off x="6870819" y="4871104"/>
              <a:ext cx="1255897" cy="809735"/>
            </a:xfrm>
            <a:prstGeom prst="plaqu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센터</a:t>
              </a:r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4" name="순서도: 지연 23"/>
            <p:cNvSpPr/>
            <p:nvPr/>
          </p:nvSpPr>
          <p:spPr>
            <a:xfrm flipH="1">
              <a:off x="8256842" y="4723628"/>
              <a:ext cx="1255897" cy="809735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일자리수요처</a:t>
              </a:r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25" name="톱니 모양의 오른쪽 화살표 24"/>
            <p:cNvSpPr/>
            <p:nvPr/>
          </p:nvSpPr>
          <p:spPr>
            <a:xfrm>
              <a:off x="6958904" y="3275967"/>
              <a:ext cx="749404" cy="523736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0" y="1333144"/>
            <a:ext cx="4819828" cy="4871103"/>
            <a:chOff x="0" y="1333144"/>
            <a:chExt cx="4819828" cy="4871103"/>
          </a:xfrm>
        </p:grpSpPr>
        <p:sp>
          <p:nvSpPr>
            <p:cNvPr id="5" name="한쪽 모서리는 잘리고 다른 쪽 모서리는 둥근 사각형 4"/>
            <p:cNvSpPr/>
            <p:nvPr/>
          </p:nvSpPr>
          <p:spPr>
            <a:xfrm flipV="1">
              <a:off x="162370" y="1333144"/>
              <a:ext cx="4657458" cy="4871103"/>
            </a:xfrm>
            <a:prstGeom prst="snip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7" name="대각선 방향의 모서리가 잘린 사각형 6"/>
            <p:cNvSpPr/>
            <p:nvPr/>
          </p:nvSpPr>
          <p:spPr>
            <a:xfrm>
              <a:off x="598206" y="1529697"/>
              <a:ext cx="1820254" cy="564023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비전 및 목표</a:t>
              </a:r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9" name="순서도: 순차적 액세스 저장소 8"/>
            <p:cNvSpPr/>
            <p:nvPr/>
          </p:nvSpPr>
          <p:spPr>
            <a:xfrm flipV="1">
              <a:off x="681038" y="5007836"/>
              <a:ext cx="1666430" cy="881836"/>
            </a:xfrm>
            <a:prstGeom prst="flowChartMagneticTa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0" name="순서도: 화면 표시 9"/>
            <p:cNvSpPr/>
            <p:nvPr/>
          </p:nvSpPr>
          <p:spPr>
            <a:xfrm>
              <a:off x="2640651" y="5315484"/>
              <a:ext cx="1666430" cy="564023"/>
            </a:xfrm>
            <a:prstGeom prst="flowChartDisp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사회활동참여</a:t>
              </a:r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10619" y="5128495"/>
              <a:ext cx="95410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 민간   </a:t>
              </a:r>
              <a:endParaRPr lang="en-US" altLang="ko-KR" dirty="0" smtClean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  <a:p>
              <a:pPr algn="ctr"/>
              <a:r>
                <a:rPr lang="ko-KR" altLang="en-US" dirty="0" smtClean="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rPr>
                <a:t>일자리</a:t>
              </a:r>
              <a:endParaRPr lang="ko-KR" altLang="en-US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endParaRPr>
            </a:p>
          </p:txBody>
        </p:sp>
        <p:graphicFrame>
          <p:nvGraphicFramePr>
            <p:cNvPr id="12" name="다이어그램 11"/>
            <p:cNvGraphicFramePr/>
            <p:nvPr>
              <p:extLst>
                <p:ext uri="{D42A27DB-BD31-4B8C-83A1-F6EECF244321}">
                  <p14:modId xmlns:p14="http://schemas.microsoft.com/office/powerpoint/2010/main" val="2186850098"/>
                </p:ext>
              </p:extLst>
            </p:nvPr>
          </p:nvGraphicFramePr>
          <p:xfrm>
            <a:off x="509306" y="2008262"/>
            <a:ext cx="4088331" cy="126770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28" name="다이어그램 27"/>
            <p:cNvGraphicFramePr/>
            <p:nvPr>
              <p:extLst>
                <p:ext uri="{D42A27DB-BD31-4B8C-83A1-F6EECF244321}">
                  <p14:modId xmlns:p14="http://schemas.microsoft.com/office/powerpoint/2010/main" val="3334120239"/>
                </p:ext>
              </p:extLst>
            </p:nvPr>
          </p:nvGraphicFramePr>
          <p:xfrm>
            <a:off x="0" y="3144987"/>
            <a:ext cx="4553458" cy="204040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6536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>
            <a:solidFill>
              <a:schemeClr val="tx1"/>
            </a:solidFill>
            <a:latin typeface="돋움" panose="020B0600000101010101" pitchFamily="50" charset="-127"/>
            <a:ea typeface="돋움" panose="020B0600000101010101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157</Words>
  <Application>Microsoft Office PowerPoint</Application>
  <PresentationFormat>A4 용지(210x297mm)</PresentationFormat>
  <Paragraphs>60</Paragraphs>
  <Slides>6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굴림</vt:lpstr>
      <vt:lpstr>궁서</vt:lpstr>
      <vt:lpstr>돋움</vt:lpstr>
      <vt:lpstr>맑은 고딕</vt:lpstr>
      <vt:lpstr>Arial</vt:lpstr>
      <vt:lpstr>Calibri</vt:lpstr>
      <vt:lpstr>Wingdings</vt:lpstr>
      <vt:lpstr>Office 테마</vt:lpstr>
      <vt:lpstr>PowerPoint 프레젠테이션</vt:lpstr>
      <vt:lpstr>목차</vt:lpstr>
      <vt:lpstr>1. 노인 일자리</vt:lpstr>
      <vt:lpstr>2. 노인 일자리 및 사회활동</vt:lpstr>
      <vt:lpstr>3. 노인인구 취업 현황</vt:lpstr>
      <vt:lpstr>4. 비전 및 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07-15</dc:creator>
  <cp:lastModifiedBy>07-15</cp:lastModifiedBy>
  <cp:revision>48</cp:revision>
  <dcterms:created xsi:type="dcterms:W3CDTF">2024-05-11T01:05:01Z</dcterms:created>
  <dcterms:modified xsi:type="dcterms:W3CDTF">2024-05-11T02:29:23Z</dcterms:modified>
</cp:coreProperties>
</file>