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8" r:id="rId2"/>
    <p:sldId id="257" r:id="rId3"/>
    <p:sldId id="259" r:id="rId4"/>
    <p:sldId id="261" r:id="rId5"/>
    <p:sldId id="262" r:id="rId6"/>
    <p:sldId id="267" r:id="rId7"/>
    <p:sldId id="265" r:id="rId8"/>
    <p:sldId id="266" r:id="rId9"/>
    <p:sldId id="268" r:id="rId10"/>
    <p:sldId id="264" r:id="rId11"/>
    <p:sldId id="26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375"/>
    <p:restoredTop sz="78234"/>
  </p:normalViewPr>
  <p:slideViewPr>
    <p:cSldViewPr snapToGrid="0" snapToObjects="1">
      <p:cViewPr>
        <p:scale>
          <a:sx n="64" d="100"/>
          <a:sy n="64" d="100"/>
        </p:scale>
        <p:origin x="144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localhost/Users/hwkobe/Documents/Affinity_siz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0581594030784175"/>
          <c:y val="0.126094288735431"/>
          <c:w val="0.824135405127591"/>
          <c:h val="0.715990121189118"/>
        </c:manualLayout>
      </c:layout>
      <c:scatterChart>
        <c:scatterStyle val="lineMarker"/>
        <c:varyColors val="0"/>
        <c:ser>
          <c:idx val="0"/>
          <c:order val="0"/>
          <c:tx>
            <c:v>weak</c:v>
          </c:tx>
          <c:spPr>
            <a:ln w="28575">
              <a:noFill/>
            </a:ln>
          </c:spPr>
          <c:xVal>
            <c:numRef>
              <c:f>Sheet1!$B$4:$U$4</c:f>
              <c:numCache>
                <c:formatCode>General</c:formatCode>
                <c:ptCount val="20"/>
                <c:pt idx="0">
                  <c:v>68.387</c:v>
                </c:pt>
                <c:pt idx="1">
                  <c:v>38.097</c:v>
                </c:pt>
                <c:pt idx="2">
                  <c:v>149.647</c:v>
                </c:pt>
                <c:pt idx="3">
                  <c:v>83.664</c:v>
                </c:pt>
                <c:pt idx="4">
                  <c:v>34.884</c:v>
                </c:pt>
                <c:pt idx="5">
                  <c:v>137.319</c:v>
                </c:pt>
                <c:pt idx="6">
                  <c:v>43.086</c:v>
                </c:pt>
                <c:pt idx="7">
                  <c:v>68.27</c:v>
                </c:pt>
                <c:pt idx="8">
                  <c:v>74.411</c:v>
                </c:pt>
                <c:pt idx="9">
                  <c:v>75.26</c:v>
                </c:pt>
                <c:pt idx="10">
                  <c:v>66.87</c:v>
                </c:pt>
                <c:pt idx="11">
                  <c:v>51.96</c:v>
                </c:pt>
                <c:pt idx="12">
                  <c:v>70.276</c:v>
                </c:pt>
                <c:pt idx="13">
                  <c:v>129.35</c:v>
                </c:pt>
                <c:pt idx="14">
                  <c:v>22.419</c:v>
                </c:pt>
                <c:pt idx="15">
                  <c:v>39.52</c:v>
                </c:pt>
                <c:pt idx="16">
                  <c:v>90.383</c:v>
                </c:pt>
                <c:pt idx="17">
                  <c:v>56.643</c:v>
                </c:pt>
                <c:pt idx="18">
                  <c:v>17.726</c:v>
                </c:pt>
                <c:pt idx="19">
                  <c:v>70.28</c:v>
                </c:pt>
              </c:numCache>
            </c:numRef>
          </c:xVal>
          <c:yVal>
            <c:numRef>
              <c:f>Sheet1!$B$5:$U$5</c:f>
              <c:numCache>
                <c:formatCode>General</c:formatCode>
                <c:ptCount val="20"/>
                <c:pt idx="0">
                  <c:v>18.0</c:v>
                </c:pt>
                <c:pt idx="1">
                  <c:v>15.0</c:v>
                </c:pt>
                <c:pt idx="2">
                  <c:v>24.0</c:v>
                </c:pt>
                <c:pt idx="3">
                  <c:v>21.0</c:v>
                </c:pt>
                <c:pt idx="4">
                  <c:v>12.0</c:v>
                </c:pt>
                <c:pt idx="5">
                  <c:v>28.0</c:v>
                </c:pt>
                <c:pt idx="6">
                  <c:v>15.0</c:v>
                </c:pt>
                <c:pt idx="7">
                  <c:v>13.0</c:v>
                </c:pt>
                <c:pt idx="8">
                  <c:v>18.0</c:v>
                </c:pt>
                <c:pt idx="9">
                  <c:v>20.0</c:v>
                </c:pt>
                <c:pt idx="10">
                  <c:v>20.0</c:v>
                </c:pt>
                <c:pt idx="11">
                  <c:v>11.0</c:v>
                </c:pt>
                <c:pt idx="12">
                  <c:v>18.0</c:v>
                </c:pt>
                <c:pt idx="13">
                  <c:v>27.0</c:v>
                </c:pt>
                <c:pt idx="14">
                  <c:v>12.0</c:v>
                </c:pt>
                <c:pt idx="15">
                  <c:v>14.0</c:v>
                </c:pt>
                <c:pt idx="16">
                  <c:v>22.0</c:v>
                </c:pt>
                <c:pt idx="17">
                  <c:v>20.0</c:v>
                </c:pt>
                <c:pt idx="18">
                  <c:v>12.0</c:v>
                </c:pt>
                <c:pt idx="19">
                  <c:v>17.0</c:v>
                </c:pt>
              </c:numCache>
            </c:numRef>
          </c:yVal>
          <c:smooth val="0"/>
        </c:ser>
        <c:ser>
          <c:idx val="1"/>
          <c:order val="1"/>
          <c:tx>
            <c:v>middle</c:v>
          </c:tx>
          <c:spPr>
            <a:ln w="28575">
              <a:noFill/>
            </a:ln>
          </c:spPr>
          <c:xVal>
            <c:numRef>
              <c:f>Sheet1!$B$8:$X$8</c:f>
              <c:numCache>
                <c:formatCode>General</c:formatCode>
                <c:ptCount val="23"/>
                <c:pt idx="0">
                  <c:v>67.93</c:v>
                </c:pt>
                <c:pt idx="1">
                  <c:v>34.54</c:v>
                </c:pt>
                <c:pt idx="2">
                  <c:v>39.206</c:v>
                </c:pt>
                <c:pt idx="3">
                  <c:v>29.62</c:v>
                </c:pt>
                <c:pt idx="4">
                  <c:v>17.438</c:v>
                </c:pt>
                <c:pt idx="5">
                  <c:v>76.762</c:v>
                </c:pt>
                <c:pt idx="7">
                  <c:v>39.37</c:v>
                </c:pt>
                <c:pt idx="8">
                  <c:v>23.761</c:v>
                </c:pt>
                <c:pt idx="9">
                  <c:v>42.0</c:v>
                </c:pt>
                <c:pt idx="10">
                  <c:v>19.378</c:v>
                </c:pt>
                <c:pt idx="11">
                  <c:v>52.6</c:v>
                </c:pt>
                <c:pt idx="13">
                  <c:v>43.67</c:v>
                </c:pt>
                <c:pt idx="14">
                  <c:v>14.975</c:v>
                </c:pt>
                <c:pt idx="15">
                  <c:v>69.495</c:v>
                </c:pt>
                <c:pt idx="16">
                  <c:v>78.7</c:v>
                </c:pt>
                <c:pt idx="17">
                  <c:v>40.896</c:v>
                </c:pt>
                <c:pt idx="18">
                  <c:v>32.88</c:v>
                </c:pt>
                <c:pt idx="19">
                  <c:v>32.7</c:v>
                </c:pt>
                <c:pt idx="20">
                  <c:v>41.62</c:v>
                </c:pt>
                <c:pt idx="21">
                  <c:v>54.34</c:v>
                </c:pt>
                <c:pt idx="22">
                  <c:v>40.09</c:v>
                </c:pt>
              </c:numCache>
            </c:numRef>
          </c:xVal>
          <c:yVal>
            <c:numRef>
              <c:f>Sheet1!$B$9:$X$9</c:f>
              <c:numCache>
                <c:formatCode>General</c:formatCode>
                <c:ptCount val="23"/>
                <c:pt idx="0">
                  <c:v>25.0</c:v>
                </c:pt>
                <c:pt idx="1">
                  <c:v>25.0</c:v>
                </c:pt>
                <c:pt idx="2">
                  <c:v>25.0</c:v>
                </c:pt>
                <c:pt idx="3">
                  <c:v>22.0</c:v>
                </c:pt>
                <c:pt idx="4">
                  <c:v>14.0</c:v>
                </c:pt>
                <c:pt idx="5">
                  <c:v>24.0</c:v>
                </c:pt>
                <c:pt idx="7">
                  <c:v>18.0</c:v>
                </c:pt>
                <c:pt idx="8">
                  <c:v>15.0</c:v>
                </c:pt>
                <c:pt idx="9">
                  <c:v>20.0</c:v>
                </c:pt>
                <c:pt idx="10">
                  <c:v>16.0</c:v>
                </c:pt>
                <c:pt idx="11">
                  <c:v>25.0</c:v>
                </c:pt>
                <c:pt idx="13">
                  <c:v>21.0</c:v>
                </c:pt>
                <c:pt idx="14">
                  <c:v>17.0</c:v>
                </c:pt>
                <c:pt idx="15">
                  <c:v>22.0</c:v>
                </c:pt>
                <c:pt idx="16">
                  <c:v>22.0</c:v>
                </c:pt>
                <c:pt idx="17">
                  <c:v>18.0</c:v>
                </c:pt>
                <c:pt idx="18">
                  <c:v>16.0</c:v>
                </c:pt>
                <c:pt idx="19">
                  <c:v>25.0</c:v>
                </c:pt>
                <c:pt idx="20">
                  <c:v>20.0</c:v>
                </c:pt>
                <c:pt idx="21">
                  <c:v>22.0</c:v>
                </c:pt>
                <c:pt idx="22">
                  <c:v>21.0</c:v>
                </c:pt>
              </c:numCache>
            </c:numRef>
          </c:yVal>
          <c:smooth val="0"/>
        </c:ser>
        <c:ser>
          <c:idx val="2"/>
          <c:order val="2"/>
          <c:tx>
            <c:v>strong</c:v>
          </c:tx>
          <c:spPr>
            <a:ln w="28575">
              <a:noFill/>
            </a:ln>
          </c:spPr>
          <c:xVal>
            <c:numRef>
              <c:f>Sheet1!$B$12:$H$12</c:f>
              <c:numCache>
                <c:formatCode>General</c:formatCode>
                <c:ptCount val="7"/>
                <c:pt idx="0">
                  <c:v>17.438</c:v>
                </c:pt>
                <c:pt idx="1">
                  <c:v>6.126</c:v>
                </c:pt>
                <c:pt idx="2">
                  <c:v>0.0</c:v>
                </c:pt>
                <c:pt idx="3">
                  <c:v>25.385</c:v>
                </c:pt>
                <c:pt idx="4">
                  <c:v>16.294</c:v>
                </c:pt>
                <c:pt idx="5">
                  <c:v>20.518</c:v>
                </c:pt>
                <c:pt idx="6">
                  <c:v>16.432</c:v>
                </c:pt>
              </c:numCache>
            </c:numRef>
          </c:xVal>
          <c:yVal>
            <c:numRef>
              <c:f>Sheet1!$B$13:$H$13</c:f>
              <c:numCache>
                <c:formatCode>General</c:formatCode>
                <c:ptCount val="7"/>
                <c:pt idx="0">
                  <c:v>25.0</c:v>
                </c:pt>
                <c:pt idx="1">
                  <c:v>25.0</c:v>
                </c:pt>
                <c:pt idx="2">
                  <c:v>26.0</c:v>
                </c:pt>
                <c:pt idx="3">
                  <c:v>25.0</c:v>
                </c:pt>
                <c:pt idx="4">
                  <c:v>24.0</c:v>
                </c:pt>
                <c:pt idx="5">
                  <c:v>31.0</c:v>
                </c:pt>
                <c:pt idx="6">
                  <c:v>18.0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73781952"/>
        <c:axId val="-2047650528"/>
      </c:scatterChart>
      <c:valAx>
        <c:axId val="-2073781952"/>
        <c:scaling>
          <c:orientation val="minMax"/>
        </c:scaling>
        <c:delete val="0"/>
        <c:axPos val="b"/>
        <c:title>
          <c:layout/>
          <c:overlay val="0"/>
        </c:title>
        <c:numFmt formatCode="General" sourceLinked="1"/>
        <c:majorTickMark val="none"/>
        <c:minorTickMark val="none"/>
        <c:tickLblPos val="nextTo"/>
        <c:crossAx val="-2047650528"/>
        <c:crosses val="autoZero"/>
        <c:crossBetween val="midCat"/>
        <c:majorUnit val="10.0"/>
      </c:valAx>
      <c:valAx>
        <c:axId val="-2047650528"/>
        <c:scaling>
          <c:orientation val="minMax"/>
          <c:min val="10.0"/>
        </c:scaling>
        <c:delete val="0"/>
        <c:axPos val="l"/>
        <c:majorGridlines/>
        <c:title>
          <c:layout/>
          <c:overlay val="0"/>
        </c:title>
        <c:numFmt formatCode="General" sourceLinked="1"/>
        <c:majorTickMark val="none"/>
        <c:minorTickMark val="none"/>
        <c:tickLblPos val="nextTo"/>
        <c:crossAx val="-2073781952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E0A39-2F79-8D44-956D-118CD44367DB}" type="datetimeFigureOut">
              <a:rPr kumimoji="1" lang="zh-CN" altLang="en-US" smtClean="0"/>
              <a:t>16/10/30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7CA559-4D37-804D-835E-E9A48FB290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5636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741435-D108-4331-886B-E30C29B6264F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348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741435-D108-4331-886B-E30C29B6264F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206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741435-D108-4331-886B-E30C29B6264F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288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741435-D108-4331-886B-E30C29B6264F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032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741435-D108-4331-886B-E30C29B6264F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939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741435-D108-4331-886B-E30C29B6264F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160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741435-D108-4331-886B-E30C29B6264F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811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49CF0-2A3F-ED47-927B-D21DBD0048B1}" type="datetimeFigureOut">
              <a:rPr kumimoji="1" lang="zh-CN" altLang="en-US" smtClean="0"/>
              <a:t>16/10/30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F7518-3DB0-A044-B3AB-5F2047F9B2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9819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49CF0-2A3F-ED47-927B-D21DBD0048B1}" type="datetimeFigureOut">
              <a:rPr kumimoji="1" lang="zh-CN" altLang="en-US" smtClean="0"/>
              <a:t>16/10/30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F7518-3DB0-A044-B3AB-5F2047F9B2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9947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49CF0-2A3F-ED47-927B-D21DBD0048B1}" type="datetimeFigureOut">
              <a:rPr kumimoji="1" lang="zh-CN" altLang="en-US" smtClean="0"/>
              <a:t>16/10/30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F7518-3DB0-A044-B3AB-5F2047F9B2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0695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49CF0-2A3F-ED47-927B-D21DBD0048B1}" type="datetimeFigureOut">
              <a:rPr kumimoji="1" lang="zh-CN" altLang="en-US" smtClean="0"/>
              <a:t>16/10/30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F7518-3DB0-A044-B3AB-5F2047F9B2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8233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49CF0-2A3F-ED47-927B-D21DBD0048B1}" type="datetimeFigureOut">
              <a:rPr kumimoji="1" lang="zh-CN" altLang="en-US" smtClean="0"/>
              <a:t>16/10/30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F7518-3DB0-A044-B3AB-5F2047F9B2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0515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49CF0-2A3F-ED47-927B-D21DBD0048B1}" type="datetimeFigureOut">
              <a:rPr kumimoji="1" lang="zh-CN" altLang="en-US" smtClean="0"/>
              <a:t>16/10/30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F7518-3DB0-A044-B3AB-5F2047F9B2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5990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49CF0-2A3F-ED47-927B-D21DBD0048B1}" type="datetimeFigureOut">
              <a:rPr kumimoji="1" lang="zh-CN" altLang="en-US" smtClean="0"/>
              <a:t>16/10/30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F7518-3DB0-A044-B3AB-5F2047F9B2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4344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49CF0-2A3F-ED47-927B-D21DBD0048B1}" type="datetimeFigureOut">
              <a:rPr kumimoji="1" lang="zh-CN" altLang="en-US" smtClean="0"/>
              <a:t>16/10/30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F7518-3DB0-A044-B3AB-5F2047F9B2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0313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49CF0-2A3F-ED47-927B-D21DBD0048B1}" type="datetimeFigureOut">
              <a:rPr kumimoji="1" lang="zh-CN" altLang="en-US" smtClean="0"/>
              <a:t>16/10/30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F7518-3DB0-A044-B3AB-5F2047F9B2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7171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49CF0-2A3F-ED47-927B-D21DBD0048B1}" type="datetimeFigureOut">
              <a:rPr kumimoji="1" lang="zh-CN" altLang="en-US" smtClean="0"/>
              <a:t>16/10/30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F7518-3DB0-A044-B3AB-5F2047F9B2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426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49CF0-2A3F-ED47-927B-D21DBD0048B1}" type="datetimeFigureOut">
              <a:rPr kumimoji="1" lang="zh-CN" altLang="en-US" smtClean="0"/>
              <a:t>16/10/30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F7518-3DB0-A044-B3AB-5F2047F9B2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5117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49CF0-2A3F-ED47-927B-D21DBD0048B1}" type="datetimeFigureOut">
              <a:rPr kumimoji="1" lang="zh-CN" altLang="en-US" smtClean="0"/>
              <a:t>16/10/30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F7518-3DB0-A044-B3AB-5F2047F9B2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353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1356919" y="69976"/>
            <a:ext cx="9144000" cy="571480"/>
          </a:xfrm>
          <a:prstGeom prst="rect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黑体" pitchFamily="2" charset="-122"/>
              </a:rPr>
              <a:t> </a:t>
            </a:r>
            <a:endParaRPr lang="zh-CN" altLang="en-US" sz="2400" b="1" dirty="0">
              <a:solidFill>
                <a:schemeClr val="bg1"/>
              </a:solidFill>
              <a:latin typeface="黑体" pitchFamily="2" charset="-122"/>
            </a:endParaRPr>
          </a:p>
        </p:txBody>
      </p:sp>
      <p:grpSp>
        <p:nvGrpSpPr>
          <p:cNvPr id="4" name="组 3"/>
          <p:cNvGrpSpPr/>
          <p:nvPr/>
        </p:nvGrpSpPr>
        <p:grpSpPr>
          <a:xfrm>
            <a:off x="903347" y="716307"/>
            <a:ext cx="10051143" cy="6002344"/>
            <a:chOff x="1148580" y="984577"/>
            <a:chExt cx="9519419" cy="5671275"/>
          </a:xfrm>
        </p:grpSpPr>
        <p:sp>
          <p:nvSpPr>
            <p:cNvPr id="32" name="TextBox 31"/>
            <p:cNvSpPr txBox="1"/>
            <p:nvPr/>
          </p:nvSpPr>
          <p:spPr>
            <a:xfrm>
              <a:off x="5381620" y="6286520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酶催化</a:t>
              </a:r>
            </a:p>
          </p:txBody>
        </p:sp>
        <p:grpSp>
          <p:nvGrpSpPr>
            <p:cNvPr id="2" name="组 1"/>
            <p:cNvGrpSpPr/>
            <p:nvPr/>
          </p:nvGrpSpPr>
          <p:grpSpPr>
            <a:xfrm>
              <a:off x="1148580" y="984577"/>
              <a:ext cx="9519419" cy="5301943"/>
              <a:chOff x="1524000" y="785795"/>
              <a:chExt cx="8786842" cy="5486609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3840480" y="376428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1524000" y="3000373"/>
                <a:ext cx="1714512" cy="1200329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2400" dirty="0"/>
                  <a:t>蛋白质</a:t>
                </a:r>
                <a:r>
                  <a:rPr lang="en-US" altLang="zh-CN" sz="2400" dirty="0"/>
                  <a:t>-</a:t>
                </a:r>
                <a:r>
                  <a:rPr lang="zh-CN" altLang="en-US" sz="2400" dirty="0"/>
                  <a:t>小分子相互作用</a:t>
                </a:r>
              </a:p>
            </p:txBody>
          </p:sp>
          <p:pic>
            <p:nvPicPr>
              <p:cNvPr id="27" name="图片 26" descr="u=18968161,2240187762&amp;fm=21&amp;gp=0.jpg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10050" y="857232"/>
                <a:ext cx="2928958" cy="153421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190500" cap="rnd">
                <a:solidFill>
                  <a:srgbClr val="FFFFFF"/>
                </a:solidFill>
              </a:ln>
              <a:effectLst>
                <a:outerShdw blurRad="50000" algn="tl" rotWithShape="0">
                  <a:srgbClr val="000000">
                    <a:alpha val="41000"/>
                  </a:srgbClr>
                </a:outerShdw>
              </a:effectLst>
              <a:scene3d>
                <a:camera prst="orthographicFront"/>
                <a:lightRig rig="twoPt" dir="t">
                  <a:rot lat="0" lon="0" rev="7800000"/>
                </a:lightRig>
              </a:scene3d>
              <a:sp3d contourW="6350">
                <a:bevelT w="50800" h="16510"/>
                <a:contourClr>
                  <a:srgbClr val="C0C0C0"/>
                </a:contourClr>
              </a:sp3d>
            </p:spPr>
          </p:pic>
          <p:sp>
            <p:nvSpPr>
              <p:cNvPr id="28" name="TextBox 27"/>
              <p:cNvSpPr txBox="1"/>
              <p:nvPr/>
            </p:nvSpPr>
            <p:spPr>
              <a:xfrm>
                <a:off x="5167306" y="2428868"/>
                <a:ext cx="12858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信号传导</a:t>
                </a:r>
              </a:p>
            </p:txBody>
          </p:sp>
          <p:pic>
            <p:nvPicPr>
              <p:cNvPr id="29" name="图片 28" descr="u=771154608,1568210342&amp;fm=21&amp;gp=0.jpg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10050" y="2857496"/>
                <a:ext cx="2928958" cy="142876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190500" cap="rnd">
                <a:solidFill>
                  <a:srgbClr val="FFFFFF"/>
                </a:solidFill>
              </a:ln>
              <a:effectLst>
                <a:outerShdw blurRad="50000" algn="tl" rotWithShape="0">
                  <a:srgbClr val="000000">
                    <a:alpha val="41000"/>
                  </a:srgbClr>
                </a:outerShdw>
              </a:effectLst>
              <a:scene3d>
                <a:camera prst="orthographicFront"/>
                <a:lightRig rig="twoPt" dir="t">
                  <a:rot lat="0" lon="0" rev="7800000"/>
                </a:lightRig>
              </a:scene3d>
              <a:sp3d contourW="6350">
                <a:bevelT w="50800" h="16510"/>
                <a:contourClr>
                  <a:srgbClr val="C0C0C0"/>
                </a:contourClr>
              </a:sp3d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5238744" y="4429132"/>
                <a:ext cx="1428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分子转运</a:t>
                </a:r>
              </a:p>
            </p:txBody>
          </p:sp>
          <p:pic>
            <p:nvPicPr>
              <p:cNvPr id="31" name="图片 30" descr="u=1198152550,3518264704&amp;fm=21&amp;gp=0.jpg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10050" y="4929198"/>
                <a:ext cx="2928958" cy="131592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190500" cap="rnd">
                <a:solidFill>
                  <a:srgbClr val="FFFFFF"/>
                </a:solidFill>
              </a:ln>
              <a:effectLst>
                <a:outerShdw blurRad="50000" algn="tl" rotWithShape="0">
                  <a:srgbClr val="000000">
                    <a:alpha val="41000"/>
                  </a:srgbClr>
                </a:outerShdw>
              </a:effectLst>
              <a:scene3d>
                <a:camera prst="orthographicFront"/>
                <a:lightRig rig="twoPt" dir="t">
                  <a:rot lat="0" lon="0" rev="7800000"/>
                </a:lightRig>
              </a:scene3d>
              <a:sp3d contourW="6350">
                <a:bevelT w="50800" h="16510"/>
                <a:contourClr>
                  <a:srgbClr val="C0C0C0"/>
                </a:contourClr>
              </a:sp3d>
            </p:spPr>
          </p:pic>
          <p:cxnSp>
            <p:nvCxnSpPr>
              <p:cNvPr id="34" name="直接箭头连接符 33"/>
              <p:cNvCxnSpPr/>
              <p:nvPr/>
            </p:nvCxnSpPr>
            <p:spPr>
              <a:xfrm rot="5400000" flipH="1" flipV="1">
                <a:off x="3167042" y="2000240"/>
                <a:ext cx="1071570" cy="92869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箭头连接符 36"/>
              <p:cNvCxnSpPr/>
              <p:nvPr/>
            </p:nvCxnSpPr>
            <p:spPr>
              <a:xfrm>
                <a:off x="3238480" y="3571876"/>
                <a:ext cx="100013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39"/>
              <p:cNvCxnSpPr/>
              <p:nvPr/>
            </p:nvCxnSpPr>
            <p:spPr>
              <a:xfrm rot="16200000" flipH="1">
                <a:off x="3202761" y="4250537"/>
                <a:ext cx="1000132" cy="92869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7739074" y="785795"/>
                <a:ext cx="2500330" cy="120032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1. </a:t>
                </a:r>
                <a:r>
                  <a:rPr lang="zh-CN" altLang="en-US" b="1" dirty="0"/>
                  <a:t>蛋白质与小分子如何实现结合，是哪些作用力驱动了蛋白质与小分子的识别和结合？</a:t>
                </a:r>
              </a:p>
            </p:txBody>
          </p:sp>
          <p:cxnSp>
            <p:nvCxnSpPr>
              <p:cNvPr id="23" name="直接箭头连接符 22"/>
              <p:cNvCxnSpPr/>
              <p:nvPr/>
            </p:nvCxnSpPr>
            <p:spPr>
              <a:xfrm rot="5400000">
                <a:off x="8597124" y="2428074"/>
                <a:ext cx="71438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7739074" y="2857496"/>
                <a:ext cx="2500330" cy="147732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2. </a:t>
                </a:r>
                <a:r>
                  <a:rPr lang="zh-CN" altLang="en-US" b="1" dirty="0"/>
                  <a:t>结构上的适配如何实现不同的功能，蛋白质</a:t>
                </a:r>
                <a:r>
                  <a:rPr lang="en-US" altLang="zh-CN" b="1" dirty="0"/>
                  <a:t>-</a:t>
                </a:r>
                <a:r>
                  <a:rPr lang="zh-CN" altLang="en-US" b="1" dirty="0"/>
                  <a:t>小分子结合的强弱是如何决定的（亲和力大小）？</a:t>
                </a:r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 rot="5400000">
                <a:off x="8597124" y="4714090"/>
                <a:ext cx="71438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7810512" y="5072075"/>
                <a:ext cx="2500330" cy="120032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3. </a:t>
                </a:r>
                <a:r>
                  <a:rPr lang="zh-CN" altLang="en-US" b="1" dirty="0"/>
                  <a:t>是否存在特定的可复用的结合模块，如果存在，这些模块又如何组合实现完整的功能？</a:t>
                </a:r>
              </a:p>
            </p:txBody>
          </p:sp>
        </p:grpSp>
      </p:grpSp>
      <p:sp>
        <p:nvSpPr>
          <p:cNvPr id="3" name="文本框 2"/>
          <p:cNvSpPr txBox="1"/>
          <p:nvPr/>
        </p:nvSpPr>
        <p:spPr>
          <a:xfrm>
            <a:off x="5542002" y="58257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 smtClean="0"/>
              <a:t>背景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4969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1524000" y="0"/>
            <a:ext cx="9144000" cy="57148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400" b="1" dirty="0">
                <a:latin typeface="黑体" pitchFamily="2" charset="-122"/>
              </a:rPr>
              <a:t>系统生物学分析：蛋白小分子适配机制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81158" y="571481"/>
            <a:ext cx="8215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/>
            <a:r>
              <a:rPr lang="en-US" altLang="zh-CN" sz="2400" b="1" dirty="0"/>
              <a:t> </a:t>
            </a:r>
            <a:endParaRPr lang="zh-CN" altLang="en-US" sz="2800" b="1" dirty="0"/>
          </a:p>
        </p:txBody>
      </p:sp>
      <p:grpSp>
        <p:nvGrpSpPr>
          <p:cNvPr id="83" name="组合 82"/>
          <p:cNvGrpSpPr/>
          <p:nvPr/>
        </p:nvGrpSpPr>
        <p:grpSpPr>
          <a:xfrm>
            <a:off x="2095472" y="642918"/>
            <a:ext cx="8358246" cy="369332"/>
            <a:chOff x="357158" y="6488668"/>
            <a:chExt cx="8358246" cy="369332"/>
          </a:xfrm>
        </p:grpSpPr>
        <p:sp>
          <p:nvSpPr>
            <p:cNvPr id="53" name="TextBox 52"/>
            <p:cNvSpPr txBox="1"/>
            <p:nvPr/>
          </p:nvSpPr>
          <p:spPr>
            <a:xfrm>
              <a:off x="357158" y="6488668"/>
              <a:ext cx="1714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1.</a:t>
              </a:r>
              <a:r>
                <a:rPr lang="zh-CN" altLang="en-US" b="1" dirty="0"/>
                <a:t>形状互补</a:t>
              </a:r>
            </a:p>
          </p:txBody>
        </p:sp>
        <p:grpSp>
          <p:nvGrpSpPr>
            <p:cNvPr id="82" name="组合 81"/>
            <p:cNvGrpSpPr/>
            <p:nvPr/>
          </p:nvGrpSpPr>
          <p:grpSpPr>
            <a:xfrm>
              <a:off x="2000232" y="6488668"/>
              <a:ext cx="6715172" cy="369332"/>
              <a:chOff x="2000232" y="6488668"/>
              <a:chExt cx="6715172" cy="369332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2428860" y="6488668"/>
                <a:ext cx="30718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/>
                  <a:t>2. </a:t>
                </a:r>
                <a:r>
                  <a:rPr lang="zh-CN" altLang="en-US" b="1" dirty="0"/>
                  <a:t>疏水作用驱动识别过程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5857884" y="6488668"/>
                <a:ext cx="2857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3.</a:t>
                </a:r>
                <a:r>
                  <a:rPr lang="zh-CN" altLang="en-US" b="1" dirty="0"/>
                  <a:t>不同模块组合实现功能</a:t>
                </a:r>
              </a:p>
            </p:txBody>
          </p:sp>
          <p:sp>
            <p:nvSpPr>
              <p:cNvPr id="61" name="右箭头 60"/>
              <p:cNvSpPr/>
              <p:nvPr/>
            </p:nvSpPr>
            <p:spPr>
              <a:xfrm>
                <a:off x="2000232" y="6643710"/>
                <a:ext cx="500066" cy="4571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右箭头 61"/>
              <p:cNvSpPr/>
              <p:nvPr/>
            </p:nvSpPr>
            <p:spPr>
              <a:xfrm>
                <a:off x="5357818" y="6643710"/>
                <a:ext cx="500066" cy="4571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81" name="组合 80"/>
          <p:cNvGrpSpPr/>
          <p:nvPr/>
        </p:nvGrpSpPr>
        <p:grpSpPr>
          <a:xfrm>
            <a:off x="1809720" y="1000108"/>
            <a:ext cx="9144064" cy="5357850"/>
            <a:chOff x="214282" y="857232"/>
            <a:chExt cx="9144064" cy="5357850"/>
          </a:xfrm>
        </p:grpSpPr>
        <p:sp>
          <p:nvSpPr>
            <p:cNvPr id="63" name="TextBox 62"/>
            <p:cNvSpPr txBox="1"/>
            <p:nvPr/>
          </p:nvSpPr>
          <p:spPr>
            <a:xfrm>
              <a:off x="8001024" y="1428736"/>
              <a:ext cx="1142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（弱结合）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001024" y="3214686"/>
              <a:ext cx="135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（中强度）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001024" y="5214950"/>
              <a:ext cx="12858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（高强度）</a:t>
              </a:r>
            </a:p>
          </p:txBody>
        </p:sp>
        <p:grpSp>
          <p:nvGrpSpPr>
            <p:cNvPr id="80" name="组合 79"/>
            <p:cNvGrpSpPr/>
            <p:nvPr/>
          </p:nvGrpSpPr>
          <p:grpSpPr>
            <a:xfrm>
              <a:off x="214282" y="857232"/>
              <a:ext cx="8001056" cy="5357850"/>
              <a:chOff x="214282" y="857232"/>
              <a:chExt cx="8001056" cy="5357850"/>
            </a:xfrm>
          </p:grpSpPr>
          <p:sp>
            <p:nvSpPr>
              <p:cNvPr id="9" name="饼形 8"/>
              <p:cNvSpPr/>
              <p:nvPr/>
            </p:nvSpPr>
            <p:spPr>
              <a:xfrm>
                <a:off x="214282" y="3429000"/>
                <a:ext cx="2000264" cy="1428760"/>
              </a:xfrm>
              <a:prstGeom prst="pi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</a:rPr>
                  <a:t>pocket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单圆角矩形 9"/>
              <p:cNvSpPr/>
              <p:nvPr/>
            </p:nvSpPr>
            <p:spPr>
              <a:xfrm>
                <a:off x="642910" y="2071678"/>
                <a:ext cx="1000132" cy="642942"/>
              </a:xfrm>
              <a:prstGeom prst="round1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Ligand</a:t>
                </a:r>
                <a:endParaRPr lang="zh-CN" altLang="en-US" dirty="0"/>
              </a:p>
            </p:txBody>
          </p:sp>
          <p:sp>
            <p:nvSpPr>
              <p:cNvPr id="13" name="右箭头 12"/>
              <p:cNvSpPr/>
              <p:nvPr/>
            </p:nvSpPr>
            <p:spPr>
              <a:xfrm>
                <a:off x="2071670" y="3071810"/>
                <a:ext cx="785818" cy="21431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加号 17"/>
              <p:cNvSpPr/>
              <p:nvPr/>
            </p:nvSpPr>
            <p:spPr>
              <a:xfrm>
                <a:off x="928662" y="2857496"/>
                <a:ext cx="428628" cy="357190"/>
              </a:xfrm>
              <a:prstGeom prst="mathPl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8" name="组合 47"/>
              <p:cNvGrpSpPr/>
              <p:nvPr/>
            </p:nvGrpSpPr>
            <p:grpSpPr>
              <a:xfrm>
                <a:off x="2928926" y="1428736"/>
                <a:ext cx="2286016" cy="1643074"/>
                <a:chOff x="2928926" y="1428736"/>
                <a:chExt cx="2286016" cy="1643074"/>
              </a:xfrm>
            </p:grpSpPr>
            <p:sp>
              <p:nvSpPr>
                <p:cNvPr id="16" name="饼形 15"/>
                <p:cNvSpPr/>
                <p:nvPr/>
              </p:nvSpPr>
              <p:spPr>
                <a:xfrm>
                  <a:off x="2928926" y="1643050"/>
                  <a:ext cx="2000264" cy="1428760"/>
                </a:xfrm>
                <a:prstGeom prst="pi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单圆角矩形 18"/>
                <p:cNvSpPr/>
                <p:nvPr/>
              </p:nvSpPr>
              <p:spPr>
                <a:xfrm>
                  <a:off x="4143372" y="1428736"/>
                  <a:ext cx="500066" cy="642942"/>
                </a:xfrm>
                <a:prstGeom prst="round1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G1</a:t>
                  </a:r>
                  <a:endParaRPr lang="zh-CN" altLang="en-US" dirty="0"/>
                </a:p>
              </p:txBody>
            </p:sp>
            <p:sp>
              <p:nvSpPr>
                <p:cNvPr id="20" name="剪去单角的矩形 19"/>
                <p:cNvSpPr/>
                <p:nvPr/>
              </p:nvSpPr>
              <p:spPr>
                <a:xfrm>
                  <a:off x="4643438" y="1857364"/>
                  <a:ext cx="500066" cy="285752"/>
                </a:xfrm>
                <a:prstGeom prst="snip1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G2</a:t>
                  </a:r>
                  <a:endParaRPr lang="zh-CN" altLang="en-US" dirty="0"/>
                </a:p>
              </p:txBody>
            </p:sp>
            <p:sp>
              <p:nvSpPr>
                <p:cNvPr id="21" name="椭圆 20"/>
                <p:cNvSpPr/>
                <p:nvPr/>
              </p:nvSpPr>
              <p:spPr>
                <a:xfrm>
                  <a:off x="3428992" y="1643050"/>
                  <a:ext cx="714380" cy="428628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M1</a:t>
                  </a:r>
                  <a:endParaRPr lang="zh-CN" altLang="en-US" dirty="0"/>
                </a:p>
              </p:txBody>
            </p:sp>
            <p:sp>
              <p:nvSpPr>
                <p:cNvPr id="22" name="椭圆 21"/>
                <p:cNvSpPr/>
                <p:nvPr/>
              </p:nvSpPr>
              <p:spPr>
                <a:xfrm>
                  <a:off x="4214810" y="2285992"/>
                  <a:ext cx="714380" cy="500066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M2</a:t>
                  </a:r>
                  <a:endParaRPr lang="zh-CN" altLang="en-US" dirty="0"/>
                </a:p>
              </p:txBody>
            </p:sp>
            <p:sp>
              <p:nvSpPr>
                <p:cNvPr id="25" name="椭圆 24"/>
                <p:cNvSpPr/>
                <p:nvPr/>
              </p:nvSpPr>
              <p:spPr>
                <a:xfrm>
                  <a:off x="3428992" y="2143116"/>
                  <a:ext cx="857256" cy="428628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M4</a:t>
                  </a:r>
                  <a:endParaRPr lang="zh-CN" altLang="en-US" dirty="0"/>
                </a:p>
              </p:txBody>
            </p:sp>
            <p:sp>
              <p:nvSpPr>
                <p:cNvPr id="26" name="剪去单角的矩形 25"/>
                <p:cNvSpPr/>
                <p:nvPr/>
              </p:nvSpPr>
              <p:spPr>
                <a:xfrm flipH="1">
                  <a:off x="4643438" y="1428736"/>
                  <a:ext cx="571504" cy="428628"/>
                </a:xfrm>
                <a:prstGeom prst="snip1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G3</a:t>
                  </a:r>
                  <a:endParaRPr lang="zh-CN" altLang="en-US" dirty="0"/>
                </a:p>
              </p:txBody>
            </p:sp>
          </p:grpSp>
          <p:grpSp>
            <p:nvGrpSpPr>
              <p:cNvPr id="49" name="组合 48"/>
              <p:cNvGrpSpPr/>
              <p:nvPr/>
            </p:nvGrpSpPr>
            <p:grpSpPr>
              <a:xfrm>
                <a:off x="5786446" y="857232"/>
                <a:ext cx="2071702" cy="1571636"/>
                <a:chOff x="5929322" y="1000108"/>
                <a:chExt cx="2071702" cy="1571636"/>
              </a:xfrm>
            </p:grpSpPr>
            <p:sp>
              <p:nvSpPr>
                <p:cNvPr id="32" name="饼形 31"/>
                <p:cNvSpPr/>
                <p:nvPr/>
              </p:nvSpPr>
              <p:spPr>
                <a:xfrm>
                  <a:off x="5929322" y="1142984"/>
                  <a:ext cx="2000264" cy="1428760"/>
                </a:xfrm>
                <a:prstGeom prst="pi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椭圆 32"/>
                <p:cNvSpPr/>
                <p:nvPr/>
              </p:nvSpPr>
              <p:spPr>
                <a:xfrm>
                  <a:off x="6786578" y="1142984"/>
                  <a:ext cx="714380" cy="428628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M1</a:t>
                  </a:r>
                  <a:endParaRPr lang="zh-CN" altLang="en-US" dirty="0"/>
                </a:p>
              </p:txBody>
            </p:sp>
            <p:sp>
              <p:nvSpPr>
                <p:cNvPr id="34" name="单圆角矩形 33"/>
                <p:cNvSpPr/>
                <p:nvPr/>
              </p:nvSpPr>
              <p:spPr>
                <a:xfrm>
                  <a:off x="7500958" y="1000108"/>
                  <a:ext cx="500066" cy="642942"/>
                </a:xfrm>
                <a:prstGeom prst="round1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G1</a:t>
                  </a:r>
                  <a:endParaRPr lang="zh-CN" altLang="en-US" dirty="0"/>
                </a:p>
              </p:txBody>
            </p:sp>
          </p:grpSp>
          <p:grpSp>
            <p:nvGrpSpPr>
              <p:cNvPr id="50" name="组合 49"/>
              <p:cNvGrpSpPr/>
              <p:nvPr/>
            </p:nvGrpSpPr>
            <p:grpSpPr>
              <a:xfrm>
                <a:off x="5786446" y="2643182"/>
                <a:ext cx="2286016" cy="1643074"/>
                <a:chOff x="5929322" y="2500306"/>
                <a:chExt cx="2286016" cy="1643074"/>
              </a:xfrm>
            </p:grpSpPr>
            <p:sp>
              <p:nvSpPr>
                <p:cNvPr id="35" name="饼形 34"/>
                <p:cNvSpPr/>
                <p:nvPr/>
              </p:nvSpPr>
              <p:spPr>
                <a:xfrm>
                  <a:off x="5929322" y="2714620"/>
                  <a:ext cx="2000264" cy="1428760"/>
                </a:xfrm>
                <a:prstGeom prst="pi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椭圆 35"/>
                <p:cNvSpPr/>
                <p:nvPr/>
              </p:nvSpPr>
              <p:spPr>
                <a:xfrm>
                  <a:off x="6858016" y="2786058"/>
                  <a:ext cx="714380" cy="428628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M1</a:t>
                  </a:r>
                  <a:endParaRPr lang="zh-CN" altLang="en-US" dirty="0"/>
                </a:p>
              </p:txBody>
            </p:sp>
            <p:sp>
              <p:nvSpPr>
                <p:cNvPr id="37" name="单圆角矩形 36"/>
                <p:cNvSpPr/>
                <p:nvPr/>
              </p:nvSpPr>
              <p:spPr>
                <a:xfrm>
                  <a:off x="7572396" y="2500306"/>
                  <a:ext cx="500066" cy="642942"/>
                </a:xfrm>
                <a:prstGeom prst="round1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G1</a:t>
                  </a:r>
                  <a:endParaRPr lang="zh-CN" altLang="en-US" dirty="0"/>
                </a:p>
              </p:txBody>
            </p:sp>
            <p:sp>
              <p:nvSpPr>
                <p:cNvPr id="38" name="剪去单角的矩形 37"/>
                <p:cNvSpPr/>
                <p:nvPr/>
              </p:nvSpPr>
              <p:spPr>
                <a:xfrm>
                  <a:off x="7715272" y="3143248"/>
                  <a:ext cx="500066" cy="285752"/>
                </a:xfrm>
                <a:prstGeom prst="snip1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G2</a:t>
                  </a:r>
                  <a:endParaRPr lang="zh-CN" altLang="en-US" dirty="0"/>
                </a:p>
              </p:txBody>
            </p:sp>
            <p:sp>
              <p:nvSpPr>
                <p:cNvPr id="39" name="椭圆 38"/>
                <p:cNvSpPr/>
                <p:nvPr/>
              </p:nvSpPr>
              <p:spPr>
                <a:xfrm>
                  <a:off x="7286644" y="3286124"/>
                  <a:ext cx="714380" cy="500066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M2</a:t>
                  </a:r>
                  <a:endParaRPr lang="zh-CN" altLang="en-US" dirty="0"/>
                </a:p>
              </p:txBody>
            </p:sp>
          </p:grpSp>
          <p:grpSp>
            <p:nvGrpSpPr>
              <p:cNvPr id="52" name="组合 51"/>
              <p:cNvGrpSpPr/>
              <p:nvPr/>
            </p:nvGrpSpPr>
            <p:grpSpPr>
              <a:xfrm>
                <a:off x="5786446" y="4286256"/>
                <a:ext cx="2428892" cy="1928826"/>
                <a:chOff x="6072198" y="4143380"/>
                <a:chExt cx="2428892" cy="1928826"/>
              </a:xfrm>
            </p:grpSpPr>
            <p:sp>
              <p:nvSpPr>
                <p:cNvPr id="44" name="单圆角矩形 43"/>
                <p:cNvSpPr/>
                <p:nvPr/>
              </p:nvSpPr>
              <p:spPr>
                <a:xfrm>
                  <a:off x="7500958" y="4143380"/>
                  <a:ext cx="500066" cy="642942"/>
                </a:xfrm>
                <a:prstGeom prst="round1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G1</a:t>
                  </a:r>
                  <a:endParaRPr lang="zh-CN" altLang="en-US" dirty="0"/>
                </a:p>
              </p:txBody>
            </p:sp>
            <p:grpSp>
              <p:nvGrpSpPr>
                <p:cNvPr id="51" name="组合 50"/>
                <p:cNvGrpSpPr/>
                <p:nvPr/>
              </p:nvGrpSpPr>
              <p:grpSpPr>
                <a:xfrm>
                  <a:off x="6072198" y="4500570"/>
                  <a:ext cx="2428892" cy="1571636"/>
                  <a:chOff x="5929322" y="4429132"/>
                  <a:chExt cx="2428892" cy="1571636"/>
                </a:xfrm>
              </p:grpSpPr>
              <p:sp>
                <p:nvSpPr>
                  <p:cNvPr id="40" name="饼形 39"/>
                  <p:cNvSpPr/>
                  <p:nvPr/>
                </p:nvSpPr>
                <p:spPr>
                  <a:xfrm>
                    <a:off x="5929322" y="4572008"/>
                    <a:ext cx="2000264" cy="1428760"/>
                  </a:xfrm>
                  <a:prstGeom prst="pi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1" name="椭圆 40"/>
                  <p:cNvSpPr/>
                  <p:nvPr/>
                </p:nvSpPr>
                <p:spPr>
                  <a:xfrm>
                    <a:off x="6929454" y="4429132"/>
                    <a:ext cx="714380" cy="428628"/>
                  </a:xfrm>
                  <a:prstGeom prst="ellipse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M1</a:t>
                    </a:r>
                    <a:endParaRPr lang="zh-CN" altLang="en-US" dirty="0"/>
                  </a:p>
                </p:txBody>
              </p:sp>
              <p:sp>
                <p:nvSpPr>
                  <p:cNvPr id="42" name="椭圆 41"/>
                  <p:cNvSpPr/>
                  <p:nvPr/>
                </p:nvSpPr>
                <p:spPr>
                  <a:xfrm>
                    <a:off x="6643702" y="4929198"/>
                    <a:ext cx="857256" cy="428628"/>
                  </a:xfrm>
                  <a:prstGeom prst="ellipse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M4</a:t>
                    </a:r>
                    <a:endParaRPr lang="zh-CN" altLang="en-US" dirty="0"/>
                  </a:p>
                </p:txBody>
              </p:sp>
              <p:sp>
                <p:nvSpPr>
                  <p:cNvPr id="43" name="椭圆 42"/>
                  <p:cNvSpPr/>
                  <p:nvPr/>
                </p:nvSpPr>
                <p:spPr>
                  <a:xfrm>
                    <a:off x="7500958" y="5072074"/>
                    <a:ext cx="714380" cy="500066"/>
                  </a:xfrm>
                  <a:prstGeom prst="ellips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M2</a:t>
                    </a:r>
                    <a:endParaRPr lang="zh-CN" altLang="en-US" dirty="0"/>
                  </a:p>
                </p:txBody>
              </p:sp>
              <p:sp>
                <p:nvSpPr>
                  <p:cNvPr id="45" name="剪去单角的矩形 44"/>
                  <p:cNvSpPr/>
                  <p:nvPr/>
                </p:nvSpPr>
                <p:spPr>
                  <a:xfrm flipH="1">
                    <a:off x="7429520" y="4714884"/>
                    <a:ext cx="571504" cy="428628"/>
                  </a:xfrm>
                  <a:prstGeom prst="snip1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G3</a:t>
                    </a:r>
                    <a:endParaRPr lang="zh-CN" altLang="en-US" dirty="0"/>
                  </a:p>
                </p:txBody>
              </p:sp>
              <p:sp>
                <p:nvSpPr>
                  <p:cNvPr id="46" name="剪去单角的矩形 45"/>
                  <p:cNvSpPr/>
                  <p:nvPr/>
                </p:nvSpPr>
                <p:spPr>
                  <a:xfrm>
                    <a:off x="7858148" y="5072074"/>
                    <a:ext cx="500066" cy="285752"/>
                  </a:xfrm>
                  <a:prstGeom prst="snip1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G2</a:t>
                    </a:r>
                    <a:endParaRPr lang="zh-CN" altLang="en-US" dirty="0"/>
                  </a:p>
                </p:txBody>
              </p:sp>
            </p:grpSp>
          </p:grpSp>
          <p:sp>
            <p:nvSpPr>
              <p:cNvPr id="47" name="左大括号 46"/>
              <p:cNvSpPr/>
              <p:nvPr/>
            </p:nvSpPr>
            <p:spPr>
              <a:xfrm>
                <a:off x="5286380" y="1714488"/>
                <a:ext cx="357190" cy="3714776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79" name="组合 78"/>
              <p:cNvGrpSpPr/>
              <p:nvPr/>
            </p:nvGrpSpPr>
            <p:grpSpPr>
              <a:xfrm>
                <a:off x="3000364" y="3286124"/>
                <a:ext cx="2000264" cy="2214578"/>
                <a:chOff x="3000364" y="3286124"/>
                <a:chExt cx="2000264" cy="2214578"/>
              </a:xfrm>
            </p:grpSpPr>
            <p:grpSp>
              <p:nvGrpSpPr>
                <p:cNvPr id="73" name="组合 72"/>
                <p:cNvGrpSpPr/>
                <p:nvPr/>
              </p:nvGrpSpPr>
              <p:grpSpPr>
                <a:xfrm>
                  <a:off x="3143240" y="3500438"/>
                  <a:ext cx="1214446" cy="1285884"/>
                  <a:chOff x="3143240" y="3500438"/>
                  <a:chExt cx="1214446" cy="1285884"/>
                </a:xfrm>
              </p:grpSpPr>
              <p:sp>
                <p:nvSpPr>
                  <p:cNvPr id="66" name="椭圆 65"/>
                  <p:cNvSpPr/>
                  <p:nvPr/>
                </p:nvSpPr>
                <p:spPr>
                  <a:xfrm>
                    <a:off x="3143240" y="4357694"/>
                    <a:ext cx="714380" cy="428628"/>
                  </a:xfrm>
                  <a:prstGeom prst="ellipse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M1</a:t>
                    </a:r>
                    <a:endParaRPr lang="zh-CN" altLang="en-US" dirty="0"/>
                  </a:p>
                </p:txBody>
              </p:sp>
              <p:sp>
                <p:nvSpPr>
                  <p:cNvPr id="85" name="椭圆 84"/>
                  <p:cNvSpPr/>
                  <p:nvPr/>
                </p:nvSpPr>
                <p:spPr>
                  <a:xfrm>
                    <a:off x="3143240" y="3571876"/>
                    <a:ext cx="714380" cy="428628"/>
                  </a:xfrm>
                  <a:prstGeom prst="ellipse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M1</a:t>
                    </a:r>
                    <a:endParaRPr lang="zh-CN" altLang="en-US" dirty="0"/>
                  </a:p>
                </p:txBody>
              </p:sp>
              <p:sp>
                <p:nvSpPr>
                  <p:cNvPr id="86" name="单圆角矩形 85"/>
                  <p:cNvSpPr/>
                  <p:nvPr/>
                </p:nvSpPr>
                <p:spPr>
                  <a:xfrm>
                    <a:off x="3857620" y="3500438"/>
                    <a:ext cx="500066" cy="642942"/>
                  </a:xfrm>
                  <a:prstGeom prst="round1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G1</a:t>
                    </a:r>
                    <a:endParaRPr lang="zh-CN" altLang="en-US" dirty="0"/>
                  </a:p>
                </p:txBody>
              </p:sp>
            </p:grpSp>
            <p:grpSp>
              <p:nvGrpSpPr>
                <p:cNvPr id="74" name="组合 73"/>
                <p:cNvGrpSpPr/>
                <p:nvPr/>
              </p:nvGrpSpPr>
              <p:grpSpPr>
                <a:xfrm>
                  <a:off x="3143240" y="4214818"/>
                  <a:ext cx="1285884" cy="571504"/>
                  <a:chOff x="3000364" y="4214818"/>
                  <a:chExt cx="1285884" cy="571504"/>
                </a:xfrm>
              </p:grpSpPr>
              <p:sp>
                <p:nvSpPr>
                  <p:cNvPr id="87" name="椭圆 86"/>
                  <p:cNvSpPr/>
                  <p:nvPr/>
                </p:nvSpPr>
                <p:spPr>
                  <a:xfrm>
                    <a:off x="3000364" y="4357694"/>
                    <a:ext cx="857256" cy="428628"/>
                  </a:xfrm>
                  <a:prstGeom prst="ellipse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M4</a:t>
                    </a:r>
                    <a:endParaRPr lang="zh-CN" altLang="en-US" dirty="0"/>
                  </a:p>
                </p:txBody>
              </p:sp>
              <p:sp>
                <p:nvSpPr>
                  <p:cNvPr id="88" name="剪去单角的矩形 87"/>
                  <p:cNvSpPr/>
                  <p:nvPr/>
                </p:nvSpPr>
                <p:spPr>
                  <a:xfrm flipH="1">
                    <a:off x="3714744" y="4214818"/>
                    <a:ext cx="571504" cy="428628"/>
                  </a:xfrm>
                  <a:prstGeom prst="snip1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G3</a:t>
                    </a:r>
                    <a:endParaRPr lang="zh-CN" altLang="en-US" dirty="0"/>
                  </a:p>
                </p:txBody>
              </p:sp>
            </p:grpSp>
            <p:grpSp>
              <p:nvGrpSpPr>
                <p:cNvPr id="75" name="组合 74"/>
                <p:cNvGrpSpPr/>
                <p:nvPr/>
              </p:nvGrpSpPr>
              <p:grpSpPr>
                <a:xfrm>
                  <a:off x="3143240" y="4929198"/>
                  <a:ext cx="1071570" cy="571504"/>
                  <a:chOff x="3357554" y="4857760"/>
                  <a:chExt cx="1071570" cy="571504"/>
                </a:xfrm>
              </p:grpSpPr>
              <p:sp>
                <p:nvSpPr>
                  <p:cNvPr id="89" name="椭圆 88"/>
                  <p:cNvSpPr/>
                  <p:nvPr/>
                </p:nvSpPr>
                <p:spPr>
                  <a:xfrm>
                    <a:off x="3357554" y="4929198"/>
                    <a:ext cx="714380" cy="500066"/>
                  </a:xfrm>
                  <a:prstGeom prst="ellips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M2</a:t>
                    </a:r>
                    <a:endParaRPr lang="zh-CN" altLang="en-US" dirty="0"/>
                  </a:p>
                </p:txBody>
              </p:sp>
              <p:sp>
                <p:nvSpPr>
                  <p:cNvPr id="90" name="剪去单角的矩形 89"/>
                  <p:cNvSpPr/>
                  <p:nvPr/>
                </p:nvSpPr>
                <p:spPr>
                  <a:xfrm>
                    <a:off x="3929058" y="4857760"/>
                    <a:ext cx="500066" cy="285752"/>
                  </a:xfrm>
                  <a:prstGeom prst="snip1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G2</a:t>
                    </a:r>
                    <a:endParaRPr lang="zh-CN" altLang="en-US" dirty="0"/>
                  </a:p>
                </p:txBody>
              </p:sp>
            </p:grpSp>
            <p:sp>
              <p:nvSpPr>
                <p:cNvPr id="77" name="左中括号 76"/>
                <p:cNvSpPr/>
                <p:nvPr/>
              </p:nvSpPr>
              <p:spPr>
                <a:xfrm>
                  <a:off x="3000364" y="3286124"/>
                  <a:ext cx="142876" cy="2143140"/>
                </a:xfrm>
                <a:prstGeom prst="leftBracket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" name="右中括号 77"/>
                <p:cNvSpPr/>
                <p:nvPr/>
              </p:nvSpPr>
              <p:spPr>
                <a:xfrm>
                  <a:off x="4857752" y="3286124"/>
                  <a:ext cx="142876" cy="2143140"/>
                </a:xfrm>
                <a:prstGeom prst="rightBracket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84" name="TextBox 83"/>
          <p:cNvSpPr txBox="1"/>
          <p:nvPr/>
        </p:nvSpPr>
        <p:spPr>
          <a:xfrm>
            <a:off x="5953125" y="3786190"/>
            <a:ext cx="461665" cy="171451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b="1" dirty="0"/>
              <a:t>可复用模块库</a:t>
            </a:r>
          </a:p>
        </p:txBody>
      </p:sp>
      <p:grpSp>
        <p:nvGrpSpPr>
          <p:cNvPr id="98" name="组合 97"/>
          <p:cNvGrpSpPr/>
          <p:nvPr/>
        </p:nvGrpSpPr>
        <p:grpSpPr>
          <a:xfrm>
            <a:off x="1809720" y="6143644"/>
            <a:ext cx="5429288" cy="500066"/>
            <a:chOff x="571472" y="6357934"/>
            <a:chExt cx="5429288" cy="500066"/>
          </a:xfrm>
        </p:grpSpPr>
        <p:grpSp>
          <p:nvGrpSpPr>
            <p:cNvPr id="97" name="组合 96"/>
            <p:cNvGrpSpPr/>
            <p:nvPr/>
          </p:nvGrpSpPr>
          <p:grpSpPr>
            <a:xfrm>
              <a:off x="571472" y="6357934"/>
              <a:ext cx="4500594" cy="500066"/>
              <a:chOff x="571472" y="6357934"/>
              <a:chExt cx="4500594" cy="500066"/>
            </a:xfrm>
          </p:grpSpPr>
          <p:sp>
            <p:nvSpPr>
              <p:cNvPr id="91" name="椭圆 90"/>
              <p:cNvSpPr/>
              <p:nvPr/>
            </p:nvSpPr>
            <p:spPr>
              <a:xfrm>
                <a:off x="571472" y="6429372"/>
                <a:ext cx="714380" cy="428628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M1</a:t>
                </a:r>
                <a:endParaRPr lang="zh-CN" altLang="en-US" dirty="0"/>
              </a:p>
            </p:txBody>
          </p:sp>
          <p:sp>
            <p:nvSpPr>
              <p:cNvPr id="92" name="椭圆 91"/>
              <p:cNvSpPr/>
              <p:nvPr/>
            </p:nvSpPr>
            <p:spPr>
              <a:xfrm>
                <a:off x="2428860" y="6357934"/>
                <a:ext cx="714380" cy="500066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M2</a:t>
                </a:r>
                <a:endParaRPr lang="zh-CN" altLang="en-US" dirty="0"/>
              </a:p>
            </p:txBody>
          </p:sp>
          <p:sp>
            <p:nvSpPr>
              <p:cNvPr id="93" name="椭圆 92"/>
              <p:cNvSpPr/>
              <p:nvPr/>
            </p:nvSpPr>
            <p:spPr>
              <a:xfrm>
                <a:off x="4214810" y="6429372"/>
                <a:ext cx="857256" cy="42862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M4</a:t>
                </a:r>
                <a:endParaRPr lang="zh-CN" altLang="en-US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1285852" y="6488668"/>
                <a:ext cx="785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疏水</a:t>
                </a: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3143240" y="6488668"/>
                <a:ext cx="7143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芳香</a:t>
                </a:r>
              </a:p>
            </p:txBody>
          </p:sp>
        </p:grpSp>
        <p:sp>
          <p:nvSpPr>
            <p:cNvPr id="96" name="TextBox 95"/>
            <p:cNvSpPr txBox="1"/>
            <p:nvPr/>
          </p:nvSpPr>
          <p:spPr>
            <a:xfrm>
              <a:off x="5072066" y="6488668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亲水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804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636429"/>
              </p:ext>
            </p:extLst>
          </p:nvPr>
        </p:nvGraphicFramePr>
        <p:xfrm>
          <a:off x="894522" y="715617"/>
          <a:ext cx="9481929" cy="57050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1473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457" y="0"/>
            <a:ext cx="8434839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7994" y="1938877"/>
            <a:ext cx="615553" cy="28869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 sz="2800" dirty="0" err="1" smtClean="0"/>
              <a:t>mFASD</a:t>
            </a:r>
            <a:r>
              <a:rPr kumimoji="1" lang="zh-CN" altLang="en-US" sz="2800" dirty="0" smtClean="0"/>
              <a:t>算法流程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0939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48754" y="0"/>
            <a:ext cx="769171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617994" y="1938877"/>
            <a:ext cx="615553" cy="28869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 sz="2800" dirty="0" smtClean="0"/>
              <a:t>AFTME</a:t>
            </a:r>
            <a:r>
              <a:rPr kumimoji="1" lang="zh-CN" altLang="en-US" sz="2800" dirty="0" smtClean="0"/>
              <a:t> 算法流程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709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12"/>
          <p:cNvGrpSpPr/>
          <p:nvPr/>
        </p:nvGrpSpPr>
        <p:grpSpPr>
          <a:xfrm>
            <a:off x="1792941" y="159657"/>
            <a:ext cx="9891059" cy="6832248"/>
            <a:chOff x="1285852" y="-1"/>
            <a:chExt cx="8858280" cy="6858000"/>
          </a:xfrm>
        </p:grpSpPr>
        <p:pic>
          <p:nvPicPr>
            <p:cNvPr id="2" name="图片 1" descr="Figure1_9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3372" y="-1"/>
              <a:ext cx="6000760" cy="685800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1428728" y="714380"/>
              <a:ext cx="271464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5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Construct a dataset containing proteins binding same ligand</a:t>
              </a:r>
              <a:endPara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" name="下箭头 3"/>
            <p:cNvSpPr/>
            <p:nvPr/>
          </p:nvSpPr>
          <p:spPr>
            <a:xfrm>
              <a:off x="2714612" y="1500173"/>
              <a:ext cx="71438" cy="28575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28728" y="1857388"/>
              <a:ext cx="271464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5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Describe pocket residues  by chemical  nature and locality</a:t>
              </a:r>
              <a:endPara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下箭头 6"/>
            <p:cNvSpPr/>
            <p:nvPr/>
          </p:nvSpPr>
          <p:spPr>
            <a:xfrm>
              <a:off x="2714612" y="2571744"/>
              <a:ext cx="71438" cy="28575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85852" y="3071809"/>
              <a:ext cx="292895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5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Define equivalent residues across different pockets</a:t>
              </a:r>
              <a:endPara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下箭头 8"/>
            <p:cNvSpPr/>
            <p:nvPr/>
          </p:nvSpPr>
          <p:spPr>
            <a:xfrm>
              <a:off x="2714612" y="3857628"/>
              <a:ext cx="71438" cy="28575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428728" y="4214817"/>
              <a:ext cx="264320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5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Calculate S for each pocket residues</a:t>
              </a:r>
              <a:endPara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下箭头 10"/>
            <p:cNvSpPr/>
            <p:nvPr/>
          </p:nvSpPr>
          <p:spPr>
            <a:xfrm>
              <a:off x="2714612" y="4929198"/>
              <a:ext cx="71438" cy="28575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85852" y="5286387"/>
              <a:ext cx="2857520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5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Generate motif consist of conserved  residues and plot the motif by PyMOL</a:t>
              </a:r>
              <a:endPara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617994" y="1938877"/>
            <a:ext cx="615553" cy="28869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 sz="2800" dirty="0" err="1" smtClean="0"/>
              <a:t>LibME</a:t>
            </a:r>
            <a:r>
              <a:rPr kumimoji="1" lang="zh-CN" altLang="en-US" sz="2800" dirty="0" smtClean="0"/>
              <a:t> 算法流程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1012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1524000" y="0"/>
            <a:ext cx="9144000" cy="571480"/>
          </a:xfrm>
          <a:prstGeom prst="rect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800" b="1" dirty="0" smtClean="0">
                <a:latin typeface="黑体" pitchFamily="2" charset="-122"/>
              </a:rPr>
              <a:t>系统生物学分析：总体概要</a:t>
            </a:r>
            <a:endParaRPr lang="zh-CN" altLang="en-US" sz="2800" b="1" dirty="0">
              <a:latin typeface="黑体" pitchFamily="2" charset="-122"/>
            </a:endParaRPr>
          </a:p>
        </p:txBody>
      </p:sp>
      <p:pic>
        <p:nvPicPr>
          <p:cNvPr id="5" name="图片 4" descr="7Q5S7DD%JU`4YESS~[832K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20" y="1500174"/>
            <a:ext cx="4214842" cy="4004100"/>
          </a:xfrm>
          <a:prstGeom prst="rect">
            <a:avLst/>
          </a:prstGeom>
        </p:spPr>
      </p:pic>
      <p:pic>
        <p:nvPicPr>
          <p:cNvPr id="7" name="图片 6" descr="5)PNE}{@1RY~C21RVOQITEC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1752" y="1428736"/>
            <a:ext cx="3714776" cy="39290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81224" y="5643578"/>
            <a:ext cx="7072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疏水模块（</a:t>
            </a:r>
            <a:r>
              <a:rPr lang="en-US" altLang="zh-CN" dirty="0"/>
              <a:t>VAL,LEU,ILE,PRO</a:t>
            </a:r>
            <a:r>
              <a:rPr lang="zh-CN" altLang="en-US" dirty="0"/>
              <a:t>等疏水氨基酸的侧链</a:t>
            </a:r>
            <a:r>
              <a:rPr lang="en-US" altLang="zh-CN" dirty="0"/>
              <a:t>C</a:t>
            </a:r>
            <a:r>
              <a:rPr lang="zh-CN" altLang="en-US" dirty="0"/>
              <a:t>原子组成）</a:t>
            </a:r>
            <a:endParaRPr lang="en-US" altLang="zh-CN" dirty="0"/>
          </a:p>
          <a:p>
            <a:r>
              <a:rPr lang="zh-CN" altLang="en-US" dirty="0"/>
              <a:t>芳香模块（</a:t>
            </a:r>
            <a:r>
              <a:rPr lang="en-US" altLang="zh-CN" dirty="0"/>
              <a:t>PHE,TRP,TYR</a:t>
            </a:r>
            <a:r>
              <a:rPr lang="zh-CN" altLang="en-US" dirty="0"/>
              <a:t>等芳香族氨基酸芳香环上</a:t>
            </a:r>
            <a:r>
              <a:rPr lang="en-US" altLang="zh-CN" dirty="0"/>
              <a:t>C</a:t>
            </a:r>
            <a:r>
              <a:rPr lang="zh-CN" altLang="en-US" dirty="0"/>
              <a:t>原子组成）</a:t>
            </a:r>
            <a:endParaRPr lang="en-US" altLang="zh-CN" dirty="0"/>
          </a:p>
          <a:p>
            <a:r>
              <a:rPr lang="zh-CN" altLang="en-US" dirty="0"/>
              <a:t>亲水模块（</a:t>
            </a:r>
            <a:r>
              <a:rPr lang="en-US" altLang="zh-CN" dirty="0"/>
              <a:t>GLU,ARG,ASP,LSY</a:t>
            </a:r>
            <a:r>
              <a:rPr lang="zh-CN" altLang="en-US" dirty="0"/>
              <a:t>等亲水氨基酸侧链的</a:t>
            </a:r>
            <a:r>
              <a:rPr lang="en-US" altLang="zh-CN" dirty="0"/>
              <a:t>O</a:t>
            </a:r>
            <a:r>
              <a:rPr lang="zh-CN" altLang="en-US" dirty="0"/>
              <a:t>原子或氮原子）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09852" y="785794"/>
            <a:ext cx="5643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/>
            <a:r>
              <a:rPr lang="en-US" altLang="zh-CN" sz="2800" b="1" dirty="0"/>
              <a:t>198</a:t>
            </a:r>
            <a:r>
              <a:rPr lang="zh-CN" altLang="en-US" sz="2800" b="1" dirty="0"/>
              <a:t>种小分子共提取结合模块</a:t>
            </a:r>
            <a:r>
              <a:rPr lang="en-US" altLang="zh-CN" sz="2800" b="1" dirty="0"/>
              <a:t>312</a:t>
            </a:r>
            <a:r>
              <a:rPr lang="zh-CN" altLang="en-US" sz="2800" b="1" dirty="0"/>
              <a:t>个</a:t>
            </a:r>
          </a:p>
        </p:txBody>
      </p:sp>
    </p:spTree>
    <p:extLst>
      <p:ext uri="{BB962C8B-B14F-4D97-AF65-F5344CB8AC3E}">
        <p14:creationId xmlns:p14="http://schemas.microsoft.com/office/powerpoint/2010/main" val="109668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1524000" y="0"/>
            <a:ext cx="9144000" cy="57148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400" b="1" dirty="0">
                <a:latin typeface="黑体" pitchFamily="2" charset="-122"/>
              </a:rPr>
              <a:t>系统生物学分析：总体概要分析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38282" y="1000108"/>
            <a:ext cx="850112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zh-CN" sz="2400" dirty="0"/>
              <a:t>1. </a:t>
            </a:r>
            <a:r>
              <a:rPr lang="zh-CN" altLang="en-US" sz="2400" dirty="0"/>
              <a:t>从总体的模块类型来看，</a:t>
            </a:r>
            <a:r>
              <a:rPr lang="en-US" altLang="zh-CN" sz="2400" dirty="0"/>
              <a:t>65%</a:t>
            </a:r>
            <a:r>
              <a:rPr lang="zh-CN" altLang="en-US" sz="2400" dirty="0"/>
              <a:t>的模块为疏水模块和芳香模块，而亲水模块（包括了酸性碱性和中性一起）只有</a:t>
            </a:r>
            <a:r>
              <a:rPr lang="en-US" altLang="zh-CN" sz="2400" dirty="0"/>
              <a:t>15%</a:t>
            </a:r>
            <a:r>
              <a:rPr lang="zh-CN" altLang="en-US" sz="2400" dirty="0"/>
              <a:t>，我们认为</a:t>
            </a:r>
            <a:r>
              <a:rPr lang="zh-CN" altLang="en-US" sz="2400" b="1" dirty="0"/>
              <a:t>疏水相互作用（包括了芳香族的</a:t>
            </a:r>
            <a:r>
              <a:rPr lang="en-US" altLang="zh-CN" sz="2400" b="1" dirty="0"/>
              <a:t>PI-PI</a:t>
            </a:r>
            <a:r>
              <a:rPr lang="zh-CN" altLang="en-US" sz="2400" b="1" dirty="0"/>
              <a:t>共轭）是小分子识别的主要驱动力</a:t>
            </a:r>
            <a:r>
              <a:rPr lang="zh-CN" altLang="en-US" sz="2400" dirty="0"/>
              <a:t>，亲水作用（氢键，盐桥等）等为辅助作用（具体有待分析）</a:t>
            </a:r>
            <a:endParaRPr lang="en-US" altLang="zh-CN" sz="2400" dirty="0"/>
          </a:p>
          <a:p>
            <a:r>
              <a:rPr lang="en-US" altLang="zh-CN" sz="2400" dirty="0"/>
              <a:t>2. </a:t>
            </a:r>
            <a:r>
              <a:rPr lang="zh-CN" altLang="en-US" sz="2400" dirty="0"/>
              <a:t>从小分子模块的组合情况来看，有半数的小分子 仅有一个</a:t>
            </a:r>
            <a:r>
              <a:rPr lang="zh-CN" altLang="en-US" sz="2400" dirty="0" smtClean="0"/>
              <a:t>单   一</a:t>
            </a:r>
            <a:r>
              <a:rPr lang="zh-CN" altLang="en-US" sz="2400" dirty="0"/>
              <a:t>的疏水或者芳香模块，而仅有</a:t>
            </a:r>
            <a:r>
              <a:rPr lang="en-US" altLang="zh-CN" sz="2400" dirty="0"/>
              <a:t>2%</a:t>
            </a:r>
            <a:r>
              <a:rPr lang="zh-CN" altLang="en-US" sz="2400" dirty="0"/>
              <a:t>的情况只有亲水模块，</a:t>
            </a:r>
            <a:r>
              <a:rPr lang="zh-CN" altLang="en-US" sz="2400" b="1" dirty="0"/>
              <a:t>一方面进一步证明疏水作用在分子结合过程的主导作用</a:t>
            </a:r>
            <a:r>
              <a:rPr lang="zh-CN" altLang="en-US" sz="2400" dirty="0"/>
              <a:t>，另一方面，不同类型模块组合是否预示着</a:t>
            </a:r>
            <a:r>
              <a:rPr lang="zh-CN" altLang="en-US" sz="2400" b="1" dirty="0"/>
              <a:t>蛋白质</a:t>
            </a:r>
            <a:r>
              <a:rPr lang="en-US" altLang="zh-CN" sz="2400" b="1" dirty="0"/>
              <a:t>-</a:t>
            </a:r>
            <a:r>
              <a:rPr lang="zh-CN" altLang="en-US" sz="2400" b="1" dirty="0"/>
              <a:t>小分子相互作用的功能不同</a:t>
            </a:r>
            <a:r>
              <a:rPr lang="zh-CN" altLang="en-US" sz="2400" dirty="0"/>
              <a:t>，而所占比重的不同是否说明了代谢网络中对不同类型功能的需求呢？</a:t>
            </a:r>
          </a:p>
        </p:txBody>
      </p:sp>
    </p:spTree>
    <p:extLst>
      <p:ext uri="{BB962C8B-B14F-4D97-AF65-F5344CB8AC3E}">
        <p14:creationId xmlns:p14="http://schemas.microsoft.com/office/powerpoint/2010/main" val="70010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1524000" y="0"/>
            <a:ext cx="9144000" cy="57148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800" b="1" dirty="0">
                <a:latin typeface="黑体" pitchFamily="2" charset="-122"/>
              </a:rPr>
              <a:t>系统生物学分析：模块与功能的关系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38282" y="857232"/>
            <a:ext cx="8215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/>
            <a:r>
              <a:rPr lang="en-US" altLang="zh-CN" sz="2400" dirty="0"/>
              <a:t> </a:t>
            </a:r>
            <a:r>
              <a:rPr lang="en-US" altLang="zh-CN" sz="2800" b="1" dirty="0"/>
              <a:t>ATP </a:t>
            </a:r>
            <a:r>
              <a:rPr lang="zh-CN" altLang="en-US" sz="2800" b="1" dirty="0"/>
              <a:t>小分子结合模块与亲和力强弱的关系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2595538" y="1714488"/>
            <a:ext cx="3071834" cy="1500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Dataset1: </a:t>
            </a:r>
            <a:r>
              <a:rPr lang="en-US" altLang="zh-CN" sz="2000" dirty="0" err="1"/>
              <a:t>Kd</a:t>
            </a:r>
            <a:r>
              <a:rPr lang="en-US" altLang="zh-CN" sz="2000" dirty="0"/>
              <a:t> (</a:t>
            </a:r>
            <a:r>
              <a:rPr lang="en-US" altLang="zh-CN" sz="2000" dirty="0" err="1"/>
              <a:t>mM</a:t>
            </a:r>
            <a:r>
              <a:rPr lang="zh-CN" altLang="en-US" sz="2000" dirty="0"/>
              <a:t>级别）</a:t>
            </a:r>
            <a:endParaRPr lang="en-US" altLang="zh-CN" sz="2000" dirty="0"/>
          </a:p>
          <a:p>
            <a:pPr algn="ctr"/>
            <a:r>
              <a:rPr lang="en-US" altLang="zh-CN" sz="2000" dirty="0"/>
              <a:t>12</a:t>
            </a:r>
            <a:r>
              <a:rPr lang="zh-CN" altLang="en-US" sz="2000" dirty="0"/>
              <a:t>个结合</a:t>
            </a:r>
            <a:r>
              <a:rPr lang="en-US" altLang="zh-CN" sz="2000" dirty="0"/>
              <a:t>ATP</a:t>
            </a:r>
            <a:r>
              <a:rPr lang="zh-CN" altLang="en-US" sz="2000" dirty="0"/>
              <a:t>口袋</a:t>
            </a:r>
          </a:p>
        </p:txBody>
      </p:sp>
      <p:sp>
        <p:nvSpPr>
          <p:cNvPr id="24" name="下箭头 23"/>
          <p:cNvSpPr/>
          <p:nvPr/>
        </p:nvSpPr>
        <p:spPr>
          <a:xfrm>
            <a:off x="3952860" y="3214686"/>
            <a:ext cx="285752" cy="6429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图片 27" descr="WEA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786" y="3929067"/>
            <a:ext cx="3500462" cy="2265005"/>
          </a:xfrm>
          <a:prstGeom prst="rect">
            <a:avLst/>
          </a:prstGeom>
        </p:spPr>
      </p:pic>
      <p:sp>
        <p:nvSpPr>
          <p:cNvPr id="29" name="圆角矩形 28"/>
          <p:cNvSpPr/>
          <p:nvPr/>
        </p:nvSpPr>
        <p:spPr>
          <a:xfrm>
            <a:off x="6667504" y="1714488"/>
            <a:ext cx="3071834" cy="1500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Dataset2: </a:t>
            </a:r>
            <a:r>
              <a:rPr lang="en-US" altLang="zh-CN" sz="2000" dirty="0" err="1"/>
              <a:t>Kd</a:t>
            </a:r>
            <a:r>
              <a:rPr lang="en-US" altLang="zh-CN" sz="2000" dirty="0"/>
              <a:t> (</a:t>
            </a:r>
            <a:r>
              <a:rPr lang="en-US" altLang="zh-CN" sz="2000" dirty="0" err="1"/>
              <a:t>uM</a:t>
            </a:r>
            <a:r>
              <a:rPr lang="zh-CN" altLang="en-US" sz="2000" dirty="0"/>
              <a:t>级别）</a:t>
            </a:r>
            <a:endParaRPr lang="en-US" altLang="zh-CN" sz="2000" dirty="0"/>
          </a:p>
          <a:p>
            <a:pPr algn="ctr"/>
            <a:r>
              <a:rPr lang="en-US" altLang="zh-CN" sz="2000" dirty="0"/>
              <a:t>12</a:t>
            </a:r>
            <a:r>
              <a:rPr lang="zh-CN" altLang="en-US" sz="2000" dirty="0"/>
              <a:t>个结合</a:t>
            </a:r>
            <a:r>
              <a:rPr lang="en-US" altLang="zh-CN" sz="2000" dirty="0"/>
              <a:t>ATP</a:t>
            </a:r>
            <a:r>
              <a:rPr lang="zh-CN" altLang="en-US" sz="2000" dirty="0"/>
              <a:t>口袋</a:t>
            </a:r>
          </a:p>
        </p:txBody>
      </p:sp>
      <p:sp>
        <p:nvSpPr>
          <p:cNvPr id="30" name="下箭头 29"/>
          <p:cNvSpPr/>
          <p:nvPr/>
        </p:nvSpPr>
        <p:spPr>
          <a:xfrm>
            <a:off x="8024826" y="3214686"/>
            <a:ext cx="285752" cy="6429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1" name="图片 30" descr="STRON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6066" y="3929066"/>
            <a:ext cx="3500462" cy="228601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952596" y="6286520"/>
            <a:ext cx="4071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疏水（绿）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67438" y="6286520"/>
            <a:ext cx="4071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疏水（绿）</a:t>
            </a:r>
            <a:r>
              <a:rPr lang="en-US" altLang="zh-CN" dirty="0"/>
              <a:t>+ </a:t>
            </a:r>
            <a:r>
              <a:rPr lang="zh-CN" altLang="en-US" dirty="0"/>
              <a:t>亲水（红）</a:t>
            </a:r>
          </a:p>
        </p:txBody>
      </p:sp>
    </p:spTree>
    <p:extLst>
      <p:ext uri="{BB962C8B-B14F-4D97-AF65-F5344CB8AC3E}">
        <p14:creationId xmlns:p14="http://schemas.microsoft.com/office/powerpoint/2010/main" val="106510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1524000" y="0"/>
            <a:ext cx="9144000" cy="57148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800" b="1" dirty="0">
                <a:latin typeface="黑体" pitchFamily="2" charset="-122"/>
              </a:rPr>
              <a:t>系统生物学分析：模块与功能的关系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38282" y="857232"/>
            <a:ext cx="8215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/>
            <a:r>
              <a:rPr lang="en-US" altLang="zh-CN" sz="2400" dirty="0"/>
              <a:t> </a:t>
            </a:r>
            <a:r>
              <a:rPr lang="en-US" altLang="zh-CN" sz="2800" b="1" dirty="0"/>
              <a:t>FMN </a:t>
            </a:r>
            <a:r>
              <a:rPr lang="zh-CN" altLang="en-US" sz="2800" b="1" dirty="0"/>
              <a:t>小分子结合模块与亲和力强弱的关系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2309786" y="1643050"/>
            <a:ext cx="3071834" cy="1500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Dataset1: </a:t>
            </a:r>
            <a:r>
              <a:rPr lang="en-US" altLang="zh-CN" sz="2000" dirty="0" err="1"/>
              <a:t>Kd</a:t>
            </a:r>
            <a:r>
              <a:rPr lang="en-US" altLang="zh-CN" sz="2000" dirty="0"/>
              <a:t> (</a:t>
            </a:r>
            <a:r>
              <a:rPr lang="en-US" altLang="zh-CN" sz="2000" dirty="0" err="1"/>
              <a:t>uM</a:t>
            </a:r>
            <a:r>
              <a:rPr lang="zh-CN" altLang="en-US" sz="2000" dirty="0"/>
              <a:t>级别）</a:t>
            </a:r>
            <a:endParaRPr lang="en-US" altLang="zh-CN" sz="2000" dirty="0"/>
          </a:p>
          <a:p>
            <a:pPr algn="ctr"/>
            <a:r>
              <a:rPr lang="en-US" altLang="zh-CN" sz="2000" dirty="0"/>
              <a:t>8</a:t>
            </a:r>
            <a:r>
              <a:rPr lang="zh-CN" altLang="en-US" sz="2000" dirty="0"/>
              <a:t>个结合</a:t>
            </a:r>
            <a:r>
              <a:rPr lang="en-US" altLang="zh-CN" sz="2000" dirty="0"/>
              <a:t>ATP</a:t>
            </a:r>
            <a:r>
              <a:rPr lang="zh-CN" altLang="en-US" sz="2000" dirty="0"/>
              <a:t>口袋</a:t>
            </a:r>
          </a:p>
        </p:txBody>
      </p:sp>
      <p:sp>
        <p:nvSpPr>
          <p:cNvPr id="24" name="下箭头 23"/>
          <p:cNvSpPr/>
          <p:nvPr/>
        </p:nvSpPr>
        <p:spPr>
          <a:xfrm>
            <a:off x="3667108" y="3143248"/>
            <a:ext cx="285752" cy="6429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6738942" y="1643050"/>
            <a:ext cx="3071834" cy="1500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Dataset2: </a:t>
            </a:r>
            <a:r>
              <a:rPr lang="en-US" altLang="zh-CN" sz="2000" dirty="0" err="1"/>
              <a:t>Kd</a:t>
            </a:r>
            <a:r>
              <a:rPr lang="en-US" altLang="zh-CN" sz="2000" dirty="0"/>
              <a:t> (</a:t>
            </a:r>
            <a:r>
              <a:rPr lang="en-US" altLang="zh-CN" sz="2000" dirty="0" err="1"/>
              <a:t>nM</a:t>
            </a:r>
            <a:r>
              <a:rPr lang="zh-CN" altLang="en-US" sz="2000" dirty="0"/>
              <a:t>级别）</a:t>
            </a:r>
            <a:endParaRPr lang="en-US" altLang="zh-CN" sz="2000" dirty="0"/>
          </a:p>
          <a:p>
            <a:pPr algn="ctr"/>
            <a:r>
              <a:rPr lang="en-US" altLang="zh-CN" sz="2000" dirty="0"/>
              <a:t>8</a:t>
            </a:r>
            <a:r>
              <a:rPr lang="zh-CN" altLang="en-US" sz="2000" dirty="0"/>
              <a:t>个结合</a:t>
            </a:r>
            <a:r>
              <a:rPr lang="en-US" altLang="zh-CN" sz="2000" dirty="0"/>
              <a:t>ATP</a:t>
            </a:r>
            <a:r>
              <a:rPr lang="zh-CN" altLang="en-US" sz="2000" dirty="0"/>
              <a:t>口袋</a:t>
            </a:r>
          </a:p>
        </p:txBody>
      </p:sp>
      <p:sp>
        <p:nvSpPr>
          <p:cNvPr id="30" name="下箭头 29"/>
          <p:cNvSpPr/>
          <p:nvPr/>
        </p:nvSpPr>
        <p:spPr>
          <a:xfrm>
            <a:off x="8239140" y="3143248"/>
            <a:ext cx="285752" cy="6429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STRONG_FM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190" y="3786190"/>
            <a:ext cx="4000528" cy="2357454"/>
          </a:xfrm>
          <a:prstGeom prst="rect">
            <a:avLst/>
          </a:prstGeom>
        </p:spPr>
      </p:pic>
      <p:pic>
        <p:nvPicPr>
          <p:cNvPr id="12" name="图片 11" descr="WEAK_FM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2596" y="3857628"/>
            <a:ext cx="3714776" cy="235745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09720" y="6286520"/>
            <a:ext cx="4071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疏水（浅蓝）</a:t>
            </a:r>
            <a:r>
              <a:rPr lang="en-US" altLang="zh-CN" dirty="0"/>
              <a:t>+ </a:t>
            </a:r>
            <a:r>
              <a:rPr lang="zh-CN" altLang="en-US" dirty="0"/>
              <a:t>亲水（深蓝）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81752" y="6286520"/>
            <a:ext cx="4071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芳香（浅蓝）</a:t>
            </a:r>
            <a:r>
              <a:rPr lang="en-US" altLang="zh-CN" dirty="0"/>
              <a:t>+ </a:t>
            </a:r>
            <a:r>
              <a:rPr lang="zh-CN" altLang="en-US" dirty="0"/>
              <a:t>疏水（绿）</a:t>
            </a:r>
          </a:p>
        </p:txBody>
      </p:sp>
    </p:spTree>
    <p:extLst>
      <p:ext uri="{BB962C8B-B14F-4D97-AF65-F5344CB8AC3E}">
        <p14:creationId xmlns:p14="http://schemas.microsoft.com/office/powerpoint/2010/main" val="195095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1524000" y="0"/>
            <a:ext cx="9144000" cy="57148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800" b="1" dirty="0">
                <a:latin typeface="黑体" pitchFamily="2" charset="-122"/>
              </a:rPr>
              <a:t>系统生物学分析：模块与功能的关系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38282" y="1000109"/>
            <a:ext cx="821537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zh-CN" sz="2400" dirty="0"/>
              <a:t>1. </a:t>
            </a:r>
            <a:r>
              <a:rPr lang="zh-CN" altLang="en-US" sz="2400" dirty="0"/>
              <a:t>从以上的二个例子可以得出：蛋白质</a:t>
            </a:r>
            <a:r>
              <a:rPr lang="en-US" altLang="zh-CN" sz="2400" dirty="0"/>
              <a:t>-</a:t>
            </a:r>
            <a:r>
              <a:rPr lang="zh-CN" altLang="en-US" sz="2400" dirty="0"/>
              <a:t>小分子相互作用的类型可以决定其结合能力的强弱，通过不同类型模块的组合，可实现不同程度的结合从而实现不同的功能。</a:t>
            </a:r>
            <a:endParaRPr lang="en-US" altLang="zh-CN" sz="2400" dirty="0"/>
          </a:p>
          <a:p>
            <a:pPr marL="514350" indent="-514350"/>
            <a:endParaRPr lang="en-US" altLang="zh-CN" sz="2400" dirty="0"/>
          </a:p>
          <a:p>
            <a:r>
              <a:rPr lang="en-US" altLang="zh-CN" sz="2400" dirty="0"/>
              <a:t>2. </a:t>
            </a:r>
            <a:r>
              <a:rPr lang="zh-CN" altLang="en-US" sz="2400" dirty="0"/>
              <a:t>可以初步判断：</a:t>
            </a:r>
            <a:r>
              <a:rPr lang="en-US" altLang="zh-CN" sz="2400" dirty="0"/>
              <a:t>1</a:t>
            </a:r>
            <a:r>
              <a:rPr lang="zh-CN" altLang="en-US" sz="2400" dirty="0"/>
              <a:t>）单一的结合模块亲和力最弱，而在之前所说的有一半的小分子均是单一模块的作用，可能原因是在代谢网络中，多数小分子需要比较自由的结合状态，比如信号分子，酶底物等，因此选择亲和力较弱的方式结合；</a:t>
            </a:r>
            <a:r>
              <a:rPr lang="en-US" altLang="zh-CN" sz="2400" dirty="0"/>
              <a:t>2</a:t>
            </a:r>
            <a:r>
              <a:rPr lang="zh-CN" altLang="en-US" sz="2400" dirty="0"/>
              <a:t>）从</a:t>
            </a:r>
            <a:r>
              <a:rPr lang="en-US" altLang="zh-CN" sz="2400" dirty="0"/>
              <a:t>ATP</a:t>
            </a:r>
            <a:r>
              <a:rPr lang="zh-CN" altLang="en-US" sz="2400" dirty="0"/>
              <a:t>的不同类型来看，二者均有疏水模块，而较强的结合力是增加了一个亲水的模块，我们认为是疏水的驱动，亲水作用再使某些情况下的结合更加牢固。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3. </a:t>
            </a:r>
            <a:r>
              <a:rPr lang="zh-CN" altLang="en-US" sz="2400" dirty="0"/>
              <a:t>不同模块组合的亲和力水平：疏水</a:t>
            </a:r>
            <a:r>
              <a:rPr lang="en-US" altLang="zh-CN" sz="2400" dirty="0"/>
              <a:t>&lt;</a:t>
            </a:r>
            <a:r>
              <a:rPr lang="zh-CN" altLang="en-US" sz="2400" dirty="0"/>
              <a:t>疏水</a:t>
            </a:r>
            <a:r>
              <a:rPr lang="en-US" altLang="zh-CN" sz="2400" dirty="0"/>
              <a:t>+</a:t>
            </a:r>
            <a:r>
              <a:rPr lang="zh-CN" altLang="en-US" sz="2400" dirty="0"/>
              <a:t>亲水</a:t>
            </a:r>
            <a:r>
              <a:rPr lang="en-US" altLang="zh-CN" sz="2400" dirty="0"/>
              <a:t>&lt;</a:t>
            </a:r>
            <a:r>
              <a:rPr lang="zh-CN" altLang="en-US" sz="2400" dirty="0"/>
              <a:t>亲水</a:t>
            </a:r>
            <a:r>
              <a:rPr lang="en-US" altLang="zh-CN" sz="2400" dirty="0"/>
              <a:t>+</a:t>
            </a:r>
            <a:r>
              <a:rPr lang="zh-CN" altLang="en-US" sz="2400" dirty="0"/>
              <a:t>芳香</a:t>
            </a:r>
            <a:r>
              <a:rPr lang="en-US" altLang="zh-CN" sz="2400" dirty="0"/>
              <a:t>&lt;</a:t>
            </a:r>
            <a:r>
              <a:rPr lang="zh-CN" altLang="en-US" sz="2400" dirty="0"/>
              <a:t>疏水</a:t>
            </a:r>
            <a:r>
              <a:rPr lang="en-US" altLang="zh-CN" sz="2400" dirty="0"/>
              <a:t>+</a:t>
            </a:r>
            <a:r>
              <a:rPr lang="zh-CN" altLang="en-US" sz="2400" dirty="0"/>
              <a:t>芳香</a:t>
            </a:r>
            <a:r>
              <a:rPr lang="en-US" altLang="zh-CN" sz="2400" dirty="0"/>
              <a:t>&lt;</a:t>
            </a:r>
            <a:r>
              <a:rPr lang="zh-CN" altLang="en-US" sz="2400" dirty="0"/>
              <a:t>亲水</a:t>
            </a:r>
            <a:r>
              <a:rPr lang="en-US" altLang="zh-CN" sz="2400" dirty="0"/>
              <a:t>+</a:t>
            </a:r>
            <a:r>
              <a:rPr lang="zh-CN" altLang="en-US" sz="2400" dirty="0"/>
              <a:t>疏水</a:t>
            </a:r>
            <a:r>
              <a:rPr lang="en-US" altLang="zh-CN" sz="2400" dirty="0"/>
              <a:t>+</a:t>
            </a:r>
            <a:r>
              <a:rPr lang="zh-CN" altLang="en-US" sz="2400" dirty="0"/>
              <a:t>芳香  （还需要更多验证）</a:t>
            </a:r>
          </a:p>
        </p:txBody>
      </p:sp>
    </p:spTree>
    <p:extLst>
      <p:ext uri="{BB962C8B-B14F-4D97-AF65-F5344CB8AC3E}">
        <p14:creationId xmlns:p14="http://schemas.microsoft.com/office/powerpoint/2010/main" val="29221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1467</TotalTime>
  <Words>770</Words>
  <Application>Microsoft Macintosh PowerPoint</Application>
  <PresentationFormat>宽屏</PresentationFormat>
  <Paragraphs>99</Paragraphs>
  <Slides>11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Calibri</vt:lpstr>
      <vt:lpstr>Calibri Light</vt:lpstr>
      <vt:lpstr>黑体</vt:lpstr>
      <vt:lpstr>宋体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何巍</dc:creator>
  <cp:lastModifiedBy>何巍</cp:lastModifiedBy>
  <cp:revision>7</cp:revision>
  <dcterms:created xsi:type="dcterms:W3CDTF">2016-10-29T14:09:19Z</dcterms:created>
  <dcterms:modified xsi:type="dcterms:W3CDTF">2016-10-31T01:23:46Z</dcterms:modified>
</cp:coreProperties>
</file>