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82" r:id="rId5"/>
    <p:sldId id="281" r:id="rId6"/>
    <p:sldId id="283" r:id="rId7"/>
    <p:sldId id="284" r:id="rId8"/>
    <p:sldId id="260" r:id="rId9"/>
    <p:sldId id="290" r:id="rId10"/>
    <p:sldId id="285" r:id="rId11"/>
    <p:sldId id="286" r:id="rId12"/>
    <p:sldId id="294" r:id="rId13"/>
    <p:sldId id="295" r:id="rId14"/>
    <p:sldId id="296" r:id="rId15"/>
    <p:sldId id="297" r:id="rId16"/>
    <p:sldId id="288" r:id="rId17"/>
    <p:sldId id="289" r:id="rId18"/>
    <p:sldId id="291" r:id="rId19"/>
    <p:sldId id="259" r:id="rId20"/>
    <p:sldId id="298" r:id="rId21"/>
    <p:sldId id="276" r:id="rId22"/>
    <p:sldId id="277" r:id="rId23"/>
    <p:sldId id="278" r:id="rId24"/>
    <p:sldId id="279" r:id="rId25"/>
    <p:sldId id="280" r:id="rId26"/>
    <p:sldId id="299" r:id="rId27"/>
    <p:sldId id="261" r:id="rId28"/>
    <p:sldId id="262" r:id="rId29"/>
    <p:sldId id="263" r:id="rId30"/>
    <p:sldId id="264" r:id="rId31"/>
    <p:sldId id="265" r:id="rId32"/>
    <p:sldId id="266" r:id="rId33"/>
    <p:sldId id="267" r:id="rId34"/>
    <p:sldId id="268" r:id="rId35"/>
    <p:sldId id="269" r:id="rId36"/>
    <p:sldId id="271" r:id="rId37"/>
    <p:sldId id="272" r:id="rId38"/>
    <p:sldId id="273"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p:cViewPr varScale="1">
        <p:scale>
          <a:sx n="66" d="100"/>
          <a:sy n="66" d="100"/>
        </p:scale>
        <p:origin x="-1506" y="-114"/>
      </p:cViewPr>
      <p:guideLst>
        <p:guide orient="horz" pos="2160"/>
        <p:guide pos="2880"/>
      </p:guideLst>
    </p:cSldViewPr>
  </p:slideViewPr>
  <p:outlineViewPr>
    <p:cViewPr>
      <p:scale>
        <a:sx n="33" d="100"/>
        <a:sy n="33" d="100"/>
      </p:scale>
      <p:origin x="54" y="186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17781C-AD9C-4ACB-AEA3-0603BB34F3FB}" type="datetimeFigureOut">
              <a:rPr lang="zh-CN" altLang="en-US" smtClean="0"/>
              <a:pPr/>
              <a:t>2016/10/24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8187F7-D71C-42A1-B596-4C183845C51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17781C-AD9C-4ACB-AEA3-0603BB34F3FB}" type="datetimeFigureOut">
              <a:rPr lang="zh-CN" altLang="en-US" smtClean="0"/>
              <a:pPr/>
              <a:t>2016/10/24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8187F7-D71C-42A1-B596-4C183845C51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17781C-AD9C-4ACB-AEA3-0603BB34F3FB}" type="datetimeFigureOut">
              <a:rPr lang="zh-CN" altLang="en-US" smtClean="0"/>
              <a:pPr/>
              <a:t>2016/10/24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8187F7-D71C-42A1-B596-4C183845C51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17781C-AD9C-4ACB-AEA3-0603BB34F3FB}" type="datetimeFigureOut">
              <a:rPr lang="zh-CN" altLang="en-US" smtClean="0"/>
              <a:pPr/>
              <a:t>2016/10/24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8187F7-D71C-42A1-B596-4C183845C51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F17781C-AD9C-4ACB-AEA3-0603BB34F3FB}" type="datetimeFigureOut">
              <a:rPr lang="zh-CN" altLang="en-US" smtClean="0"/>
              <a:pPr/>
              <a:t>2016/10/24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8187F7-D71C-42A1-B596-4C183845C51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17781C-AD9C-4ACB-AEA3-0603BB34F3FB}" type="datetimeFigureOut">
              <a:rPr lang="zh-CN" altLang="en-US" smtClean="0"/>
              <a:pPr/>
              <a:t>2016/10/24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8187F7-D71C-42A1-B596-4C183845C51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17781C-AD9C-4ACB-AEA3-0603BB34F3FB}" type="datetimeFigureOut">
              <a:rPr lang="zh-CN" altLang="en-US" smtClean="0"/>
              <a:pPr/>
              <a:t>2016/10/24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8187F7-D71C-42A1-B596-4C183845C51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17781C-AD9C-4ACB-AEA3-0603BB34F3FB}" type="datetimeFigureOut">
              <a:rPr lang="zh-CN" altLang="en-US" smtClean="0"/>
              <a:pPr/>
              <a:t>2016/10/24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8187F7-D71C-42A1-B596-4C183845C51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17781C-AD9C-4ACB-AEA3-0603BB34F3FB}" type="datetimeFigureOut">
              <a:rPr lang="zh-CN" altLang="en-US" smtClean="0"/>
              <a:pPr/>
              <a:t>2016/10/24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8187F7-D71C-42A1-B596-4C183845C51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17781C-AD9C-4ACB-AEA3-0603BB34F3FB}" type="datetimeFigureOut">
              <a:rPr lang="zh-CN" altLang="en-US" smtClean="0"/>
              <a:pPr/>
              <a:t>2016/10/24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8187F7-D71C-42A1-B596-4C183845C51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17781C-AD9C-4ACB-AEA3-0603BB34F3FB}" type="datetimeFigureOut">
              <a:rPr lang="zh-CN" altLang="en-US" smtClean="0"/>
              <a:pPr/>
              <a:t>2016/10/24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8187F7-D71C-42A1-B596-4C183845C51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7781C-AD9C-4ACB-AEA3-0603BB34F3FB}" type="datetimeFigureOut">
              <a:rPr lang="zh-CN" altLang="en-US" smtClean="0"/>
              <a:pPr/>
              <a:t>2016/10/24 Monday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187F7-D71C-42A1-B596-4C183845C51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60648"/>
            <a:ext cx="7772400" cy="1470025"/>
          </a:xfrm>
        </p:spPr>
        <p:txBody>
          <a:bodyPr/>
          <a:lstStyle/>
          <a:p>
            <a:r>
              <a:rPr lang="zh-CN" altLang="en-US" dirty="0"/>
              <a:t>进</a:t>
            </a:r>
            <a:r>
              <a:rPr lang="zh-CN" altLang="en-US" dirty="0" smtClean="0"/>
              <a:t>化算法</a:t>
            </a:r>
            <a:r>
              <a:rPr lang="en-US" altLang="zh-CN" dirty="0" smtClean="0"/>
              <a:t/>
            </a:r>
            <a:br>
              <a:rPr lang="en-US" altLang="zh-CN" dirty="0" smtClean="0"/>
            </a:br>
            <a:r>
              <a:rPr lang="en-US" altLang="zh-CN" dirty="0" smtClean="0"/>
              <a:t>evoluntionary </a:t>
            </a:r>
            <a:r>
              <a:rPr lang="en-US" altLang="zh-CN" dirty="0" err="1" smtClean="0"/>
              <a:t>algorithms,EAs</a:t>
            </a:r>
            <a:endParaRPr lang="zh-CN" altLang="en-US" dirty="0"/>
          </a:p>
        </p:txBody>
      </p:sp>
      <p:sp>
        <p:nvSpPr>
          <p:cNvPr id="3" name="副标题 2"/>
          <p:cNvSpPr>
            <a:spLocks noGrp="1"/>
          </p:cNvSpPr>
          <p:nvPr>
            <p:ph type="subTitle" idx="1"/>
          </p:nvPr>
        </p:nvSpPr>
        <p:spPr>
          <a:xfrm>
            <a:off x="0" y="1916832"/>
            <a:ext cx="9144000" cy="4320480"/>
          </a:xfrm>
        </p:spPr>
        <p:txBody>
          <a:bodyPr>
            <a:normAutofit fontScale="85000" lnSpcReduction="10000"/>
          </a:bodyPr>
          <a:lstStyle/>
          <a:p>
            <a:pPr algn="just"/>
            <a:r>
              <a:rPr lang="en-US" altLang="zh-CN" dirty="0" smtClean="0">
                <a:solidFill>
                  <a:schemeClr val="tx1"/>
                </a:solidFill>
              </a:rPr>
              <a:t>     In</a:t>
            </a:r>
            <a:r>
              <a:rPr lang="en-US" altLang="zh-CN" dirty="0">
                <a:solidFill>
                  <a:schemeClr val="tx1"/>
                </a:solidFill>
              </a:rPr>
              <a:t> artificial intelligence, an </a:t>
            </a:r>
            <a:r>
              <a:rPr lang="en-US" altLang="zh-CN" b="1" dirty="0" smtClean="0">
                <a:solidFill>
                  <a:schemeClr val="tx1"/>
                </a:solidFill>
              </a:rPr>
              <a:t>evolutionary  algorithm</a:t>
            </a:r>
            <a:r>
              <a:rPr lang="en-US" altLang="zh-CN" dirty="0">
                <a:solidFill>
                  <a:schemeClr val="tx1"/>
                </a:solidFill>
              </a:rPr>
              <a:t> (</a:t>
            </a:r>
            <a:r>
              <a:rPr lang="en-US" altLang="zh-CN" b="1" dirty="0">
                <a:solidFill>
                  <a:schemeClr val="tx1"/>
                </a:solidFill>
              </a:rPr>
              <a:t>EA</a:t>
            </a:r>
            <a:r>
              <a:rPr lang="en-US" altLang="zh-CN" dirty="0">
                <a:solidFill>
                  <a:schemeClr val="tx1"/>
                </a:solidFill>
              </a:rPr>
              <a:t>) is a subset of evolutionary computation, a generic </a:t>
            </a:r>
            <a:r>
              <a:rPr lang="en-US" altLang="zh-CN" dirty="0" smtClean="0">
                <a:solidFill>
                  <a:schemeClr val="tx1"/>
                </a:solidFill>
              </a:rPr>
              <a:t>population-based</a:t>
            </a:r>
            <a:r>
              <a:rPr lang="en-US" altLang="zh-CN" dirty="0">
                <a:solidFill>
                  <a:schemeClr val="tx1"/>
                </a:solidFill>
              </a:rPr>
              <a:t> metaheuristic optimization algorithm. An EA uses </a:t>
            </a:r>
            <a:r>
              <a:rPr lang="en-US" altLang="zh-CN" dirty="0" smtClean="0">
                <a:solidFill>
                  <a:schemeClr val="tx1"/>
                </a:solidFill>
              </a:rPr>
              <a:t>mechanisms inspired by</a:t>
            </a:r>
            <a:r>
              <a:rPr lang="en-US" altLang="zh-CN" dirty="0">
                <a:solidFill>
                  <a:schemeClr val="tx1"/>
                </a:solidFill>
              </a:rPr>
              <a:t> biological evolution, such </a:t>
            </a:r>
            <a:r>
              <a:rPr lang="en-US" altLang="zh-CN" dirty="0" smtClean="0">
                <a:solidFill>
                  <a:schemeClr val="tx1"/>
                </a:solidFill>
              </a:rPr>
              <a:t>as reproduction,mutation,recombination,and</a:t>
            </a:r>
            <a:r>
              <a:rPr lang="en-US" altLang="zh-CN" dirty="0">
                <a:solidFill>
                  <a:schemeClr val="tx1"/>
                </a:solidFill>
              </a:rPr>
              <a:t> selection. Candidate solutions to the optimization </a:t>
            </a:r>
            <a:r>
              <a:rPr lang="en-US" altLang="zh-CN" dirty="0" smtClean="0">
                <a:solidFill>
                  <a:schemeClr val="tx1"/>
                </a:solidFill>
              </a:rPr>
              <a:t>problem play </a:t>
            </a:r>
            <a:r>
              <a:rPr lang="en-US" altLang="zh-CN" dirty="0">
                <a:solidFill>
                  <a:schemeClr val="tx1"/>
                </a:solidFill>
              </a:rPr>
              <a:t>the role of individuals in a population, and the fitness function determines the quality of the solutions (see also loss function). Evolution of the population then takes place after the repeated application of the above operators</a:t>
            </a:r>
            <a:r>
              <a:rPr lang="en-US" altLang="zh-CN" dirty="0" smtClean="0"/>
              <a:t>.</a:t>
            </a:r>
            <a:r>
              <a:rPr lang="zh-CN" altLang="en-US" dirty="0" smtClean="0">
                <a:solidFill>
                  <a:schemeClr val="tx1"/>
                </a:solidFill>
              </a:rPr>
              <a:t>它不是一个具体的算法，而是一个“算法簇”。</a:t>
            </a:r>
            <a:endParaRPr lang="en-US" altLang="zh-CN" dirty="0" smtClean="0">
              <a:solidFill>
                <a:schemeClr val="tx1"/>
              </a:solidFill>
            </a:endParaRPr>
          </a:p>
          <a:p>
            <a:endParaRPr lang="zh-CN" alt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轮盘赌（</a:t>
            </a:r>
            <a:r>
              <a:rPr lang="en-US" altLang="zh-CN" dirty="0" smtClean="0"/>
              <a:t>Roulette Wheel Selection</a:t>
            </a:r>
            <a:r>
              <a:rPr lang="zh-CN" altLang="en-US" dirty="0" smtClean="0"/>
              <a:t>）选择法</a:t>
            </a:r>
            <a:endParaRPr lang="zh-CN" altLang="en-US" dirty="0"/>
          </a:p>
        </p:txBody>
      </p:sp>
      <p:sp>
        <p:nvSpPr>
          <p:cNvPr id="5" name="TextBox 4"/>
          <p:cNvSpPr txBox="1"/>
          <p:nvPr/>
        </p:nvSpPr>
        <p:spPr>
          <a:xfrm>
            <a:off x="467544" y="1556792"/>
            <a:ext cx="8208912" cy="4031873"/>
          </a:xfrm>
          <a:prstGeom prst="rect">
            <a:avLst/>
          </a:prstGeom>
          <a:noFill/>
        </p:spPr>
        <p:txBody>
          <a:bodyPr wrap="square" rtlCol="0">
            <a:spAutoFit/>
          </a:bodyPr>
          <a:lstStyle/>
          <a:p>
            <a:r>
              <a:rPr lang="zh-CN" altLang="en-US" sz="3200" dirty="0" smtClean="0"/>
              <a:t>轮盘赌选择方法的实现步骤</a:t>
            </a:r>
            <a:r>
              <a:rPr lang="en-US" altLang="zh-CN" sz="3200" dirty="0" smtClean="0"/>
              <a:t>:</a:t>
            </a:r>
            <a:r>
              <a:rPr lang="zh-CN" altLang="en-US" sz="3200" dirty="0" smtClean="0"/>
              <a:t/>
            </a:r>
            <a:br>
              <a:rPr lang="zh-CN" altLang="en-US" sz="3200" dirty="0" smtClean="0"/>
            </a:br>
            <a:r>
              <a:rPr lang="zh-CN" altLang="en-US" sz="3200" dirty="0" smtClean="0"/>
              <a:t>（</a:t>
            </a:r>
            <a:r>
              <a:rPr lang="en-US" altLang="zh-CN" sz="3200" dirty="0" smtClean="0"/>
              <a:t>1</a:t>
            </a:r>
            <a:r>
              <a:rPr lang="zh-CN" altLang="en-US" sz="3200" dirty="0" smtClean="0"/>
              <a:t>）计算群体中所有个体的适应度值；</a:t>
            </a:r>
            <a:br>
              <a:rPr lang="zh-CN" altLang="en-US" sz="3200" dirty="0" smtClean="0"/>
            </a:br>
            <a:r>
              <a:rPr lang="zh-CN" altLang="en-US" sz="3200" dirty="0" smtClean="0"/>
              <a:t>（</a:t>
            </a:r>
            <a:r>
              <a:rPr lang="en-US" altLang="zh-CN" sz="3200" dirty="0" smtClean="0"/>
              <a:t>2</a:t>
            </a:r>
            <a:r>
              <a:rPr lang="zh-CN" altLang="en-US" sz="3200" dirty="0" smtClean="0"/>
              <a:t>）计算每个个体的选择概率；</a:t>
            </a:r>
            <a:br>
              <a:rPr lang="zh-CN" altLang="en-US" sz="3200" dirty="0" smtClean="0"/>
            </a:br>
            <a:r>
              <a:rPr lang="zh-CN" altLang="en-US" sz="3200" dirty="0" smtClean="0"/>
              <a:t>（</a:t>
            </a:r>
            <a:r>
              <a:rPr lang="en-US" altLang="zh-CN" sz="3200" dirty="0" smtClean="0"/>
              <a:t>3</a:t>
            </a:r>
            <a:r>
              <a:rPr lang="zh-CN" altLang="en-US" sz="3200" dirty="0" smtClean="0"/>
              <a:t>）计算积累概率；</a:t>
            </a:r>
            <a:br>
              <a:rPr lang="zh-CN" altLang="en-US" sz="3200" dirty="0" smtClean="0"/>
            </a:br>
            <a:r>
              <a:rPr lang="zh-CN" altLang="en-US" sz="3200" dirty="0" smtClean="0"/>
              <a:t>（</a:t>
            </a:r>
            <a:r>
              <a:rPr lang="en-US" altLang="zh-CN" sz="3200" dirty="0" smtClean="0"/>
              <a:t>4</a:t>
            </a:r>
            <a:r>
              <a:rPr lang="zh-CN" altLang="en-US" sz="3200" dirty="0" smtClean="0"/>
              <a:t>）采用模拟赌盘操作（即生成</a:t>
            </a:r>
            <a:r>
              <a:rPr lang="en-US" altLang="zh-CN" sz="3200" dirty="0" smtClean="0"/>
              <a:t>0</a:t>
            </a:r>
            <a:r>
              <a:rPr lang="zh-CN" altLang="en-US" sz="3200" dirty="0" smtClean="0"/>
              <a:t>到</a:t>
            </a:r>
            <a:r>
              <a:rPr lang="en-US" altLang="zh-CN" sz="3200" dirty="0" smtClean="0"/>
              <a:t>1</a:t>
            </a:r>
            <a:r>
              <a:rPr lang="zh-CN" altLang="en-US" sz="3200" dirty="0" smtClean="0"/>
              <a:t>之间的随机数与每个个体遗传到下一代群体的概率进行匹配）</a:t>
            </a:r>
            <a:br>
              <a:rPr lang="zh-CN" altLang="en-US" sz="3200" dirty="0" smtClean="0"/>
            </a:br>
            <a:r>
              <a:rPr lang="zh-CN" altLang="en-US" sz="3200" dirty="0" smtClean="0"/>
              <a:t>来确定各个个体是否遗传到下一代群体中。</a:t>
            </a:r>
            <a:endParaRPr lang="zh-CN" alt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229600" cy="4896544"/>
          </a:xfrm>
        </p:spPr>
        <p:txBody>
          <a:bodyPr>
            <a:normAutofit fontScale="92500" lnSpcReduction="10000"/>
          </a:bodyPr>
          <a:lstStyle/>
          <a:p>
            <a:r>
              <a:rPr lang="zh-CN" altLang="en-US" dirty="0" smtClean="0"/>
              <a:t>假设有</a:t>
            </a:r>
            <a:r>
              <a:rPr lang="en-US" altLang="zh-CN" dirty="0" smtClean="0"/>
              <a:t>4</a:t>
            </a:r>
            <a:r>
              <a:rPr lang="zh-CN" altLang="en-US" dirty="0" smtClean="0"/>
              <a:t>条染色体，他们所对应的适应度评分分别为：</a:t>
            </a:r>
            <a:r>
              <a:rPr lang="en-US" altLang="zh-CN" dirty="0" smtClean="0"/>
              <a:t>s1= 13 (01101) </a:t>
            </a:r>
            <a:r>
              <a:rPr lang="zh-CN" altLang="en-US" dirty="0" smtClean="0"/>
              <a:t>，</a:t>
            </a:r>
            <a:r>
              <a:rPr lang="en-US" altLang="zh-CN" dirty="0" smtClean="0"/>
              <a:t>s2= 24 (11000)</a:t>
            </a:r>
            <a:r>
              <a:rPr lang="zh-CN" altLang="en-US" dirty="0" smtClean="0"/>
              <a:t>，</a:t>
            </a:r>
            <a:r>
              <a:rPr lang="en-US" altLang="zh-CN" dirty="0" smtClean="0"/>
              <a:t> s3= 8   (01000)</a:t>
            </a:r>
            <a:r>
              <a:rPr lang="zh-CN" altLang="en-US" dirty="0" smtClean="0"/>
              <a:t>，</a:t>
            </a:r>
            <a:r>
              <a:rPr lang="en-US" altLang="zh-CN" dirty="0" smtClean="0"/>
              <a:t>s4= 19(10011)</a:t>
            </a:r>
          </a:p>
          <a:p>
            <a:r>
              <a:rPr lang="en-US" altLang="zh-CN" dirty="0" smtClean="0"/>
              <a:t>f(s)=s^2 </a:t>
            </a:r>
            <a:r>
              <a:rPr lang="zh-CN" altLang="en-US" dirty="0" smtClean="0"/>
              <a:t>，则</a:t>
            </a:r>
            <a:br>
              <a:rPr lang="zh-CN" altLang="en-US" dirty="0" smtClean="0"/>
            </a:br>
            <a:r>
              <a:rPr lang="en-US" altLang="zh-CN" dirty="0" smtClean="0"/>
              <a:t>f (s1) = f(13) = 13^2 = 169</a:t>
            </a:r>
            <a:br>
              <a:rPr lang="en-US" altLang="zh-CN" dirty="0" smtClean="0"/>
            </a:br>
            <a:r>
              <a:rPr lang="en-US" altLang="zh-CN" dirty="0" smtClean="0"/>
              <a:t>f (s2) = f(24) = 24^2 = 576</a:t>
            </a:r>
            <a:br>
              <a:rPr lang="en-US" altLang="zh-CN" dirty="0" smtClean="0"/>
            </a:br>
            <a:r>
              <a:rPr lang="en-US" altLang="zh-CN" dirty="0" smtClean="0"/>
              <a:t>f (s3) = f(8) = 8^2 = 64</a:t>
            </a:r>
            <a:br>
              <a:rPr lang="en-US" altLang="zh-CN" dirty="0" smtClean="0"/>
            </a:br>
            <a:r>
              <a:rPr lang="en-US" altLang="zh-CN" dirty="0" smtClean="0"/>
              <a:t>f (s4) = f(19) = 19^2 = 361</a:t>
            </a:r>
          </a:p>
          <a:p>
            <a:pPr>
              <a:buNone/>
            </a:pPr>
            <a:r>
              <a:rPr lang="zh-CN" altLang="en-US" dirty="0" smtClean="0"/>
              <a:t>累计总适应度为：</a:t>
            </a:r>
            <a:r>
              <a:rPr lang="en-US" altLang="zh-CN" dirty="0" smtClean="0"/>
              <a:t>F=169+576+64+361=1170</a:t>
            </a:r>
          </a:p>
          <a:p>
            <a:pPr>
              <a:buNone/>
            </a:pPr>
            <a:r>
              <a:rPr lang="zh-CN" altLang="en-US" dirty="0" smtClean="0"/>
              <a:t>各个个体被选中的概率分别为：</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descr="http://hi.csdn.net/attachment/201101/12/8394323_1294826340ExMU.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7108" name="AutoShape 4" descr="http://hi.csdn.net/attachment/201101/12/8394323_1294826340ExMU.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7110" name="AutoShape 6" descr="http://hi.csdn.net/attachment/201101/12/8394323_1294826340ExMU.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7112" name="AutoShape 8" descr="http://hi.csdn.net/attachment/201101/12/8394323_1294826340ExMU.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7114" name="Picture 10" descr="http://hi.csdn.net/attachment/201101/12/8394323_1294826340ExMU.jpg"/>
          <p:cNvPicPr>
            <a:picLocks noChangeAspect="1" noChangeArrowheads="1"/>
          </p:cNvPicPr>
          <p:nvPr/>
        </p:nvPicPr>
        <p:blipFill>
          <a:blip r:embed="rId2" cstate="print"/>
          <a:srcRect/>
          <a:stretch>
            <a:fillRect/>
          </a:stretch>
        </p:blipFill>
        <p:spPr bwMode="auto">
          <a:xfrm>
            <a:off x="539552" y="332656"/>
            <a:ext cx="7658100" cy="585787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hi.csdn.net/attachment/201101/12/8394323_1294826340030V.jpg"/>
          <p:cNvPicPr>
            <a:picLocks noChangeAspect="1" noChangeArrowheads="1"/>
          </p:cNvPicPr>
          <p:nvPr/>
        </p:nvPicPr>
        <p:blipFill>
          <a:blip r:embed="rId2" cstate="print"/>
          <a:srcRect/>
          <a:stretch>
            <a:fillRect/>
          </a:stretch>
        </p:blipFill>
        <p:spPr bwMode="auto">
          <a:xfrm>
            <a:off x="755576" y="548680"/>
            <a:ext cx="7896225" cy="488632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http://hi.csdn.net/attachment/201101/12/8394323_12948263393zm2.jpg"/>
          <p:cNvPicPr>
            <a:picLocks noChangeAspect="1" noChangeArrowheads="1"/>
          </p:cNvPicPr>
          <p:nvPr/>
        </p:nvPicPr>
        <p:blipFill>
          <a:blip r:embed="rId2" cstate="print"/>
          <a:srcRect/>
          <a:stretch>
            <a:fillRect/>
          </a:stretch>
        </p:blipFill>
        <p:spPr bwMode="auto">
          <a:xfrm>
            <a:off x="611560" y="260648"/>
            <a:ext cx="7820025" cy="63627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1900808"/>
          </a:xfrm>
        </p:spPr>
        <p:txBody>
          <a:bodyPr/>
          <a:lstStyle/>
          <a:p>
            <a:r>
              <a:rPr lang="zh-CN" altLang="en-US" dirty="0" smtClean="0"/>
              <a:t>例如设从区间［</a:t>
            </a:r>
            <a:r>
              <a:rPr lang="en-US" altLang="zh-CN" dirty="0" smtClean="0"/>
              <a:t>0, 1</a:t>
            </a:r>
            <a:r>
              <a:rPr lang="zh-CN" altLang="en-US" dirty="0" smtClean="0"/>
              <a:t>］中产生</a:t>
            </a:r>
            <a:r>
              <a:rPr lang="en-US" altLang="zh-CN" dirty="0" smtClean="0"/>
              <a:t>4</a:t>
            </a:r>
            <a:r>
              <a:rPr lang="zh-CN" altLang="en-US" dirty="0" smtClean="0"/>
              <a:t>个随机数</a:t>
            </a:r>
            <a:r>
              <a:rPr lang="en-US" altLang="zh-CN" dirty="0" smtClean="0"/>
              <a:t>: </a:t>
            </a:r>
          </a:p>
          <a:p>
            <a:pPr>
              <a:buNone/>
            </a:pPr>
            <a:r>
              <a:rPr lang="en-US" altLang="zh-CN" dirty="0" smtClean="0"/>
              <a:t> r1 = 0.450126,    r2 = 0.110347 </a:t>
            </a:r>
          </a:p>
          <a:p>
            <a:pPr>
              <a:buNone/>
            </a:pPr>
            <a:r>
              <a:rPr lang="en-US" altLang="zh-CN" dirty="0" smtClean="0"/>
              <a:t>r3 = 0.572496,    r4 = 0.98503 </a:t>
            </a:r>
          </a:p>
          <a:p>
            <a:endParaRPr lang="zh-CN" altLang="en-US" dirty="0"/>
          </a:p>
        </p:txBody>
      </p:sp>
      <p:pic>
        <p:nvPicPr>
          <p:cNvPr id="56322" name="Picture 2" descr="http://hi.csdn.net/attachment/201101/12/8394323_1294826339Z2Ka.jpg"/>
          <p:cNvPicPr>
            <a:picLocks noChangeAspect="1" noChangeArrowheads="1"/>
          </p:cNvPicPr>
          <p:nvPr/>
        </p:nvPicPr>
        <p:blipFill>
          <a:blip r:embed="rId2" cstate="print"/>
          <a:srcRect/>
          <a:stretch>
            <a:fillRect/>
          </a:stretch>
        </p:blipFill>
        <p:spPr bwMode="auto">
          <a:xfrm>
            <a:off x="323528" y="2348880"/>
            <a:ext cx="7858125" cy="35052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基因重组</a:t>
            </a:r>
            <a:r>
              <a:rPr lang="en-US" altLang="zh-CN" dirty="0" smtClean="0"/>
              <a:t>/</a:t>
            </a:r>
            <a:r>
              <a:rPr lang="zh-CN" altLang="en-US" dirty="0" smtClean="0"/>
              <a:t>交叉</a:t>
            </a:r>
            <a:endParaRPr lang="zh-CN" altLang="en-US" dirty="0"/>
          </a:p>
        </p:txBody>
      </p:sp>
      <p:pic>
        <p:nvPicPr>
          <p:cNvPr id="46082" name="Picture 2" descr="http://hi.csdn.net/attachment/201111/5/0_13204800882ncy.gif"/>
          <p:cNvPicPr>
            <a:picLocks noChangeAspect="1" noChangeArrowheads="1"/>
          </p:cNvPicPr>
          <p:nvPr/>
        </p:nvPicPr>
        <p:blipFill>
          <a:blip r:embed="rId2" cstate="print"/>
          <a:srcRect/>
          <a:stretch>
            <a:fillRect/>
          </a:stretch>
        </p:blipFill>
        <p:spPr bwMode="auto">
          <a:xfrm>
            <a:off x="611560" y="1556792"/>
            <a:ext cx="4536504" cy="404812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基因突变</a:t>
            </a:r>
            <a:endParaRPr lang="zh-CN" altLang="en-US" dirty="0"/>
          </a:p>
        </p:txBody>
      </p:sp>
      <p:sp>
        <p:nvSpPr>
          <p:cNvPr id="3" name="内容占位符 2"/>
          <p:cNvSpPr>
            <a:spLocks noGrp="1"/>
          </p:cNvSpPr>
          <p:nvPr>
            <p:ph idx="1"/>
          </p:nvPr>
        </p:nvSpPr>
        <p:spPr/>
        <p:txBody>
          <a:bodyPr/>
          <a:lstStyle/>
          <a:p>
            <a:r>
              <a:rPr lang="zh-CN" altLang="en-US" dirty="0" smtClean="0"/>
              <a:t>基因串上的“ </a:t>
            </a:r>
            <a:r>
              <a:rPr lang="en-US" altLang="zh-CN" dirty="0" smtClean="0"/>
              <a:t>0”</a:t>
            </a:r>
            <a:r>
              <a:rPr lang="zh-CN" altLang="en-US" dirty="0" smtClean="0"/>
              <a:t>或“ </a:t>
            </a:r>
            <a:r>
              <a:rPr lang="en-US" altLang="zh-CN" dirty="0" smtClean="0"/>
              <a:t>1”</a:t>
            </a:r>
            <a:r>
              <a:rPr lang="zh-CN" altLang="en-US" dirty="0" smtClean="0"/>
              <a:t>有一定几率变成与之相反的“ </a:t>
            </a:r>
            <a:r>
              <a:rPr lang="en-US" altLang="zh-CN" dirty="0" smtClean="0"/>
              <a:t>1”</a:t>
            </a:r>
            <a:r>
              <a:rPr lang="zh-CN" altLang="en-US" dirty="0" smtClean="0"/>
              <a:t>或“ </a:t>
            </a:r>
            <a:r>
              <a:rPr lang="en-US" altLang="zh-CN" dirty="0" smtClean="0"/>
              <a:t>0”</a:t>
            </a:r>
            <a:r>
              <a:rPr lang="zh-CN" altLang="en-US" dirty="0" smtClean="0"/>
              <a:t>。</a:t>
            </a:r>
            <a:endParaRPr lang="en-US" altLang="zh-CN" dirty="0" smtClean="0"/>
          </a:p>
          <a:p>
            <a:pPr>
              <a:buNone/>
            </a:pPr>
            <a:r>
              <a:rPr lang="zh-CN" altLang="en-US" dirty="0" smtClean="0"/>
              <a:t>      例如 </a:t>
            </a:r>
            <a:r>
              <a:rPr lang="en-US" altLang="zh-CN" dirty="0" smtClean="0"/>
              <a:t>00000100011110</a:t>
            </a:r>
          </a:p>
          <a:p>
            <a:pPr>
              <a:buNone/>
            </a:pPr>
            <a:r>
              <a:rPr lang="en-US" altLang="zh-CN" dirty="0" smtClean="0"/>
              <a:t>             </a:t>
            </a:r>
          </a:p>
          <a:p>
            <a:pPr>
              <a:buNone/>
            </a:pPr>
            <a:r>
              <a:rPr lang="en-US" altLang="zh-CN" dirty="0" smtClean="0"/>
              <a:t>               10000000011110</a:t>
            </a:r>
          </a:p>
          <a:p>
            <a:pPr>
              <a:buNone/>
            </a:pPr>
            <a:r>
              <a:rPr lang="zh-CN" altLang="en-US" dirty="0" smtClean="0"/>
              <a:t> 浮点型编码的基因突变过程一般是对原来的浮点数增加或者减少一个小随机数（步长）。</a:t>
            </a:r>
            <a:endParaRPr lang="zh-CN" altLang="en-US" dirty="0"/>
          </a:p>
        </p:txBody>
      </p:sp>
      <p:sp>
        <p:nvSpPr>
          <p:cNvPr id="4" name="下箭头 3"/>
          <p:cNvSpPr/>
          <p:nvPr/>
        </p:nvSpPr>
        <p:spPr>
          <a:xfrm>
            <a:off x="2843808" y="3140968"/>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一些参数的设置</a:t>
            </a:r>
            <a:endParaRPr lang="zh-CN" altLang="en-US" dirty="0"/>
          </a:p>
        </p:txBody>
      </p:sp>
      <p:sp>
        <p:nvSpPr>
          <p:cNvPr id="3" name="内容占位符 2"/>
          <p:cNvSpPr>
            <a:spLocks noGrp="1"/>
          </p:cNvSpPr>
          <p:nvPr>
            <p:ph idx="1"/>
          </p:nvPr>
        </p:nvSpPr>
        <p:spPr/>
        <p:txBody>
          <a:bodyPr/>
          <a:lstStyle/>
          <a:p>
            <a:r>
              <a:rPr lang="zh-CN" altLang="en-US" dirty="0" smtClean="0"/>
              <a:t>目标函数的左右区间，目前的设置是</a:t>
            </a:r>
            <a:r>
              <a:rPr lang="en-US" altLang="zh-CN" dirty="0" smtClean="0"/>
              <a:t>[-1,2]</a:t>
            </a:r>
          </a:p>
          <a:p>
            <a:r>
              <a:rPr lang="zh-CN" altLang="en-US" dirty="0" smtClean="0"/>
              <a:t>遗传算法相关参数：</a:t>
            </a:r>
            <a:endParaRPr lang="en-US" altLang="zh-CN" dirty="0" smtClean="0"/>
          </a:p>
          <a:p>
            <a:pPr>
              <a:buNone/>
            </a:pPr>
            <a:r>
              <a:rPr lang="zh-CN" altLang="en-US" dirty="0" smtClean="0"/>
              <a:t>每条染色体的编码个数</a:t>
            </a:r>
            <a:endParaRPr lang="en-US" altLang="zh-CN" dirty="0" smtClean="0"/>
          </a:p>
          <a:p>
            <a:pPr>
              <a:buNone/>
            </a:pPr>
            <a:r>
              <a:rPr lang="zh-CN" altLang="en-US" dirty="0" smtClean="0"/>
              <a:t>进化的代数</a:t>
            </a:r>
            <a:endParaRPr lang="en-US" altLang="zh-CN" dirty="0" smtClean="0"/>
          </a:p>
          <a:p>
            <a:pPr>
              <a:buNone/>
            </a:pPr>
            <a:r>
              <a:rPr lang="zh-CN" altLang="en-US" dirty="0" smtClean="0"/>
              <a:t>种群的人口数目</a:t>
            </a:r>
            <a:endParaRPr lang="en-US" altLang="zh-CN" dirty="0" smtClean="0"/>
          </a:p>
          <a:p>
            <a:pPr>
              <a:buNone/>
            </a:pPr>
            <a:r>
              <a:rPr lang="zh-CN" altLang="en-US" dirty="0" smtClean="0"/>
              <a:t>基因交叉概率，基因突变的概率 ，基因变异的步长（针对浮点数编码）</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692696"/>
            <a:ext cx="8280920" cy="5509200"/>
          </a:xfrm>
          <a:prstGeom prst="rect">
            <a:avLst/>
          </a:prstGeom>
          <a:noFill/>
        </p:spPr>
        <p:txBody>
          <a:bodyPr wrap="square" rtlCol="0">
            <a:spAutoFit/>
          </a:bodyPr>
          <a:lstStyle/>
          <a:p>
            <a:r>
              <a:rPr lang="en-US" altLang="zh-CN" sz="3200" dirty="0" smtClean="0"/>
              <a:t>1</a:t>
            </a:r>
            <a:r>
              <a:rPr lang="zh-CN" altLang="en-US" sz="3200" dirty="0" smtClean="0"/>
              <a:t>）  初始化   </a:t>
            </a:r>
            <a:r>
              <a:rPr lang="en-US" altLang="zh-CN" sz="3200" dirty="0" smtClean="0"/>
              <a:t>t←0</a:t>
            </a:r>
            <a:r>
              <a:rPr lang="zh-CN" altLang="en-US" sz="3200" dirty="0" smtClean="0"/>
              <a:t>进化代数计数器；</a:t>
            </a:r>
            <a:r>
              <a:rPr lang="en-US" altLang="zh-CN" sz="3200" dirty="0" smtClean="0"/>
              <a:t>T</a:t>
            </a:r>
            <a:r>
              <a:rPr lang="zh-CN" altLang="en-US" sz="3200" dirty="0" smtClean="0"/>
              <a:t>是最大进化代数；随机生成</a:t>
            </a:r>
            <a:r>
              <a:rPr lang="en-US" altLang="zh-CN" sz="3200" dirty="0" smtClean="0"/>
              <a:t>M</a:t>
            </a:r>
            <a:r>
              <a:rPr lang="zh-CN" altLang="en-US" sz="3200" dirty="0" smtClean="0"/>
              <a:t>个个体作为初始群体    </a:t>
            </a:r>
            <a:r>
              <a:rPr lang="en-US" altLang="zh-CN" sz="3200" dirty="0" smtClean="0"/>
              <a:t>P</a:t>
            </a:r>
            <a:r>
              <a:rPr lang="zh-CN" altLang="en-US" sz="3200" dirty="0" smtClean="0"/>
              <a:t>（</a:t>
            </a:r>
            <a:r>
              <a:rPr lang="en-US" altLang="zh-CN" sz="3200" dirty="0" smtClean="0"/>
              <a:t>t</a:t>
            </a:r>
            <a:r>
              <a:rPr lang="zh-CN" altLang="en-US" sz="3200" dirty="0" smtClean="0"/>
              <a:t>）；</a:t>
            </a:r>
            <a:endParaRPr lang="en-US" altLang="zh-CN" sz="3200" dirty="0" smtClean="0"/>
          </a:p>
          <a:p>
            <a:r>
              <a:rPr lang="en-US" altLang="zh-CN" sz="3200" dirty="0" smtClean="0"/>
              <a:t>2</a:t>
            </a:r>
            <a:r>
              <a:rPr lang="zh-CN" altLang="en-US" sz="3200" dirty="0" smtClean="0"/>
              <a:t>）  个体评价 计算</a:t>
            </a:r>
            <a:r>
              <a:rPr lang="en-US" altLang="zh-CN" sz="3200" dirty="0" smtClean="0"/>
              <a:t>P</a:t>
            </a:r>
            <a:r>
              <a:rPr lang="zh-CN" altLang="en-US" sz="3200" dirty="0" smtClean="0"/>
              <a:t>（</a:t>
            </a:r>
            <a:r>
              <a:rPr lang="en-US" altLang="zh-CN" sz="3200" dirty="0" smtClean="0"/>
              <a:t>t</a:t>
            </a:r>
            <a:r>
              <a:rPr lang="zh-CN" altLang="en-US" sz="3200" dirty="0" smtClean="0"/>
              <a:t>）中各个个体的适应度值；</a:t>
            </a:r>
          </a:p>
          <a:p>
            <a:r>
              <a:rPr lang="en-US" altLang="zh-CN" sz="3200" dirty="0" smtClean="0"/>
              <a:t>3</a:t>
            </a:r>
            <a:r>
              <a:rPr lang="zh-CN" altLang="en-US" sz="3200" dirty="0" smtClean="0"/>
              <a:t>）  选择运算 将选择算子作用于群体；</a:t>
            </a:r>
          </a:p>
          <a:p>
            <a:r>
              <a:rPr lang="en-US" altLang="zh-CN" sz="3200" dirty="0" smtClean="0"/>
              <a:t>4</a:t>
            </a:r>
            <a:r>
              <a:rPr lang="zh-CN" altLang="en-US" sz="3200" dirty="0" smtClean="0"/>
              <a:t>）  交叉运算 将交叉算子作用于群体；</a:t>
            </a:r>
          </a:p>
          <a:p>
            <a:r>
              <a:rPr lang="en-US" altLang="zh-CN" sz="3200" dirty="0" smtClean="0"/>
              <a:t>5</a:t>
            </a:r>
            <a:r>
              <a:rPr lang="zh-CN" altLang="en-US" sz="3200" dirty="0" smtClean="0"/>
              <a:t>）  变异运算 将变异算子作用于群体，并通过以上运算得到下一代群体</a:t>
            </a:r>
            <a:r>
              <a:rPr lang="en-US" altLang="zh-CN" sz="3200" dirty="0" smtClean="0"/>
              <a:t>P</a:t>
            </a:r>
            <a:r>
              <a:rPr lang="zh-CN" altLang="en-US" sz="3200" dirty="0" smtClean="0"/>
              <a:t>（</a:t>
            </a:r>
            <a:r>
              <a:rPr lang="en-US" altLang="zh-CN" sz="3200" dirty="0" smtClean="0"/>
              <a:t>t + 1</a:t>
            </a:r>
            <a:r>
              <a:rPr lang="zh-CN" altLang="en-US" sz="3200" dirty="0" smtClean="0"/>
              <a:t>）</a:t>
            </a:r>
            <a:r>
              <a:rPr lang="en-US" altLang="zh-CN" sz="3200" dirty="0" smtClean="0"/>
              <a:t>;</a:t>
            </a:r>
          </a:p>
          <a:p>
            <a:r>
              <a:rPr lang="en-US" altLang="zh-CN" sz="3200" dirty="0" smtClean="0"/>
              <a:t>6</a:t>
            </a:r>
            <a:r>
              <a:rPr lang="zh-CN" altLang="en-US" sz="3200" dirty="0" smtClean="0"/>
              <a:t>）  终止条件判断  </a:t>
            </a:r>
            <a:r>
              <a:rPr lang="en-US" altLang="zh-CN" sz="3200" dirty="0" smtClean="0"/>
              <a:t>t≦T</a:t>
            </a:r>
            <a:r>
              <a:rPr lang="zh-CN" altLang="en-US" sz="3200" dirty="0" smtClean="0"/>
              <a:t>：</a:t>
            </a:r>
            <a:r>
              <a:rPr lang="en-US" altLang="zh-CN" sz="3200" dirty="0" smtClean="0"/>
              <a:t>t← t+1 </a:t>
            </a:r>
            <a:r>
              <a:rPr lang="zh-CN" altLang="en-US" sz="3200" dirty="0" smtClean="0"/>
              <a:t>转到步骤</a:t>
            </a:r>
            <a:r>
              <a:rPr lang="en-US" altLang="zh-CN" sz="3200" dirty="0" smtClean="0"/>
              <a:t>2</a:t>
            </a:r>
            <a:r>
              <a:rPr lang="zh-CN" altLang="en-US" sz="3200" dirty="0" smtClean="0"/>
              <a:t>；</a:t>
            </a:r>
          </a:p>
          <a:p>
            <a:r>
              <a:rPr lang="zh-CN" altLang="en-US" sz="3200" dirty="0" smtClean="0"/>
              <a:t>               </a:t>
            </a:r>
            <a:r>
              <a:rPr lang="en-US" altLang="zh-CN" sz="3200" dirty="0" smtClean="0"/>
              <a:t>t&gt;</a:t>
            </a:r>
            <a:r>
              <a:rPr lang="en-US" altLang="zh-CN" sz="3200" dirty="0" err="1" smtClean="0"/>
              <a:t>T</a:t>
            </a:r>
            <a:r>
              <a:rPr lang="zh-CN" altLang="en-US" sz="3200" dirty="0" smtClean="0"/>
              <a:t>：终止 输出解。 </a:t>
            </a:r>
            <a:endParaRPr lang="zh-CN"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3960440" cy="5472607"/>
          </a:xfrm>
        </p:spPr>
        <p:txBody>
          <a:bodyPr>
            <a:normAutofit fontScale="92500" lnSpcReduction="10000"/>
          </a:bodyPr>
          <a:lstStyle/>
          <a:p>
            <a:r>
              <a:rPr lang="zh-CN" altLang="en-US" dirty="0"/>
              <a:t>进化算法包括遗传算法、进化程序设计、进化规划和进化策略等等，进化算法的基本框架还是简单遗传算法所描述的框架，但在进化的方式上有较大的差异，选择、交叉、变异、种群控制等有很多变化，进化算法的大致框图可描述</a:t>
            </a:r>
            <a:r>
              <a:rPr lang="zh-CN" altLang="en-US" dirty="0" smtClean="0"/>
              <a:t>如右图</a:t>
            </a:r>
            <a:r>
              <a:rPr lang="zh-CN" altLang="en-US" dirty="0"/>
              <a:t>所</a:t>
            </a:r>
            <a:r>
              <a:rPr lang="zh-CN" altLang="en-US" dirty="0" smtClean="0"/>
              <a:t>示。</a:t>
            </a:r>
            <a:endParaRPr lang="zh-CN" altLang="en-US" dirty="0"/>
          </a:p>
        </p:txBody>
      </p:sp>
      <p:pic>
        <p:nvPicPr>
          <p:cNvPr id="1026" name="Picture 2" descr="http://ist.csu.edu.cn/ai/Ai/chapter3/images1/323-1.jpg"/>
          <p:cNvPicPr>
            <a:picLocks noChangeAspect="1" noChangeArrowheads="1"/>
          </p:cNvPicPr>
          <p:nvPr/>
        </p:nvPicPr>
        <p:blipFill>
          <a:blip r:embed="rId2" cstate="print"/>
          <a:srcRect/>
          <a:stretch>
            <a:fillRect/>
          </a:stretch>
        </p:blipFill>
        <p:spPr bwMode="auto">
          <a:xfrm>
            <a:off x="5076056" y="548680"/>
            <a:ext cx="3600400" cy="576064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1143000"/>
          </a:xfrm>
        </p:spPr>
        <p:txBody>
          <a:bodyPr/>
          <a:lstStyle/>
          <a:p>
            <a:r>
              <a:rPr lang="zh-CN" altLang="en-US" dirty="0" smtClean="0"/>
              <a:t>优</a:t>
            </a:r>
            <a:r>
              <a:rPr lang="zh-CN" altLang="en-US" dirty="0" smtClean="0"/>
              <a:t>势与不足</a:t>
            </a:r>
            <a:endParaRPr lang="zh-CN" altLang="en-US" dirty="0"/>
          </a:p>
        </p:txBody>
      </p:sp>
      <p:sp>
        <p:nvSpPr>
          <p:cNvPr id="3" name="内容占位符 2"/>
          <p:cNvSpPr>
            <a:spLocks noGrp="1"/>
          </p:cNvSpPr>
          <p:nvPr>
            <p:ph idx="1"/>
          </p:nvPr>
        </p:nvSpPr>
        <p:spPr>
          <a:xfrm>
            <a:off x="457200" y="1196752"/>
            <a:ext cx="8229600" cy="5184576"/>
          </a:xfrm>
        </p:spPr>
        <p:txBody>
          <a:bodyPr>
            <a:normAutofit fontScale="85000" lnSpcReduction="20000"/>
          </a:bodyPr>
          <a:lstStyle/>
          <a:p>
            <a:r>
              <a:rPr lang="zh-CN" altLang="en-US" sz="2800" dirty="0" smtClean="0">
                <a:solidFill>
                  <a:srgbClr val="FF0000"/>
                </a:solidFill>
              </a:rPr>
              <a:t>优势</a:t>
            </a:r>
            <a:r>
              <a:rPr lang="zh-CN" altLang="en-US" sz="2800" dirty="0" smtClean="0"/>
              <a:t>：</a:t>
            </a:r>
            <a:r>
              <a:rPr lang="en-US" altLang="zh-CN" sz="2800" dirty="0" smtClean="0"/>
              <a:t>1</a:t>
            </a:r>
            <a:r>
              <a:rPr lang="en-US" altLang="zh-CN" sz="2800" dirty="0" smtClean="0"/>
              <a:t>. </a:t>
            </a:r>
            <a:r>
              <a:rPr lang="zh-CN" altLang="en-US" sz="2800" dirty="0" smtClean="0"/>
              <a:t>与问题领域无关切快速随机的搜索能力。</a:t>
            </a:r>
            <a:br>
              <a:rPr lang="zh-CN" altLang="en-US" sz="2800" dirty="0" smtClean="0"/>
            </a:br>
            <a:r>
              <a:rPr lang="zh-CN" altLang="en-US" sz="2800" dirty="0" smtClean="0"/>
              <a:t>             </a:t>
            </a:r>
            <a:r>
              <a:rPr lang="en-US" altLang="zh-CN" sz="2800" dirty="0" smtClean="0"/>
              <a:t>2</a:t>
            </a:r>
            <a:r>
              <a:rPr lang="en-US" altLang="zh-CN" sz="2800" dirty="0" smtClean="0"/>
              <a:t>. </a:t>
            </a:r>
            <a:r>
              <a:rPr lang="zh-CN" altLang="en-US" sz="2800" dirty="0" smtClean="0"/>
              <a:t>搜索从群体出发，具有潜在的并行性，可以进行多个个体的同时比较，</a:t>
            </a:r>
            <a:r>
              <a:rPr lang="en-US" altLang="zh-CN" sz="2800" dirty="0" smtClean="0"/>
              <a:t>robust.</a:t>
            </a:r>
            <a:br>
              <a:rPr lang="en-US" altLang="zh-CN" sz="2800" dirty="0" smtClean="0"/>
            </a:br>
            <a:r>
              <a:rPr lang="en-US" altLang="zh-CN" sz="2800" dirty="0" smtClean="0"/>
              <a:t>             3</a:t>
            </a:r>
            <a:r>
              <a:rPr lang="en-US" altLang="zh-CN" sz="2800" dirty="0" smtClean="0"/>
              <a:t>. </a:t>
            </a:r>
            <a:r>
              <a:rPr lang="zh-CN" altLang="en-US" sz="2800" dirty="0" smtClean="0"/>
              <a:t>搜索使用评价函数启发，过程简单</a:t>
            </a:r>
            <a:br>
              <a:rPr lang="zh-CN" altLang="en-US" sz="2800" dirty="0" smtClean="0"/>
            </a:br>
            <a:r>
              <a:rPr lang="zh-CN" altLang="en-US" sz="2800" dirty="0" smtClean="0"/>
              <a:t>             </a:t>
            </a:r>
            <a:r>
              <a:rPr lang="en-US" altLang="zh-CN" sz="2800" dirty="0" smtClean="0"/>
              <a:t>4</a:t>
            </a:r>
            <a:r>
              <a:rPr lang="en-US" altLang="zh-CN" sz="2800" dirty="0" smtClean="0"/>
              <a:t>. </a:t>
            </a:r>
            <a:r>
              <a:rPr lang="zh-CN" altLang="en-US" sz="2800" dirty="0" smtClean="0"/>
              <a:t>使用概率机制进行迭代，具有随机性。</a:t>
            </a:r>
            <a:br>
              <a:rPr lang="zh-CN" altLang="en-US" sz="2800" dirty="0" smtClean="0"/>
            </a:br>
            <a:r>
              <a:rPr lang="zh-CN" altLang="en-US" sz="2800" dirty="0" smtClean="0"/>
              <a:t>             </a:t>
            </a:r>
            <a:r>
              <a:rPr lang="en-US" altLang="zh-CN" sz="2800" dirty="0" smtClean="0"/>
              <a:t>5</a:t>
            </a:r>
            <a:r>
              <a:rPr lang="en-US" altLang="zh-CN" sz="2800" dirty="0" smtClean="0"/>
              <a:t>. </a:t>
            </a:r>
            <a:r>
              <a:rPr lang="zh-CN" altLang="en-US" sz="2800" dirty="0" smtClean="0"/>
              <a:t>具有可扩展性，容易与其他算法结合</a:t>
            </a:r>
            <a:r>
              <a:rPr lang="zh-CN" altLang="en-US" sz="2800" dirty="0" smtClean="0"/>
              <a:t>。</a:t>
            </a:r>
            <a:endParaRPr lang="en-US" altLang="zh-CN" sz="2800" dirty="0" smtClean="0"/>
          </a:p>
          <a:p>
            <a:r>
              <a:rPr lang="zh-CN" altLang="en-US" sz="2800" dirty="0" smtClean="0">
                <a:solidFill>
                  <a:srgbClr val="FF0000"/>
                </a:solidFill>
              </a:rPr>
              <a:t>不足</a:t>
            </a:r>
            <a:r>
              <a:rPr lang="zh-CN" altLang="en-US" sz="2800" dirty="0" smtClean="0"/>
              <a:t>：</a:t>
            </a:r>
            <a:r>
              <a:rPr lang="en-US" altLang="zh-CN" sz="2800" dirty="0" smtClean="0"/>
              <a:t>1</a:t>
            </a:r>
            <a:r>
              <a:rPr lang="zh-CN" altLang="en-US" sz="2800" dirty="0" smtClean="0"/>
              <a:t>、遗传算法的编程实现比较复杂</a:t>
            </a:r>
            <a:r>
              <a:rPr lang="en-US" altLang="zh-CN" sz="2800" dirty="0" smtClean="0"/>
              <a:t>,</a:t>
            </a:r>
            <a:r>
              <a:rPr lang="zh-CN" altLang="en-US" sz="2800" dirty="0" smtClean="0"/>
              <a:t>首先需要对问题进行编码</a:t>
            </a:r>
            <a:r>
              <a:rPr lang="en-US" altLang="zh-CN" sz="2800" dirty="0" smtClean="0"/>
              <a:t>,</a:t>
            </a:r>
            <a:r>
              <a:rPr lang="zh-CN" altLang="en-US" sz="2800" dirty="0" smtClean="0"/>
              <a:t>找到最优解之后还需要对问题进行解码</a:t>
            </a:r>
            <a:r>
              <a:rPr lang="en-US" altLang="zh-CN" sz="2800" dirty="0" smtClean="0"/>
              <a:t>,</a:t>
            </a:r>
          </a:p>
          <a:p>
            <a:pPr>
              <a:buNone/>
            </a:pPr>
            <a:r>
              <a:rPr lang="en-US" altLang="zh-CN" sz="2800" dirty="0" smtClean="0"/>
              <a:t>  </a:t>
            </a:r>
            <a:r>
              <a:rPr lang="en-US" altLang="zh-CN" sz="2800" dirty="0" smtClean="0"/>
              <a:t>                2</a:t>
            </a:r>
            <a:r>
              <a:rPr lang="zh-CN" altLang="en-US" sz="2800" dirty="0" smtClean="0"/>
              <a:t>、另外三个算子的实现也有许多参数</a:t>
            </a:r>
            <a:r>
              <a:rPr lang="en-US" altLang="zh-CN" sz="2800" dirty="0" smtClean="0"/>
              <a:t>,</a:t>
            </a:r>
            <a:r>
              <a:rPr lang="zh-CN" altLang="en-US" sz="2800" dirty="0" smtClean="0"/>
              <a:t>如交叉率和变异率</a:t>
            </a:r>
            <a:r>
              <a:rPr lang="en-US" altLang="zh-CN" sz="2800" dirty="0" smtClean="0"/>
              <a:t>,</a:t>
            </a:r>
            <a:r>
              <a:rPr lang="zh-CN" altLang="en-US" sz="2800" dirty="0" smtClean="0"/>
              <a:t>并且这些参数的选择严重影响解的品质</a:t>
            </a:r>
            <a:r>
              <a:rPr lang="en-US" altLang="zh-CN" sz="2800" dirty="0" smtClean="0"/>
              <a:t>,</a:t>
            </a:r>
            <a:r>
              <a:rPr lang="zh-CN" altLang="en-US" sz="2800" dirty="0" smtClean="0"/>
              <a:t>而目前这些参数的选择大部分是依靠经验</a:t>
            </a:r>
            <a:r>
              <a:rPr lang="en-US" altLang="zh-CN" sz="2800" dirty="0" smtClean="0"/>
              <a:t>.</a:t>
            </a:r>
          </a:p>
          <a:p>
            <a:pPr>
              <a:buNone/>
            </a:pPr>
            <a:r>
              <a:rPr lang="en-US" altLang="zh-CN" sz="2800" dirty="0" smtClean="0"/>
              <a:t> </a:t>
            </a:r>
            <a:r>
              <a:rPr lang="en-US" altLang="zh-CN" sz="2800" dirty="0" smtClean="0"/>
              <a:t>                3</a:t>
            </a:r>
            <a:r>
              <a:rPr lang="zh-CN" altLang="en-US" sz="2800" dirty="0" smtClean="0"/>
              <a:t>、没有能够及时利用网络的反馈信息</a:t>
            </a:r>
            <a:r>
              <a:rPr lang="en-US" altLang="zh-CN" sz="2800" dirty="0" smtClean="0"/>
              <a:t>,</a:t>
            </a:r>
            <a:r>
              <a:rPr lang="zh-CN" altLang="en-US" sz="2800" dirty="0" smtClean="0"/>
              <a:t>故算法的搜索速度比较慢，要得要较精确的解需要较多的训练时间</a:t>
            </a:r>
            <a:r>
              <a:rPr lang="zh-CN" altLang="en-US" sz="2800" dirty="0" smtClean="0"/>
              <a:t>。</a:t>
            </a:r>
            <a:endParaRPr lang="en-US" altLang="zh-CN" sz="2800" dirty="0" smtClean="0"/>
          </a:p>
          <a:p>
            <a:pPr>
              <a:buNone/>
            </a:pPr>
            <a:r>
              <a:rPr lang="zh-CN" altLang="en-US" sz="2800" dirty="0" smtClean="0"/>
              <a:t>  </a:t>
            </a:r>
            <a:r>
              <a:rPr lang="zh-CN" altLang="en-US" sz="2800" dirty="0" smtClean="0"/>
              <a:t>               </a:t>
            </a:r>
            <a:r>
              <a:rPr lang="en-US" altLang="zh-CN" sz="2800" dirty="0" smtClean="0"/>
              <a:t>4</a:t>
            </a:r>
            <a:r>
              <a:rPr lang="zh-CN" altLang="en-US" sz="2800" dirty="0" smtClean="0"/>
              <a:t>、算法对初始种群的选择有一定的依赖性，能够结合一些启发算法进行改进。</a:t>
            </a:r>
          </a:p>
          <a:p>
            <a:endParaRPr lang="zh-CN"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3"/>
            <a:ext cx="8229600" cy="1656183"/>
          </a:xfrm>
        </p:spPr>
        <p:txBody>
          <a:bodyPr/>
          <a:lstStyle/>
          <a:p>
            <a:r>
              <a:rPr lang="en-US" altLang="zh-CN" b="1" dirty="0" smtClean="0"/>
              <a:t>Analysis of cleavage-site patterns in protein precursor sequences with a </a:t>
            </a:r>
            <a:r>
              <a:rPr lang="en-US" altLang="zh-CN" b="1" dirty="0" err="1" smtClean="0"/>
              <a:t>perceptron</a:t>
            </a:r>
            <a:r>
              <a:rPr lang="en-US" altLang="zh-CN" b="1" dirty="0" smtClean="0"/>
              <a:t>-type neural network</a:t>
            </a:r>
            <a:endParaRPr lang="zh-CN" altLang="en-US" dirty="0"/>
          </a:p>
        </p:txBody>
      </p:sp>
      <p:pic>
        <p:nvPicPr>
          <p:cNvPr id="5" name="图片 4" descr="homen3.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背景介绍</a:t>
            </a:r>
            <a:endParaRPr lang="zh-CN" altLang="en-US" dirty="0"/>
          </a:p>
        </p:txBody>
      </p:sp>
      <p:sp>
        <p:nvSpPr>
          <p:cNvPr id="3" name="内容占位符 2"/>
          <p:cNvSpPr>
            <a:spLocks noGrp="1"/>
          </p:cNvSpPr>
          <p:nvPr>
            <p:ph idx="1"/>
          </p:nvPr>
        </p:nvSpPr>
        <p:spPr>
          <a:xfrm>
            <a:off x="457200" y="1268760"/>
            <a:ext cx="8229600" cy="4857403"/>
          </a:xfrm>
        </p:spPr>
        <p:txBody>
          <a:bodyPr>
            <a:normAutofit/>
          </a:bodyPr>
          <a:lstStyle/>
          <a:p>
            <a:pPr>
              <a:buFont typeface="Wingdings" pitchFamily="2" charset="2"/>
              <a:buChar char="u"/>
            </a:pPr>
            <a:r>
              <a:rPr lang="en-US" altLang="zh-CN" sz="2400" dirty="0" smtClean="0"/>
              <a:t>Many nuclear encoded proteins destined for organelles like mitochondria and chloroplasts are synthesized as precursor proteins in the cytoplasm of the cell. Proteins targeted to the organelles are processed inside of them by special proteases which cleave off N-terminal targeting sequences .</a:t>
            </a:r>
          </a:p>
          <a:p>
            <a:pPr>
              <a:buFont typeface="Wingdings" pitchFamily="2" charset="2"/>
              <a:buChar char="u"/>
            </a:pPr>
            <a:r>
              <a:rPr lang="en-US" altLang="zh-CN" sz="2400" dirty="0" smtClean="0"/>
              <a:t>The cleavage-site region of precursor proteins consists of amino acid sequences showing no or only little homology</a:t>
            </a:r>
            <a:r>
              <a:rPr lang="zh-CN" altLang="en-US" sz="2400" dirty="0" smtClean="0"/>
              <a:t>（无专一性）</a:t>
            </a:r>
            <a:endParaRPr lang="en-US" altLang="zh-CN" sz="2400" dirty="0" smtClean="0"/>
          </a:p>
          <a:p>
            <a:pPr>
              <a:buFont typeface="Wingdings" pitchFamily="2" charset="2"/>
              <a:buChar char="u"/>
            </a:pPr>
            <a:r>
              <a:rPr lang="en-US" altLang="zh-CN" sz="2400" dirty="0" smtClean="0"/>
              <a:t>among other functional important sequences the classification of targeting peptides and their cleavage-sites of nuclear encoded organelle proteins will be helpful for understanding genome organization.</a:t>
            </a:r>
            <a:endParaRPr lang="zh-CN" alt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研究现状</a:t>
            </a:r>
            <a:endParaRPr lang="zh-CN" altLang="en-US" dirty="0"/>
          </a:p>
        </p:txBody>
      </p:sp>
      <p:sp>
        <p:nvSpPr>
          <p:cNvPr id="3" name="内容占位符 2"/>
          <p:cNvSpPr>
            <a:spLocks noGrp="1"/>
          </p:cNvSpPr>
          <p:nvPr>
            <p:ph idx="1"/>
          </p:nvPr>
        </p:nvSpPr>
        <p:spPr>
          <a:xfrm>
            <a:off x="457200" y="1268761"/>
            <a:ext cx="8229600" cy="1512167"/>
          </a:xfrm>
        </p:spPr>
        <p:txBody>
          <a:bodyPr>
            <a:normAutofit fontScale="92500" lnSpcReduction="10000"/>
          </a:bodyPr>
          <a:lstStyle/>
          <a:p>
            <a:r>
              <a:rPr lang="en-US" altLang="zh-CN" sz="2400" dirty="0" smtClean="0"/>
              <a:t>Alignment procedures and statistical approaches led to the discovery of several rules describing cleavage-site regions already, e.g. the well known “-3, -1 rule”  for </a:t>
            </a:r>
            <a:r>
              <a:rPr lang="en-US" altLang="zh-CN" sz="2400" dirty="0" err="1" smtClean="0"/>
              <a:t>eubacterial</a:t>
            </a:r>
            <a:r>
              <a:rPr lang="en-US" altLang="zh-CN" sz="2400" dirty="0" smtClean="0"/>
              <a:t> and eukaryotic </a:t>
            </a:r>
            <a:r>
              <a:rPr lang="en-US" altLang="zh-CN" sz="2400" dirty="0" err="1" smtClean="0"/>
              <a:t>secretory</a:t>
            </a:r>
            <a:r>
              <a:rPr lang="en-US" altLang="zh-CN" sz="2400" dirty="0" smtClean="0"/>
              <a:t> targeting signals</a:t>
            </a:r>
            <a:r>
              <a:rPr lang="zh-CN" altLang="en-US" dirty="0" smtClean="0"/>
              <a:t>。</a:t>
            </a:r>
            <a:endParaRPr lang="zh-CN" altLang="en-US" dirty="0"/>
          </a:p>
        </p:txBody>
      </p:sp>
      <p:pic>
        <p:nvPicPr>
          <p:cNvPr id="5" name="图片 4" descr="QQ图片20161019203429.png"/>
          <p:cNvPicPr>
            <a:picLocks noChangeAspect="1"/>
          </p:cNvPicPr>
          <p:nvPr/>
        </p:nvPicPr>
        <p:blipFill>
          <a:blip r:embed="rId2" cstate="print"/>
          <a:stretch>
            <a:fillRect/>
          </a:stretch>
        </p:blipFill>
        <p:spPr>
          <a:xfrm>
            <a:off x="323528" y="260648"/>
            <a:ext cx="8136904" cy="4536504"/>
          </a:xfrm>
          <a:prstGeom prst="rect">
            <a:avLst/>
          </a:prstGeom>
        </p:spPr>
      </p:pic>
      <p:pic>
        <p:nvPicPr>
          <p:cNvPr id="6" name="图片 5" descr="QQ图片20161019204141.png"/>
          <p:cNvPicPr>
            <a:picLocks noChangeAspect="1"/>
          </p:cNvPicPr>
          <p:nvPr/>
        </p:nvPicPr>
        <p:blipFill>
          <a:blip r:embed="rId3" cstate="print"/>
          <a:stretch>
            <a:fillRect/>
          </a:stretch>
        </p:blipFill>
        <p:spPr>
          <a:xfrm>
            <a:off x="323528" y="-7110"/>
            <a:ext cx="8439082" cy="4876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8"/>
            <a:ext cx="8496944" cy="5904656"/>
          </a:xfrm>
        </p:spPr>
        <p:txBody>
          <a:bodyPr>
            <a:normAutofit/>
          </a:bodyPr>
          <a:lstStyle/>
          <a:p>
            <a:pPr>
              <a:buFont typeface="Wingdings" pitchFamily="2" charset="2"/>
              <a:buChar char="u"/>
            </a:pPr>
            <a:r>
              <a:rPr lang="en-US" altLang="zh-CN" sz="2400" dirty="0" smtClean="0"/>
              <a:t>Using these rules for prediction leads to accuracies less than 100% which still is not sufficient for an accurate analysis of chromosome organization</a:t>
            </a:r>
            <a:r>
              <a:rPr lang="zh-CN" altLang="en-US" sz="2400" dirty="0" smtClean="0"/>
              <a:t>。</a:t>
            </a:r>
            <a:endParaRPr lang="en-US" altLang="zh-CN" sz="2400" dirty="0" smtClean="0"/>
          </a:p>
          <a:p>
            <a:pPr>
              <a:buFont typeface="Wingdings" pitchFamily="2" charset="2"/>
              <a:buChar char="u"/>
            </a:pPr>
            <a:r>
              <a:rPr lang="en-US" altLang="zh-CN" sz="2400" dirty="0" smtClean="0"/>
              <a:t>For an identification of locally encoded sequence patterns improved results for sequence classification and prediction can already be obtained with a </a:t>
            </a:r>
            <a:r>
              <a:rPr lang="en-US" altLang="zh-CN" sz="2400" dirty="0" err="1" smtClean="0"/>
              <a:t>Perceptron</a:t>
            </a:r>
            <a:r>
              <a:rPr lang="en-US" altLang="zh-CN" sz="2400" dirty="0" smtClean="0"/>
              <a:t>-type neural network although it still has limitations due to its architecture</a:t>
            </a:r>
            <a:r>
              <a:rPr lang="zh-CN" altLang="en-US" sz="2400" dirty="0" smtClean="0"/>
              <a:t>。</a:t>
            </a:r>
            <a:endParaRPr lang="en-US" altLang="zh-CN" sz="2400" dirty="0" smtClean="0"/>
          </a:p>
          <a:p>
            <a:pPr>
              <a:buFont typeface="Wingdings" pitchFamily="2" charset="2"/>
              <a:buChar char="u"/>
            </a:pPr>
            <a:r>
              <a:rPr lang="en-US" altLang="zh-CN" sz="2400" dirty="0" smtClean="0"/>
              <a:t> a </a:t>
            </a:r>
            <a:r>
              <a:rPr lang="en-US" altLang="zh-CN" sz="2400" dirty="0" err="1" smtClean="0"/>
              <a:t>Perceptron</a:t>
            </a:r>
            <a:r>
              <a:rPr lang="en-US" altLang="zh-CN" sz="2400" dirty="0" smtClean="0"/>
              <a:t>-type neural network to the identification of cleavage-site features which allows a property-based analysis of protein sequence data combined with a neural network feature </a:t>
            </a:r>
            <a:r>
              <a:rPr lang="en-US" altLang="zh-CN" sz="2400" dirty="0" smtClean="0"/>
              <a:t>extraction</a:t>
            </a:r>
            <a:r>
              <a:rPr lang="zh-CN" altLang="en-US" sz="2400" dirty="0" smtClean="0"/>
              <a:t>。</a:t>
            </a:r>
            <a:r>
              <a:rPr lang="en-US" altLang="zh-CN" sz="2400" dirty="0" smtClean="0"/>
              <a:t> </a:t>
            </a:r>
            <a:r>
              <a:rPr lang="en-US" altLang="zh-CN" sz="2400" dirty="0" smtClean="0"/>
              <a:t>contrast to most earlier approaches to this problem, the cleavage-site sequences are described in terms of four </a:t>
            </a:r>
            <a:r>
              <a:rPr lang="en-US" altLang="zh-CN" sz="2400" dirty="0" err="1" smtClean="0"/>
              <a:t>physico</a:t>
            </a:r>
            <a:r>
              <a:rPr lang="en-US" altLang="zh-CN" sz="2400" dirty="0" smtClean="0"/>
              <a:t>-chemical amino acid properties which have been identified to be useful for cleavage-site analysis : </a:t>
            </a:r>
            <a:r>
              <a:rPr lang="en-US" altLang="zh-CN" sz="2400" dirty="0" err="1" smtClean="0">
                <a:solidFill>
                  <a:srgbClr val="FF0000"/>
                </a:solidFill>
              </a:rPr>
              <a:t>Hydrophobicity</a:t>
            </a:r>
            <a:r>
              <a:rPr lang="en-US" altLang="zh-CN" sz="2400" dirty="0" smtClean="0"/>
              <a:t>, </a:t>
            </a:r>
            <a:r>
              <a:rPr lang="en-US" altLang="zh-CN" sz="2400" dirty="0" err="1" smtClean="0">
                <a:solidFill>
                  <a:srgbClr val="FF0000"/>
                </a:solidFill>
              </a:rPr>
              <a:t>hydrophilicity</a:t>
            </a:r>
            <a:r>
              <a:rPr lang="en-US" altLang="zh-CN" sz="2400" dirty="0" smtClean="0"/>
              <a:t> </a:t>
            </a:r>
            <a:r>
              <a:rPr lang="en-US" altLang="zh-CN" sz="2400" dirty="0" smtClean="0">
                <a:solidFill>
                  <a:srgbClr val="FF0000"/>
                </a:solidFill>
              </a:rPr>
              <a:t>, polarity</a:t>
            </a:r>
            <a:r>
              <a:rPr lang="en-US" altLang="zh-CN" sz="2400" dirty="0" smtClean="0"/>
              <a:t> , and </a:t>
            </a:r>
            <a:r>
              <a:rPr lang="en-US" altLang="zh-CN" sz="2400" dirty="0" smtClean="0">
                <a:solidFill>
                  <a:srgbClr val="FF0000"/>
                </a:solidFill>
              </a:rPr>
              <a:t>side-chain volume</a:t>
            </a:r>
            <a:r>
              <a:rPr lang="en-US" altLang="zh-CN" sz="2400" dirty="0" smtClean="0"/>
              <a:t> </a:t>
            </a:r>
            <a:endParaRPr lang="zh-CN"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a:bodyPr>
          <a:lstStyle/>
          <a:p>
            <a:r>
              <a:rPr lang="en-US" altLang="zh-CN" sz="2400" dirty="0" smtClean="0"/>
              <a:t>An evolutionary computing algorithm, the simple Evolution Strategy , was used for network training instead of the commonly used generalizing delta rule</a:t>
            </a:r>
            <a:r>
              <a:rPr lang="zh-CN" altLang="en-US" sz="2400" dirty="0" smtClean="0"/>
              <a:t>。</a:t>
            </a:r>
            <a:endParaRPr lang="en-US" altLang="zh-CN" sz="2400" dirty="0" smtClean="0"/>
          </a:p>
          <a:p>
            <a:r>
              <a:rPr lang="en-US" altLang="zh-CN" sz="2400" dirty="0" smtClean="0"/>
              <a:t>Although these multilayer networks appear to be well suited for </a:t>
            </a:r>
            <a:r>
              <a:rPr lang="en-US" altLang="zh-CN" sz="2400" dirty="0" smtClean="0"/>
              <a:t>the development </a:t>
            </a:r>
            <a:r>
              <a:rPr lang="en-US" altLang="zh-CN" sz="2400" dirty="0" smtClean="0"/>
              <a:t>of prediction systems they lack the possibility to </a:t>
            </a:r>
            <a:r>
              <a:rPr lang="en-US" altLang="zh-CN" sz="2400" dirty="0" err="1" smtClean="0"/>
              <a:t>explicitely</a:t>
            </a:r>
            <a:r>
              <a:rPr lang="en-US" altLang="zh-CN" sz="2400" dirty="0" smtClean="0"/>
              <a:t> show what the important </a:t>
            </a:r>
            <a:r>
              <a:rPr lang="en-US" altLang="zh-CN" sz="2400" dirty="0" smtClean="0"/>
              <a:t>sequence features </a:t>
            </a:r>
            <a:r>
              <a:rPr lang="en-US" altLang="zh-CN" sz="2400" dirty="0" smtClean="0"/>
              <a:t>are. </a:t>
            </a:r>
            <a:r>
              <a:rPr lang="en-US" altLang="zh-CN" sz="2400" dirty="0" smtClean="0"/>
              <a:t>non-symbolic </a:t>
            </a:r>
            <a:r>
              <a:rPr lang="en-US" altLang="zh-CN" sz="2400" dirty="0" smtClean="0"/>
              <a:t>technique itself, </a:t>
            </a:r>
            <a:r>
              <a:rPr lang="en-US" altLang="zh-CN" sz="2400" dirty="0" smtClean="0"/>
              <a:t>many investigations </a:t>
            </a:r>
            <a:r>
              <a:rPr lang="en-US" altLang="zh-CN" sz="2400" dirty="0" smtClean="0"/>
              <a:t>using neural networks are based on a sequence representation in terms of binary </a:t>
            </a:r>
            <a:r>
              <a:rPr lang="en-US" altLang="zh-CN" sz="2400" dirty="0" smtClean="0"/>
              <a:t>numbers representing </a:t>
            </a:r>
            <a:r>
              <a:rPr lang="en-US" altLang="zh-CN" sz="2400" dirty="0" smtClean="0"/>
              <a:t>characters rather than </a:t>
            </a:r>
            <a:r>
              <a:rPr lang="en-US" altLang="zh-CN" sz="2400" dirty="0" err="1" smtClean="0"/>
              <a:t>physico</a:t>
            </a:r>
            <a:r>
              <a:rPr lang="en-US" altLang="zh-CN" sz="2400" dirty="0" smtClean="0"/>
              <a:t>-chemical property values</a:t>
            </a:r>
            <a:r>
              <a:rPr lang="en-US" altLang="zh-CN" sz="2400" dirty="0" smtClean="0"/>
              <a:t>.</a:t>
            </a:r>
          </a:p>
          <a:p>
            <a:r>
              <a:rPr lang="en-US" altLang="zh-CN" sz="2400" dirty="0" smtClean="0"/>
              <a:t>The </a:t>
            </a:r>
            <a:r>
              <a:rPr lang="en-US" altLang="zh-CN" sz="2400" dirty="0" smtClean="0"/>
              <a:t>obtained optimized </a:t>
            </a:r>
            <a:r>
              <a:rPr lang="en-US" altLang="zh-CN" sz="2400" dirty="0" smtClean="0"/>
              <a:t>networks have been analyzed using </a:t>
            </a:r>
            <a:r>
              <a:rPr lang="en-US" altLang="zh-CN" sz="2400" dirty="0" smtClean="0">
                <a:solidFill>
                  <a:srgbClr val="FF0000"/>
                </a:solidFill>
              </a:rPr>
              <a:t>Hinton-diagrams</a:t>
            </a:r>
            <a:r>
              <a:rPr lang="en-US" altLang="zh-CN" sz="2400" dirty="0" smtClean="0"/>
              <a:t> which offers the </a:t>
            </a:r>
            <a:r>
              <a:rPr lang="en-US" altLang="zh-CN" sz="2400" dirty="0" err="1" smtClean="0"/>
              <a:t>possibilty</a:t>
            </a:r>
            <a:r>
              <a:rPr lang="en-US" altLang="zh-CN" sz="2400" dirty="0" smtClean="0"/>
              <a:t> to </a:t>
            </a:r>
            <a:r>
              <a:rPr lang="en-US" altLang="zh-CN" sz="2400" dirty="0" err="1" smtClean="0"/>
              <a:t>interprete</a:t>
            </a:r>
            <a:r>
              <a:rPr lang="en-US" altLang="zh-CN" sz="2400" dirty="0" smtClean="0"/>
              <a:t> </a:t>
            </a:r>
            <a:r>
              <a:rPr lang="en-US" altLang="zh-CN" sz="2400" dirty="0" smtClean="0"/>
              <a:t>a network's </a:t>
            </a:r>
            <a:r>
              <a:rPr lang="en-US" altLang="zh-CN" sz="2400" dirty="0" smtClean="0"/>
              <a:t>weight values </a:t>
            </a:r>
            <a:r>
              <a:rPr lang="en-US" altLang="zh-CN" sz="2400" dirty="0" err="1" smtClean="0"/>
              <a:t>wjj</a:t>
            </a:r>
            <a:endParaRPr lang="zh-CN" alt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fldl.stanford.edu/wiki/images/9/99/Network331.png"/>
          <p:cNvPicPr>
            <a:picLocks noChangeAspect="1" noChangeArrowheads="1"/>
          </p:cNvPicPr>
          <p:nvPr/>
        </p:nvPicPr>
        <p:blipFill>
          <a:blip r:embed="rId2" cstate="print"/>
          <a:srcRect/>
          <a:stretch>
            <a:fillRect/>
          </a:stretch>
        </p:blipFill>
        <p:spPr bwMode="auto">
          <a:xfrm>
            <a:off x="467544" y="260648"/>
            <a:ext cx="8316416" cy="4608512"/>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8229600" cy="1143000"/>
          </a:xfrm>
        </p:spPr>
        <p:txBody>
          <a:bodyPr/>
          <a:lstStyle/>
          <a:p>
            <a:pPr algn="l"/>
            <a:r>
              <a:rPr lang="en-US" altLang="zh-CN" dirty="0" smtClean="0"/>
              <a:t>methods</a:t>
            </a:r>
            <a:endParaRPr lang="zh-CN" altLang="en-US" dirty="0"/>
          </a:p>
        </p:txBody>
      </p:sp>
      <p:sp>
        <p:nvSpPr>
          <p:cNvPr id="3" name="内容占位符 2"/>
          <p:cNvSpPr>
            <a:spLocks noGrp="1"/>
          </p:cNvSpPr>
          <p:nvPr>
            <p:ph idx="1"/>
          </p:nvPr>
        </p:nvSpPr>
        <p:spPr>
          <a:xfrm>
            <a:off x="0" y="980728"/>
            <a:ext cx="8568952" cy="5661248"/>
          </a:xfrm>
        </p:spPr>
        <p:txBody>
          <a:bodyPr>
            <a:normAutofit lnSpcReduction="10000"/>
          </a:bodyPr>
          <a:lstStyle/>
          <a:p>
            <a:pPr>
              <a:buClr>
                <a:schemeClr val="tx2">
                  <a:lumMod val="50000"/>
                </a:schemeClr>
              </a:buClr>
              <a:buFont typeface="Wingdings" pitchFamily="2" charset="2"/>
              <a:buChar char="u"/>
            </a:pPr>
            <a:r>
              <a:rPr lang="en-US" altLang="zh-CN" b="1" i="1" dirty="0" smtClean="0"/>
              <a:t>Data selection and preparation</a:t>
            </a:r>
          </a:p>
          <a:p>
            <a:pPr>
              <a:spcBef>
                <a:spcPts val="0"/>
              </a:spcBef>
              <a:buNone/>
            </a:pPr>
            <a:r>
              <a:rPr lang="en-US" altLang="zh-CN" dirty="0" smtClean="0"/>
              <a:t>       </a:t>
            </a:r>
            <a:r>
              <a:rPr lang="en-US" altLang="zh-CN" sz="2800" dirty="0" smtClean="0">
                <a:solidFill>
                  <a:srgbClr val="FF0000"/>
                </a:solidFill>
              </a:rPr>
              <a:t>24</a:t>
            </a:r>
            <a:r>
              <a:rPr lang="en-US" altLang="zh-CN" sz="2800" dirty="0" smtClean="0"/>
              <a:t> </a:t>
            </a:r>
            <a:r>
              <a:rPr lang="en-US" altLang="zh-CN" sz="2800" dirty="0" err="1" smtClean="0">
                <a:solidFill>
                  <a:srgbClr val="FF0000"/>
                </a:solidFill>
              </a:rPr>
              <a:t>E.coli</a:t>
            </a:r>
            <a:r>
              <a:rPr lang="en-US" altLang="zh-CN" sz="2800" dirty="0" smtClean="0"/>
              <a:t> </a:t>
            </a:r>
            <a:r>
              <a:rPr lang="en-US" altLang="zh-CN" sz="2800" dirty="0" err="1" smtClean="0"/>
              <a:t>periplasmic</a:t>
            </a:r>
            <a:r>
              <a:rPr lang="en-US" altLang="zh-CN" sz="2800" dirty="0" smtClean="0"/>
              <a:t> protein precursors, </a:t>
            </a:r>
            <a:r>
              <a:rPr lang="en-US" altLang="zh-CN" sz="2800" dirty="0" smtClean="0">
                <a:solidFill>
                  <a:srgbClr val="FF0000"/>
                </a:solidFill>
              </a:rPr>
              <a:t>27</a:t>
            </a:r>
            <a:r>
              <a:rPr lang="en-US" altLang="zh-CN" sz="2800" dirty="0" smtClean="0"/>
              <a:t> chloroplast precursor sequences from </a:t>
            </a:r>
            <a:r>
              <a:rPr lang="en-US" altLang="zh-CN" sz="2800" dirty="0" smtClean="0">
                <a:solidFill>
                  <a:srgbClr val="FF0000"/>
                </a:solidFill>
              </a:rPr>
              <a:t>spinach</a:t>
            </a:r>
            <a:r>
              <a:rPr lang="en-US" altLang="zh-CN" sz="2800" dirty="0" smtClean="0"/>
              <a:t>, and </a:t>
            </a:r>
            <a:r>
              <a:rPr lang="en-US" altLang="zh-CN" sz="2800" dirty="0" smtClean="0">
                <a:solidFill>
                  <a:srgbClr val="FF0000"/>
                </a:solidFill>
              </a:rPr>
              <a:t>39</a:t>
            </a:r>
            <a:r>
              <a:rPr lang="en-US" altLang="zh-CN" sz="2800" dirty="0" smtClean="0"/>
              <a:t> </a:t>
            </a:r>
            <a:r>
              <a:rPr lang="en-US" altLang="zh-CN" sz="2800" dirty="0" smtClean="0">
                <a:solidFill>
                  <a:srgbClr val="FF0000"/>
                </a:solidFill>
              </a:rPr>
              <a:t>human</a:t>
            </a:r>
            <a:r>
              <a:rPr lang="en-US" altLang="zh-CN" sz="2800" dirty="0" smtClean="0"/>
              <a:t> mitochondrial  precursor proteins with experimentally confirmed cleavage-sites were selected from the </a:t>
            </a:r>
            <a:r>
              <a:rPr lang="en-US" altLang="zh-CN" sz="2800" dirty="0" err="1" smtClean="0"/>
              <a:t>SwissProt</a:t>
            </a:r>
            <a:r>
              <a:rPr lang="en-US" altLang="zh-CN" sz="2800" dirty="0" smtClean="0"/>
              <a:t> database.</a:t>
            </a:r>
          </a:p>
          <a:p>
            <a:pPr>
              <a:buNone/>
            </a:pPr>
            <a:r>
              <a:rPr lang="en-US" altLang="zh-CN" sz="2800" dirty="0" smtClean="0"/>
              <a:t>Training </a:t>
            </a:r>
            <a:r>
              <a:rPr lang="en-US" altLang="zh-CN" sz="2800" dirty="0" err="1" smtClean="0"/>
              <a:t>seq</a:t>
            </a:r>
            <a:r>
              <a:rPr lang="en-US" altLang="zh-CN" sz="2800" dirty="0" smtClean="0"/>
              <a:t> </a:t>
            </a:r>
            <a:r>
              <a:rPr lang="en-US" altLang="zh-CN" sz="2800" dirty="0" err="1" smtClean="0"/>
              <a:t>vs</a:t>
            </a:r>
            <a:r>
              <a:rPr lang="en-US" altLang="zh-CN" sz="2800" dirty="0" smtClean="0"/>
              <a:t> test set</a:t>
            </a:r>
            <a:r>
              <a:rPr lang="en-US" altLang="zh-CN" sz="2800" dirty="0" smtClean="0">
                <a:sym typeface="Wingdings" pitchFamily="2" charset="2"/>
              </a:rPr>
              <a:t>(7:3)</a:t>
            </a:r>
            <a:endParaRPr lang="en-US" altLang="zh-CN" sz="2800" dirty="0" smtClean="0"/>
          </a:p>
          <a:p>
            <a:pPr>
              <a:buNone/>
            </a:pPr>
            <a:r>
              <a:rPr lang="en-US" altLang="zh-CN" sz="2800" dirty="0" smtClean="0"/>
              <a:t>    17 </a:t>
            </a:r>
            <a:r>
              <a:rPr lang="en-US" altLang="zh-CN" sz="2800" i="1" dirty="0" err="1" smtClean="0"/>
              <a:t>vs</a:t>
            </a:r>
            <a:r>
              <a:rPr lang="en-US" altLang="zh-CN" sz="2800" i="1" dirty="0" smtClean="0"/>
              <a:t>  7 (</a:t>
            </a:r>
            <a:r>
              <a:rPr lang="en-US" altLang="zh-CN" sz="2800" i="1" dirty="0" err="1" smtClean="0"/>
              <a:t>E.coli</a:t>
            </a:r>
            <a:r>
              <a:rPr lang="en-US" altLang="zh-CN" sz="2800" i="1" dirty="0" smtClean="0"/>
              <a:t>)</a:t>
            </a:r>
          </a:p>
          <a:p>
            <a:pPr>
              <a:buNone/>
            </a:pPr>
            <a:r>
              <a:rPr lang="en-US" altLang="zh-CN" sz="2800" dirty="0" smtClean="0"/>
              <a:t>   	19 </a:t>
            </a:r>
            <a:r>
              <a:rPr lang="en-US" altLang="zh-CN" sz="2800" dirty="0" err="1" smtClean="0"/>
              <a:t>vs</a:t>
            </a:r>
            <a:r>
              <a:rPr lang="en-US" altLang="zh-CN" sz="2800" dirty="0" smtClean="0"/>
              <a:t> 8 (chloroplast)</a:t>
            </a:r>
          </a:p>
          <a:p>
            <a:pPr>
              <a:buNone/>
            </a:pPr>
            <a:r>
              <a:rPr lang="en-US" altLang="zh-CN" sz="2800" dirty="0" smtClean="0"/>
              <a:t>	27 </a:t>
            </a:r>
            <a:r>
              <a:rPr lang="en-US" altLang="zh-CN" sz="2800" dirty="0" err="1" smtClean="0"/>
              <a:t>vs</a:t>
            </a:r>
            <a:r>
              <a:rPr lang="en-US" altLang="zh-CN" sz="2800" dirty="0" smtClean="0"/>
              <a:t> 12 (mitochondrial )</a:t>
            </a:r>
          </a:p>
          <a:p>
            <a:pPr>
              <a:buNone/>
            </a:pPr>
            <a:r>
              <a:rPr lang="en-US" altLang="zh-CN" sz="2800" dirty="0" smtClean="0"/>
              <a:t>The training data(positions -10 to +2)--- </a:t>
            </a:r>
            <a:r>
              <a:rPr lang="en-US" altLang="zh-CN" sz="2800" dirty="0" smtClean="0">
                <a:solidFill>
                  <a:srgbClr val="00B050"/>
                </a:solidFill>
              </a:rPr>
              <a:t>12-residue windows </a:t>
            </a:r>
            <a:r>
              <a:rPr lang="en-US" altLang="zh-CN" sz="2800" dirty="0" smtClean="0"/>
              <a:t>served as positive examples,(positive examples:negative examples=1:3)</a:t>
            </a:r>
            <a:endParaRPr lang="zh-CN" altLang="en-US" sz="2800" dirty="0" smtClean="0"/>
          </a:p>
          <a:p>
            <a:pPr>
              <a:buNone/>
            </a:pPr>
            <a:endParaRPr lang="en-US" altLang="zh-CN" sz="2000" dirty="0" smtClean="0"/>
          </a:p>
          <a:p>
            <a:pPr>
              <a:buNone/>
            </a:pPr>
            <a:endParaRPr lang="zh-CN" alt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methods</a:t>
            </a:r>
            <a:endParaRPr lang="zh-CN" altLang="en-US" dirty="0"/>
          </a:p>
        </p:txBody>
      </p:sp>
      <p:sp>
        <p:nvSpPr>
          <p:cNvPr id="3" name="内容占位符 2"/>
          <p:cNvSpPr>
            <a:spLocks noGrp="1"/>
          </p:cNvSpPr>
          <p:nvPr>
            <p:ph idx="1"/>
          </p:nvPr>
        </p:nvSpPr>
        <p:spPr>
          <a:xfrm>
            <a:off x="0" y="1340768"/>
            <a:ext cx="8964488" cy="576064"/>
          </a:xfrm>
        </p:spPr>
        <p:txBody>
          <a:bodyPr>
            <a:normAutofit lnSpcReduction="10000"/>
          </a:bodyPr>
          <a:lstStyle/>
          <a:p>
            <a:pPr>
              <a:buClr>
                <a:schemeClr val="tx2"/>
              </a:buClr>
              <a:buFont typeface="Wingdings" pitchFamily="2" charset="2"/>
              <a:buChar char="u"/>
            </a:pPr>
            <a:r>
              <a:rPr lang="en-US" altLang="zh-CN" b="1" i="1" dirty="0" smtClean="0"/>
              <a:t>Network architecture and training technique</a:t>
            </a:r>
          </a:p>
          <a:p>
            <a:pPr>
              <a:buClr>
                <a:schemeClr val="tx2"/>
              </a:buClr>
              <a:buNone/>
            </a:pPr>
            <a:endParaRPr lang="zh-CN" altLang="en-US" dirty="0"/>
          </a:p>
        </p:txBody>
      </p:sp>
      <p:pic>
        <p:nvPicPr>
          <p:cNvPr id="4" name="图片 3" descr="QQ图片20161018200948.png"/>
          <p:cNvPicPr>
            <a:picLocks noChangeAspect="1"/>
          </p:cNvPicPr>
          <p:nvPr/>
        </p:nvPicPr>
        <p:blipFill>
          <a:blip r:embed="rId2" cstate="print"/>
          <a:stretch>
            <a:fillRect/>
          </a:stretch>
        </p:blipFill>
        <p:spPr>
          <a:xfrm>
            <a:off x="1331640" y="2132856"/>
            <a:ext cx="6264696" cy="3602732"/>
          </a:xfrm>
          <a:prstGeom prst="rect">
            <a:avLst/>
          </a:prstGeom>
        </p:spPr>
      </p:pic>
      <p:sp>
        <p:nvSpPr>
          <p:cNvPr id="6" name="TextBox 5"/>
          <p:cNvSpPr txBox="1"/>
          <p:nvPr/>
        </p:nvSpPr>
        <p:spPr>
          <a:xfrm>
            <a:off x="2339752" y="6021288"/>
            <a:ext cx="4104456" cy="369332"/>
          </a:xfrm>
          <a:prstGeom prst="rect">
            <a:avLst/>
          </a:prstGeom>
          <a:noFill/>
        </p:spPr>
        <p:txBody>
          <a:bodyPr wrap="square" rtlCol="0">
            <a:spAutoFit/>
          </a:bodyPr>
          <a:lstStyle/>
          <a:p>
            <a:r>
              <a:rPr lang="zh-CN" altLang="en-US" dirty="0" smtClean="0"/>
              <a:t>感知机神经网络模型示意图</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method</a:t>
            </a:r>
            <a:endParaRPr lang="zh-CN" altLang="en-US" dirty="0"/>
          </a:p>
        </p:txBody>
      </p:sp>
      <p:pic>
        <p:nvPicPr>
          <p:cNvPr id="4" name="内容占位符 3" descr="QQ图片20161018201902.png"/>
          <p:cNvPicPr>
            <a:picLocks noGrp="1" noChangeAspect="1"/>
          </p:cNvPicPr>
          <p:nvPr>
            <p:ph idx="1"/>
          </p:nvPr>
        </p:nvPicPr>
        <p:blipFill>
          <a:blip r:embed="rId2" cstate="print"/>
          <a:stretch>
            <a:fillRect/>
          </a:stretch>
        </p:blipFill>
        <p:spPr>
          <a:xfrm>
            <a:off x="611560" y="1484784"/>
            <a:ext cx="8064896" cy="4392488"/>
          </a:xfrm>
        </p:spPr>
      </p:pic>
      <p:sp>
        <p:nvSpPr>
          <p:cNvPr id="5" name="TextBox 4"/>
          <p:cNvSpPr txBox="1"/>
          <p:nvPr/>
        </p:nvSpPr>
        <p:spPr>
          <a:xfrm>
            <a:off x="1835696" y="1052736"/>
            <a:ext cx="5832648" cy="523220"/>
          </a:xfrm>
          <a:prstGeom prst="rect">
            <a:avLst/>
          </a:prstGeom>
          <a:noFill/>
        </p:spPr>
        <p:txBody>
          <a:bodyPr wrap="square" rtlCol="0">
            <a:spAutoFit/>
          </a:bodyPr>
          <a:lstStyle/>
          <a:p>
            <a:r>
              <a:rPr lang="en-US" altLang="zh-CN" sz="2800" dirty="0" smtClean="0">
                <a:solidFill>
                  <a:srgbClr val="FF0000"/>
                </a:solidFill>
              </a:rPr>
              <a:t>The normalized property scales</a:t>
            </a:r>
            <a:endParaRPr lang="zh-CN" altLang="en-US" sz="28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8229600" cy="908720"/>
          </a:xfrm>
        </p:spPr>
        <p:txBody>
          <a:bodyPr>
            <a:normAutofit fontScale="90000"/>
          </a:bodyPr>
          <a:lstStyle/>
          <a:p>
            <a:r>
              <a:rPr lang="en-US" altLang="zh-CN" u="sng" dirty="0" smtClean="0"/>
              <a:t>Genetic algorithm</a:t>
            </a:r>
            <a:r>
              <a:rPr lang="en-US" altLang="zh-CN" dirty="0" smtClean="0"/>
              <a:t> </a:t>
            </a:r>
            <a:r>
              <a:rPr lang="zh-CN" altLang="en-US" dirty="0" smtClean="0"/>
              <a:t>（</a:t>
            </a:r>
            <a:r>
              <a:rPr lang="en-US" altLang="zh-CN" dirty="0" smtClean="0"/>
              <a:t>GA</a:t>
            </a:r>
            <a:r>
              <a:rPr lang="zh-CN" altLang="en-US" dirty="0" smtClean="0"/>
              <a:t>）</a:t>
            </a:r>
            <a:br>
              <a:rPr lang="zh-CN" altLang="en-US" dirty="0" smtClean="0"/>
            </a:br>
            <a:endParaRPr lang="zh-CN" altLang="en-US" dirty="0"/>
          </a:p>
        </p:txBody>
      </p:sp>
      <p:sp>
        <p:nvSpPr>
          <p:cNvPr id="3" name="内容占位符 2"/>
          <p:cNvSpPr>
            <a:spLocks noGrp="1"/>
          </p:cNvSpPr>
          <p:nvPr>
            <p:ph idx="1"/>
          </p:nvPr>
        </p:nvSpPr>
        <p:spPr>
          <a:xfrm>
            <a:off x="0" y="764704"/>
            <a:ext cx="9144000" cy="6696744"/>
          </a:xfrm>
        </p:spPr>
        <p:txBody>
          <a:bodyPr>
            <a:normAutofit/>
          </a:bodyPr>
          <a:lstStyle/>
          <a:p>
            <a:r>
              <a:rPr lang="zh-CN" altLang="en-US" sz="3400" b="1" dirty="0"/>
              <a:t>借鉴生物界自然选择和自然遗传机制的随机化搜索算法</a:t>
            </a:r>
            <a:r>
              <a:rPr lang="zh-CN" altLang="en-US" sz="3400" b="1" dirty="0" smtClean="0"/>
              <a:t>。模</a:t>
            </a:r>
            <a:r>
              <a:rPr lang="zh-CN" altLang="en-US" sz="3400" b="1" dirty="0"/>
              <a:t>拟自然选择和自然遗传过程中发生的繁殖、交叉和基因突变现象</a:t>
            </a:r>
            <a:r>
              <a:rPr lang="zh-CN" altLang="en-US" sz="3400" b="1" dirty="0" smtClean="0"/>
              <a:t>。</a:t>
            </a:r>
            <a:r>
              <a:rPr lang="zh-CN" altLang="en-US" sz="2000" dirty="0" smtClean="0"/>
              <a:t>遗传算法通常实现方式为一种计算机模拟。对于一个最优化问题，一定数量的候选解（称为个体）的抽象表示（称为染色体）的种群向更好的解进化。传统上，解用二进制表示（即</a:t>
            </a:r>
            <a:r>
              <a:rPr lang="en-US" altLang="zh-CN" sz="2000" dirty="0" smtClean="0"/>
              <a:t>0</a:t>
            </a:r>
            <a:r>
              <a:rPr lang="zh-CN" altLang="en-US" sz="2000" dirty="0" smtClean="0"/>
              <a:t>和</a:t>
            </a:r>
            <a:r>
              <a:rPr lang="en-US" altLang="zh-CN" sz="2000" dirty="0" smtClean="0"/>
              <a:t>1</a:t>
            </a:r>
            <a:r>
              <a:rPr lang="zh-CN" altLang="en-US" sz="2000" dirty="0" smtClean="0"/>
              <a:t>的串），但也可以用其他表示方法</a:t>
            </a:r>
            <a:endParaRPr lang="en-US" altLang="zh-CN" sz="2000" b="1" dirty="0" smtClean="0"/>
          </a:p>
          <a:p>
            <a:r>
              <a:rPr lang="zh-CN" altLang="en-US" sz="3400" b="1" dirty="0"/>
              <a:t>在每次迭代中都保留一组候选解，并按某种指标从解群中选取较优的个体，利用遗传算子</a:t>
            </a:r>
            <a:r>
              <a:rPr lang="en-US" altLang="zh-CN" sz="3400" b="1" dirty="0"/>
              <a:t>(</a:t>
            </a:r>
            <a:r>
              <a:rPr lang="zh-CN" altLang="en-US" sz="3400" b="1" dirty="0"/>
              <a:t>选择、交叉和变异</a:t>
            </a:r>
            <a:r>
              <a:rPr lang="en-US" altLang="zh-CN" sz="3400" b="1" dirty="0"/>
              <a:t>)</a:t>
            </a:r>
            <a:r>
              <a:rPr lang="zh-CN" altLang="en-US" sz="3400" b="1" dirty="0"/>
              <a:t>对这些</a:t>
            </a:r>
            <a:r>
              <a:rPr lang="zh-CN" altLang="en-US" sz="3400" b="1" dirty="0" smtClean="0"/>
              <a:t>个体</a:t>
            </a:r>
            <a:r>
              <a:rPr lang="zh-CN" altLang="en-US" sz="3400" b="1" dirty="0"/>
              <a:t>进行组合，产生新一代的候选解群，重复此过程，直到满足某种收敛指标为</a:t>
            </a:r>
            <a:r>
              <a:rPr lang="zh-CN" altLang="en-US" sz="3400" b="1" dirty="0" smtClean="0"/>
              <a:t>止。</a:t>
            </a:r>
            <a:endParaRPr lang="zh-CN" altLang="en-US" sz="3400" b="1" dirty="0"/>
          </a:p>
          <a:p>
            <a:endParaRPr lang="en-US" altLang="zh-CN" sz="3400" b="1"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1900807"/>
          </a:xfrm>
        </p:spPr>
        <p:txBody>
          <a:bodyPr>
            <a:normAutofit fontScale="70000" lnSpcReduction="20000"/>
          </a:bodyPr>
          <a:lstStyle/>
          <a:p>
            <a:r>
              <a:rPr lang="en-US" altLang="zh-CN" dirty="0" smtClean="0"/>
              <a:t>The single output unit calculates the network's output value (0.0 &lt;y &lt; 1.0)for a given sequence window using a sigmoid function F(x) = 1 / (1 + exp(-x)) as transfer function (</a:t>
            </a:r>
            <a:r>
              <a:rPr lang="en-US" altLang="zh-CN" dirty="0" smtClean="0">
                <a:solidFill>
                  <a:srgbClr val="FF0000"/>
                </a:solidFill>
              </a:rPr>
              <a:t>In contrast to the classical </a:t>
            </a:r>
            <a:r>
              <a:rPr lang="en-US" altLang="zh-CN" dirty="0" err="1" smtClean="0">
                <a:solidFill>
                  <a:srgbClr val="FF0000"/>
                </a:solidFill>
              </a:rPr>
              <a:t>Perceptron</a:t>
            </a:r>
            <a:r>
              <a:rPr lang="en-US" altLang="zh-CN" dirty="0" smtClean="0"/>
              <a:t>) Therefore, the separation of positive and negative examples of a training set is not restricted to linear separation </a:t>
            </a:r>
          </a:p>
        </p:txBody>
      </p:sp>
      <p:pic>
        <p:nvPicPr>
          <p:cNvPr id="4" name="图片 3" descr="QQ图片20161018203031.png"/>
          <p:cNvPicPr>
            <a:picLocks noChangeAspect="1"/>
          </p:cNvPicPr>
          <p:nvPr/>
        </p:nvPicPr>
        <p:blipFill>
          <a:blip r:embed="rId2" cstate="print"/>
          <a:stretch>
            <a:fillRect/>
          </a:stretch>
        </p:blipFill>
        <p:spPr>
          <a:xfrm>
            <a:off x="2771800" y="3356992"/>
            <a:ext cx="3168352" cy="1152128"/>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800px-Sigmoid_Function.png"/>
          <p:cNvPicPr>
            <a:picLocks noGrp="1" noChangeAspect="1"/>
          </p:cNvPicPr>
          <p:nvPr>
            <p:ph idx="1"/>
          </p:nvPr>
        </p:nvPicPr>
        <p:blipFill>
          <a:blip r:embed="rId2" cstate="print"/>
          <a:stretch>
            <a:fillRect/>
          </a:stretch>
        </p:blipFill>
        <p:spPr>
          <a:xfrm>
            <a:off x="179512" y="764704"/>
            <a:ext cx="4176464" cy="3168352"/>
          </a:xfrm>
        </p:spPr>
      </p:pic>
      <p:sp>
        <p:nvSpPr>
          <p:cNvPr id="5" name="TextBox 4"/>
          <p:cNvSpPr txBox="1"/>
          <p:nvPr/>
        </p:nvSpPr>
        <p:spPr>
          <a:xfrm>
            <a:off x="683568" y="188640"/>
            <a:ext cx="5976664" cy="646331"/>
          </a:xfrm>
          <a:prstGeom prst="rect">
            <a:avLst/>
          </a:prstGeom>
          <a:noFill/>
        </p:spPr>
        <p:txBody>
          <a:bodyPr wrap="square" rtlCol="0">
            <a:spAutoFit/>
          </a:bodyPr>
          <a:lstStyle/>
          <a:p>
            <a:r>
              <a:rPr lang="zh-CN" altLang="en-US" dirty="0" smtClean="0"/>
              <a:t>做</a:t>
            </a:r>
            <a:r>
              <a:rPr lang="en-US" altLang="zh-CN" dirty="0" smtClean="0"/>
              <a:t>sigmoid</a:t>
            </a:r>
            <a:r>
              <a:rPr lang="zh-CN" altLang="en-US" dirty="0" smtClean="0"/>
              <a:t>变换的目的是把（</a:t>
            </a:r>
            <a:r>
              <a:rPr lang="en-US" altLang="zh-CN" dirty="0" smtClean="0"/>
              <a:t>-</a:t>
            </a:r>
            <a:r>
              <a:rPr lang="en-US" altLang="zh-CN" dirty="0" err="1" smtClean="0"/>
              <a:t>inf</a:t>
            </a:r>
            <a:r>
              <a:rPr lang="zh-CN" altLang="en-US" dirty="0" smtClean="0"/>
              <a:t>，</a:t>
            </a:r>
            <a:r>
              <a:rPr lang="en-US" altLang="zh-CN" dirty="0" smtClean="0"/>
              <a:t>+</a:t>
            </a:r>
            <a:r>
              <a:rPr lang="en-US" altLang="zh-CN" dirty="0" err="1" smtClean="0"/>
              <a:t>inf</a:t>
            </a:r>
            <a:r>
              <a:rPr lang="zh-CN" altLang="en-US" dirty="0" smtClean="0"/>
              <a:t>）取值范围的信号（用</a:t>
            </a:r>
            <a:r>
              <a:rPr lang="en-US" altLang="zh-CN" dirty="0" smtClean="0"/>
              <a:t>x</a:t>
            </a:r>
            <a:r>
              <a:rPr lang="zh-CN" altLang="en-US" dirty="0" smtClean="0"/>
              <a:t>表示）映射到（</a:t>
            </a:r>
            <a:r>
              <a:rPr lang="en-US" altLang="zh-CN" dirty="0" smtClean="0"/>
              <a:t>0</a:t>
            </a:r>
            <a:r>
              <a:rPr lang="zh-CN" altLang="en-US" dirty="0" smtClean="0"/>
              <a:t>，</a:t>
            </a:r>
            <a:r>
              <a:rPr lang="en-US" altLang="zh-CN" dirty="0" smtClean="0"/>
              <a:t>1</a:t>
            </a:r>
            <a:r>
              <a:rPr lang="zh-CN" altLang="en-US" dirty="0" smtClean="0"/>
              <a:t>）范围内（用</a:t>
            </a:r>
            <a:r>
              <a:rPr lang="en-US" altLang="zh-CN" dirty="0" smtClean="0"/>
              <a:t>y</a:t>
            </a:r>
            <a:r>
              <a:rPr lang="zh-CN" altLang="en-US" dirty="0" smtClean="0"/>
              <a:t>表示）</a:t>
            </a:r>
            <a:endParaRPr lang="zh-CN" altLang="en-US" dirty="0"/>
          </a:p>
        </p:txBody>
      </p:sp>
      <p:pic>
        <p:nvPicPr>
          <p:cNvPr id="6" name="图片 5" descr="32cbeac5eaea9d655b9a50e4d8d0a687_r.png"/>
          <p:cNvPicPr>
            <a:picLocks noChangeAspect="1"/>
          </p:cNvPicPr>
          <p:nvPr/>
        </p:nvPicPr>
        <p:blipFill>
          <a:blip r:embed="rId3" cstate="print"/>
          <a:stretch>
            <a:fillRect/>
          </a:stretch>
        </p:blipFill>
        <p:spPr>
          <a:xfrm>
            <a:off x="251520" y="2060848"/>
            <a:ext cx="8438096" cy="4628572"/>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3052936"/>
          </a:xfrm>
        </p:spPr>
        <p:txBody>
          <a:bodyPr>
            <a:normAutofit/>
          </a:bodyPr>
          <a:lstStyle/>
          <a:p>
            <a:pPr>
              <a:buClr>
                <a:schemeClr val="tx2">
                  <a:lumMod val="50000"/>
                </a:schemeClr>
              </a:buClr>
              <a:buFont typeface="Wingdings" pitchFamily="2" charset="2"/>
              <a:buChar char="u"/>
            </a:pPr>
            <a:r>
              <a:rPr lang="en-US" altLang="zh-CN" sz="2000" dirty="0" smtClean="0"/>
              <a:t>The task was to find the correct weight values </a:t>
            </a:r>
            <a:r>
              <a:rPr lang="en-US" altLang="zh-CN" sz="2000" dirty="0" err="1" smtClean="0"/>
              <a:t>wu</a:t>
            </a:r>
            <a:r>
              <a:rPr lang="en-US" altLang="zh-CN" sz="2000" dirty="0" smtClean="0"/>
              <a:t>. which allow an optimal separation between positive and negative </a:t>
            </a:r>
            <a:r>
              <a:rPr lang="en-US" altLang="zh-CN" sz="2000" dirty="0" err="1" smtClean="0"/>
              <a:t>examples.For</a:t>
            </a:r>
            <a:r>
              <a:rPr lang="en-US" altLang="zh-CN" sz="2000" dirty="0" smtClean="0"/>
              <a:t> this, a </a:t>
            </a:r>
            <a:r>
              <a:rPr lang="en-US" altLang="zh-CN" sz="2000" dirty="0" smtClean="0"/>
              <a:t>-</a:t>
            </a:r>
            <a:r>
              <a:rPr lang="en-US" altLang="zh-CN" sz="2000" dirty="0" smtClean="0"/>
              <a:t>evolution strategy with a </a:t>
            </a:r>
            <a:r>
              <a:rPr lang="en-US" altLang="zh-CN" sz="2000" dirty="0" err="1" smtClean="0"/>
              <a:t>daptive</a:t>
            </a:r>
            <a:r>
              <a:rPr lang="en-US" altLang="zh-CN" sz="2000" dirty="0" smtClean="0"/>
              <a:t> </a:t>
            </a:r>
            <a:r>
              <a:rPr lang="en-US" altLang="zh-CN" sz="2000" dirty="0" err="1" smtClean="0"/>
              <a:t>stepsize</a:t>
            </a:r>
            <a:r>
              <a:rPr lang="en-US" altLang="zh-CN" sz="2000" dirty="0" smtClean="0"/>
              <a:t> control was used</a:t>
            </a:r>
          </a:p>
          <a:p>
            <a:pPr>
              <a:buClr>
                <a:schemeClr val="tx2">
                  <a:lumMod val="50000"/>
                </a:schemeClr>
              </a:buClr>
              <a:buFont typeface="Wingdings" pitchFamily="2" charset="2"/>
              <a:buChar char="u"/>
            </a:pPr>
            <a:r>
              <a:rPr lang="en-US" altLang="zh-CN" sz="2000" dirty="0" smtClean="0"/>
              <a:t>This optimization method employs a systematic top down search in the feature space imitating the natural process of repeated mutation and selection</a:t>
            </a:r>
          </a:p>
          <a:p>
            <a:r>
              <a:rPr lang="en-US" altLang="zh-CN" sz="2000" dirty="0" smtClean="0"/>
              <a:t>The best weight values of a learning cycle are selected following an external quality function. We used the minimization of the square error A2 for supervision of the learning process:</a:t>
            </a:r>
          </a:p>
          <a:p>
            <a:pPr>
              <a:buNone/>
            </a:pPr>
            <a:endParaRPr lang="zh-CN" altLang="en-US" sz="2000" dirty="0"/>
          </a:p>
        </p:txBody>
      </p:sp>
      <p:pic>
        <p:nvPicPr>
          <p:cNvPr id="4" name="图片 3" descr="QQ图片20161018215321.png"/>
          <p:cNvPicPr>
            <a:picLocks noChangeAspect="1"/>
          </p:cNvPicPr>
          <p:nvPr/>
        </p:nvPicPr>
        <p:blipFill>
          <a:blip r:embed="rId2" cstate="print"/>
          <a:stretch>
            <a:fillRect/>
          </a:stretch>
        </p:blipFill>
        <p:spPr>
          <a:xfrm>
            <a:off x="2483768" y="4725144"/>
            <a:ext cx="2664296" cy="1161281"/>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484785"/>
            <a:ext cx="8229600" cy="2808312"/>
          </a:xfrm>
        </p:spPr>
        <p:txBody>
          <a:bodyPr>
            <a:normAutofit fontScale="92500" lnSpcReduction="10000"/>
          </a:bodyPr>
          <a:lstStyle/>
          <a:p>
            <a:r>
              <a:rPr lang="en-US" altLang="zh-CN" sz="2600" i="1" dirty="0" smtClean="0"/>
              <a:t>n is the number of sequence windows in the training set, </a:t>
            </a:r>
            <a:r>
              <a:rPr lang="en-US" altLang="zh-CN" sz="2600" i="1" dirty="0" err="1" smtClean="0"/>
              <a:t>tp</a:t>
            </a:r>
            <a:r>
              <a:rPr lang="en-US" altLang="zh-CN" sz="2600" i="1" dirty="0" smtClean="0"/>
              <a:t> is the desired output value (1.0 for a </a:t>
            </a:r>
            <a:r>
              <a:rPr lang="en-US" altLang="zh-CN" sz="2600" dirty="0" smtClean="0"/>
              <a:t>positive example, 0.0 for a negative example), and </a:t>
            </a:r>
            <a:r>
              <a:rPr lang="en-US" altLang="zh-CN" sz="2600" i="1" dirty="0" err="1" smtClean="0"/>
              <a:t>yp</a:t>
            </a:r>
            <a:r>
              <a:rPr lang="en-US" altLang="zh-CN" sz="2600" i="1" dirty="0" smtClean="0"/>
              <a:t> is the actual network output for the training sequence p.</a:t>
            </a:r>
          </a:p>
          <a:p>
            <a:r>
              <a:rPr lang="en-US" altLang="zh-CN" sz="2600" dirty="0" smtClean="0"/>
              <a:t>To reduce the effect of overlearning, a second simple statistical quality function </a:t>
            </a:r>
            <a:r>
              <a:rPr lang="en-US" altLang="zh-CN" sz="2600" i="1" dirty="0" smtClean="0"/>
              <a:t>Q </a:t>
            </a:r>
            <a:r>
              <a:rPr lang="en-US" altLang="zh-CN" sz="2600" dirty="0" smtClean="0"/>
              <a:t>was used to determine the termination time of the learning process. </a:t>
            </a:r>
            <a:r>
              <a:rPr lang="en-US" altLang="zh-CN" sz="2600" i="1" dirty="0" smtClean="0"/>
              <a:t>Q calculates the prediction accuracy of </a:t>
            </a:r>
            <a:r>
              <a:rPr lang="en-US" altLang="zh-CN" sz="2600" dirty="0" smtClean="0"/>
              <a:t>the network:</a:t>
            </a:r>
          </a:p>
          <a:p>
            <a:endParaRPr lang="en-US" altLang="zh-CN" sz="2000" dirty="0" smtClean="0"/>
          </a:p>
          <a:p>
            <a:endParaRPr lang="en-US" altLang="zh-CN" sz="2000" dirty="0" smtClean="0"/>
          </a:p>
        </p:txBody>
      </p:sp>
      <p:pic>
        <p:nvPicPr>
          <p:cNvPr id="5" name="图片 4" descr="QQ图片20161018220050.png"/>
          <p:cNvPicPr>
            <a:picLocks noChangeAspect="1"/>
          </p:cNvPicPr>
          <p:nvPr/>
        </p:nvPicPr>
        <p:blipFill>
          <a:blip r:embed="rId2" cstate="print"/>
          <a:stretch>
            <a:fillRect/>
          </a:stretch>
        </p:blipFill>
        <p:spPr>
          <a:xfrm>
            <a:off x="2771800" y="4221088"/>
            <a:ext cx="2448272" cy="1152128"/>
          </a:xfrm>
          <a:prstGeom prst="rect">
            <a:avLst/>
          </a:prstGeom>
        </p:spPr>
      </p:pic>
      <p:sp>
        <p:nvSpPr>
          <p:cNvPr id="6" name="TextBox 5"/>
          <p:cNvSpPr txBox="1"/>
          <p:nvPr/>
        </p:nvSpPr>
        <p:spPr>
          <a:xfrm>
            <a:off x="1187624" y="5517232"/>
            <a:ext cx="6192688" cy="923330"/>
          </a:xfrm>
          <a:prstGeom prst="rect">
            <a:avLst/>
          </a:prstGeom>
          <a:noFill/>
        </p:spPr>
        <p:txBody>
          <a:bodyPr wrap="square" rtlCol="0">
            <a:spAutoFit/>
          </a:bodyPr>
          <a:lstStyle/>
          <a:p>
            <a:r>
              <a:rPr lang="en-US" altLang="zh-CN" i="1" dirty="0" smtClean="0"/>
              <a:t>P is the positive correct prediction, N is the negative correct prediction, and tot is the total number of </a:t>
            </a:r>
            <a:r>
              <a:rPr lang="en-US" altLang="zh-CN" dirty="0" smtClean="0"/>
              <a:t>investigated residues</a:t>
            </a:r>
          </a:p>
          <a:p>
            <a:r>
              <a:rPr lang="en-US" altLang="zh-CN" dirty="0" smtClean="0"/>
              <a:t>If Q=1         terminate.</a:t>
            </a:r>
            <a:endParaRPr lang="zh-CN" altLang="en-US" dirty="0"/>
          </a:p>
        </p:txBody>
      </p:sp>
      <p:cxnSp>
        <p:nvCxnSpPr>
          <p:cNvPr id="8" name="直接箭头连接符 7"/>
          <p:cNvCxnSpPr/>
          <p:nvPr/>
        </p:nvCxnSpPr>
        <p:spPr>
          <a:xfrm>
            <a:off x="1907704" y="623731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learning cycles&lt;=200</a:t>
            </a:r>
          </a:p>
          <a:p>
            <a:r>
              <a:rPr lang="en-US" altLang="zh-CN" dirty="0" smtClean="0"/>
              <a:t>a high </a:t>
            </a:r>
            <a:r>
              <a:rPr lang="en-US" altLang="zh-CN" i="1" dirty="0" smtClean="0"/>
              <a:t>Q value and </a:t>
            </a:r>
            <a:r>
              <a:rPr lang="en-US" altLang="zh-CN" dirty="0" smtClean="0"/>
              <a:t>a low absolute square error 0</a:t>
            </a:r>
            <a:r>
              <a:rPr lang="en-US" altLang="zh-CN" baseline="30000" dirty="0" smtClean="0"/>
              <a:t>2</a:t>
            </a:r>
            <a:r>
              <a:rPr lang="en-US" altLang="zh-CN" dirty="0" smtClean="0"/>
              <a:t> of its output value.</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结果分析</a:t>
            </a:r>
            <a:endParaRPr lang="zh-CN" altLang="en-US" dirty="0"/>
          </a:p>
        </p:txBody>
      </p:sp>
      <p:pic>
        <p:nvPicPr>
          <p:cNvPr id="4" name="内容占位符 3" descr="QQ图片20161018221257.png"/>
          <p:cNvPicPr>
            <a:picLocks noGrp="1" noChangeAspect="1"/>
          </p:cNvPicPr>
          <p:nvPr>
            <p:ph idx="1"/>
          </p:nvPr>
        </p:nvPicPr>
        <p:blipFill>
          <a:blip r:embed="rId2" cstate="print"/>
          <a:stretch>
            <a:fillRect/>
          </a:stretch>
        </p:blipFill>
        <p:spPr>
          <a:xfrm>
            <a:off x="539552" y="1556792"/>
            <a:ext cx="8352927" cy="3528392"/>
          </a:xfrm>
        </p:spPr>
      </p:pic>
      <p:sp>
        <p:nvSpPr>
          <p:cNvPr id="5" name="TextBox 4"/>
          <p:cNvSpPr txBox="1"/>
          <p:nvPr/>
        </p:nvSpPr>
        <p:spPr>
          <a:xfrm>
            <a:off x="971600" y="5589240"/>
            <a:ext cx="6696744" cy="369332"/>
          </a:xfrm>
          <a:prstGeom prst="rect">
            <a:avLst/>
          </a:prstGeom>
          <a:noFill/>
        </p:spPr>
        <p:txBody>
          <a:bodyPr wrap="square" rtlCol="0">
            <a:spAutoFit/>
          </a:bodyPr>
          <a:lstStyle/>
          <a:p>
            <a:r>
              <a:rPr lang="en-US" altLang="zh-CN" dirty="0" smtClean="0">
                <a:solidFill>
                  <a:srgbClr val="FF0000"/>
                </a:solidFill>
              </a:rPr>
              <a:t>indicating that no generalizing feature could be found</a:t>
            </a:r>
            <a:endParaRPr lang="zh-CN" altLang="en-US"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229600" cy="994122"/>
          </a:xfrm>
        </p:spPr>
        <p:txBody>
          <a:bodyPr/>
          <a:lstStyle/>
          <a:p>
            <a:pPr algn="l"/>
            <a:r>
              <a:rPr lang="zh-CN" altLang="en-US" dirty="0" smtClean="0"/>
              <a:t>结果分析</a:t>
            </a:r>
            <a:endParaRPr lang="zh-CN" altLang="en-US" dirty="0"/>
          </a:p>
        </p:txBody>
      </p:sp>
      <p:pic>
        <p:nvPicPr>
          <p:cNvPr id="4" name="内容占位符 3" descr="QQ图片20161018225557.png"/>
          <p:cNvPicPr>
            <a:picLocks noGrp="1" noChangeAspect="1"/>
          </p:cNvPicPr>
          <p:nvPr>
            <p:ph idx="1"/>
          </p:nvPr>
        </p:nvPicPr>
        <p:blipFill>
          <a:blip r:embed="rId2" cstate="print"/>
          <a:stretch>
            <a:fillRect/>
          </a:stretch>
        </p:blipFill>
        <p:spPr>
          <a:xfrm>
            <a:off x="1043608" y="764704"/>
            <a:ext cx="6624736" cy="5688632"/>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normAutofit/>
          </a:bodyPr>
          <a:lstStyle/>
          <a:p>
            <a:pPr>
              <a:buNone/>
            </a:pPr>
            <a:r>
              <a:rPr lang="en-US" altLang="zh-CN" b="1" dirty="0" smtClean="0"/>
              <a:t>Description of </a:t>
            </a:r>
            <a:r>
              <a:rPr lang="en-US" altLang="zh-CN" b="1" i="1" dirty="0" err="1" smtClean="0"/>
              <a:t>E.coli</a:t>
            </a:r>
            <a:r>
              <a:rPr lang="en-US" altLang="zh-CN" b="1" i="1" dirty="0" smtClean="0"/>
              <a:t> signal peptide cleavage-site </a:t>
            </a:r>
            <a:r>
              <a:rPr lang="en-US" altLang="zh-CN" b="1" i="1" dirty="0" smtClean="0"/>
              <a:t>patterns</a:t>
            </a:r>
          </a:p>
          <a:p>
            <a:pPr>
              <a:buNone/>
            </a:pPr>
            <a:endParaRPr lang="en-US" altLang="zh-CN" dirty="0" smtClean="0"/>
          </a:p>
          <a:p>
            <a:pPr>
              <a:buNone/>
            </a:pPr>
            <a:r>
              <a:rPr lang="en-US" altLang="zh-CN" dirty="0" smtClean="0"/>
              <a:t>In general, there are two predominant sections around the signal peptidase cleavage-site</a:t>
            </a:r>
            <a:r>
              <a:rPr lang="zh-CN" altLang="en-US" dirty="0" smtClean="0"/>
              <a:t>：</a:t>
            </a:r>
            <a:r>
              <a:rPr lang="en-US" altLang="zh-CN" dirty="0" smtClean="0"/>
              <a:t>A mainly hydrophobic part starting at -6 and the positions -3 to -1</a:t>
            </a:r>
            <a:r>
              <a:rPr lang="zh-CN" altLang="en-US" dirty="0" smtClean="0"/>
              <a:t>；</a:t>
            </a:r>
            <a:r>
              <a:rPr lang="en-US" altLang="zh-CN" dirty="0" smtClean="0"/>
              <a:t> Polar residues at the N-terminus of the mature protein (+1) appear to contribute to the cleavage-site signal</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08720"/>
            <a:ext cx="8229600" cy="5184576"/>
          </a:xfrm>
        </p:spPr>
        <p:txBody>
          <a:bodyPr>
            <a:normAutofit/>
          </a:bodyPr>
          <a:lstStyle/>
          <a:p>
            <a:pPr>
              <a:buFont typeface="Wingdings" pitchFamily="2" charset="2"/>
              <a:buChar char="u"/>
            </a:pPr>
            <a:r>
              <a:rPr lang="en-US" altLang="zh-CN" b="1" dirty="0" smtClean="0"/>
              <a:t>Description of chloroplast transit peptide cleavage-site patterns</a:t>
            </a:r>
          </a:p>
          <a:p>
            <a:pPr>
              <a:buNone/>
            </a:pPr>
            <a:r>
              <a:rPr lang="en-US" altLang="zh-CN" dirty="0" smtClean="0"/>
              <a:t>A cluster of extreme values at the positions -5 to -1</a:t>
            </a:r>
          </a:p>
          <a:p>
            <a:pPr>
              <a:buFont typeface="Wingdings" pitchFamily="2" charset="2"/>
              <a:buChar char="u"/>
            </a:pPr>
            <a:r>
              <a:rPr lang="en-US" altLang="zh-CN" b="1" dirty="0" smtClean="0"/>
              <a:t>Description of mitochondrial </a:t>
            </a:r>
            <a:r>
              <a:rPr lang="en-US" altLang="zh-CN" b="1" dirty="0" err="1" smtClean="0"/>
              <a:t>prepeptide</a:t>
            </a:r>
            <a:r>
              <a:rPr lang="en-US" altLang="zh-CN" b="1" dirty="0" smtClean="0"/>
              <a:t> cleavage-site </a:t>
            </a:r>
            <a:r>
              <a:rPr lang="en-US" altLang="zh-CN" b="1" dirty="0" smtClean="0"/>
              <a:t>patterns</a:t>
            </a:r>
          </a:p>
          <a:p>
            <a:r>
              <a:rPr lang="en-US" altLang="zh-CN" dirty="0" smtClean="0"/>
              <a:t>Position -8 is found to be occupied by strong</a:t>
            </a:r>
          </a:p>
          <a:p>
            <a:pPr>
              <a:buNone/>
            </a:pPr>
            <a:r>
              <a:rPr lang="en-US" altLang="zh-CN" dirty="0" smtClean="0"/>
              <a:t> hydrophobic </a:t>
            </a:r>
            <a:r>
              <a:rPr lang="en-US" altLang="zh-CN" dirty="0" smtClean="0"/>
              <a:t>residues which is confirmed by </a:t>
            </a:r>
            <a:r>
              <a:rPr lang="en-US" altLang="zh-CN" dirty="0" smtClean="0"/>
              <a:t>experiments</a:t>
            </a:r>
            <a:endParaRPr lang="en-US" altLang="zh-CN" b="1" dirty="0" smtClean="0"/>
          </a:p>
          <a:p>
            <a:pPr>
              <a:buNone/>
            </a:pPr>
            <a:endParaRPr lang="en-US" altLang="zh-CN" b="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264696"/>
          </a:xfrm>
        </p:spPr>
        <p:txBody>
          <a:bodyPr/>
          <a:lstStyle/>
          <a:p>
            <a:r>
              <a:rPr lang="zh-CN" altLang="en-US" dirty="0" smtClean="0"/>
              <a:t>遗传算法中每一条染色体，对应着遗传算法的一个 解决方案</a:t>
            </a:r>
            <a:r>
              <a:rPr lang="en-US" altLang="zh-CN" dirty="0" smtClean="0"/>
              <a:t>,</a:t>
            </a:r>
            <a:r>
              <a:rPr lang="zh-CN" altLang="en-US" dirty="0" smtClean="0"/>
              <a:t>使用适应度函数（</a:t>
            </a:r>
            <a:r>
              <a:rPr lang="en-US" altLang="zh-CN" dirty="0" smtClean="0"/>
              <a:t>fitness function</a:t>
            </a:r>
            <a:r>
              <a:rPr lang="zh-CN" altLang="en-US" dirty="0" smtClean="0"/>
              <a:t>）衡量该解决方案的优劣。可以把遗传算法的过程看作一个在多元函数里面求最优解的过程。</a:t>
            </a:r>
            <a:endParaRPr lang="en-US" altLang="zh-CN" dirty="0" smtClean="0"/>
          </a:p>
          <a:p>
            <a:r>
              <a:rPr lang="zh-CN" altLang="en-US" dirty="0" smtClean="0"/>
              <a:t> 模拟物竞天择的生物进化过程，通过维护一个潜在解的群体执行了多方向的搜索，并支持这些方向上的信息构成和交换。以面为单位的搜索，比以点为单位的搜索，更能发现全局最优解。</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QQ图片20161022110825.png"/>
          <p:cNvPicPr>
            <a:picLocks noGrp="1" noChangeAspect="1"/>
          </p:cNvPicPr>
          <p:nvPr>
            <p:ph idx="1"/>
          </p:nvPr>
        </p:nvPicPr>
        <p:blipFill>
          <a:blip r:embed="rId2" cstate="print"/>
          <a:stretch>
            <a:fillRect/>
          </a:stretch>
        </p:blipFill>
        <p:spPr>
          <a:xfrm>
            <a:off x="755576" y="620688"/>
            <a:ext cx="7272808" cy="547260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遗传算法的实现过程</a:t>
            </a:r>
            <a:endParaRPr lang="zh-CN" altLang="en-US" dirty="0"/>
          </a:p>
        </p:txBody>
      </p:sp>
      <p:sp>
        <p:nvSpPr>
          <p:cNvPr id="3" name="内容占位符 2"/>
          <p:cNvSpPr>
            <a:spLocks noGrp="1"/>
          </p:cNvSpPr>
          <p:nvPr>
            <p:ph idx="1"/>
          </p:nvPr>
        </p:nvSpPr>
        <p:spPr>
          <a:xfrm>
            <a:off x="457200" y="1196752"/>
            <a:ext cx="8229600" cy="5328592"/>
          </a:xfrm>
        </p:spPr>
        <p:txBody>
          <a:bodyPr>
            <a:normAutofit/>
          </a:bodyPr>
          <a:lstStyle/>
          <a:p>
            <a:r>
              <a:rPr lang="zh-CN" altLang="en-US" sz="2000" dirty="0" smtClean="0"/>
              <a:t>首先寻找一种对问题潜在解进行“数字化”编码的方案。</a:t>
            </a:r>
            <a:endParaRPr lang="en-US" altLang="zh-CN" sz="2000" dirty="0" smtClean="0"/>
          </a:p>
          <a:p>
            <a:pPr>
              <a:buNone/>
            </a:pPr>
            <a:r>
              <a:rPr lang="en-US" altLang="zh-CN" sz="2000" dirty="0" smtClean="0"/>
              <a:t>————</a:t>
            </a:r>
            <a:r>
              <a:rPr lang="zh-CN" altLang="en-US" sz="2000" dirty="0" smtClean="0">
                <a:solidFill>
                  <a:srgbClr val="FF0000"/>
                </a:solidFill>
              </a:rPr>
              <a:t>建立表现型和基因型的映射关系</a:t>
            </a:r>
            <a:endParaRPr lang="en-US" altLang="zh-CN" sz="2000" dirty="0" smtClean="0">
              <a:solidFill>
                <a:srgbClr val="FF0000"/>
              </a:solidFill>
            </a:endParaRPr>
          </a:p>
          <a:p>
            <a:pPr>
              <a:buNone/>
            </a:pPr>
            <a:r>
              <a:rPr lang="zh-CN" altLang="en-US" sz="2000" dirty="0" smtClean="0"/>
              <a:t>用随机数初始化一个种群（</a:t>
            </a:r>
            <a:r>
              <a:rPr lang="zh-CN" altLang="en-US" sz="2000" dirty="0" smtClean="0">
                <a:solidFill>
                  <a:srgbClr val="FF0000"/>
                </a:solidFill>
              </a:rPr>
              <a:t>那么第一批袋鼠就被随机化的分散到了山脉上</a:t>
            </a:r>
            <a:r>
              <a:rPr lang="zh-CN" altLang="en-US" sz="2000" dirty="0" smtClean="0"/>
              <a:t>），种群里面的个体就是这些数字化的编码。</a:t>
            </a:r>
            <a:endParaRPr lang="en-US" altLang="zh-CN" sz="2000" dirty="0" smtClean="0"/>
          </a:p>
          <a:p>
            <a:pPr>
              <a:buNone/>
            </a:pPr>
            <a:r>
              <a:rPr lang="zh-CN" altLang="en-US" sz="2000" dirty="0" smtClean="0"/>
              <a:t>通过适当的解码过程（</a:t>
            </a:r>
            <a:r>
              <a:rPr lang="zh-CN" altLang="en-US" sz="2000" dirty="0" smtClean="0">
                <a:solidFill>
                  <a:srgbClr val="FF0000"/>
                </a:solidFill>
              </a:rPr>
              <a:t>得到袋鼠的位置坐标</a:t>
            </a:r>
            <a:r>
              <a:rPr lang="zh-CN" altLang="en-US" sz="2000" dirty="0" smtClean="0"/>
              <a:t>）之后，用适应性函数对每一个基因个体进行适应度评估。（袋鼠爬的越高，其适应度越高）</a:t>
            </a:r>
            <a:endParaRPr lang="en-US" altLang="zh-CN" sz="2000" dirty="0" smtClean="0"/>
          </a:p>
          <a:p>
            <a:pPr>
              <a:buNone/>
            </a:pPr>
            <a:r>
              <a:rPr lang="zh-CN" altLang="en-US" sz="2000" dirty="0" smtClean="0"/>
              <a:t>用选择函数按照某种规定进行择优选择（</a:t>
            </a:r>
            <a:r>
              <a:rPr lang="zh-CN" altLang="en-US" sz="2000" dirty="0" smtClean="0">
                <a:solidFill>
                  <a:srgbClr val="FF0000"/>
                </a:solidFill>
              </a:rPr>
              <a:t>我们要每隔一段时间，在山上射杀一些所在海拔较低的袋鼠，以保证袋鼠总体数目持平。</a:t>
            </a:r>
            <a:r>
              <a:rPr lang="zh-CN" altLang="en-US" sz="2000" dirty="0" smtClean="0"/>
              <a:t>）</a:t>
            </a:r>
            <a:endParaRPr lang="en-US" altLang="zh-CN" sz="2000" dirty="0" smtClean="0"/>
          </a:p>
          <a:p>
            <a:pPr>
              <a:buNone/>
            </a:pPr>
            <a:r>
              <a:rPr lang="zh-CN" altLang="en-US" sz="2000" dirty="0" smtClean="0"/>
              <a:t>使个体基因交叉变异（</a:t>
            </a:r>
            <a:r>
              <a:rPr lang="zh-CN" altLang="en-US" sz="2000" dirty="0" smtClean="0">
                <a:solidFill>
                  <a:srgbClr val="FF0000"/>
                </a:solidFill>
              </a:rPr>
              <a:t>让袋鼠随机跳一跳</a:t>
            </a:r>
            <a:r>
              <a:rPr lang="zh-CN" altLang="en-US" sz="2000" dirty="0" smtClean="0"/>
              <a:t>）然后产生子代（</a:t>
            </a:r>
            <a:r>
              <a:rPr lang="zh-CN" altLang="en-US" sz="2000" dirty="0" smtClean="0">
                <a:solidFill>
                  <a:srgbClr val="FF0000"/>
                </a:solidFill>
              </a:rPr>
              <a:t>希望存活下来的袋鼠是多产的，并在那里生儿育女</a:t>
            </a:r>
            <a:r>
              <a:rPr lang="zh-CN" altLang="en-US" sz="2000" dirty="0" smtClean="0"/>
              <a:t>）</a:t>
            </a:r>
            <a:endParaRPr lang="en-US" altLang="zh-CN" sz="2000" dirty="0" smtClean="0"/>
          </a:p>
          <a:p>
            <a:pPr>
              <a:buNone/>
            </a:pPr>
            <a:r>
              <a:rPr lang="zh-CN" altLang="en-US" sz="2000" dirty="0" smtClean="0"/>
              <a:t>遗传算法并不保证你能获得问题的最优解，但是使用遗传算法的最大优点在于不必去了解和操心如何 去“找”最优解。（</a:t>
            </a:r>
            <a:r>
              <a:rPr lang="zh-CN" altLang="en-US" sz="2000" dirty="0" smtClean="0">
                <a:solidFill>
                  <a:srgbClr val="FF0000"/>
                </a:solidFill>
              </a:rPr>
              <a:t>不必去指导袋鼠向哪边跳，跳多远。</a:t>
            </a:r>
            <a:r>
              <a:rPr lang="zh-CN" altLang="en-US" sz="2000" dirty="0" smtClean="0"/>
              <a:t>）而只要简单的“否定”一些表现不好的个体就行了。（</a:t>
            </a:r>
            <a:r>
              <a:rPr lang="zh-CN" altLang="en-US" sz="2000" dirty="0" smtClean="0">
                <a:solidFill>
                  <a:srgbClr val="FF0000"/>
                </a:solidFill>
              </a:rPr>
              <a:t>把那些总是爱走下坡路的袋鼠射杀。</a:t>
            </a:r>
            <a:r>
              <a:rPr lang="zh-CN" altLang="en-US" sz="2000" dirty="0" smtClean="0"/>
              <a:t>）</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一般步骤</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评估每条染色体所对应个体的适应度。</a:t>
            </a:r>
          </a:p>
          <a:p>
            <a:r>
              <a:rPr lang="en-US" altLang="zh-CN" dirty="0" smtClean="0"/>
              <a:t>2.</a:t>
            </a:r>
            <a:r>
              <a:rPr lang="zh-CN" altLang="en-US" dirty="0" smtClean="0"/>
              <a:t>遵照适应度越高，选择概率越大的原则，从种群中选择两个个体作为父方和母方。</a:t>
            </a:r>
          </a:p>
          <a:p>
            <a:r>
              <a:rPr lang="en-US" altLang="zh-CN" dirty="0" smtClean="0"/>
              <a:t>3.</a:t>
            </a:r>
            <a:r>
              <a:rPr lang="zh-CN" altLang="en-US" dirty="0" smtClean="0"/>
              <a:t>抽取父母双方的染色体，进行交叉，产生子代。</a:t>
            </a:r>
          </a:p>
          <a:p>
            <a:r>
              <a:rPr lang="en-US" altLang="zh-CN" dirty="0" smtClean="0"/>
              <a:t>4.</a:t>
            </a:r>
            <a:r>
              <a:rPr lang="zh-CN" altLang="en-US" dirty="0" smtClean="0"/>
              <a:t>对子代的染色体进行变异。</a:t>
            </a:r>
          </a:p>
          <a:p>
            <a:r>
              <a:rPr lang="en-US" altLang="zh-CN" dirty="0" smtClean="0"/>
              <a:t>5.</a:t>
            </a:r>
            <a:r>
              <a:rPr lang="zh-CN" altLang="en-US" dirty="0" smtClean="0"/>
              <a:t>重复</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步骤，直到新种群的产生。</a:t>
            </a:r>
          </a:p>
          <a:p>
            <a:r>
              <a:rPr lang="zh-CN" altLang="en-US" dirty="0" smtClean="0"/>
              <a:t>结束循环。</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基本遗传算法的组成</a:t>
            </a:r>
            <a:r>
              <a:rPr lang="zh-CN" altLang="en-US" dirty="0" smtClean="0"/>
              <a:t/>
            </a:r>
            <a:br>
              <a:rPr lang="zh-CN" altLang="en-US" dirty="0" smtClean="0"/>
            </a:b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a:t>1</a:t>
            </a:r>
            <a:r>
              <a:rPr lang="zh-CN" altLang="en-US" dirty="0"/>
              <a:t>）编码（产生初始种群）</a:t>
            </a:r>
          </a:p>
          <a:p>
            <a:r>
              <a:rPr lang="zh-CN" altLang="en-US" dirty="0"/>
              <a:t>（</a:t>
            </a:r>
            <a:r>
              <a:rPr lang="en-US" altLang="zh-CN" dirty="0"/>
              <a:t>2</a:t>
            </a:r>
            <a:r>
              <a:rPr lang="zh-CN" altLang="en-US" dirty="0"/>
              <a:t>）</a:t>
            </a:r>
            <a:r>
              <a:rPr lang="zh-CN" altLang="en-US" dirty="0">
                <a:solidFill>
                  <a:srgbClr val="FF0000"/>
                </a:solidFill>
              </a:rPr>
              <a:t>适应度函</a:t>
            </a:r>
            <a:r>
              <a:rPr lang="zh-CN" altLang="en-US" dirty="0" smtClean="0">
                <a:solidFill>
                  <a:srgbClr val="FF0000"/>
                </a:solidFill>
              </a:rPr>
              <a:t>数（</a:t>
            </a:r>
            <a:r>
              <a:rPr lang="zh-CN" altLang="en-US" dirty="0" smtClean="0"/>
              <a:t>它的设计应结合求解问题本身的要求而定</a:t>
            </a:r>
            <a:r>
              <a:rPr lang="zh-CN" altLang="en-US" dirty="0" smtClean="0">
                <a:solidFill>
                  <a:srgbClr val="FF0000"/>
                </a:solidFill>
              </a:rPr>
              <a:t>）</a:t>
            </a:r>
            <a:endParaRPr lang="zh-CN" altLang="en-US" dirty="0">
              <a:solidFill>
                <a:srgbClr val="FF0000"/>
              </a:solidFill>
            </a:endParaRPr>
          </a:p>
          <a:p>
            <a:r>
              <a:rPr lang="zh-CN" altLang="en-US" dirty="0"/>
              <a:t>（</a:t>
            </a:r>
            <a:r>
              <a:rPr lang="en-US" altLang="zh-CN" dirty="0"/>
              <a:t>3</a:t>
            </a:r>
            <a:r>
              <a:rPr lang="zh-CN" altLang="en-US" dirty="0"/>
              <a:t>）遗传算子（选</a:t>
            </a:r>
            <a:r>
              <a:rPr lang="zh-CN" altLang="en-US" dirty="0" smtClean="0"/>
              <a:t>择（</a:t>
            </a:r>
            <a:r>
              <a:rPr lang="zh-CN" altLang="en-US" dirty="0">
                <a:solidFill>
                  <a:schemeClr val="tx2"/>
                </a:solidFill>
              </a:rPr>
              <a:t>轮盘赌选择方法</a:t>
            </a:r>
            <a:r>
              <a:rPr lang="zh-CN" altLang="en-US" dirty="0" smtClean="0"/>
              <a:t>）、</a:t>
            </a:r>
            <a:r>
              <a:rPr lang="zh-CN" altLang="en-US" dirty="0"/>
              <a:t>交叉、变异）</a:t>
            </a:r>
          </a:p>
          <a:p>
            <a:r>
              <a:rPr lang="zh-CN" altLang="en-US" dirty="0"/>
              <a:t>（</a:t>
            </a:r>
            <a:r>
              <a:rPr lang="en-US" altLang="zh-CN" dirty="0"/>
              <a:t>4</a:t>
            </a:r>
            <a:r>
              <a:rPr lang="zh-CN" altLang="en-US" dirty="0"/>
              <a:t>）运行参数</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编码</a:t>
            </a:r>
            <a:endParaRPr lang="zh-CN" altLang="en-US" dirty="0"/>
          </a:p>
        </p:txBody>
      </p:sp>
      <p:sp>
        <p:nvSpPr>
          <p:cNvPr id="3" name="内容占位符 2"/>
          <p:cNvSpPr>
            <a:spLocks noGrp="1"/>
          </p:cNvSpPr>
          <p:nvPr>
            <p:ph idx="1"/>
          </p:nvPr>
        </p:nvSpPr>
        <p:spPr/>
        <p:txBody>
          <a:bodyPr/>
          <a:lstStyle/>
          <a:p>
            <a:pPr>
              <a:buFont typeface="Wingdings" pitchFamily="2" charset="2"/>
              <a:buChar char="l"/>
            </a:pPr>
            <a:r>
              <a:rPr lang="zh-CN" altLang="en-US" dirty="0" smtClean="0"/>
              <a:t>采用二进制编码（表现个体特征）</a:t>
            </a:r>
            <a:endParaRPr lang="en-US" altLang="zh-CN" dirty="0" smtClean="0"/>
          </a:p>
          <a:p>
            <a:pPr>
              <a:buNone/>
            </a:pPr>
            <a:r>
              <a:rPr lang="en-US" altLang="zh-CN" b="1" dirty="0" smtClean="0"/>
              <a:t>010010011011011110111110</a:t>
            </a:r>
          </a:p>
          <a:p>
            <a:pPr>
              <a:buFont typeface="Wingdings" pitchFamily="2" charset="2"/>
              <a:buChar char="l"/>
            </a:pPr>
            <a:r>
              <a:rPr lang="zh-CN" altLang="en-US" dirty="0" smtClean="0"/>
              <a:t> 采用浮点数编码（当个体特征比较复杂时）</a:t>
            </a:r>
            <a:endParaRPr lang="en-US" altLang="zh-CN" dirty="0" smtClean="0"/>
          </a:p>
          <a:p>
            <a:pPr>
              <a:buNone/>
            </a:pPr>
            <a:r>
              <a:rPr lang="en-US" altLang="zh-CN" b="1" dirty="0" smtClean="0"/>
              <a:t>1.2 – 3.3 – 2.0 –5.4 – 2.7 – 4.3</a:t>
            </a:r>
          </a:p>
          <a:p>
            <a:pPr>
              <a:buNone/>
            </a:pPr>
            <a:r>
              <a:rPr lang="zh-CN" altLang="en-US" dirty="0" smtClean="0"/>
              <a:t>编码的目的是建立基因型到表现型之间的映射关系</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1527</TotalTime>
  <Words>2198</Words>
  <Application>Microsoft Office PowerPoint</Application>
  <PresentationFormat>全屏显示(4:3)</PresentationFormat>
  <Paragraphs>118</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进化算法 evoluntionary algorithms,EAs</vt:lpstr>
      <vt:lpstr>幻灯片 2</vt:lpstr>
      <vt:lpstr>Genetic algorithm （GA） </vt:lpstr>
      <vt:lpstr>幻灯片 4</vt:lpstr>
      <vt:lpstr>幻灯片 5</vt:lpstr>
      <vt:lpstr>遗传算法的实现过程</vt:lpstr>
      <vt:lpstr>一般步骤</vt:lpstr>
      <vt:lpstr>基本遗传算法的组成 </vt:lpstr>
      <vt:lpstr>编码</vt:lpstr>
      <vt:lpstr>轮盘赌（Roulette Wheel Selection）选择法</vt:lpstr>
      <vt:lpstr>幻灯片 11</vt:lpstr>
      <vt:lpstr>幻灯片 12</vt:lpstr>
      <vt:lpstr>幻灯片 13</vt:lpstr>
      <vt:lpstr>幻灯片 14</vt:lpstr>
      <vt:lpstr>幻灯片 15</vt:lpstr>
      <vt:lpstr>基因重组/交叉</vt:lpstr>
      <vt:lpstr>基因突变</vt:lpstr>
      <vt:lpstr>一些参数的设置</vt:lpstr>
      <vt:lpstr>幻灯片 19</vt:lpstr>
      <vt:lpstr>优势与不足</vt:lpstr>
      <vt:lpstr>幻灯片 21</vt:lpstr>
      <vt:lpstr>背景介绍</vt:lpstr>
      <vt:lpstr>研究现状</vt:lpstr>
      <vt:lpstr>幻灯片 24</vt:lpstr>
      <vt:lpstr>幻灯片 25</vt:lpstr>
      <vt:lpstr>幻灯片 26</vt:lpstr>
      <vt:lpstr>methods</vt:lpstr>
      <vt:lpstr>methods</vt:lpstr>
      <vt:lpstr>method</vt:lpstr>
      <vt:lpstr>幻灯片 30</vt:lpstr>
      <vt:lpstr>幻灯片 31</vt:lpstr>
      <vt:lpstr>幻灯片 32</vt:lpstr>
      <vt:lpstr>幻灯片 33</vt:lpstr>
      <vt:lpstr>幻灯片 34</vt:lpstr>
      <vt:lpstr>结果分析</vt:lpstr>
      <vt:lpstr>结果分析</vt:lpstr>
      <vt:lpstr>幻灯片 37</vt:lpstr>
      <vt:lpstr>幻灯片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进化算法 evoluntionary algorithms,EAs</dc:title>
  <dc:creator>9jing.cn</dc:creator>
  <cp:lastModifiedBy>9jing.cn</cp:lastModifiedBy>
  <cp:revision>34</cp:revision>
  <dcterms:created xsi:type="dcterms:W3CDTF">2016-10-15T11:42:42Z</dcterms:created>
  <dcterms:modified xsi:type="dcterms:W3CDTF">2016-10-24T01:23:11Z</dcterms:modified>
</cp:coreProperties>
</file>