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幻灯片">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标题文本</a:t>
            </a:r>
          </a:p>
        </p:txBody>
      </p:sp>
      <p:sp>
        <p:nvSpPr>
          <p:cNvPr id="12" name="Shape 12"/>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标题文本</a:t>
            </a:r>
          </a:p>
        </p:txBody>
      </p:sp>
      <p:sp>
        <p:nvSpPr>
          <p:cNvPr id="93" name="Shape 93"/>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垂直排列标题与&#10;文本">
    <p:spTree>
      <p:nvGrpSpPr>
        <p:cNvPr id="1" name=""/>
        <p:cNvGrpSpPr/>
        <p:nvPr/>
      </p:nvGrpSpPr>
      <p:grpSpPr>
        <a:xfrm>
          <a:off x="0" y="0"/>
          <a:ext cx="0" cy="0"/>
          <a:chOff x="0" y="0"/>
          <a:chExt cx="0" cy="0"/>
        </a:xfrm>
      </p:grpSpPr>
      <p:sp>
        <p:nvSpPr>
          <p:cNvPr id="101" name="Shape 101"/>
          <p:cNvSpPr/>
          <p:nvPr>
            <p:ph type="title"/>
          </p:nvPr>
        </p:nvSpPr>
        <p:spPr>
          <a:xfrm>
            <a:off x="8724900" y="365125"/>
            <a:ext cx="2628900" cy="5811838"/>
          </a:xfrm>
          <a:prstGeom prst="rect">
            <a:avLst/>
          </a:prstGeom>
        </p:spPr>
        <p:txBody>
          <a:bodyPr/>
          <a:lstStyle/>
          <a:p>
            <a:pPr/>
            <a:r>
              <a:t>标题文本</a:t>
            </a:r>
          </a:p>
        </p:txBody>
      </p:sp>
      <p:sp>
        <p:nvSpPr>
          <p:cNvPr id="102" name="Shape 102"/>
          <p:cNvSpPr/>
          <p:nvPr>
            <p:ph type="body" idx="1"/>
          </p:nvPr>
        </p:nvSpPr>
        <p:spPr>
          <a:xfrm>
            <a:off x="838200" y="365125"/>
            <a:ext cx="7734300" cy="58118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标题文本</a:t>
            </a:r>
          </a:p>
        </p:txBody>
      </p:sp>
      <p:sp>
        <p:nvSpPr>
          <p:cNvPr id="21" name="Shape 21"/>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标题文本</a:t>
            </a:r>
          </a:p>
        </p:txBody>
      </p:sp>
      <p:sp>
        <p:nvSpPr>
          <p:cNvPr id="30" name="Shape 30"/>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标题文本</a:t>
            </a:r>
          </a:p>
        </p:txBody>
      </p:sp>
      <p:sp>
        <p:nvSpPr>
          <p:cNvPr id="39" name="Shape 39"/>
          <p:cNvSpPr/>
          <p:nvPr>
            <p:ph type="body" sz="half" idx="1"/>
          </p:nvPr>
        </p:nvSpPr>
        <p:spPr>
          <a:xfrm>
            <a:off x="838200" y="1825625"/>
            <a:ext cx="5181600" cy="43513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标题文本</a:t>
            </a:r>
          </a:p>
        </p:txBody>
      </p:sp>
      <p:sp>
        <p:nvSpPr>
          <p:cNvPr id="48" name="Shape 48"/>
          <p:cNvSpPr/>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正文级别 1</a:t>
            </a:r>
          </a:p>
          <a:p>
            <a:pPr lvl="1"/>
            <a:r>
              <a:t>正文级别 2</a:t>
            </a:r>
          </a:p>
          <a:p>
            <a:pPr lvl="2"/>
            <a:r>
              <a:t>正文级别 3</a:t>
            </a:r>
          </a:p>
          <a:p>
            <a:pPr lvl="3"/>
            <a:r>
              <a:t>正文级别 4</a:t>
            </a:r>
          </a:p>
          <a:p>
            <a:pPr lvl="4"/>
            <a:r>
              <a:t>正文级别 5</a:t>
            </a:r>
          </a:p>
        </p:txBody>
      </p:sp>
      <p:sp>
        <p:nvSpPr>
          <p:cNvPr id="49" name="Shape 49"/>
          <p:cNvSpPr/>
          <p:nvPr>
            <p:ph type="body" sz="quarter" idx="13"/>
          </p:nvPr>
        </p:nvSpPr>
        <p:spPr>
          <a:xfrm>
            <a:off x="6172200" y="1681163"/>
            <a:ext cx="5183188" cy="823913"/>
          </a:xfrm>
          <a:prstGeom prst="rect">
            <a:avLst/>
          </a:prstGeom>
        </p:spPr>
        <p:txBody>
          <a:bodyPr anchor="b"/>
          <a:lstStyle/>
          <a:p>
            <a:pPr marL="0" indent="0">
              <a:buSzTx/>
              <a:buFontTx/>
              <a:buNone/>
              <a:defRPr b="1" sz="2400">
                <a:solidFill>
                  <a:srgbClr val="FC0336"/>
                </a:solidFill>
              </a:defRPr>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标题文本</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72" name="Shape 72"/>
          <p:cNvSpPr/>
          <p:nvPr>
            <p:ph type="title"/>
          </p:nvPr>
        </p:nvSpPr>
        <p:spPr>
          <a:xfrm>
            <a:off x="839787" y="457200"/>
            <a:ext cx="3932239" cy="1600200"/>
          </a:xfrm>
          <a:prstGeom prst="rect">
            <a:avLst/>
          </a:prstGeom>
        </p:spPr>
        <p:txBody>
          <a:bodyPr anchor="b"/>
          <a:lstStyle>
            <a:lvl1pPr>
              <a:defRPr sz="3200"/>
            </a:lvl1pPr>
          </a:lstStyle>
          <a:p>
            <a:pPr/>
            <a:r>
              <a:t>标题文本</a:t>
            </a:r>
          </a:p>
        </p:txBody>
      </p:sp>
      <p:sp>
        <p:nvSpPr>
          <p:cNvPr id="73" name="Shape 73"/>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正文级别 1</a:t>
            </a:r>
          </a:p>
          <a:p>
            <a:pPr lvl="1"/>
            <a:r>
              <a:t>正文级别 2</a:t>
            </a:r>
          </a:p>
          <a:p>
            <a:pPr lvl="2"/>
            <a:r>
              <a:t>正文级别 3</a:t>
            </a:r>
          </a:p>
          <a:p>
            <a:pPr lvl="3"/>
            <a:r>
              <a:t>正文级别 4</a:t>
            </a:r>
          </a:p>
          <a:p>
            <a:pPr lvl="4"/>
            <a:r>
              <a:t>正文级别 5</a:t>
            </a:r>
          </a:p>
        </p:txBody>
      </p:sp>
      <p:sp>
        <p:nvSpPr>
          <p:cNvPr id="74" name="Shape 74"/>
          <p:cNvSpPr/>
          <p:nvPr>
            <p:ph type="body" sz="quarter" idx="13"/>
          </p:nvPr>
        </p:nvSpPr>
        <p:spPr>
          <a:xfrm>
            <a:off x="839787" y="2057400"/>
            <a:ext cx="3932238" cy="3811588"/>
          </a:xfrm>
          <a:prstGeom prst="rect">
            <a:avLst/>
          </a:prstGeom>
        </p:spPr>
        <p:txBody>
          <a:bodyPr/>
          <a:lstStyle/>
          <a:p>
            <a:pPr marL="0" indent="0">
              <a:buSzTx/>
              <a:buFontTx/>
              <a:buNone/>
              <a:defRPr sz="1600">
                <a:solidFill>
                  <a:srgbClr val="FC0336"/>
                </a:solidFill>
              </a:defRPr>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82" name="Shape 82"/>
          <p:cNvSpPr/>
          <p:nvPr>
            <p:ph type="title"/>
          </p:nvPr>
        </p:nvSpPr>
        <p:spPr>
          <a:xfrm>
            <a:off x="839787" y="457200"/>
            <a:ext cx="3932239" cy="1600200"/>
          </a:xfrm>
          <a:prstGeom prst="rect">
            <a:avLst/>
          </a:prstGeom>
        </p:spPr>
        <p:txBody>
          <a:bodyPr anchor="b"/>
          <a:lstStyle>
            <a:lvl1pPr>
              <a:defRPr sz="3200"/>
            </a:lvl1pPr>
          </a:lstStyle>
          <a:p>
            <a:pPr/>
            <a:r>
              <a:t>标题文本</a:t>
            </a:r>
          </a:p>
        </p:txBody>
      </p:sp>
      <p:sp>
        <p:nvSpPr>
          <p:cNvPr id="83" name="Shape 83"/>
          <p:cNvSpPr/>
          <p:nvPr>
            <p:ph type="pic" sz="half" idx="13"/>
          </p:nvPr>
        </p:nvSpPr>
        <p:spPr>
          <a:xfrm>
            <a:off x="5183187" y="987425"/>
            <a:ext cx="6172201" cy="4873625"/>
          </a:xfrm>
          <a:prstGeom prst="rect">
            <a:avLst/>
          </a:prstGeom>
        </p:spPr>
        <p:txBody>
          <a:bodyPr lIns="91439" rIns="91439">
            <a:noAutofit/>
          </a:bodyPr>
          <a:lstStyle/>
          <a:p>
            <a:pPr/>
          </a:p>
        </p:txBody>
      </p:sp>
      <p:sp>
        <p:nvSpPr>
          <p:cNvPr id="84" name="Shape 84"/>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正文级别 1</a:t>
            </a:r>
          </a:p>
          <a:p>
            <a:pPr lvl="1"/>
            <a:r>
              <a:t>正文级别 2</a:t>
            </a:r>
          </a:p>
          <a:p>
            <a:pPr lvl="2"/>
            <a:r>
              <a:t>正文级别 3</a:t>
            </a:r>
          </a:p>
          <a:p>
            <a:pPr lvl="3"/>
            <a:r>
              <a:t>正文级别 4</a:t>
            </a:r>
          </a:p>
          <a:p>
            <a:pPr lvl="4"/>
            <a:r>
              <a:t>正文级别 5</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标题文本</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tif"/></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tif"/></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tif"/></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tif"/></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t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tif"/></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tif"/></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tif"/></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tif"/></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tif"/></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ctrTitle"/>
          </p:nvPr>
        </p:nvSpPr>
        <p:spPr>
          <a:prstGeom prst="rect">
            <a:avLst/>
          </a:prstGeom>
        </p:spPr>
        <p:txBody>
          <a:bodyPr/>
          <a:lstStyle/>
          <a:p>
            <a:pPr/>
            <a:r>
              <a:t>神经网络</a:t>
            </a:r>
          </a:p>
        </p:txBody>
      </p:sp>
      <p:sp>
        <p:nvSpPr>
          <p:cNvPr id="113" name="Shape 113"/>
          <p:cNvSpPr/>
          <p:nvPr>
            <p:ph type="subTitle" sz="quarter" idx="1"/>
          </p:nvPr>
        </p:nvSpPr>
        <p:spPr>
          <a:xfrm>
            <a:off x="1524000" y="3602037"/>
            <a:ext cx="9144000" cy="1655762"/>
          </a:xfrm>
          <a:prstGeom prst="rect">
            <a:avLst/>
          </a:prstGeom>
        </p:spPr>
        <p:txBody>
          <a:bodyPr/>
          <a:lstStyle/>
          <a:p>
            <a:pPr/>
            <a:r>
              <a:t>模拟人脑神经网络以期实现人工智能的机器学习知识</a:t>
            </a:r>
          </a:p>
        </p:txBody>
      </p:sp>
      <p:pic>
        <p:nvPicPr>
          <p:cNvPr id="114" name="image1.png"/>
          <p:cNvPicPr>
            <a:picLocks noChangeAspect="1"/>
          </p:cNvPicPr>
          <p:nvPr/>
        </p:nvPicPr>
        <p:blipFill>
          <a:blip r:embed="rId2">
            <a:extLst/>
          </a:blip>
          <a:srcRect l="0" t="0" r="9688" b="7594"/>
          <a:stretch>
            <a:fillRect/>
          </a:stretch>
        </p:blipFill>
        <p:spPr>
          <a:xfrm>
            <a:off x="0" y="0"/>
            <a:ext cx="4559121" cy="3503055"/>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5" name="image13.png"/>
          <p:cNvPicPr>
            <a:picLocks noChangeAspect="1"/>
          </p:cNvPicPr>
          <p:nvPr/>
        </p:nvPicPr>
        <p:blipFill>
          <a:blip r:embed="rId2">
            <a:extLst/>
          </a:blip>
          <a:stretch>
            <a:fillRect/>
          </a:stretch>
        </p:blipFill>
        <p:spPr>
          <a:xfrm>
            <a:off x="443327" y="1014256"/>
            <a:ext cx="6717328" cy="4351338"/>
          </a:xfrm>
          <a:prstGeom prst="rect">
            <a:avLst/>
          </a:prstGeom>
          <a:ln w="12700">
            <a:miter lim="400000"/>
          </a:ln>
        </p:spPr>
      </p:pic>
      <p:sp>
        <p:nvSpPr>
          <p:cNvPr id="146" name="Shape 146"/>
          <p:cNvSpPr/>
          <p:nvPr/>
        </p:nvSpPr>
        <p:spPr>
          <a:xfrm>
            <a:off x="7688687" y="1014256"/>
            <a:ext cx="4237151" cy="169543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改用二维的下标，用</a:t>
            </a:r>
            <a:r>
              <a:t>w</a:t>
            </a:r>
            <a:r>
              <a:rPr baseline="-25000"/>
              <a:t>x,y</a:t>
            </a:r>
            <a:r>
              <a:t>来表达一个权值。下标中的</a:t>
            </a:r>
            <a:r>
              <a:t>x</a:t>
            </a:r>
            <a:r>
              <a:t>代表后一层神经元的序号，而</a:t>
            </a:r>
            <a:r>
              <a:t>y</a:t>
            </a:r>
            <a:r>
              <a:t>代表前一层神经元的序号（序号的顺序从上到下）</a:t>
            </a:r>
            <a:r>
              <a:t>——Andrew Ng(</a:t>
            </a:r>
            <a:r>
              <a:t>吴恩达</a:t>
            </a:r>
            <a:r>
              <a:t>)</a:t>
            </a:r>
            <a:r>
              <a:t>。</a:t>
            </a:r>
          </a:p>
        </p:txBody>
      </p:sp>
      <p:sp>
        <p:nvSpPr>
          <p:cNvPr id="147" name="Shape 147"/>
          <p:cNvSpPr/>
          <p:nvPr/>
        </p:nvSpPr>
        <p:spPr>
          <a:xfrm>
            <a:off x="8229600" y="4494726"/>
            <a:ext cx="306517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线性代数方程组</a:t>
            </a:r>
          </a:p>
        </p:txBody>
      </p:sp>
      <p:sp>
        <p:nvSpPr>
          <p:cNvPr id="148" name="Shape 148"/>
          <p:cNvSpPr/>
          <p:nvPr/>
        </p:nvSpPr>
        <p:spPr>
          <a:xfrm>
            <a:off x="3915176" y="4198513"/>
            <a:ext cx="3503057" cy="1609861"/>
          </a:xfrm>
          <a:prstGeom prst="ellipse">
            <a:avLst/>
          </a:prstGeom>
          <a:ln w="12700">
            <a:solidFill>
              <a:srgbClr val="C00000"/>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48"/>
                                        </p:tgtEl>
                                        <p:attrNameLst>
                                          <p:attrName>style.visibility</p:attrName>
                                        </p:attrNameLst>
                                      </p:cBhvr>
                                      <p:to>
                                        <p:strVal val="visible"/>
                                      </p:to>
                                    </p:set>
                                    <p:anim calcmode="lin" valueType="num">
                                      <p:cBhvr>
                                        <p:cTn id="7" dur="500" fill="hold"/>
                                        <p:tgtEl>
                                          <p:spTgt spid="148"/>
                                        </p:tgtEl>
                                        <p:attrNameLst>
                                          <p:attrName>ppt_x</p:attrName>
                                        </p:attrNameLst>
                                      </p:cBhvr>
                                      <p:tavLst>
                                        <p:tav tm="0">
                                          <p:val>
                                            <p:strVal val="#ppt_x"/>
                                          </p:val>
                                        </p:tav>
                                        <p:tav tm="100000">
                                          <p:val>
                                            <p:strVal val="#ppt_x"/>
                                          </p:val>
                                        </p:tav>
                                      </p:tavLst>
                                    </p:anim>
                                    <p:anim calcmode="lin" valueType="num">
                                      <p:cBhvr>
                                        <p:cTn id="8" dur="500" fill="hold"/>
                                        <p:tgtEl>
                                          <p:spTgt spid="1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147"/>
                                        </p:tgtEl>
                                        <p:attrNameLst>
                                          <p:attrName>style.visibility</p:attrName>
                                        </p:attrNameLst>
                                      </p:cBhvr>
                                      <p:to>
                                        <p:strVal val="visible"/>
                                      </p:to>
                                    </p:set>
                                    <p:anim calcmode="lin" valueType="num">
                                      <p:cBhvr>
                                        <p:cTn id="13" dur="500" fill="hold"/>
                                        <p:tgtEl>
                                          <p:spTgt spid="147"/>
                                        </p:tgtEl>
                                        <p:attrNameLst>
                                          <p:attrName>ppt_x</p:attrName>
                                        </p:attrNameLst>
                                      </p:cBhvr>
                                      <p:tavLst>
                                        <p:tav tm="0">
                                          <p:val>
                                            <p:strVal val="#ppt_x"/>
                                          </p:val>
                                        </p:tav>
                                        <p:tav tm="100000">
                                          <p:val>
                                            <p:strVal val="#ppt_x"/>
                                          </p:val>
                                        </p:tav>
                                      </p:tavLst>
                                    </p:anim>
                                    <p:anim calcmode="lin" valueType="num">
                                      <p:cBhvr>
                                        <p:cTn id="14"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7" grpId="2"/>
      <p:bldP build="whole" bldLvl="1" animBg="1" rev="0" advAuto="0" spid="148"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body" sz="quarter" idx="1"/>
          </p:nvPr>
        </p:nvSpPr>
        <p:spPr>
          <a:xfrm>
            <a:off x="838200" y="1825625"/>
            <a:ext cx="9549818" cy="1525318"/>
          </a:xfrm>
          <a:prstGeom prst="rect">
            <a:avLst/>
          </a:prstGeom>
          <a:solidFill>
            <a:srgbClr val="FFFFFF"/>
          </a:solidFill>
        </p:spPr>
        <p:txBody>
          <a:bodyPr/>
          <a:lstStyle/>
          <a:p>
            <a:pPr marL="0" indent="0">
              <a:lnSpc>
                <a:spcPct val="100000"/>
              </a:lnSpc>
              <a:spcBef>
                <a:spcPts val="0"/>
              </a:spcBef>
              <a:buSzTx/>
              <a:buFontTx/>
              <a:buNone/>
              <a:defRPr sz="1800"/>
            </a:pPr>
            <a:r>
              <a:t>输入的变量是</a:t>
            </a:r>
            <a:r>
              <a:t>[a</a:t>
            </a:r>
            <a:r>
              <a:rPr baseline="-5999" sz="1160"/>
              <a:t>1</a:t>
            </a:r>
            <a:r>
              <a:t>，a</a:t>
            </a:r>
            <a:r>
              <a:rPr baseline="-5999" sz="1160"/>
              <a:t>2</a:t>
            </a:r>
            <a:r>
              <a:t>，a</a:t>
            </a:r>
            <a:r>
              <a:rPr baseline="-5999" sz="1160"/>
              <a:t>3</a:t>
            </a:r>
            <a:r>
              <a:t>]</a:t>
            </a:r>
            <a:r>
              <a:rPr baseline="31999" sz="1160"/>
              <a:t>T</a:t>
            </a:r>
            <a:r>
              <a:t>（代表由</a:t>
            </a:r>
            <a:r>
              <a:t>a</a:t>
            </a:r>
            <a:r>
              <a:rPr baseline="-5999" sz="1160"/>
              <a:t>1</a:t>
            </a:r>
            <a:r>
              <a:t>，a</a:t>
            </a:r>
            <a:r>
              <a:rPr baseline="-5999" sz="1160"/>
              <a:t>2</a:t>
            </a:r>
            <a:r>
              <a:t>，a</a:t>
            </a:r>
            <a:r>
              <a:rPr baseline="-5999" sz="1160"/>
              <a:t>3</a:t>
            </a:r>
            <a:r>
              <a:t>组成的列向量），用向量</a:t>
            </a:r>
            <a:r>
              <a:rPr b="1"/>
              <a:t>a</a:t>
            </a:r>
            <a:r>
              <a:t>来表示。</a:t>
            </a:r>
            <a:r>
              <a:t>方程的左边是</a:t>
            </a:r>
            <a:r>
              <a:t>[z</a:t>
            </a:r>
            <a:r>
              <a:rPr baseline="-5999" sz="1160"/>
              <a:t>1</a:t>
            </a:r>
            <a:r>
              <a:t>，z</a:t>
            </a:r>
            <a:r>
              <a:rPr baseline="-5999" sz="1160"/>
              <a:t>2</a:t>
            </a:r>
            <a:r>
              <a:t>]</a:t>
            </a:r>
            <a:r>
              <a:rPr baseline="31999" sz="1160"/>
              <a:t>T</a:t>
            </a:r>
            <a:r>
              <a:t>，用向量</a:t>
            </a:r>
            <a:r>
              <a:rPr b="1"/>
              <a:t>z</a:t>
            </a:r>
            <a:r>
              <a:t>来表示。系数则是矩阵</a:t>
            </a:r>
            <a:r>
              <a:rPr b="1"/>
              <a:t>W</a:t>
            </a:r>
            <a:r>
              <a:t>（2行3列的矩阵，排列形式与公式中的一样）。</a:t>
            </a:r>
          </a:p>
          <a:p>
            <a:pPr lvl="8" marL="0" indent="3657600">
              <a:lnSpc>
                <a:spcPct val="100000"/>
              </a:lnSpc>
              <a:spcBef>
                <a:spcPts val="0"/>
              </a:spcBef>
              <a:buSzTx/>
              <a:buFontTx/>
              <a:buNone/>
              <a:defRPr sz="3000"/>
            </a:pPr>
            <a:r>
              <a:t>g(</a:t>
            </a:r>
            <a:r>
              <a:rPr b="1"/>
              <a:t>W</a:t>
            </a:r>
            <a:r>
              <a:t> * </a:t>
            </a:r>
            <a:r>
              <a:rPr b="1"/>
              <a:t>a</a:t>
            </a:r>
            <a:r>
              <a:t>) = </a:t>
            </a:r>
            <a:r>
              <a:rPr b="1"/>
              <a:t>z</a:t>
            </a:r>
          </a:p>
        </p:txBody>
      </p:sp>
      <p:sp>
        <p:nvSpPr>
          <p:cNvPr id="151" name="Shape 151"/>
          <p:cNvSpPr/>
          <p:nvPr/>
        </p:nvSpPr>
        <p:spPr>
          <a:xfrm>
            <a:off x="4603966" y="3276081"/>
            <a:ext cx="307209" cy="796883"/>
          </a:xfrm>
          <a:prstGeom prst="line">
            <a:avLst/>
          </a:prstGeom>
          <a:ln w="12700">
            <a:solidFill>
              <a:srgbClr val="FD012E"/>
            </a:solidFill>
            <a:miter/>
            <a:tailEnd type="triangle"/>
          </a:ln>
        </p:spPr>
        <p:txBody>
          <a:bodyPr lIns="45719" rIns="45719"/>
          <a:lstStyle/>
          <a:p>
            <a:pPr>
              <a:defRPr>
                <a:solidFill>
                  <a:srgbClr val="FC0336"/>
                </a:solidFill>
              </a:defRPr>
            </a:pPr>
          </a:p>
        </p:txBody>
      </p:sp>
      <p:sp>
        <p:nvSpPr>
          <p:cNvPr id="152" name="Shape 152"/>
          <p:cNvSpPr/>
          <p:nvPr/>
        </p:nvSpPr>
        <p:spPr>
          <a:xfrm>
            <a:off x="4888965" y="4040094"/>
            <a:ext cx="893525"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sgn函数</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51"/>
                                        </p:tgtEl>
                                        <p:attrNameLst>
                                          <p:attrName>style.visibility</p:attrName>
                                        </p:attrNameLst>
                                      </p:cBhvr>
                                      <p:to>
                                        <p:strVal val="visible"/>
                                      </p:to>
                                    </p:set>
                                    <p:animEffect filter="wipe(left)" transition="in">
                                      <p:cBhvr>
                                        <p:cTn id="7" dur="1000"/>
                                        <p:tgtEl>
                                          <p:spTgt spid="15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152"/>
                                        </p:tgtEl>
                                        <p:attrNameLst>
                                          <p:attrName>style.visibility</p:attrName>
                                        </p:attrNameLst>
                                      </p:cBhvr>
                                      <p:to>
                                        <p:strVal val="visible"/>
                                      </p:to>
                                    </p:set>
                                    <p:animEffect filter="wipe(left)" transition="in">
                                      <p:cBhvr>
                                        <p:cTn id="12"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2" grpId="2"/>
      <p:bldP build="whole" bldLvl="1" animBg="1" rev="0" advAuto="0" spid="151"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4" name="pasted-image.tiff"/>
          <p:cNvPicPr>
            <a:picLocks noChangeAspect="1"/>
          </p:cNvPicPr>
          <p:nvPr/>
        </p:nvPicPr>
        <p:blipFill>
          <a:blip r:embed="rId2">
            <a:extLst/>
          </a:blip>
          <a:stretch>
            <a:fillRect/>
          </a:stretch>
        </p:blipFill>
        <p:spPr>
          <a:xfrm>
            <a:off x="2394727" y="546691"/>
            <a:ext cx="6965580" cy="5764618"/>
          </a:xfrm>
          <a:prstGeom prst="rect">
            <a:avLst/>
          </a:prstGeom>
          <a:ln w="12700">
            <a:miter lim="400000"/>
          </a:ln>
        </p:spPr>
      </p:pic>
      <p:sp>
        <p:nvSpPr>
          <p:cNvPr id="155" name="Shape 155"/>
          <p:cNvSpPr/>
          <p:nvPr/>
        </p:nvSpPr>
        <p:spPr>
          <a:xfrm>
            <a:off x="728418" y="791659"/>
            <a:ext cx="7899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决策面</a:t>
            </a:r>
          </a:p>
        </p:txBody>
      </p:sp>
      <p:sp>
        <p:nvSpPr>
          <p:cNvPr id="156" name="Shape 156"/>
          <p:cNvSpPr/>
          <p:nvPr/>
        </p:nvSpPr>
        <p:spPr>
          <a:xfrm>
            <a:off x="5829153" y="6002978"/>
            <a:ext cx="14757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单层神经网络</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154"/>
                                        </p:tgtEl>
                                        <p:attrNameLst>
                                          <p:attrName>style.visibility</p:attrName>
                                        </p:attrNameLst>
                                      </p:cBhvr>
                                      <p:to>
                                        <p:strVal val="visible"/>
                                      </p:to>
                                    </p:set>
                                    <p:animEffect filter="box(out)" transition="in">
                                      <p:cBhvr>
                                        <p:cTn id="7" dur="10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Class="emph" nodeType="clickEffect" presetID="9" grpId="2" fill="hold">
                                  <p:stCondLst>
                                    <p:cond delay="0"/>
                                  </p:stCondLst>
                                  <p:childTnLst>
                                    <p:set>
                                      <p:cBhvr>
                                        <p:cTn id="11" dur="indefinite" fill="hold"/>
                                        <p:tgtEl>
                                          <p:spTgt spid="154"/>
                                        </p:tgtEl>
                                        <p:attrNameLst>
                                          <p:attrName>style.opacity</p:attrName>
                                        </p:attrNameLst>
                                      </p:cBhvr>
                                      <p:to>
                                        <p:strVal val="0.50"/>
                                      </p:to>
                                    </p:set>
                                    <p:animEffect filter="image" prLst="opacity: 0.50; ">
                                      <p:cBhvr>
                                        <p:cTn id="12" dur="indefinite" fill="hold"/>
                                        <p:tgtEl>
                                          <p:spTgt spid="154"/>
                                        </p:tgtEl>
                                      </p:cBhvr>
                                    </p:animEffect>
                                  </p:childTnLst>
                                </p:cTn>
                              </p:par>
                            </p:childTnLst>
                          </p:cTn>
                        </p:par>
                      </p:childTnLst>
                    </p:cTn>
                  </p:par>
                  <p:par>
                    <p:cTn id="13" fill="hold">
                      <p:stCondLst>
                        <p:cond delay="indefinite"/>
                      </p:stCondLst>
                      <p:childTnLst>
                        <p:par>
                          <p:cTn id="14" fill="hold">
                            <p:stCondLst>
                              <p:cond delay="0"/>
                            </p:stCondLst>
                            <p:childTnLst>
                              <p:par>
                                <p:cTn id="15" presetClass="emph" nodeType="clickEffect" presetID="9" grpId="3" fill="hold">
                                  <p:stCondLst>
                                    <p:cond delay="0"/>
                                  </p:stCondLst>
                                  <p:childTnLst>
                                    <p:set>
                                      <p:cBhvr>
                                        <p:cTn id="16" dur="indefinite" fill="hold"/>
                                        <p:tgtEl>
                                          <p:spTgt spid="154"/>
                                        </p:tgtEl>
                                        <p:attrNameLst>
                                          <p:attrName>style.opacity</p:attrName>
                                        </p:attrNameLst>
                                      </p:cBhvr>
                                      <p:to>
                                        <p:strVal val="0.50"/>
                                      </p:to>
                                    </p:set>
                                    <p:animEffect filter="image" prLst="opacity: 0.50; ">
                                      <p:cBhvr>
                                        <p:cTn id="17" dur="indefinite" fill="hold"/>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4" grpId="3"/>
      <p:bldP build="whole" bldLvl="1" animBg="1" rev="0" advAuto="0" spid="154" grpId="1"/>
      <p:bldP build="whole" bldLvl="1" animBg="1" rev="0" advAuto="0" spid="154" grpId="2"/>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nvSpPr>
        <p:spPr>
          <a:xfrm>
            <a:off x="328818" y="490907"/>
            <a:ext cx="10003972" cy="72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Minsky在1969年出版了一本叫《Perceptron》的书，里面用详细的数学证明了感知器的弱点，尤其是感知器对XOR（异或）这样的简单分类任务都无法解决。</a:t>
            </a:r>
          </a:p>
        </p:txBody>
      </p:sp>
      <p:sp>
        <p:nvSpPr>
          <p:cNvPr id="159" name="Shape 159"/>
          <p:cNvSpPr/>
          <p:nvPr/>
        </p:nvSpPr>
        <p:spPr>
          <a:xfrm>
            <a:off x="293853" y="1648693"/>
            <a:ext cx="10292770" cy="72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但是当增加一个计算层以后，两层神经网络不仅可以解决异或问题，而且具有非常好的非线性分类效果。不过两层神经网络的计算是一个问题，没有一个较好的解法。</a:t>
            </a:r>
          </a:p>
        </p:txBody>
      </p:sp>
      <p:sp>
        <p:nvSpPr>
          <p:cNvPr id="160" name="Shape 160"/>
          <p:cNvSpPr/>
          <p:nvPr/>
        </p:nvSpPr>
        <p:spPr>
          <a:xfrm>
            <a:off x="328818" y="2806479"/>
            <a:ext cx="10003972" cy="72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1986</a:t>
            </a:r>
            <a:r>
              <a:t>年，</a:t>
            </a:r>
            <a:r>
              <a:t>Rumelhar</a:t>
            </a:r>
            <a:r>
              <a:t>和</a:t>
            </a:r>
            <a:r>
              <a:t>Hinton</a:t>
            </a:r>
            <a:r>
              <a:t>等人提出了反向传播（</a:t>
            </a:r>
            <a:r>
              <a:t>Backpropagation</a:t>
            </a:r>
            <a:r>
              <a:t>，</a:t>
            </a:r>
            <a:r>
              <a:t>BP</a:t>
            </a:r>
            <a:r>
              <a:t>）算法，解决了两层神经网络所需要的复杂计算量问题，从而带动了业界使用两层神经网络研究的热潮。</a:t>
            </a:r>
          </a:p>
        </p:txBody>
      </p:sp>
      <p:sp>
        <p:nvSpPr>
          <p:cNvPr id="161" name="Shape 161"/>
          <p:cNvSpPr/>
          <p:nvPr/>
        </p:nvSpPr>
        <p:spPr>
          <a:xfrm>
            <a:off x="393553" y="3970615"/>
            <a:ext cx="9991271" cy="123597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p>
            <a:pPr/>
            <a:r>
              <a:t>两层神经网络，除了输入层，输出层，还加入了一个中间层，即，两层神经网络含有两个计算层</a:t>
            </a:r>
          </a:p>
          <a:p>
            <a:pPr/>
            <a:r>
              <a:t>.矩阵权值增加到了两个:ω</a:t>
            </a:r>
            <a:r>
              <a:rPr baseline="33333"/>
              <a:t>1</a:t>
            </a:r>
            <a:r>
              <a:t>ω</a:t>
            </a:r>
            <a:r>
              <a:rPr baseline="38888"/>
              <a:t>2  </a:t>
            </a:r>
            <a:r>
              <a:t> </a:t>
            </a:r>
          </a:p>
          <a:p>
            <a:pPr/>
            <a:r>
              <a:t>a</a:t>
            </a:r>
            <a:r>
              <a:rPr baseline="-38888"/>
              <a:t>x</a:t>
            </a:r>
            <a:r>
              <a:rPr baseline="38888"/>
              <a:t>y</a:t>
            </a:r>
            <a:r>
              <a:t>代表第y层的第x个节点.</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3" name="pasted-image.tiff"/>
          <p:cNvPicPr>
            <a:picLocks noChangeAspect="1"/>
          </p:cNvPicPr>
          <p:nvPr/>
        </p:nvPicPr>
        <p:blipFill>
          <a:blip r:embed="rId2">
            <a:extLst/>
          </a:blip>
          <a:stretch>
            <a:fillRect/>
          </a:stretch>
        </p:blipFill>
        <p:spPr>
          <a:xfrm>
            <a:off x="1162050" y="38100"/>
            <a:ext cx="9867900" cy="6781800"/>
          </a:xfrm>
          <a:prstGeom prst="rect">
            <a:avLst/>
          </a:prstGeom>
          <a:ln w="12700">
            <a:miter lim="400000"/>
          </a:ln>
        </p:spPr>
      </p:pic>
      <p:sp>
        <p:nvSpPr>
          <p:cNvPr id="164" name="Shape 164"/>
          <p:cNvSpPr/>
          <p:nvPr/>
        </p:nvSpPr>
        <p:spPr>
          <a:xfrm>
            <a:off x="6180199" y="5329046"/>
            <a:ext cx="597620" cy="609381"/>
          </a:xfrm>
          <a:custGeom>
            <a:avLst/>
            <a:gdLst/>
            <a:ahLst/>
            <a:cxnLst>
              <a:cxn ang="0">
                <a:pos x="wd2" y="hd2"/>
              </a:cxn>
              <a:cxn ang="5400000">
                <a:pos x="wd2" y="hd2"/>
              </a:cxn>
              <a:cxn ang="10800000">
                <a:pos x="wd2" y="hd2"/>
              </a:cxn>
              <a:cxn ang="16200000">
                <a:pos x="wd2" y="hd2"/>
              </a:cxn>
            </a:cxnLst>
            <a:rect l="0" t="0" r="r" b="b"/>
            <a:pathLst>
              <a:path w="17805" h="17541" fill="norm" stroke="1" extrusionOk="0">
                <a:moveTo>
                  <a:pt x="1312" y="5620"/>
                </a:moveTo>
                <a:cubicBezTo>
                  <a:pt x="-1106" y="9108"/>
                  <a:pt x="-84" y="13835"/>
                  <a:pt x="3577" y="16095"/>
                </a:cubicBezTo>
                <a:cubicBezTo>
                  <a:pt x="11165" y="20782"/>
                  <a:pt x="20494" y="13260"/>
                  <a:pt x="17080" y="5208"/>
                </a:cubicBezTo>
                <a:cubicBezTo>
                  <a:pt x="15494" y="1302"/>
                  <a:pt x="11112" y="-818"/>
                  <a:pt x="6924" y="296"/>
                </a:cubicBezTo>
                <a:cubicBezTo>
                  <a:pt x="4227" y="1014"/>
                  <a:pt x="2104" y="3027"/>
                  <a:pt x="1312" y="5620"/>
                </a:cubicBezTo>
                <a:close/>
              </a:path>
            </a:pathLst>
          </a:custGeom>
          <a:ln w="12700">
            <a:solidFill>
              <a:srgbClr val="FD0220"/>
            </a:solidFill>
            <a:miter/>
          </a:ln>
        </p:spPr>
        <p:txBody>
          <a:bodyPr lIns="45719" rIns="45719"/>
          <a:lstStyle/>
          <a:p>
            <a:pPr>
              <a:defRPr>
                <a:solidFill>
                  <a:srgbClr val="FC0336"/>
                </a:solidFill>
              </a:defRPr>
            </a:pPr>
          </a:p>
        </p:txBody>
      </p:sp>
      <p:sp>
        <p:nvSpPr>
          <p:cNvPr id="165" name="Shape 165"/>
          <p:cNvSpPr/>
          <p:nvPr/>
        </p:nvSpPr>
        <p:spPr>
          <a:xfrm>
            <a:off x="10357376" y="5329046"/>
            <a:ext cx="597620" cy="609381"/>
          </a:xfrm>
          <a:custGeom>
            <a:avLst/>
            <a:gdLst/>
            <a:ahLst/>
            <a:cxnLst>
              <a:cxn ang="0">
                <a:pos x="wd2" y="hd2"/>
              </a:cxn>
              <a:cxn ang="5400000">
                <a:pos x="wd2" y="hd2"/>
              </a:cxn>
              <a:cxn ang="10800000">
                <a:pos x="wd2" y="hd2"/>
              </a:cxn>
              <a:cxn ang="16200000">
                <a:pos x="wd2" y="hd2"/>
              </a:cxn>
            </a:cxnLst>
            <a:rect l="0" t="0" r="r" b="b"/>
            <a:pathLst>
              <a:path w="17805" h="17541" fill="norm" stroke="1" extrusionOk="0">
                <a:moveTo>
                  <a:pt x="1312" y="5620"/>
                </a:moveTo>
                <a:cubicBezTo>
                  <a:pt x="-1106" y="9108"/>
                  <a:pt x="-84" y="13835"/>
                  <a:pt x="3577" y="16095"/>
                </a:cubicBezTo>
                <a:cubicBezTo>
                  <a:pt x="11165" y="20782"/>
                  <a:pt x="20494" y="13260"/>
                  <a:pt x="17080" y="5208"/>
                </a:cubicBezTo>
                <a:cubicBezTo>
                  <a:pt x="15494" y="1302"/>
                  <a:pt x="11112" y="-818"/>
                  <a:pt x="6924" y="296"/>
                </a:cubicBezTo>
                <a:cubicBezTo>
                  <a:pt x="4227" y="1014"/>
                  <a:pt x="2104" y="3027"/>
                  <a:pt x="1312" y="5620"/>
                </a:cubicBezTo>
                <a:close/>
              </a:path>
            </a:pathLst>
          </a:custGeom>
          <a:ln w="12700">
            <a:solidFill>
              <a:srgbClr val="FD0220"/>
            </a:solidFill>
            <a:miter/>
          </a:ln>
        </p:spPr>
        <p:txBody>
          <a:bodyPr lIns="45719" rIns="45719"/>
          <a:lstStyle/>
          <a:p>
            <a:pPr>
              <a:defRPr>
                <a:solidFill>
                  <a:srgbClr val="FC0336"/>
                </a:solidFill>
              </a:defRPr>
            </a:pPr>
          </a:p>
        </p:txBody>
      </p:sp>
      <p:sp>
        <p:nvSpPr>
          <p:cNvPr id="166" name="Shape 166"/>
          <p:cNvSpPr/>
          <p:nvPr/>
        </p:nvSpPr>
        <p:spPr>
          <a:xfrm>
            <a:off x="8424729" y="5456046"/>
            <a:ext cx="597621" cy="609381"/>
          </a:xfrm>
          <a:custGeom>
            <a:avLst/>
            <a:gdLst/>
            <a:ahLst/>
            <a:cxnLst>
              <a:cxn ang="0">
                <a:pos x="wd2" y="hd2"/>
              </a:cxn>
              <a:cxn ang="5400000">
                <a:pos x="wd2" y="hd2"/>
              </a:cxn>
              <a:cxn ang="10800000">
                <a:pos x="wd2" y="hd2"/>
              </a:cxn>
              <a:cxn ang="16200000">
                <a:pos x="wd2" y="hd2"/>
              </a:cxn>
            </a:cxnLst>
            <a:rect l="0" t="0" r="r" b="b"/>
            <a:pathLst>
              <a:path w="17805" h="17541" fill="norm" stroke="1" extrusionOk="0">
                <a:moveTo>
                  <a:pt x="1312" y="5620"/>
                </a:moveTo>
                <a:cubicBezTo>
                  <a:pt x="-1106" y="9108"/>
                  <a:pt x="-84" y="13835"/>
                  <a:pt x="3577" y="16095"/>
                </a:cubicBezTo>
                <a:cubicBezTo>
                  <a:pt x="11165" y="20782"/>
                  <a:pt x="20494" y="13260"/>
                  <a:pt x="17080" y="5208"/>
                </a:cubicBezTo>
                <a:cubicBezTo>
                  <a:pt x="15494" y="1302"/>
                  <a:pt x="11112" y="-818"/>
                  <a:pt x="6924" y="296"/>
                </a:cubicBezTo>
                <a:cubicBezTo>
                  <a:pt x="4227" y="1014"/>
                  <a:pt x="2104" y="3027"/>
                  <a:pt x="1312" y="5620"/>
                </a:cubicBezTo>
                <a:close/>
              </a:path>
            </a:pathLst>
          </a:custGeom>
          <a:ln w="12700">
            <a:solidFill>
              <a:srgbClr val="FD0220"/>
            </a:solidFill>
            <a:miter/>
          </a:ln>
        </p:spPr>
        <p:txBody>
          <a:bodyPr lIns="45719" rIns="45719"/>
          <a:lstStyle/>
          <a:p>
            <a:pPr>
              <a:defRPr>
                <a:solidFill>
                  <a:srgbClr val="FC0336"/>
                </a:solidFill>
              </a:defRPr>
            </a:pPr>
          </a:p>
        </p:txBody>
      </p:sp>
      <p:sp>
        <p:nvSpPr>
          <p:cNvPr id="167" name="Shape 167"/>
          <p:cNvSpPr/>
          <p:nvPr/>
        </p:nvSpPr>
        <p:spPr>
          <a:xfrm>
            <a:off x="6072206" y="6116964"/>
            <a:ext cx="597620" cy="609381"/>
          </a:xfrm>
          <a:custGeom>
            <a:avLst/>
            <a:gdLst/>
            <a:ahLst/>
            <a:cxnLst>
              <a:cxn ang="0">
                <a:pos x="wd2" y="hd2"/>
              </a:cxn>
              <a:cxn ang="5400000">
                <a:pos x="wd2" y="hd2"/>
              </a:cxn>
              <a:cxn ang="10800000">
                <a:pos x="wd2" y="hd2"/>
              </a:cxn>
              <a:cxn ang="16200000">
                <a:pos x="wd2" y="hd2"/>
              </a:cxn>
            </a:cxnLst>
            <a:rect l="0" t="0" r="r" b="b"/>
            <a:pathLst>
              <a:path w="17805" h="17541" fill="norm" stroke="1" extrusionOk="0">
                <a:moveTo>
                  <a:pt x="1312" y="5620"/>
                </a:moveTo>
                <a:cubicBezTo>
                  <a:pt x="-1106" y="9108"/>
                  <a:pt x="-84" y="13835"/>
                  <a:pt x="3577" y="16095"/>
                </a:cubicBezTo>
                <a:cubicBezTo>
                  <a:pt x="11165" y="20782"/>
                  <a:pt x="20494" y="13260"/>
                  <a:pt x="17080" y="5208"/>
                </a:cubicBezTo>
                <a:cubicBezTo>
                  <a:pt x="15494" y="1302"/>
                  <a:pt x="11112" y="-818"/>
                  <a:pt x="6924" y="296"/>
                </a:cubicBezTo>
                <a:cubicBezTo>
                  <a:pt x="4227" y="1014"/>
                  <a:pt x="2104" y="3027"/>
                  <a:pt x="1312" y="5620"/>
                </a:cubicBezTo>
                <a:close/>
              </a:path>
            </a:pathLst>
          </a:custGeom>
          <a:ln w="12700">
            <a:solidFill>
              <a:srgbClr val="FD0220"/>
            </a:solidFill>
            <a:miter/>
          </a:ln>
        </p:spPr>
        <p:txBody>
          <a:bodyPr lIns="45719" rIns="45719"/>
          <a:lstStyle/>
          <a:p>
            <a:pPr>
              <a:defRPr>
                <a:solidFill>
                  <a:srgbClr val="FC0336"/>
                </a:solidFill>
              </a:defRPr>
            </a:pPr>
          </a:p>
        </p:txBody>
      </p:sp>
      <p:sp>
        <p:nvSpPr>
          <p:cNvPr id="168" name="Shape 168"/>
          <p:cNvSpPr/>
          <p:nvPr/>
        </p:nvSpPr>
        <p:spPr>
          <a:xfrm>
            <a:off x="8297729" y="6000331"/>
            <a:ext cx="597621" cy="609382"/>
          </a:xfrm>
          <a:custGeom>
            <a:avLst/>
            <a:gdLst/>
            <a:ahLst/>
            <a:cxnLst>
              <a:cxn ang="0">
                <a:pos x="wd2" y="hd2"/>
              </a:cxn>
              <a:cxn ang="5400000">
                <a:pos x="wd2" y="hd2"/>
              </a:cxn>
              <a:cxn ang="10800000">
                <a:pos x="wd2" y="hd2"/>
              </a:cxn>
              <a:cxn ang="16200000">
                <a:pos x="wd2" y="hd2"/>
              </a:cxn>
            </a:cxnLst>
            <a:rect l="0" t="0" r="r" b="b"/>
            <a:pathLst>
              <a:path w="17805" h="17541" fill="norm" stroke="1" extrusionOk="0">
                <a:moveTo>
                  <a:pt x="1312" y="5620"/>
                </a:moveTo>
                <a:cubicBezTo>
                  <a:pt x="-1106" y="9108"/>
                  <a:pt x="-84" y="13835"/>
                  <a:pt x="3577" y="16095"/>
                </a:cubicBezTo>
                <a:cubicBezTo>
                  <a:pt x="11165" y="20782"/>
                  <a:pt x="20494" y="13260"/>
                  <a:pt x="17080" y="5208"/>
                </a:cubicBezTo>
                <a:cubicBezTo>
                  <a:pt x="15494" y="1302"/>
                  <a:pt x="11112" y="-818"/>
                  <a:pt x="6924" y="296"/>
                </a:cubicBezTo>
                <a:cubicBezTo>
                  <a:pt x="4227" y="1014"/>
                  <a:pt x="2104" y="3027"/>
                  <a:pt x="1312" y="5620"/>
                </a:cubicBezTo>
                <a:close/>
              </a:path>
            </a:pathLst>
          </a:custGeom>
          <a:ln w="12700">
            <a:solidFill>
              <a:srgbClr val="FD0220"/>
            </a:solidFill>
            <a:miter/>
          </a:ln>
        </p:spPr>
        <p:txBody>
          <a:bodyPr lIns="45719" rIns="45719"/>
          <a:lstStyle/>
          <a:p>
            <a:pPr>
              <a:defRPr>
                <a:solidFill>
                  <a:srgbClr val="FC0336"/>
                </a:solidFill>
              </a:defRPr>
            </a:pPr>
          </a:p>
        </p:txBody>
      </p:sp>
      <p:sp>
        <p:nvSpPr>
          <p:cNvPr id="169" name="Shape 169"/>
          <p:cNvSpPr/>
          <p:nvPr/>
        </p:nvSpPr>
        <p:spPr>
          <a:xfrm>
            <a:off x="10357376" y="6000331"/>
            <a:ext cx="597620" cy="609382"/>
          </a:xfrm>
          <a:custGeom>
            <a:avLst/>
            <a:gdLst/>
            <a:ahLst/>
            <a:cxnLst>
              <a:cxn ang="0">
                <a:pos x="wd2" y="hd2"/>
              </a:cxn>
              <a:cxn ang="5400000">
                <a:pos x="wd2" y="hd2"/>
              </a:cxn>
              <a:cxn ang="10800000">
                <a:pos x="wd2" y="hd2"/>
              </a:cxn>
              <a:cxn ang="16200000">
                <a:pos x="wd2" y="hd2"/>
              </a:cxn>
            </a:cxnLst>
            <a:rect l="0" t="0" r="r" b="b"/>
            <a:pathLst>
              <a:path w="17805" h="17541" fill="norm" stroke="1" extrusionOk="0">
                <a:moveTo>
                  <a:pt x="1312" y="5620"/>
                </a:moveTo>
                <a:cubicBezTo>
                  <a:pt x="-1106" y="9108"/>
                  <a:pt x="-84" y="13835"/>
                  <a:pt x="3577" y="16095"/>
                </a:cubicBezTo>
                <a:cubicBezTo>
                  <a:pt x="11165" y="20782"/>
                  <a:pt x="20494" y="13260"/>
                  <a:pt x="17080" y="5208"/>
                </a:cubicBezTo>
                <a:cubicBezTo>
                  <a:pt x="15494" y="1302"/>
                  <a:pt x="11112" y="-818"/>
                  <a:pt x="6924" y="296"/>
                </a:cubicBezTo>
                <a:cubicBezTo>
                  <a:pt x="4227" y="1014"/>
                  <a:pt x="2104" y="3027"/>
                  <a:pt x="1312" y="5620"/>
                </a:cubicBezTo>
                <a:close/>
              </a:path>
            </a:pathLst>
          </a:custGeom>
          <a:ln w="12700">
            <a:solidFill>
              <a:srgbClr val="FD0220"/>
            </a:solidFill>
            <a:miter/>
          </a:ln>
        </p:spPr>
        <p:txBody>
          <a:bodyPr lIns="45719" rIns="45719"/>
          <a:lstStyle/>
          <a:p>
            <a:pPr>
              <a:defRPr>
                <a:solidFill>
                  <a:srgbClr val="FC0336"/>
                </a:solidFill>
              </a:defRPr>
            </a:pP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1" name="pasted-image.tiff"/>
          <p:cNvPicPr>
            <a:picLocks noChangeAspect="1"/>
          </p:cNvPicPr>
          <p:nvPr/>
        </p:nvPicPr>
        <p:blipFill>
          <a:blip r:embed="rId2">
            <a:extLst/>
          </a:blip>
          <a:stretch>
            <a:fillRect/>
          </a:stretch>
        </p:blipFill>
        <p:spPr>
          <a:xfrm>
            <a:off x="1504950" y="463550"/>
            <a:ext cx="9182100" cy="6184900"/>
          </a:xfrm>
          <a:prstGeom prst="rect">
            <a:avLst/>
          </a:prstGeom>
          <a:ln w="12700">
            <a:miter lim="400000"/>
          </a:ln>
        </p:spPr>
      </p:pic>
      <p:sp>
        <p:nvSpPr>
          <p:cNvPr id="172" name="Shape 172"/>
          <p:cNvSpPr/>
          <p:nvPr/>
        </p:nvSpPr>
        <p:spPr>
          <a:xfrm>
            <a:off x="7994736" y="5611974"/>
            <a:ext cx="516208" cy="873666"/>
          </a:xfrm>
          <a:prstGeom prst="ellipse">
            <a:avLst/>
          </a:prstGeom>
          <a:ln w="12700">
            <a:solidFill>
              <a:srgbClr val="FA033A"/>
            </a:solidFill>
            <a:miter lim="400000"/>
          </a:ln>
        </p:spPr>
        <p:txBody>
          <a:bodyPr lIns="45719" rIns="45719" anchor="ctr"/>
          <a:lstStyle/>
          <a:p>
            <a:pPr>
              <a:defRPr>
                <a:solidFill>
                  <a:srgbClr val="FC0336"/>
                </a:solidFill>
              </a:defRPr>
            </a:pPr>
          </a:p>
        </p:txBody>
      </p:sp>
      <p:sp>
        <p:nvSpPr>
          <p:cNvPr id="173" name="Shape 173"/>
          <p:cNvSpPr/>
          <p:nvPr/>
        </p:nvSpPr>
        <p:spPr>
          <a:xfrm>
            <a:off x="10144611" y="5590915"/>
            <a:ext cx="516208" cy="915783"/>
          </a:xfrm>
          <a:prstGeom prst="ellipse">
            <a:avLst/>
          </a:prstGeom>
          <a:ln w="12700">
            <a:solidFill>
              <a:srgbClr val="FC0336"/>
            </a:solidFill>
            <a:miter/>
          </a:ln>
        </p:spPr>
        <p:txBody>
          <a:bodyPr lIns="45719" rIns="45719" anchor="ctr"/>
          <a:lstStyle/>
          <a:p>
            <a:pPr>
              <a:defRPr>
                <a:solidFill>
                  <a:srgbClr val="FC0336"/>
                </a:solidFill>
              </a:defRPr>
            </a:pP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nvSpPr>
        <p:spPr>
          <a:xfrm>
            <a:off x="652780" y="786130"/>
            <a:ext cx="355854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spcBef>
                <a:spcPts val="1000"/>
              </a:spcBef>
              <a:defRPr sz="1600"/>
            </a:lvl1pPr>
          </a:lstStyle>
          <a:p>
            <a:pPr/>
            <a:r>
              <a:t>使用向量和矩阵来表示层次中的变量：</a:t>
            </a:r>
          </a:p>
        </p:txBody>
      </p:sp>
      <p:pic>
        <p:nvPicPr>
          <p:cNvPr id="176" name="pasted-image.tiff"/>
          <p:cNvPicPr>
            <a:picLocks noChangeAspect="1"/>
          </p:cNvPicPr>
          <p:nvPr/>
        </p:nvPicPr>
        <p:blipFill>
          <a:blip r:embed="rId2">
            <a:extLst/>
          </a:blip>
          <a:stretch>
            <a:fillRect/>
          </a:stretch>
        </p:blipFill>
        <p:spPr>
          <a:xfrm>
            <a:off x="546100" y="1510264"/>
            <a:ext cx="5538772" cy="5074686"/>
          </a:xfrm>
          <a:prstGeom prst="rect">
            <a:avLst/>
          </a:prstGeom>
          <a:ln w="12700">
            <a:miter lim="400000"/>
          </a:ln>
        </p:spPr>
      </p:pic>
      <p:sp>
        <p:nvSpPr>
          <p:cNvPr id="177" name="Shape 177"/>
          <p:cNvSpPr/>
          <p:nvPr/>
        </p:nvSpPr>
        <p:spPr>
          <a:xfrm>
            <a:off x="8607601" y="3709152"/>
            <a:ext cx="2878595" cy="942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90000"/>
              </a:lnSpc>
              <a:spcBef>
                <a:spcPts val="1000"/>
              </a:spcBef>
              <a:defRPr sz="2600"/>
            </a:pPr>
            <a:r>
              <a:t>g(</a:t>
            </a:r>
            <a:r>
              <a:rPr b="1"/>
              <a:t>W</a:t>
            </a:r>
            <a:r>
              <a:rPr baseline="31999"/>
              <a:t>(1)</a:t>
            </a:r>
            <a:r>
              <a:t> * </a:t>
            </a:r>
            <a:r>
              <a:rPr b="1"/>
              <a:t>a</a:t>
            </a:r>
            <a:r>
              <a:rPr baseline="31999"/>
              <a:t>(1)</a:t>
            </a:r>
            <a:r>
              <a:t>) = </a:t>
            </a:r>
            <a:r>
              <a:rPr b="1"/>
              <a:t>a</a:t>
            </a:r>
            <a:r>
              <a:rPr baseline="31999"/>
              <a:t>(2)</a:t>
            </a:r>
            <a:r>
              <a:t> </a:t>
            </a:r>
          </a:p>
          <a:p>
            <a:pPr>
              <a:lnSpc>
                <a:spcPct val="90000"/>
              </a:lnSpc>
              <a:spcBef>
                <a:spcPts val="1000"/>
              </a:spcBef>
              <a:defRPr sz="2600"/>
            </a:pPr>
            <a:r>
              <a:t>g(</a:t>
            </a:r>
            <a:r>
              <a:rPr b="1"/>
              <a:t>W</a:t>
            </a:r>
            <a:r>
              <a:rPr baseline="31999"/>
              <a:t>(2)</a:t>
            </a:r>
            <a:r>
              <a:t> * </a:t>
            </a:r>
            <a:r>
              <a:rPr b="1"/>
              <a:t>a</a:t>
            </a:r>
            <a:r>
              <a:rPr baseline="31999"/>
              <a:t>(2)</a:t>
            </a:r>
            <a:r>
              <a:t>) = </a:t>
            </a:r>
            <a:r>
              <a:rPr b="1"/>
              <a:t>z</a:t>
            </a:r>
          </a:p>
        </p:txBody>
      </p:sp>
      <p:sp>
        <p:nvSpPr>
          <p:cNvPr id="178" name="Shape 178"/>
          <p:cNvSpPr/>
          <p:nvPr/>
        </p:nvSpPr>
        <p:spPr>
          <a:xfrm>
            <a:off x="8427901" y="767080"/>
            <a:ext cx="17043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使用矩阵表示：</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nvSpPr>
        <p:spPr>
          <a:xfrm>
            <a:off x="434028" y="242103"/>
            <a:ext cx="8377832" cy="1043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在这些节点中，还有默认存在一个偏置单元，它的本质是存储单元，且值永远</a:t>
            </a:r>
          </a:p>
          <a:p>
            <a:pPr/>
            <a:r>
              <a:t>为1.偏置单元与后一层的所有节点都有连接，前一层不会有任何一个节点指向它。</a:t>
            </a:r>
          </a:p>
          <a:p>
            <a:pPr/>
            <a:r>
              <a:t>参数设为向量</a:t>
            </a:r>
            <a:r>
              <a:rPr b="1"/>
              <a:t>b</a:t>
            </a:r>
            <a:r>
              <a:t>.</a:t>
            </a:r>
          </a:p>
        </p:txBody>
      </p:sp>
      <p:pic>
        <p:nvPicPr>
          <p:cNvPr id="181" name="pasted-image.tiff"/>
          <p:cNvPicPr>
            <a:picLocks noChangeAspect="1"/>
          </p:cNvPicPr>
          <p:nvPr/>
        </p:nvPicPr>
        <p:blipFill>
          <a:blip r:embed="rId2">
            <a:extLst/>
          </a:blip>
          <a:stretch>
            <a:fillRect/>
          </a:stretch>
        </p:blipFill>
        <p:spPr>
          <a:xfrm>
            <a:off x="828067" y="1275082"/>
            <a:ext cx="4480641" cy="5323211"/>
          </a:xfrm>
          <a:prstGeom prst="rect">
            <a:avLst/>
          </a:prstGeom>
          <a:ln w="12700">
            <a:miter lim="400000"/>
          </a:ln>
        </p:spPr>
      </p:pic>
      <p:sp>
        <p:nvSpPr>
          <p:cNvPr id="182" name="Shape 182"/>
          <p:cNvSpPr/>
          <p:nvPr/>
        </p:nvSpPr>
        <p:spPr>
          <a:xfrm>
            <a:off x="6769125" y="3224529"/>
            <a:ext cx="12471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矩阵运算：</a:t>
            </a:r>
          </a:p>
        </p:txBody>
      </p:sp>
      <p:sp>
        <p:nvSpPr>
          <p:cNvPr id="183" name="Shape 183"/>
          <p:cNvSpPr/>
          <p:nvPr/>
        </p:nvSpPr>
        <p:spPr>
          <a:xfrm>
            <a:off x="8361378" y="3224529"/>
            <a:ext cx="3400078" cy="86995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90000"/>
              </a:lnSpc>
              <a:spcBef>
                <a:spcPts val="1000"/>
              </a:spcBef>
              <a:defRPr sz="2392"/>
            </a:pPr>
            <a:r>
              <a:t>g(</a:t>
            </a:r>
            <a:r>
              <a:rPr b="1"/>
              <a:t>W</a:t>
            </a:r>
            <a:r>
              <a:rPr baseline="31999"/>
              <a:t>(1)</a:t>
            </a:r>
            <a:r>
              <a:t> * </a:t>
            </a:r>
            <a:r>
              <a:rPr b="1"/>
              <a:t>a</a:t>
            </a:r>
            <a:r>
              <a:rPr baseline="31999"/>
              <a:t>(1) </a:t>
            </a:r>
            <a:r>
              <a:t>+ </a:t>
            </a:r>
            <a:r>
              <a:rPr b="1"/>
              <a:t>b</a:t>
            </a:r>
            <a:r>
              <a:rPr baseline="31999"/>
              <a:t>(1)</a:t>
            </a:r>
            <a:r>
              <a:t>) = </a:t>
            </a:r>
            <a:r>
              <a:rPr b="1"/>
              <a:t>a</a:t>
            </a:r>
            <a:r>
              <a:rPr baseline="31999"/>
              <a:t>(2)</a:t>
            </a:r>
            <a:r>
              <a:t> </a:t>
            </a:r>
          </a:p>
          <a:p>
            <a:pPr>
              <a:lnSpc>
                <a:spcPct val="90000"/>
              </a:lnSpc>
              <a:spcBef>
                <a:spcPts val="1000"/>
              </a:spcBef>
              <a:defRPr sz="2392"/>
            </a:pPr>
            <a:r>
              <a:t>g(</a:t>
            </a:r>
            <a:r>
              <a:rPr b="1"/>
              <a:t>W</a:t>
            </a:r>
            <a:r>
              <a:rPr baseline="31999"/>
              <a:t>(2)</a:t>
            </a:r>
            <a:r>
              <a:t> * </a:t>
            </a:r>
            <a:r>
              <a:rPr b="1"/>
              <a:t>a</a:t>
            </a:r>
            <a:r>
              <a:rPr baseline="31999"/>
              <a:t>(2) </a:t>
            </a:r>
            <a:r>
              <a:t>+ </a:t>
            </a:r>
            <a:r>
              <a:rPr b="1"/>
              <a:t>b</a:t>
            </a:r>
            <a:r>
              <a:rPr baseline="31999"/>
              <a:t>(2)</a:t>
            </a:r>
            <a:r>
              <a:t>) = </a:t>
            </a:r>
            <a:r>
              <a:rPr b="1"/>
              <a:t>z</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nvSpPr>
        <p:spPr>
          <a:xfrm>
            <a:off x="17780" y="1116330"/>
            <a:ext cx="10743665" cy="62230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spcBef>
                <a:spcPts val="1000"/>
              </a:spcBef>
              <a:defRPr sz="1600"/>
            </a:lvl1pPr>
          </a:lstStyle>
          <a:p>
            <a:pPr/>
            <a:r>
              <a:t>两层神经网络中，我们不再使用sgn函数作为函数g，而是使用平滑函数sigmoid作为函数g。我们把函数g也称作激活函数（active function）</a:t>
            </a:r>
          </a:p>
        </p:txBody>
      </p:sp>
      <p:sp>
        <p:nvSpPr>
          <p:cNvPr id="186" name="Shape 186"/>
          <p:cNvSpPr/>
          <p:nvPr/>
        </p:nvSpPr>
        <p:spPr>
          <a:xfrm>
            <a:off x="1799710" y="2629271"/>
            <a:ext cx="741934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spcBef>
                <a:spcPts val="1000"/>
              </a:spcBef>
              <a:defRPr sz="1600">
                <a:solidFill>
                  <a:srgbClr val="FF0052"/>
                </a:solidFill>
              </a:defRPr>
            </a:lvl1pPr>
          </a:lstStyle>
          <a:p>
            <a:pPr/>
            <a:r>
              <a:t>神经网络的本质就是通过参数与激活函数来拟合特征与目标之间的真实函数关系。</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nvSpPr>
        <p:spPr>
          <a:xfrm>
            <a:off x="355193" y="487550"/>
            <a:ext cx="498094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spcBef>
                <a:spcPts val="1000"/>
              </a:spcBef>
              <a:defRPr sz="1600"/>
            </a:lvl1pPr>
          </a:lstStyle>
          <a:p>
            <a:pPr/>
            <a:r>
              <a:t>理论证明，两层神经网络可以无限逼近任意连续函数。</a:t>
            </a:r>
          </a:p>
        </p:txBody>
      </p:sp>
      <p:pic>
        <p:nvPicPr>
          <p:cNvPr id="189" name="pasted-image.tiff"/>
          <p:cNvPicPr>
            <a:picLocks noChangeAspect="1"/>
          </p:cNvPicPr>
          <p:nvPr/>
        </p:nvPicPr>
        <p:blipFill>
          <a:blip r:embed="rId2">
            <a:extLst/>
          </a:blip>
          <a:stretch>
            <a:fillRect/>
          </a:stretch>
        </p:blipFill>
        <p:spPr>
          <a:xfrm>
            <a:off x="2668030" y="1300886"/>
            <a:ext cx="5718642" cy="5584761"/>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6" name="pasted-image.tiff"/>
          <p:cNvPicPr>
            <a:picLocks noChangeAspect="1"/>
          </p:cNvPicPr>
          <p:nvPr/>
        </p:nvPicPr>
        <p:blipFill>
          <a:blip r:embed="rId2">
            <a:extLst/>
          </a:blip>
          <a:stretch>
            <a:fillRect/>
          </a:stretch>
        </p:blipFill>
        <p:spPr>
          <a:xfrm>
            <a:off x="-1879946" y="1089842"/>
            <a:ext cx="12192001" cy="5397118"/>
          </a:xfrm>
          <a:prstGeom prst="rect">
            <a:avLst/>
          </a:prstGeom>
          <a:ln w="12700">
            <a:miter lim="400000"/>
          </a:ln>
        </p:spPr>
      </p:pic>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nvSpPr>
        <p:spPr>
          <a:xfrm>
            <a:off x="3835717" y="6072094"/>
            <a:ext cx="4520566" cy="74930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90000"/>
              </a:lnSpc>
              <a:spcBef>
                <a:spcPts val="1000"/>
              </a:spcBef>
              <a:defRPr sz="1600"/>
            </a:pPr>
            <a:r>
              <a:t>从输入层到隐藏层时，数据发生了空间变换。</a:t>
            </a:r>
          </a:p>
          <a:p>
            <a:pPr>
              <a:lnSpc>
                <a:spcPct val="90000"/>
              </a:lnSpc>
              <a:spcBef>
                <a:spcPts val="1000"/>
              </a:spcBef>
              <a:defRPr sz="1600"/>
            </a:pPr>
            <a:r>
              <a:t>两层神经网络可以做非线性分类的关键—隐藏层。</a:t>
            </a:r>
          </a:p>
        </p:txBody>
      </p:sp>
      <p:pic>
        <p:nvPicPr>
          <p:cNvPr id="192" name="pasted-image.tiff"/>
          <p:cNvPicPr>
            <a:picLocks noChangeAspect="1"/>
          </p:cNvPicPr>
          <p:nvPr/>
        </p:nvPicPr>
        <p:blipFill>
          <a:blip r:embed="rId2">
            <a:extLst/>
          </a:blip>
          <a:stretch>
            <a:fillRect/>
          </a:stretch>
        </p:blipFill>
        <p:spPr>
          <a:xfrm>
            <a:off x="656471" y="291237"/>
            <a:ext cx="5855699" cy="5718609"/>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9782" y="789382"/>
            <a:ext cx="8123184" cy="5279236"/>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nvSpPr>
        <p:spPr>
          <a:xfrm>
            <a:off x="991057" y="1026652"/>
            <a:ext cx="3561382"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训练：损失函数，反向传播（BP）</a:t>
            </a:r>
          </a:p>
        </p:txBody>
      </p:sp>
      <p:pic>
        <p:nvPicPr>
          <p:cNvPr id="197" name="pasted-image.png"/>
          <p:cNvPicPr>
            <a:picLocks noChangeAspect="1"/>
          </p:cNvPicPr>
          <p:nvPr/>
        </p:nvPicPr>
        <p:blipFill>
          <a:blip r:embed="rId2">
            <a:extLst/>
          </a:blip>
          <a:srcRect l="0" t="16450" r="39410" b="0"/>
          <a:stretch>
            <a:fillRect/>
          </a:stretch>
        </p:blipFill>
        <p:spPr>
          <a:xfrm>
            <a:off x="352489" y="2218232"/>
            <a:ext cx="6120599" cy="4107663"/>
          </a:xfrm>
          <a:prstGeom prst="rect">
            <a:avLst/>
          </a:prstGeom>
          <a:ln w="12700">
            <a:miter lim="400000"/>
          </a:ln>
        </p:spPr>
      </p:pic>
      <p:sp>
        <p:nvSpPr>
          <p:cNvPr id="198" name="Shape 198"/>
          <p:cNvSpPr/>
          <p:nvPr/>
        </p:nvSpPr>
        <p:spPr>
          <a:xfrm>
            <a:off x="4018269" y="2118679"/>
            <a:ext cx="3774023" cy="675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链式法则求导</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0" name="pasted-image.tiff"/>
          <p:cNvPicPr>
            <a:picLocks noChangeAspect="1"/>
          </p:cNvPicPr>
          <p:nvPr/>
        </p:nvPicPr>
        <p:blipFill>
          <a:blip r:embed="rId2">
            <a:extLst/>
          </a:blip>
          <a:stretch>
            <a:fillRect/>
          </a:stretch>
        </p:blipFill>
        <p:spPr>
          <a:xfrm>
            <a:off x="0" y="116023"/>
            <a:ext cx="12192000" cy="6625954"/>
          </a:xfrm>
          <a:prstGeom prst="rect">
            <a:avLst/>
          </a:prstGeom>
          <a:ln w="12700">
            <a:miter lim="400000"/>
          </a:ln>
        </p:spPr>
      </p:pic>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2" name="pasted-image.tiff"/>
          <p:cNvPicPr>
            <a:picLocks noChangeAspect="1"/>
          </p:cNvPicPr>
          <p:nvPr/>
        </p:nvPicPr>
        <p:blipFill>
          <a:blip r:embed="rId2">
            <a:extLst/>
          </a:blip>
          <a:stretch>
            <a:fillRect/>
          </a:stretch>
        </p:blipFill>
        <p:spPr>
          <a:xfrm>
            <a:off x="932073" y="0"/>
            <a:ext cx="10327855" cy="6858000"/>
          </a:xfrm>
          <a:prstGeom prst="rect">
            <a:avLst/>
          </a:prstGeom>
          <a:ln w="12700">
            <a:miter lim="400000"/>
          </a:ln>
        </p:spPr>
      </p:pic>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4" name="pasted-image.tiff"/>
          <p:cNvPicPr>
            <a:picLocks noChangeAspect="1"/>
          </p:cNvPicPr>
          <p:nvPr/>
        </p:nvPicPr>
        <p:blipFill>
          <a:blip r:embed="rId2">
            <a:extLst/>
          </a:blip>
          <a:stretch>
            <a:fillRect/>
          </a:stretch>
        </p:blipFill>
        <p:spPr>
          <a:xfrm>
            <a:off x="625627" y="0"/>
            <a:ext cx="10940746" cy="6858000"/>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title"/>
          </p:nvPr>
        </p:nvSpPr>
        <p:spPr>
          <a:xfrm>
            <a:off x="838200" y="365124"/>
            <a:ext cx="10515600" cy="897007"/>
          </a:xfrm>
          <a:prstGeom prst="rect">
            <a:avLst/>
          </a:prstGeom>
        </p:spPr>
        <p:txBody>
          <a:bodyPr/>
          <a:lstStyle/>
          <a:p>
            <a:pPr/>
            <a:r>
              <a:t>经典的神经网络</a:t>
            </a:r>
          </a:p>
        </p:txBody>
      </p:sp>
      <p:pic>
        <p:nvPicPr>
          <p:cNvPr id="119" name="image2.png"/>
          <p:cNvPicPr>
            <a:picLocks noChangeAspect="1"/>
          </p:cNvPicPr>
          <p:nvPr/>
        </p:nvPicPr>
        <p:blipFill>
          <a:blip r:embed="rId2">
            <a:extLst/>
          </a:blip>
          <a:stretch>
            <a:fillRect/>
          </a:stretch>
        </p:blipFill>
        <p:spPr>
          <a:xfrm>
            <a:off x="321971" y="1374394"/>
            <a:ext cx="4043969" cy="4554539"/>
          </a:xfrm>
          <a:prstGeom prst="rect">
            <a:avLst/>
          </a:prstGeom>
          <a:ln w="12700">
            <a:miter lim="400000"/>
          </a:ln>
        </p:spPr>
      </p:pic>
      <p:pic>
        <p:nvPicPr>
          <p:cNvPr id="120" name="image3.png"/>
          <p:cNvPicPr>
            <a:picLocks noChangeAspect="1"/>
          </p:cNvPicPr>
          <p:nvPr/>
        </p:nvPicPr>
        <p:blipFill>
          <a:blip r:embed="rId3">
            <a:extLst/>
          </a:blip>
          <a:stretch>
            <a:fillRect/>
          </a:stretch>
        </p:blipFill>
        <p:spPr>
          <a:xfrm>
            <a:off x="5134376" y="1246645"/>
            <a:ext cx="7057624" cy="4810037"/>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2" name="image4.png"/>
          <p:cNvPicPr>
            <a:picLocks noChangeAspect="1"/>
          </p:cNvPicPr>
          <p:nvPr/>
        </p:nvPicPr>
        <p:blipFill>
          <a:blip r:embed="rId2">
            <a:extLst/>
          </a:blip>
          <a:stretch>
            <a:fillRect/>
          </a:stretch>
        </p:blipFill>
        <p:spPr>
          <a:xfrm>
            <a:off x="517167" y="168016"/>
            <a:ext cx="3790951" cy="2257426"/>
          </a:xfrm>
          <a:prstGeom prst="rect">
            <a:avLst/>
          </a:prstGeom>
          <a:ln w="12700">
            <a:miter lim="400000"/>
          </a:ln>
        </p:spPr>
      </p:pic>
      <p:pic>
        <p:nvPicPr>
          <p:cNvPr id="123" name="image5.png"/>
          <p:cNvPicPr>
            <a:picLocks noChangeAspect="1"/>
          </p:cNvPicPr>
          <p:nvPr/>
        </p:nvPicPr>
        <p:blipFill>
          <a:blip r:embed="rId3">
            <a:extLst/>
          </a:blip>
          <a:stretch>
            <a:fillRect/>
          </a:stretch>
        </p:blipFill>
        <p:spPr>
          <a:xfrm>
            <a:off x="517167" y="2425442"/>
            <a:ext cx="7143751" cy="4162426"/>
          </a:xfrm>
          <a:prstGeom prst="rect">
            <a:avLst/>
          </a:prstGeom>
          <a:ln w="12700">
            <a:miter lim="400000"/>
          </a:ln>
        </p:spPr>
      </p:pic>
      <p:pic>
        <p:nvPicPr>
          <p:cNvPr id="124" name="image6.png"/>
          <p:cNvPicPr>
            <a:picLocks noChangeAspect="1"/>
          </p:cNvPicPr>
          <p:nvPr/>
        </p:nvPicPr>
        <p:blipFill>
          <a:blip r:embed="rId4">
            <a:extLst/>
          </a:blip>
          <a:stretch>
            <a:fillRect/>
          </a:stretch>
        </p:blipFill>
        <p:spPr>
          <a:xfrm>
            <a:off x="6160529" y="443851"/>
            <a:ext cx="5048251" cy="2905126"/>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6" name="image7.png"/>
          <p:cNvPicPr>
            <a:picLocks noChangeAspect="1"/>
          </p:cNvPicPr>
          <p:nvPr/>
        </p:nvPicPr>
        <p:blipFill>
          <a:blip r:embed="rId2">
            <a:extLst/>
          </a:blip>
          <a:stretch>
            <a:fillRect/>
          </a:stretch>
        </p:blipFill>
        <p:spPr>
          <a:xfrm>
            <a:off x="1464567" y="293038"/>
            <a:ext cx="8155280" cy="4351339"/>
          </a:xfrm>
          <a:prstGeom prst="rect">
            <a:avLst/>
          </a:prstGeom>
          <a:ln w="12700">
            <a:miter lim="400000"/>
          </a:ln>
        </p:spPr>
      </p:pic>
      <p:sp>
        <p:nvSpPr>
          <p:cNvPr id="127" name="Shape 127"/>
          <p:cNvSpPr/>
          <p:nvPr/>
        </p:nvSpPr>
        <p:spPr>
          <a:xfrm>
            <a:off x="2176529" y="5267459"/>
            <a:ext cx="5718221"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z</a:t>
            </a:r>
            <a:r>
              <a:t>是在输入和权值的线性加权和叠加了一个</a:t>
            </a:r>
            <a:r>
              <a:rPr b="1"/>
              <a:t>函数</a:t>
            </a:r>
            <a:r>
              <a:rPr b="1"/>
              <a:t>g</a:t>
            </a:r>
            <a:r>
              <a:t>的值</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a:lstStyle/>
          <a:p>
            <a:pPr>
              <a:defRPr sz="2200"/>
            </a:pPr>
            <a:r>
              <a:t>首先将</a:t>
            </a:r>
            <a:r>
              <a:t>sum</a:t>
            </a:r>
            <a:r>
              <a:t>函数与</a:t>
            </a:r>
            <a:r>
              <a:t>sgn</a:t>
            </a:r>
            <a:r>
              <a:t>函数合并到一个圆圈里，代表神经元的内部计算。其次，把输入</a:t>
            </a:r>
            <a:r>
              <a:t>a</a:t>
            </a:r>
            <a:r>
              <a:t>与输出</a:t>
            </a:r>
            <a:r>
              <a:t>z</a:t>
            </a:r>
            <a:r>
              <a:t>写到连接线的左上方，便于后面画复杂的网络。最后说明，一个神经元可以引出多个代表输出的有向箭头，但值都是一样的。</a:t>
            </a:r>
          </a:p>
        </p:txBody>
      </p:sp>
      <p:pic>
        <p:nvPicPr>
          <p:cNvPr id="130" name="image8.png"/>
          <p:cNvPicPr>
            <a:picLocks noChangeAspect="1"/>
          </p:cNvPicPr>
          <p:nvPr/>
        </p:nvPicPr>
        <p:blipFill>
          <a:blip r:embed="rId2">
            <a:extLst/>
          </a:blip>
          <a:stretch>
            <a:fillRect/>
          </a:stretch>
        </p:blipFill>
        <p:spPr>
          <a:xfrm>
            <a:off x="838200" y="1907001"/>
            <a:ext cx="10258425" cy="3905251"/>
          </a:xfrm>
          <a:prstGeom prst="rect">
            <a:avLst/>
          </a:prstGeom>
          <a:ln w="12700">
            <a:miter lim="400000"/>
          </a:ln>
        </p:spPr>
      </p:pic>
      <p:sp>
        <p:nvSpPr>
          <p:cNvPr id="131" name="Shape 131"/>
          <p:cNvSpPr/>
          <p:nvPr/>
        </p:nvSpPr>
        <p:spPr>
          <a:xfrm>
            <a:off x="1762460" y="5934669"/>
            <a:ext cx="8409904" cy="1043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92D050"/>
                </a:solidFill>
              </a:defRPr>
            </a:pPr>
            <a:r>
              <a:t>当我们用</a:t>
            </a:r>
            <a:r>
              <a:t>“</a:t>
            </a:r>
            <a:r>
              <a:t>神经元</a:t>
            </a:r>
            <a:r>
              <a:t>”</a:t>
            </a:r>
            <a:r>
              <a:t>组成网络以后，描述网络中的某个</a:t>
            </a:r>
            <a:r>
              <a:t>“</a:t>
            </a:r>
            <a:r>
              <a:t>神经元</a:t>
            </a:r>
            <a:r>
              <a:t>”</a:t>
            </a:r>
            <a:r>
              <a:t>时，我们更多地会用</a:t>
            </a:r>
            <a:r>
              <a:t>“</a:t>
            </a:r>
            <a:r>
              <a:rPr b="1"/>
              <a:t>单元</a:t>
            </a:r>
            <a:r>
              <a:t>”</a:t>
            </a:r>
            <a:r>
              <a:t>（</a:t>
            </a:r>
            <a:r>
              <a:t>unit</a:t>
            </a:r>
            <a:r>
              <a:t>）来指代。同时由于神经网络的表现形式是一个有向图，有时也会用</a:t>
            </a:r>
            <a:r>
              <a:t>“</a:t>
            </a:r>
            <a:r>
              <a:rPr b="1"/>
              <a:t>节点</a:t>
            </a:r>
            <a:r>
              <a:t>”</a:t>
            </a:r>
            <a:r>
              <a:t>（</a:t>
            </a:r>
            <a:r>
              <a:t>node</a:t>
            </a:r>
            <a:r>
              <a:t>）来表达同样的意思。</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3" name="image9.png"/>
          <p:cNvPicPr>
            <a:picLocks noChangeAspect="1"/>
          </p:cNvPicPr>
          <p:nvPr/>
        </p:nvPicPr>
        <p:blipFill>
          <a:blip r:embed="rId2">
            <a:extLst/>
          </a:blip>
          <a:stretch>
            <a:fillRect/>
          </a:stretch>
        </p:blipFill>
        <p:spPr>
          <a:xfrm>
            <a:off x="7884418" y="1714606"/>
            <a:ext cx="3867151" cy="4238626"/>
          </a:xfrm>
          <a:prstGeom prst="rect">
            <a:avLst/>
          </a:prstGeom>
          <a:ln w="12700">
            <a:miter lim="400000"/>
          </a:ln>
        </p:spPr>
      </p:pic>
      <p:sp>
        <p:nvSpPr>
          <p:cNvPr id="134" name="Shape 134"/>
          <p:cNvSpPr/>
          <p:nvPr/>
        </p:nvSpPr>
        <p:spPr>
          <a:xfrm>
            <a:off x="337002" y="-1"/>
            <a:ext cx="10828982" cy="199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5400">
                <a:solidFill>
                  <a:srgbClr val="5771A0"/>
                </a:solidFill>
              </a:defRPr>
            </a:pPr>
            <a:r>
              <a:t>单层神经网络</a:t>
            </a:r>
            <a:r>
              <a:t>——</a:t>
            </a:r>
            <a:r>
              <a:t>感知器（</a:t>
            </a:r>
            <a:r>
              <a:t>perceptron</a:t>
            </a:r>
            <a:r>
              <a:t>）</a:t>
            </a:r>
          </a:p>
        </p:txBody>
      </p:sp>
      <p:sp>
        <p:nvSpPr>
          <p:cNvPr id="135" name="Shape 135"/>
          <p:cNvSpPr/>
          <p:nvPr/>
        </p:nvSpPr>
        <p:spPr>
          <a:xfrm>
            <a:off x="2794716" y="5913511"/>
            <a:ext cx="6426559" cy="72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在原来</a:t>
            </a:r>
            <a:r>
              <a:t>MP</a:t>
            </a:r>
            <a:r>
              <a:t>模型的</a:t>
            </a:r>
            <a:r>
              <a:t>“</a:t>
            </a:r>
            <a:r>
              <a:t>输入</a:t>
            </a:r>
            <a:r>
              <a:t>”</a:t>
            </a:r>
            <a:r>
              <a:t>位置添加神经元节点，标志其为</a:t>
            </a:r>
            <a:r>
              <a:t>“</a:t>
            </a:r>
            <a:r>
              <a:t>输入单元</a:t>
            </a:r>
            <a:r>
              <a:t>”</a:t>
            </a:r>
            <a:r>
              <a:t>。</a:t>
            </a:r>
          </a:p>
        </p:txBody>
      </p:sp>
      <p:pic>
        <p:nvPicPr>
          <p:cNvPr id="136" name="image8.png"/>
          <p:cNvPicPr>
            <a:picLocks noChangeAspect="1"/>
          </p:cNvPicPr>
          <p:nvPr/>
        </p:nvPicPr>
        <p:blipFill>
          <a:blip r:embed="rId3">
            <a:extLst/>
          </a:blip>
          <a:srcRect l="56862" t="0" r="0" b="0"/>
          <a:stretch>
            <a:fillRect/>
          </a:stretch>
        </p:blipFill>
        <p:spPr>
          <a:xfrm>
            <a:off x="337003" y="1750685"/>
            <a:ext cx="4425168" cy="3905251"/>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body" idx="1"/>
          </p:nvPr>
        </p:nvSpPr>
        <p:spPr>
          <a:prstGeom prst="rect">
            <a:avLst/>
          </a:prstGeom>
        </p:spPr>
        <p:txBody>
          <a:bodyPr/>
          <a:lstStyle/>
          <a:p>
            <a:pPr/>
            <a:r>
              <a:t>在</a:t>
            </a:r>
            <a:r>
              <a:t>“</a:t>
            </a:r>
            <a:r>
              <a:t>感知器</a:t>
            </a:r>
            <a:r>
              <a:t>”</a:t>
            </a:r>
            <a:r>
              <a:t>中，有两个层次。分别是输入层和输出层。输入层里的</a:t>
            </a:r>
            <a:r>
              <a:t>“</a:t>
            </a:r>
            <a:r>
              <a:t>输入单元</a:t>
            </a:r>
            <a:r>
              <a:t>”</a:t>
            </a:r>
            <a:r>
              <a:t>只负责传输数据，不做计算。输出层里的</a:t>
            </a:r>
            <a:r>
              <a:t>“</a:t>
            </a:r>
            <a:r>
              <a:t>输出单元</a:t>
            </a:r>
            <a:r>
              <a:t>”</a:t>
            </a:r>
            <a:r>
              <a:t>则需要对前面一层的输入进行计算。</a:t>
            </a:r>
          </a:p>
          <a:p>
            <a:pPr/>
            <a:r>
              <a:t>我们把需要计算的层次称之为</a:t>
            </a:r>
            <a:r>
              <a:t>“</a:t>
            </a:r>
            <a:r>
              <a:t>计算层</a:t>
            </a:r>
            <a:r>
              <a:t>”</a:t>
            </a:r>
            <a:r>
              <a:t>，并把拥有一个计算层的网络称之为</a:t>
            </a:r>
            <a:r>
              <a:t>“</a:t>
            </a:r>
            <a:r>
              <a:t>单层神经网络</a:t>
            </a:r>
            <a:r>
              <a:t>”</a:t>
            </a:r>
            <a:r>
              <a:t>。有一些文献会按照网络拥有的层数来命名，例如把</a:t>
            </a:r>
            <a:r>
              <a:t>“</a:t>
            </a:r>
            <a:r>
              <a:t>感知器</a:t>
            </a:r>
            <a:r>
              <a:t>”</a:t>
            </a:r>
            <a:r>
              <a:t>称为两层神经网络。</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xfrm>
            <a:off x="838200" y="365124"/>
            <a:ext cx="10515600" cy="897007"/>
          </a:xfrm>
          <a:prstGeom prst="rect">
            <a:avLst/>
          </a:prstGeom>
        </p:spPr>
        <p:txBody>
          <a:bodyPr/>
          <a:lstStyle/>
          <a:p>
            <a:pPr>
              <a:defRPr sz="2000"/>
            </a:pPr>
            <a:r>
              <a:t>假如我们要预测的目标不再是一个值，而是一个向量，例如</a:t>
            </a:r>
            <a:r>
              <a:t>[2,3]</a:t>
            </a:r>
            <a:r>
              <a:t>。那么可以在输出层再增加一个</a:t>
            </a:r>
            <a:r>
              <a:t>“</a:t>
            </a:r>
            <a:r>
              <a:t>输出单元</a:t>
            </a:r>
            <a:r>
              <a:t>”</a:t>
            </a:r>
            <a:r>
              <a:t>。</a:t>
            </a:r>
          </a:p>
        </p:txBody>
      </p:sp>
      <p:pic>
        <p:nvPicPr>
          <p:cNvPr id="141" name="image10.png"/>
          <p:cNvPicPr>
            <a:picLocks noChangeAspect="1"/>
          </p:cNvPicPr>
          <p:nvPr/>
        </p:nvPicPr>
        <p:blipFill>
          <a:blip r:embed="rId2">
            <a:extLst/>
          </a:blip>
          <a:stretch>
            <a:fillRect/>
          </a:stretch>
        </p:blipFill>
        <p:spPr>
          <a:xfrm>
            <a:off x="2361998" y="1262130"/>
            <a:ext cx="6952850" cy="4351338"/>
          </a:xfrm>
          <a:prstGeom prst="rect">
            <a:avLst/>
          </a:prstGeom>
          <a:ln w="12700">
            <a:miter lim="400000"/>
          </a:ln>
        </p:spPr>
      </p:pic>
      <p:pic>
        <p:nvPicPr>
          <p:cNvPr id="142" name="image11.png"/>
          <p:cNvPicPr>
            <a:picLocks noChangeAspect="1"/>
          </p:cNvPicPr>
          <p:nvPr/>
        </p:nvPicPr>
        <p:blipFill>
          <a:blip r:embed="rId3">
            <a:extLst/>
          </a:blip>
          <a:stretch>
            <a:fillRect/>
          </a:stretch>
        </p:blipFill>
        <p:spPr>
          <a:xfrm>
            <a:off x="1996225" y="1149774"/>
            <a:ext cx="8534401" cy="5305426"/>
          </a:xfrm>
          <a:prstGeom prst="rect">
            <a:avLst/>
          </a:prstGeom>
          <a:ln w="12700">
            <a:miter lim="400000"/>
          </a:ln>
        </p:spPr>
      </p:pic>
      <p:pic>
        <p:nvPicPr>
          <p:cNvPr id="143" name="image12.png"/>
          <p:cNvPicPr>
            <a:picLocks noChangeAspect="1"/>
          </p:cNvPicPr>
          <p:nvPr/>
        </p:nvPicPr>
        <p:blipFill>
          <a:blip r:embed="rId4">
            <a:extLst/>
          </a:blip>
          <a:stretch>
            <a:fillRect/>
          </a:stretch>
        </p:blipFill>
        <p:spPr>
          <a:xfrm>
            <a:off x="1986700" y="1027771"/>
            <a:ext cx="8553451" cy="5857876"/>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41"/>
                                        </p:tgtEl>
                                        <p:attrNameLst>
                                          <p:attrName>style.visibility</p:attrName>
                                        </p:attrNameLst>
                                      </p:cBhvr>
                                      <p:to>
                                        <p:strVal val="visible"/>
                                      </p:to>
                                    </p:set>
                                    <p:anim calcmode="lin" valueType="num">
                                      <p:cBhvr>
                                        <p:cTn id="7" dur="1000" fill="hold"/>
                                        <p:tgtEl>
                                          <p:spTgt spid="141"/>
                                        </p:tgtEl>
                                        <p:attrNameLst>
                                          <p:attrName>ppt_x</p:attrName>
                                        </p:attrNameLst>
                                      </p:cBhvr>
                                      <p:tavLst>
                                        <p:tav tm="0">
                                          <p:val>
                                            <p:strVal val="#ppt_x"/>
                                          </p:val>
                                        </p:tav>
                                        <p:tav tm="100000">
                                          <p:val>
                                            <p:strVal val="#ppt_x"/>
                                          </p:val>
                                        </p:tav>
                                      </p:tavLst>
                                    </p:anim>
                                    <p:anim calcmode="lin" valueType="num">
                                      <p:cBhvr>
                                        <p:cTn id="8" dur="1000" fill="hold"/>
                                        <p:tgtEl>
                                          <p:spTgt spid="1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142"/>
                                        </p:tgtEl>
                                        <p:attrNameLst>
                                          <p:attrName>style.visibility</p:attrName>
                                        </p:attrNameLst>
                                      </p:cBhvr>
                                      <p:to>
                                        <p:strVal val="visible"/>
                                      </p:to>
                                    </p:set>
                                    <p:anim calcmode="lin" valueType="num">
                                      <p:cBhvr>
                                        <p:cTn id="13" dur="1000" fill="hold"/>
                                        <p:tgtEl>
                                          <p:spTgt spid="142"/>
                                        </p:tgtEl>
                                        <p:attrNameLst>
                                          <p:attrName>ppt_x</p:attrName>
                                        </p:attrNameLst>
                                      </p:cBhvr>
                                      <p:tavLst>
                                        <p:tav tm="0">
                                          <p:val>
                                            <p:strVal val="#ppt_x"/>
                                          </p:val>
                                        </p:tav>
                                        <p:tav tm="100000">
                                          <p:val>
                                            <p:strVal val="#ppt_x"/>
                                          </p:val>
                                        </p:tav>
                                      </p:tavLst>
                                    </p:anim>
                                    <p:anim calcmode="lin" valueType="num">
                                      <p:cBhvr>
                                        <p:cTn id="14" dur="10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3" fill="hold">
                                  <p:stCondLst>
                                    <p:cond delay="0"/>
                                  </p:stCondLst>
                                  <p:iterate type="el" backwards="0">
                                    <p:tmAbs val="0"/>
                                  </p:iterate>
                                  <p:childTnLst>
                                    <p:set>
                                      <p:cBhvr>
                                        <p:cTn id="18" fill="hold"/>
                                        <p:tgtEl>
                                          <p:spTgt spid="143"/>
                                        </p:tgtEl>
                                        <p:attrNameLst>
                                          <p:attrName>style.visibility</p:attrName>
                                        </p:attrNameLst>
                                      </p:cBhvr>
                                      <p:to>
                                        <p:strVal val="visible"/>
                                      </p:to>
                                    </p:set>
                                    <p:anim calcmode="lin" valueType="num">
                                      <p:cBhvr>
                                        <p:cTn id="19" dur="1000" fill="hold"/>
                                        <p:tgtEl>
                                          <p:spTgt spid="143"/>
                                        </p:tgtEl>
                                        <p:attrNameLst>
                                          <p:attrName>ppt_x</p:attrName>
                                        </p:attrNameLst>
                                      </p:cBhvr>
                                      <p:tavLst>
                                        <p:tav tm="0">
                                          <p:val>
                                            <p:strVal val="#ppt_x"/>
                                          </p:val>
                                        </p:tav>
                                        <p:tav tm="100000">
                                          <p:val>
                                            <p:strVal val="#ppt_x"/>
                                          </p:val>
                                        </p:tav>
                                      </p:tavLst>
                                    </p:anim>
                                    <p:anim calcmode="lin" valueType="num">
                                      <p:cBhvr>
                                        <p:cTn id="20" dur="1000" fill="hold"/>
                                        <p:tgtEl>
                                          <p:spTgt spid="1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1" grpId="1"/>
      <p:bldP build="whole" bldLvl="1" animBg="1" rev="0" advAuto="0" spid="142" grpId="2"/>
      <p:bldP build="whole" bldLvl="1" animBg="1" rev="0" advAuto="0" spid="143" grpId="3"/>
    </p:bldLst>
  </p:timing>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Verdana"/>
        <a:ea typeface="Verdana"/>
        <a:cs typeface="Verdan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FC0336"/>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Verdana"/>
        <a:ea typeface="Verdana"/>
        <a:cs typeface="Verdan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FC0336"/>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