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CC0099"/>
    <a:srgbClr val="000000"/>
    <a:srgbClr val="5F5F5F"/>
    <a:srgbClr val="009900"/>
    <a:srgbClr val="F8F8F8"/>
    <a:srgbClr val="333333"/>
    <a:srgbClr val="808080"/>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080" autoAdjust="0"/>
    <p:restoredTop sz="90929"/>
  </p:normalViewPr>
  <p:slideViewPr>
    <p:cSldViewPr>
      <p:cViewPr varScale="1">
        <p:scale>
          <a:sx n="70" d="100"/>
          <a:sy n="70" d="100"/>
        </p:scale>
        <p:origin x="-173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D86185-098F-47DA-B735-9168818484AA}"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zh-CN" altLang="en-US"/>
        </a:p>
      </dgm:t>
    </dgm:pt>
    <dgm:pt modelId="{44150F10-01DB-4510-95B9-737C2EA60F3F}">
      <dgm:prSet phldrT="[文本]" custT="1"/>
      <dgm:spPr/>
      <dgm:t>
        <a:bodyPr/>
        <a:lstStyle/>
        <a:p>
          <a:r>
            <a:rPr lang="en-US" altLang="zh-CN" sz="1800" b="1" dirty="0" smtClean="0">
              <a:solidFill>
                <a:srgbClr val="FFC000"/>
              </a:solidFill>
            </a:rPr>
            <a:t>Introduction</a:t>
          </a:r>
          <a:endParaRPr lang="zh-CN" altLang="en-US" sz="1800" b="1" dirty="0">
            <a:solidFill>
              <a:srgbClr val="FFC000"/>
            </a:solidFill>
          </a:endParaRPr>
        </a:p>
      </dgm:t>
    </dgm:pt>
    <dgm:pt modelId="{CF0CF4F2-64EF-42B1-83FC-70D253FD58C0}" type="parTrans" cxnId="{9D2D2B0F-A856-43D3-8125-78D66A1C0236}">
      <dgm:prSet/>
      <dgm:spPr/>
      <dgm:t>
        <a:bodyPr/>
        <a:lstStyle/>
        <a:p>
          <a:endParaRPr lang="zh-CN" altLang="en-US"/>
        </a:p>
      </dgm:t>
    </dgm:pt>
    <dgm:pt modelId="{567FF430-22F5-4C9F-8E28-BFCAE81C19CF}" type="sibTrans" cxnId="{9D2D2B0F-A856-43D3-8125-78D66A1C0236}">
      <dgm:prSet/>
      <dgm:spPr/>
      <dgm:t>
        <a:bodyPr/>
        <a:lstStyle/>
        <a:p>
          <a:endParaRPr lang="zh-CN" altLang="en-US"/>
        </a:p>
      </dgm:t>
    </dgm:pt>
    <dgm:pt modelId="{FEC32B84-E194-4969-8FF5-562FFF6173D5}">
      <dgm:prSet phldrT="[文本]" custT="1"/>
      <dgm:spPr/>
      <dgm:t>
        <a:bodyPr/>
        <a:lstStyle/>
        <a:p>
          <a:r>
            <a:rPr lang="en-US" altLang="zh-CN" sz="1200" b="1" dirty="0" smtClean="0">
              <a:solidFill>
                <a:srgbClr val="0070C0"/>
              </a:solidFill>
            </a:rPr>
            <a:t>Characteristics of protein interfaces</a:t>
          </a:r>
          <a:endParaRPr lang="zh-CN" altLang="en-US" sz="1200" b="1" dirty="0">
            <a:solidFill>
              <a:srgbClr val="0070C0"/>
            </a:solidFill>
          </a:endParaRPr>
        </a:p>
      </dgm:t>
    </dgm:pt>
    <dgm:pt modelId="{2BA18069-E0FD-46EB-B7CC-20C4532B9DB1}" type="parTrans" cxnId="{EF0D502F-9112-4E9D-AE76-20F507638E36}">
      <dgm:prSet/>
      <dgm:spPr/>
      <dgm:t>
        <a:bodyPr/>
        <a:lstStyle/>
        <a:p>
          <a:endParaRPr lang="zh-CN" altLang="en-US"/>
        </a:p>
      </dgm:t>
    </dgm:pt>
    <dgm:pt modelId="{0FEFF990-DF69-4221-BDEE-1B194F7A737E}" type="sibTrans" cxnId="{EF0D502F-9112-4E9D-AE76-20F507638E36}">
      <dgm:prSet/>
      <dgm:spPr/>
      <dgm:t>
        <a:bodyPr/>
        <a:lstStyle/>
        <a:p>
          <a:endParaRPr lang="zh-CN" altLang="en-US"/>
        </a:p>
      </dgm:t>
    </dgm:pt>
    <dgm:pt modelId="{01CCC835-A13A-4A5B-88C7-DA91ED558343}">
      <dgm:prSet phldrT="[文本]"/>
      <dgm:spPr/>
      <dgm:t>
        <a:bodyPr/>
        <a:lstStyle/>
        <a:p>
          <a:r>
            <a:rPr lang="en-US" altLang="zh-CN" b="1" dirty="0" smtClean="0">
              <a:solidFill>
                <a:srgbClr val="0070C0"/>
              </a:solidFill>
            </a:rPr>
            <a:t>Interface definitions</a:t>
          </a:r>
          <a:endParaRPr lang="zh-CN" altLang="en-US" b="1" dirty="0">
            <a:solidFill>
              <a:srgbClr val="0070C0"/>
            </a:solidFill>
          </a:endParaRPr>
        </a:p>
      </dgm:t>
    </dgm:pt>
    <dgm:pt modelId="{D3D509F7-8736-4DBE-ADBB-4FDE4B599679}" type="parTrans" cxnId="{4E76ABFF-EFB3-414B-AFAF-A5FFDCE6A3D9}">
      <dgm:prSet/>
      <dgm:spPr/>
      <dgm:t>
        <a:bodyPr/>
        <a:lstStyle/>
        <a:p>
          <a:endParaRPr lang="zh-CN" altLang="en-US"/>
        </a:p>
      </dgm:t>
    </dgm:pt>
    <dgm:pt modelId="{A688C5C2-C5B0-44CD-B5CE-C3301A5644DD}" type="sibTrans" cxnId="{4E76ABFF-EFB3-414B-AFAF-A5FFDCE6A3D9}">
      <dgm:prSet/>
      <dgm:spPr/>
      <dgm:t>
        <a:bodyPr/>
        <a:lstStyle/>
        <a:p>
          <a:endParaRPr lang="zh-CN" altLang="en-US"/>
        </a:p>
      </dgm:t>
    </dgm:pt>
    <dgm:pt modelId="{69E7CDDE-64F2-4A72-87D3-7E8CD65C23A9}">
      <dgm:prSet phldrT="[文本]" custT="1"/>
      <dgm:spPr/>
      <dgm:t>
        <a:bodyPr/>
        <a:lstStyle/>
        <a:p>
          <a:r>
            <a:rPr lang="en-US" altLang="zh-CN" sz="1800" dirty="0" smtClean="0">
              <a:solidFill>
                <a:srgbClr val="C00000"/>
              </a:solidFill>
            </a:rPr>
            <a:t>Partners do matter</a:t>
          </a:r>
          <a:endParaRPr lang="zh-CN" altLang="en-US" sz="1800" dirty="0">
            <a:solidFill>
              <a:srgbClr val="C00000"/>
            </a:solidFill>
          </a:endParaRPr>
        </a:p>
      </dgm:t>
    </dgm:pt>
    <dgm:pt modelId="{2EA95243-5294-4102-9E33-E7BDBC809DC7}" type="parTrans" cxnId="{3D5E4CF5-94E2-4D3A-8565-C129AC5F0E5B}">
      <dgm:prSet/>
      <dgm:spPr/>
      <dgm:t>
        <a:bodyPr/>
        <a:lstStyle/>
        <a:p>
          <a:endParaRPr lang="zh-CN" altLang="en-US"/>
        </a:p>
      </dgm:t>
    </dgm:pt>
    <dgm:pt modelId="{C781BDE6-CC92-4D68-AB2C-8CDC947A3558}" type="sibTrans" cxnId="{3D5E4CF5-94E2-4D3A-8565-C129AC5F0E5B}">
      <dgm:prSet/>
      <dgm:spPr/>
      <dgm:t>
        <a:bodyPr/>
        <a:lstStyle/>
        <a:p>
          <a:endParaRPr lang="zh-CN" altLang="en-US"/>
        </a:p>
      </dgm:t>
    </dgm:pt>
    <dgm:pt modelId="{EAD5B482-1771-4D19-B66A-2303402EE564}">
      <dgm:prSet phldrT="[文本]" custT="1"/>
      <dgm:spPr/>
      <dgm:t>
        <a:bodyPr/>
        <a:lstStyle/>
        <a:p>
          <a:r>
            <a:rPr lang="en-US" altLang="zh-CN" sz="2000" b="1" dirty="0" smtClean="0">
              <a:solidFill>
                <a:srgbClr val="FFC000"/>
              </a:solidFill>
            </a:rPr>
            <a:t>Interface prediction can enhance computational docking</a:t>
          </a:r>
          <a:endParaRPr lang="zh-CN" altLang="en-US" sz="2000" b="1" dirty="0">
            <a:solidFill>
              <a:srgbClr val="FFC000"/>
            </a:solidFill>
          </a:endParaRPr>
        </a:p>
      </dgm:t>
    </dgm:pt>
    <dgm:pt modelId="{85192788-60C6-4F45-A3F1-E9CC7A90182D}" type="parTrans" cxnId="{0E80DC8E-6DC9-49AA-96C9-E98CE0479CC8}">
      <dgm:prSet/>
      <dgm:spPr/>
      <dgm:t>
        <a:bodyPr/>
        <a:lstStyle/>
        <a:p>
          <a:endParaRPr lang="zh-CN" altLang="en-US"/>
        </a:p>
      </dgm:t>
    </dgm:pt>
    <dgm:pt modelId="{BF3ED32F-1FAC-4EAF-9C2C-AAA394FB9B58}" type="sibTrans" cxnId="{0E80DC8E-6DC9-49AA-96C9-E98CE0479CC8}">
      <dgm:prSet/>
      <dgm:spPr/>
      <dgm:t>
        <a:bodyPr/>
        <a:lstStyle/>
        <a:p>
          <a:endParaRPr lang="zh-CN" altLang="en-US"/>
        </a:p>
      </dgm:t>
    </dgm:pt>
    <dgm:pt modelId="{2CD8CDA0-08E5-4D16-97DA-3A37E5377DDC}">
      <dgm:prSet phldrT="[文本]"/>
      <dgm:spPr/>
      <dgm:t>
        <a:bodyPr/>
        <a:lstStyle/>
        <a:p>
          <a:r>
            <a:rPr lang="en-US" altLang="zh-CN" b="1" dirty="0" smtClean="0">
              <a:solidFill>
                <a:srgbClr val="FFC000"/>
              </a:solidFill>
            </a:rPr>
            <a:t>Challenge and future directions</a:t>
          </a:r>
          <a:endParaRPr lang="zh-CN" altLang="en-US" dirty="0"/>
        </a:p>
      </dgm:t>
    </dgm:pt>
    <dgm:pt modelId="{59D474C0-3485-45F3-B0CF-8B77F5F23FD6}" type="parTrans" cxnId="{A110717D-3C78-49E1-AED5-C8B30EC1E93B}">
      <dgm:prSet/>
      <dgm:spPr/>
      <dgm:t>
        <a:bodyPr/>
        <a:lstStyle/>
        <a:p>
          <a:endParaRPr lang="zh-CN" altLang="en-US"/>
        </a:p>
      </dgm:t>
    </dgm:pt>
    <dgm:pt modelId="{613A0D54-A504-43C0-BDA3-1B8A547F4079}" type="sibTrans" cxnId="{A110717D-3C78-49E1-AED5-C8B30EC1E93B}">
      <dgm:prSet/>
      <dgm:spPr/>
      <dgm:t>
        <a:bodyPr/>
        <a:lstStyle/>
        <a:p>
          <a:endParaRPr lang="zh-CN" altLang="en-US"/>
        </a:p>
      </dgm:t>
    </dgm:pt>
    <dgm:pt modelId="{0A1BC2B9-54BD-4382-88DB-326D816CCF01}">
      <dgm:prSet phldrT="[文本]" custT="1"/>
      <dgm:spPr/>
      <dgm:t>
        <a:bodyPr/>
        <a:lstStyle/>
        <a:p>
          <a:r>
            <a:rPr lang="en-US" altLang="zh-CN" sz="1800" b="1" dirty="0" smtClean="0">
              <a:solidFill>
                <a:srgbClr val="FFC000"/>
              </a:solidFill>
            </a:rPr>
            <a:t>Date-driven approaches for protein interface prediction</a:t>
          </a:r>
          <a:endParaRPr lang="zh-CN" altLang="en-US" sz="1800" b="1" dirty="0">
            <a:solidFill>
              <a:srgbClr val="FFC000"/>
            </a:solidFill>
          </a:endParaRPr>
        </a:p>
      </dgm:t>
    </dgm:pt>
    <dgm:pt modelId="{D9E79BB7-80DF-4045-9F73-545278B1407D}" type="parTrans" cxnId="{F9081039-4A3A-44DA-B194-A5A1987D1500}">
      <dgm:prSet/>
      <dgm:spPr/>
      <dgm:t>
        <a:bodyPr/>
        <a:lstStyle/>
        <a:p>
          <a:endParaRPr lang="zh-CN" altLang="en-US"/>
        </a:p>
      </dgm:t>
    </dgm:pt>
    <dgm:pt modelId="{2DD6B5AA-2ADF-4EAB-9B0A-E2B064B81471}" type="sibTrans" cxnId="{F9081039-4A3A-44DA-B194-A5A1987D1500}">
      <dgm:prSet/>
      <dgm:spPr/>
      <dgm:t>
        <a:bodyPr/>
        <a:lstStyle/>
        <a:p>
          <a:endParaRPr lang="zh-CN" altLang="en-US"/>
        </a:p>
      </dgm:t>
    </dgm:pt>
    <dgm:pt modelId="{5CD52B13-46FC-40BB-9DFC-C8F810F86CA3}">
      <dgm:prSet phldrT="[文本]" custT="1"/>
      <dgm:spPr/>
      <dgm:t>
        <a:bodyPr/>
        <a:lstStyle/>
        <a:p>
          <a:r>
            <a:rPr lang="en-US" altLang="zh-CN" sz="1800" b="1" dirty="0" smtClean="0">
              <a:solidFill>
                <a:srgbClr val="FFC000"/>
              </a:solidFill>
            </a:rPr>
            <a:t>Basic concepts and evaluation</a:t>
          </a:r>
          <a:endParaRPr lang="zh-CN" altLang="en-US" sz="1800" b="1" dirty="0">
            <a:solidFill>
              <a:srgbClr val="FFC000"/>
            </a:solidFill>
          </a:endParaRPr>
        </a:p>
      </dgm:t>
    </dgm:pt>
    <dgm:pt modelId="{A12292DA-DA4C-40D4-808F-1125768E5ECD}" type="parTrans" cxnId="{711A438E-251C-44A3-92EF-14DC55C9740D}">
      <dgm:prSet/>
      <dgm:spPr/>
      <dgm:t>
        <a:bodyPr/>
        <a:lstStyle/>
        <a:p>
          <a:endParaRPr lang="zh-CN" altLang="en-US"/>
        </a:p>
      </dgm:t>
    </dgm:pt>
    <dgm:pt modelId="{0B08DDD1-07AD-4353-97B4-3E1A74F5D9F6}" type="sibTrans" cxnId="{711A438E-251C-44A3-92EF-14DC55C9740D}">
      <dgm:prSet/>
      <dgm:spPr/>
      <dgm:t>
        <a:bodyPr/>
        <a:lstStyle/>
        <a:p>
          <a:endParaRPr lang="zh-CN" altLang="en-US"/>
        </a:p>
      </dgm:t>
    </dgm:pt>
    <dgm:pt modelId="{DB354A47-A52B-4AB9-BF75-49C4F66D4317}">
      <dgm:prSet custT="1"/>
      <dgm:spPr/>
      <dgm:t>
        <a:bodyPr/>
        <a:lstStyle/>
        <a:p>
          <a:r>
            <a:rPr lang="en-US" altLang="zh-CN" sz="1200" b="1" dirty="0" smtClean="0">
              <a:solidFill>
                <a:srgbClr val="0070C0"/>
              </a:solidFill>
            </a:rPr>
            <a:t>Benchmark datasets and dealing  with unbalanced data</a:t>
          </a:r>
          <a:endParaRPr lang="zh-CN" altLang="en-US" sz="1200" b="1" dirty="0">
            <a:solidFill>
              <a:srgbClr val="0070C0"/>
            </a:solidFill>
          </a:endParaRPr>
        </a:p>
      </dgm:t>
    </dgm:pt>
    <dgm:pt modelId="{21748D83-BBC5-4B25-8915-E1DA870FF948}" type="parTrans" cxnId="{B9725652-5944-4DE7-B711-5437E40DEC1F}">
      <dgm:prSet/>
      <dgm:spPr/>
      <dgm:t>
        <a:bodyPr/>
        <a:lstStyle/>
        <a:p>
          <a:endParaRPr lang="zh-CN" altLang="en-US"/>
        </a:p>
      </dgm:t>
    </dgm:pt>
    <dgm:pt modelId="{20003399-D853-454A-B4F8-F3DBC431A907}" type="sibTrans" cxnId="{B9725652-5944-4DE7-B711-5437E40DEC1F}">
      <dgm:prSet/>
      <dgm:spPr/>
      <dgm:t>
        <a:bodyPr/>
        <a:lstStyle/>
        <a:p>
          <a:endParaRPr lang="zh-CN" altLang="en-US"/>
        </a:p>
      </dgm:t>
    </dgm:pt>
    <dgm:pt modelId="{DDA5448A-AB0D-499C-BAE2-89288007860D}">
      <dgm:prSet custT="1"/>
      <dgm:spPr/>
      <dgm:t>
        <a:bodyPr/>
        <a:lstStyle/>
        <a:p>
          <a:r>
            <a:rPr lang="en-US" altLang="zh-CN" sz="1200" b="1" dirty="0" smtClean="0">
              <a:solidFill>
                <a:srgbClr val="0070C0"/>
              </a:solidFill>
            </a:rPr>
            <a:t>Evaluation</a:t>
          </a:r>
          <a:endParaRPr lang="zh-CN" altLang="en-US" sz="1200" b="1" dirty="0">
            <a:solidFill>
              <a:srgbClr val="0070C0"/>
            </a:solidFill>
          </a:endParaRPr>
        </a:p>
      </dgm:t>
    </dgm:pt>
    <dgm:pt modelId="{A4AE0B2A-33E5-4D5B-9F67-837693EDFDA3}" type="parTrans" cxnId="{AFFC0BD0-4A5D-4945-94CC-67873608D006}">
      <dgm:prSet/>
      <dgm:spPr/>
      <dgm:t>
        <a:bodyPr/>
        <a:lstStyle/>
        <a:p>
          <a:endParaRPr lang="zh-CN" altLang="en-US"/>
        </a:p>
      </dgm:t>
    </dgm:pt>
    <dgm:pt modelId="{A2DC9365-DC59-4FB6-B801-785C173C6C45}" type="sibTrans" cxnId="{AFFC0BD0-4A5D-4945-94CC-67873608D006}">
      <dgm:prSet/>
      <dgm:spPr/>
      <dgm:t>
        <a:bodyPr/>
        <a:lstStyle/>
        <a:p>
          <a:endParaRPr lang="zh-CN" altLang="en-US"/>
        </a:p>
      </dgm:t>
    </dgm:pt>
    <dgm:pt modelId="{162D5D0D-BE74-4255-BBCF-F0D87F5F03F1}">
      <dgm:prSet custT="1"/>
      <dgm:spPr/>
      <dgm:t>
        <a:bodyPr/>
        <a:lstStyle/>
        <a:p>
          <a:r>
            <a:rPr lang="en-US" altLang="zh-CN" sz="1200" b="1" dirty="0" smtClean="0">
              <a:solidFill>
                <a:srgbClr val="0070C0"/>
              </a:solidFill>
            </a:rPr>
            <a:t>An important caveat in evaluation</a:t>
          </a:r>
        </a:p>
      </dgm:t>
    </dgm:pt>
    <dgm:pt modelId="{527819F7-05DE-4E17-92B4-34955DC1781D}" type="parTrans" cxnId="{8AA0917D-7212-4DB7-9BC2-EFD37F25183F}">
      <dgm:prSet/>
      <dgm:spPr/>
      <dgm:t>
        <a:bodyPr/>
        <a:lstStyle/>
        <a:p>
          <a:endParaRPr lang="zh-CN" altLang="en-US"/>
        </a:p>
      </dgm:t>
    </dgm:pt>
    <dgm:pt modelId="{74BACE37-5863-4934-AC12-EB7D4A00D7B6}" type="sibTrans" cxnId="{8AA0917D-7212-4DB7-9BC2-EFD37F25183F}">
      <dgm:prSet/>
      <dgm:spPr/>
      <dgm:t>
        <a:bodyPr/>
        <a:lstStyle/>
        <a:p>
          <a:endParaRPr lang="zh-CN" altLang="en-US"/>
        </a:p>
      </dgm:t>
    </dgm:pt>
    <dgm:pt modelId="{2B059E3F-33E2-400F-BEF6-908251F3F696}">
      <dgm:prSet custT="1"/>
      <dgm:spPr/>
      <dgm:t>
        <a:bodyPr/>
        <a:lstStyle/>
        <a:p>
          <a:r>
            <a:rPr lang="en-US" altLang="zh-CN" sz="1400" b="1" dirty="0" smtClean="0">
              <a:solidFill>
                <a:srgbClr val="0070C0"/>
              </a:solidFill>
            </a:rPr>
            <a:t>Homology-based methods</a:t>
          </a:r>
          <a:endParaRPr lang="zh-CN" altLang="en-US" sz="1400" b="1" dirty="0">
            <a:solidFill>
              <a:srgbClr val="0070C0"/>
            </a:solidFill>
          </a:endParaRPr>
        </a:p>
      </dgm:t>
    </dgm:pt>
    <dgm:pt modelId="{2C47DCEC-2BFF-45A8-90C6-8E1D188C054B}" type="parTrans" cxnId="{8DAB9FAC-EE9D-4670-9CBB-738081A8F974}">
      <dgm:prSet/>
      <dgm:spPr/>
      <dgm:t>
        <a:bodyPr/>
        <a:lstStyle/>
        <a:p>
          <a:endParaRPr lang="zh-CN" altLang="en-US"/>
        </a:p>
      </dgm:t>
    </dgm:pt>
    <dgm:pt modelId="{B2337B02-229C-4649-8F95-C5B5D33FF06D}" type="sibTrans" cxnId="{8DAB9FAC-EE9D-4670-9CBB-738081A8F974}">
      <dgm:prSet/>
      <dgm:spPr/>
      <dgm:t>
        <a:bodyPr/>
        <a:lstStyle/>
        <a:p>
          <a:endParaRPr lang="zh-CN" altLang="en-US"/>
        </a:p>
      </dgm:t>
    </dgm:pt>
    <dgm:pt modelId="{B293D6FA-8222-4194-BC2A-098D992AC71F}">
      <dgm:prSet custT="1"/>
      <dgm:spPr/>
      <dgm:t>
        <a:bodyPr/>
        <a:lstStyle/>
        <a:p>
          <a:r>
            <a:rPr lang="en-US" altLang="zh-CN" sz="1400" b="1" dirty="0" smtClean="0">
              <a:solidFill>
                <a:srgbClr val="0070C0"/>
              </a:solidFill>
            </a:rPr>
            <a:t>Template-free machine learning methods</a:t>
          </a:r>
          <a:endParaRPr lang="zh-CN" altLang="en-US" sz="1400" b="1" dirty="0">
            <a:solidFill>
              <a:srgbClr val="0070C0"/>
            </a:solidFill>
          </a:endParaRPr>
        </a:p>
      </dgm:t>
    </dgm:pt>
    <dgm:pt modelId="{90865A63-0D5C-434B-95AE-4B4D8EB006EF}" type="parTrans" cxnId="{B09BE894-159A-4DFB-8BA3-666D8D1FA71F}">
      <dgm:prSet/>
      <dgm:spPr/>
      <dgm:t>
        <a:bodyPr/>
        <a:lstStyle/>
        <a:p>
          <a:endParaRPr lang="zh-CN" altLang="en-US"/>
        </a:p>
      </dgm:t>
    </dgm:pt>
    <dgm:pt modelId="{7408CD29-6737-4F1B-8659-AA4736E4F6D9}" type="sibTrans" cxnId="{B09BE894-159A-4DFB-8BA3-666D8D1FA71F}">
      <dgm:prSet/>
      <dgm:spPr/>
      <dgm:t>
        <a:bodyPr/>
        <a:lstStyle/>
        <a:p>
          <a:endParaRPr lang="zh-CN" altLang="en-US"/>
        </a:p>
      </dgm:t>
    </dgm:pt>
    <dgm:pt modelId="{B892C81C-F0A5-4F41-8EA0-D2480F84BC76}" type="pres">
      <dgm:prSet presAssocID="{1AD86185-098F-47DA-B735-9168818484AA}" presName="Name0" presStyleCnt="0">
        <dgm:presLayoutVars>
          <dgm:dir/>
          <dgm:animLvl val="lvl"/>
          <dgm:resizeHandles val="exact"/>
        </dgm:presLayoutVars>
      </dgm:prSet>
      <dgm:spPr/>
    </dgm:pt>
    <dgm:pt modelId="{1EAD4352-A7E2-4B47-8548-C872551C13E8}" type="pres">
      <dgm:prSet presAssocID="{2CD8CDA0-08E5-4D16-97DA-3A37E5377DDC}" presName="boxAndChildren" presStyleCnt="0"/>
      <dgm:spPr/>
    </dgm:pt>
    <dgm:pt modelId="{A00463AF-38B7-48FE-AFBE-50F541613E42}" type="pres">
      <dgm:prSet presAssocID="{2CD8CDA0-08E5-4D16-97DA-3A37E5377DDC}" presName="parentTextBox" presStyleLbl="node1" presStyleIdx="0" presStyleCnt="6"/>
      <dgm:spPr/>
      <dgm:t>
        <a:bodyPr/>
        <a:lstStyle/>
        <a:p>
          <a:endParaRPr lang="zh-CN" altLang="en-US"/>
        </a:p>
      </dgm:t>
    </dgm:pt>
    <dgm:pt modelId="{D082DC05-B7BF-411D-A303-1358C2102391}" type="pres">
      <dgm:prSet presAssocID="{BF3ED32F-1FAC-4EAF-9C2C-AAA394FB9B58}" presName="sp" presStyleCnt="0"/>
      <dgm:spPr/>
    </dgm:pt>
    <dgm:pt modelId="{5D2500E8-B43A-47F1-9EC0-94E5C2EE19FC}" type="pres">
      <dgm:prSet presAssocID="{EAD5B482-1771-4D19-B66A-2303402EE564}" presName="arrowAndChildren" presStyleCnt="0"/>
      <dgm:spPr/>
    </dgm:pt>
    <dgm:pt modelId="{F95E7330-1B88-4C10-8077-405736BB7CAE}" type="pres">
      <dgm:prSet presAssocID="{EAD5B482-1771-4D19-B66A-2303402EE564}" presName="parentTextArrow" presStyleLbl="node1" presStyleIdx="1" presStyleCnt="6"/>
      <dgm:spPr/>
      <dgm:t>
        <a:bodyPr/>
        <a:lstStyle/>
        <a:p>
          <a:endParaRPr lang="zh-CN" altLang="en-US"/>
        </a:p>
      </dgm:t>
    </dgm:pt>
    <dgm:pt modelId="{4C96B2B6-266F-4D60-9AF7-9E2D56EBEA71}" type="pres">
      <dgm:prSet presAssocID="{C781BDE6-CC92-4D68-AB2C-8CDC947A3558}" presName="sp" presStyleCnt="0"/>
      <dgm:spPr/>
    </dgm:pt>
    <dgm:pt modelId="{46DA9804-C9AD-44AA-8B44-37C0424D833B}" type="pres">
      <dgm:prSet presAssocID="{69E7CDDE-64F2-4A72-87D3-7E8CD65C23A9}" presName="arrowAndChildren" presStyleCnt="0"/>
      <dgm:spPr/>
    </dgm:pt>
    <dgm:pt modelId="{F880E892-6455-43EE-BD09-AF9993969465}" type="pres">
      <dgm:prSet presAssocID="{69E7CDDE-64F2-4A72-87D3-7E8CD65C23A9}" presName="parentTextArrow" presStyleLbl="node1" presStyleIdx="2" presStyleCnt="6"/>
      <dgm:spPr/>
      <dgm:t>
        <a:bodyPr/>
        <a:lstStyle/>
        <a:p>
          <a:endParaRPr lang="zh-CN" altLang="en-US"/>
        </a:p>
      </dgm:t>
    </dgm:pt>
    <dgm:pt modelId="{DBC63B5C-F76B-4B63-95EF-966E10C2BAC9}" type="pres">
      <dgm:prSet presAssocID="{0B08DDD1-07AD-4353-97B4-3E1A74F5D9F6}" presName="sp" presStyleCnt="0"/>
      <dgm:spPr/>
    </dgm:pt>
    <dgm:pt modelId="{6348962A-E95E-4CC9-A776-9D63FFF7E339}" type="pres">
      <dgm:prSet presAssocID="{5CD52B13-46FC-40BB-9DFC-C8F810F86CA3}" presName="arrowAndChildren" presStyleCnt="0"/>
      <dgm:spPr/>
    </dgm:pt>
    <dgm:pt modelId="{D89A9C55-E8A5-49D7-80C0-06CB05D357D4}" type="pres">
      <dgm:prSet presAssocID="{5CD52B13-46FC-40BB-9DFC-C8F810F86CA3}" presName="parentTextArrow" presStyleLbl="node1" presStyleIdx="2" presStyleCnt="6"/>
      <dgm:spPr/>
      <dgm:t>
        <a:bodyPr/>
        <a:lstStyle/>
        <a:p>
          <a:endParaRPr lang="zh-CN" altLang="en-US"/>
        </a:p>
      </dgm:t>
    </dgm:pt>
    <dgm:pt modelId="{DE02E333-D8C8-47F5-985B-A4413DF9DC27}" type="pres">
      <dgm:prSet presAssocID="{5CD52B13-46FC-40BB-9DFC-C8F810F86CA3}" presName="arrow" presStyleLbl="node1" presStyleIdx="3" presStyleCnt="6"/>
      <dgm:spPr/>
      <dgm:t>
        <a:bodyPr/>
        <a:lstStyle/>
        <a:p>
          <a:endParaRPr lang="zh-CN" altLang="en-US"/>
        </a:p>
      </dgm:t>
    </dgm:pt>
    <dgm:pt modelId="{C75CDCE5-71C3-4123-9936-24F5AEF3474E}" type="pres">
      <dgm:prSet presAssocID="{5CD52B13-46FC-40BB-9DFC-C8F810F86CA3}" presName="descendantArrow" presStyleCnt="0"/>
      <dgm:spPr/>
    </dgm:pt>
    <dgm:pt modelId="{13ED7BA7-EDA3-4101-89BC-2AD8573B7DCE}" type="pres">
      <dgm:prSet presAssocID="{FEC32B84-E194-4969-8FF5-562FFF6173D5}" presName="childTextArrow" presStyleLbl="fgAccFollowNode1" presStyleIdx="0" presStyleCnt="7" custScaleX="107702" custScaleY="109361" custLinFactNeighborX="-17647" custLinFactNeighborY="3947">
        <dgm:presLayoutVars>
          <dgm:bulletEnabled val="1"/>
        </dgm:presLayoutVars>
      </dgm:prSet>
      <dgm:spPr/>
      <dgm:t>
        <a:bodyPr/>
        <a:lstStyle/>
        <a:p>
          <a:endParaRPr lang="zh-CN" altLang="en-US"/>
        </a:p>
      </dgm:t>
    </dgm:pt>
    <dgm:pt modelId="{68B52AAC-2C84-43AD-BDCB-DDC355595366}" type="pres">
      <dgm:prSet presAssocID="{01CCC835-A13A-4A5B-88C7-DA91ED558343}" presName="childTextArrow" presStyleLbl="fgAccFollowNode1" presStyleIdx="1" presStyleCnt="7">
        <dgm:presLayoutVars>
          <dgm:bulletEnabled val="1"/>
        </dgm:presLayoutVars>
      </dgm:prSet>
      <dgm:spPr/>
      <dgm:t>
        <a:bodyPr/>
        <a:lstStyle/>
        <a:p>
          <a:endParaRPr lang="zh-CN" altLang="en-US"/>
        </a:p>
      </dgm:t>
    </dgm:pt>
    <dgm:pt modelId="{A39DB9FB-E41F-46E1-A759-1800EAECFA43}" type="pres">
      <dgm:prSet presAssocID="{DB354A47-A52B-4AB9-BF75-49C4F66D4317}" presName="childTextArrow" presStyleLbl="fgAccFollowNode1" presStyleIdx="2" presStyleCnt="7" custScaleY="166161">
        <dgm:presLayoutVars>
          <dgm:bulletEnabled val="1"/>
        </dgm:presLayoutVars>
      </dgm:prSet>
      <dgm:spPr/>
      <dgm:t>
        <a:bodyPr/>
        <a:lstStyle/>
        <a:p>
          <a:endParaRPr lang="zh-CN" altLang="en-US"/>
        </a:p>
      </dgm:t>
    </dgm:pt>
    <dgm:pt modelId="{545361CD-3E3E-494D-A27A-F9CB1E8FF400}" type="pres">
      <dgm:prSet presAssocID="{DDA5448A-AB0D-499C-BAE2-89288007860D}" presName="childTextArrow" presStyleLbl="fgAccFollowNode1" presStyleIdx="3" presStyleCnt="7">
        <dgm:presLayoutVars>
          <dgm:bulletEnabled val="1"/>
        </dgm:presLayoutVars>
      </dgm:prSet>
      <dgm:spPr/>
    </dgm:pt>
    <dgm:pt modelId="{D3D60F20-93CA-46EA-A669-96FF265DD88E}" type="pres">
      <dgm:prSet presAssocID="{162D5D0D-BE74-4255-BBCF-F0D87F5F03F1}" presName="childTextArrow" presStyleLbl="fgAccFollowNode1" presStyleIdx="4" presStyleCnt="7" custScaleY="166161">
        <dgm:presLayoutVars>
          <dgm:bulletEnabled val="1"/>
        </dgm:presLayoutVars>
      </dgm:prSet>
      <dgm:spPr/>
      <dgm:t>
        <a:bodyPr/>
        <a:lstStyle/>
        <a:p>
          <a:endParaRPr lang="zh-CN" altLang="en-US"/>
        </a:p>
      </dgm:t>
    </dgm:pt>
    <dgm:pt modelId="{6EB03C73-9A6B-47A4-93F6-94A058A3BB99}" type="pres">
      <dgm:prSet presAssocID="{2DD6B5AA-2ADF-4EAB-9B0A-E2B064B81471}" presName="sp" presStyleCnt="0"/>
      <dgm:spPr/>
    </dgm:pt>
    <dgm:pt modelId="{0236F416-9F71-41DC-959C-BDED7C1E7D7E}" type="pres">
      <dgm:prSet presAssocID="{0A1BC2B9-54BD-4382-88DB-326D816CCF01}" presName="arrowAndChildren" presStyleCnt="0"/>
      <dgm:spPr/>
    </dgm:pt>
    <dgm:pt modelId="{D6D8B1EB-2907-456E-87EF-23406FCD18C9}" type="pres">
      <dgm:prSet presAssocID="{0A1BC2B9-54BD-4382-88DB-326D816CCF01}" presName="parentTextArrow" presStyleLbl="node1" presStyleIdx="3" presStyleCnt="6"/>
      <dgm:spPr/>
      <dgm:t>
        <a:bodyPr/>
        <a:lstStyle/>
        <a:p>
          <a:endParaRPr lang="zh-CN" altLang="en-US"/>
        </a:p>
      </dgm:t>
    </dgm:pt>
    <dgm:pt modelId="{03297146-476F-459D-8A56-AB23E0FE925A}" type="pres">
      <dgm:prSet presAssocID="{0A1BC2B9-54BD-4382-88DB-326D816CCF01}" presName="arrow" presStyleLbl="node1" presStyleIdx="4" presStyleCnt="6"/>
      <dgm:spPr/>
      <dgm:t>
        <a:bodyPr/>
        <a:lstStyle/>
        <a:p>
          <a:endParaRPr lang="zh-CN" altLang="en-US"/>
        </a:p>
      </dgm:t>
    </dgm:pt>
    <dgm:pt modelId="{139B7722-42A6-48DD-A7BC-757E2FA32585}" type="pres">
      <dgm:prSet presAssocID="{0A1BC2B9-54BD-4382-88DB-326D816CCF01}" presName="descendantArrow" presStyleCnt="0"/>
      <dgm:spPr/>
    </dgm:pt>
    <dgm:pt modelId="{7F6BB07E-0F60-468A-9F1D-DF7CF3DB66FE}" type="pres">
      <dgm:prSet presAssocID="{2B059E3F-33E2-400F-BEF6-908251F3F696}" presName="childTextArrow" presStyleLbl="fgAccFollowNode1" presStyleIdx="5" presStyleCnt="7">
        <dgm:presLayoutVars>
          <dgm:bulletEnabled val="1"/>
        </dgm:presLayoutVars>
      </dgm:prSet>
      <dgm:spPr/>
    </dgm:pt>
    <dgm:pt modelId="{E1EE3A84-36B8-43A1-B3EE-755FC848E185}" type="pres">
      <dgm:prSet presAssocID="{B293D6FA-8222-4194-BC2A-098D992AC71F}" presName="childTextArrow" presStyleLbl="fgAccFollowNode1" presStyleIdx="6" presStyleCnt="7" custScaleY="121788">
        <dgm:presLayoutVars>
          <dgm:bulletEnabled val="1"/>
        </dgm:presLayoutVars>
      </dgm:prSet>
      <dgm:spPr/>
      <dgm:t>
        <a:bodyPr/>
        <a:lstStyle/>
        <a:p>
          <a:endParaRPr lang="zh-CN" altLang="en-US"/>
        </a:p>
      </dgm:t>
    </dgm:pt>
    <dgm:pt modelId="{9A5F4545-B11A-4EDF-9A06-338BCF844925}" type="pres">
      <dgm:prSet presAssocID="{567FF430-22F5-4C9F-8E28-BFCAE81C19CF}" presName="sp" presStyleCnt="0"/>
      <dgm:spPr/>
    </dgm:pt>
    <dgm:pt modelId="{768F1C7A-D4DB-4D67-BEE5-5D653752EDE5}" type="pres">
      <dgm:prSet presAssocID="{44150F10-01DB-4510-95B9-737C2EA60F3F}" presName="arrowAndChildren" presStyleCnt="0"/>
      <dgm:spPr/>
    </dgm:pt>
    <dgm:pt modelId="{AE45C763-6F10-4949-9937-25B77117A435}" type="pres">
      <dgm:prSet presAssocID="{44150F10-01DB-4510-95B9-737C2EA60F3F}" presName="parentTextArrow" presStyleLbl="node1" presStyleIdx="5" presStyleCnt="6"/>
      <dgm:spPr/>
      <dgm:t>
        <a:bodyPr/>
        <a:lstStyle/>
        <a:p>
          <a:endParaRPr lang="zh-CN" altLang="en-US"/>
        </a:p>
      </dgm:t>
    </dgm:pt>
  </dgm:ptLst>
  <dgm:cxnLst>
    <dgm:cxn modelId="{B9725652-5944-4DE7-B711-5437E40DEC1F}" srcId="{5CD52B13-46FC-40BB-9DFC-C8F810F86CA3}" destId="{DB354A47-A52B-4AB9-BF75-49C4F66D4317}" srcOrd="2" destOrd="0" parTransId="{21748D83-BBC5-4B25-8915-E1DA870FF948}" sibTransId="{20003399-D853-454A-B4F8-F3DBC431A907}"/>
    <dgm:cxn modelId="{EFBC177D-8FE8-4F0E-9F48-A03D7A7EFF52}" type="presOf" srcId="{69E7CDDE-64F2-4A72-87D3-7E8CD65C23A9}" destId="{F880E892-6455-43EE-BD09-AF9993969465}" srcOrd="0" destOrd="0" presId="urn:microsoft.com/office/officeart/2005/8/layout/process4"/>
    <dgm:cxn modelId="{FC53665C-6EF6-4DD6-AC47-9B4584575E83}" type="presOf" srcId="{B293D6FA-8222-4194-BC2A-098D992AC71F}" destId="{E1EE3A84-36B8-43A1-B3EE-755FC848E185}" srcOrd="0" destOrd="0" presId="urn:microsoft.com/office/officeart/2005/8/layout/process4"/>
    <dgm:cxn modelId="{80D4A845-CF32-4DFD-93EE-9863BA324CE6}" type="presOf" srcId="{0A1BC2B9-54BD-4382-88DB-326D816CCF01}" destId="{03297146-476F-459D-8A56-AB23E0FE925A}" srcOrd="1" destOrd="0" presId="urn:microsoft.com/office/officeart/2005/8/layout/process4"/>
    <dgm:cxn modelId="{8DAB9FAC-EE9D-4670-9CBB-738081A8F974}" srcId="{0A1BC2B9-54BD-4382-88DB-326D816CCF01}" destId="{2B059E3F-33E2-400F-BEF6-908251F3F696}" srcOrd="0" destOrd="0" parTransId="{2C47DCEC-2BFF-45A8-90C6-8E1D188C054B}" sibTransId="{B2337B02-229C-4649-8F95-C5B5D33FF06D}"/>
    <dgm:cxn modelId="{9D2D2B0F-A856-43D3-8125-78D66A1C0236}" srcId="{1AD86185-098F-47DA-B735-9168818484AA}" destId="{44150F10-01DB-4510-95B9-737C2EA60F3F}" srcOrd="0" destOrd="0" parTransId="{CF0CF4F2-64EF-42B1-83FC-70D253FD58C0}" sibTransId="{567FF430-22F5-4C9F-8E28-BFCAE81C19CF}"/>
    <dgm:cxn modelId="{B09BE894-159A-4DFB-8BA3-666D8D1FA71F}" srcId="{0A1BC2B9-54BD-4382-88DB-326D816CCF01}" destId="{B293D6FA-8222-4194-BC2A-098D992AC71F}" srcOrd="1" destOrd="0" parTransId="{90865A63-0D5C-434B-95AE-4B4D8EB006EF}" sibTransId="{7408CD29-6737-4F1B-8659-AA4736E4F6D9}"/>
    <dgm:cxn modelId="{1DE4769F-5585-4195-9195-E49260EB99E2}" type="presOf" srcId="{5CD52B13-46FC-40BB-9DFC-C8F810F86CA3}" destId="{DE02E333-D8C8-47F5-985B-A4413DF9DC27}" srcOrd="1" destOrd="0" presId="urn:microsoft.com/office/officeart/2005/8/layout/process4"/>
    <dgm:cxn modelId="{AFFC0BD0-4A5D-4945-94CC-67873608D006}" srcId="{5CD52B13-46FC-40BB-9DFC-C8F810F86CA3}" destId="{DDA5448A-AB0D-499C-BAE2-89288007860D}" srcOrd="3" destOrd="0" parTransId="{A4AE0B2A-33E5-4D5B-9F67-837693EDFDA3}" sibTransId="{A2DC9365-DC59-4FB6-B801-785C173C6C45}"/>
    <dgm:cxn modelId="{7C700C4B-0B4F-4D4E-B41A-0AF89511EBDA}" type="presOf" srcId="{DB354A47-A52B-4AB9-BF75-49C4F66D4317}" destId="{A39DB9FB-E41F-46E1-A759-1800EAECFA43}" srcOrd="0" destOrd="0" presId="urn:microsoft.com/office/officeart/2005/8/layout/process4"/>
    <dgm:cxn modelId="{8AA0917D-7212-4DB7-9BC2-EFD37F25183F}" srcId="{5CD52B13-46FC-40BB-9DFC-C8F810F86CA3}" destId="{162D5D0D-BE74-4255-BBCF-F0D87F5F03F1}" srcOrd="4" destOrd="0" parTransId="{527819F7-05DE-4E17-92B4-34955DC1781D}" sibTransId="{74BACE37-5863-4934-AC12-EB7D4A00D7B6}"/>
    <dgm:cxn modelId="{ECA3BC0B-75CD-4E83-9933-08C907B07D9A}" type="presOf" srcId="{5CD52B13-46FC-40BB-9DFC-C8F810F86CA3}" destId="{D89A9C55-E8A5-49D7-80C0-06CB05D357D4}" srcOrd="0" destOrd="0" presId="urn:microsoft.com/office/officeart/2005/8/layout/process4"/>
    <dgm:cxn modelId="{4E76ABFF-EFB3-414B-AFAF-A5FFDCE6A3D9}" srcId="{5CD52B13-46FC-40BB-9DFC-C8F810F86CA3}" destId="{01CCC835-A13A-4A5B-88C7-DA91ED558343}" srcOrd="1" destOrd="0" parTransId="{D3D509F7-8736-4DBE-ADBB-4FDE4B599679}" sibTransId="{A688C5C2-C5B0-44CD-B5CE-C3301A5644DD}"/>
    <dgm:cxn modelId="{B3485BDC-0191-4C1C-B821-F6493A96B5ED}" type="presOf" srcId="{162D5D0D-BE74-4255-BBCF-F0D87F5F03F1}" destId="{D3D60F20-93CA-46EA-A669-96FF265DD88E}" srcOrd="0" destOrd="0" presId="urn:microsoft.com/office/officeart/2005/8/layout/process4"/>
    <dgm:cxn modelId="{50A85D4F-5336-4AAB-807D-464D4B9FA31A}" type="presOf" srcId="{0A1BC2B9-54BD-4382-88DB-326D816CCF01}" destId="{D6D8B1EB-2907-456E-87EF-23406FCD18C9}" srcOrd="0" destOrd="0" presId="urn:microsoft.com/office/officeart/2005/8/layout/process4"/>
    <dgm:cxn modelId="{68375083-68F3-47F5-9DE2-912781975CC6}" type="presOf" srcId="{2B059E3F-33E2-400F-BEF6-908251F3F696}" destId="{7F6BB07E-0F60-468A-9F1D-DF7CF3DB66FE}" srcOrd="0" destOrd="0" presId="urn:microsoft.com/office/officeart/2005/8/layout/process4"/>
    <dgm:cxn modelId="{A8887F1E-B8F2-4F99-A8D9-2D9B82651C7F}" type="presOf" srcId="{EAD5B482-1771-4D19-B66A-2303402EE564}" destId="{F95E7330-1B88-4C10-8077-405736BB7CAE}" srcOrd="0" destOrd="0" presId="urn:microsoft.com/office/officeart/2005/8/layout/process4"/>
    <dgm:cxn modelId="{EF0D502F-9112-4E9D-AE76-20F507638E36}" srcId="{5CD52B13-46FC-40BB-9DFC-C8F810F86CA3}" destId="{FEC32B84-E194-4969-8FF5-562FFF6173D5}" srcOrd="0" destOrd="0" parTransId="{2BA18069-E0FD-46EB-B7CC-20C4532B9DB1}" sibTransId="{0FEFF990-DF69-4221-BDEE-1B194F7A737E}"/>
    <dgm:cxn modelId="{0E80DC8E-6DC9-49AA-96C9-E98CE0479CC8}" srcId="{1AD86185-098F-47DA-B735-9168818484AA}" destId="{EAD5B482-1771-4D19-B66A-2303402EE564}" srcOrd="4" destOrd="0" parTransId="{85192788-60C6-4F45-A3F1-E9CC7A90182D}" sibTransId="{BF3ED32F-1FAC-4EAF-9C2C-AAA394FB9B58}"/>
    <dgm:cxn modelId="{711A438E-251C-44A3-92EF-14DC55C9740D}" srcId="{1AD86185-098F-47DA-B735-9168818484AA}" destId="{5CD52B13-46FC-40BB-9DFC-C8F810F86CA3}" srcOrd="2" destOrd="0" parTransId="{A12292DA-DA4C-40D4-808F-1125768E5ECD}" sibTransId="{0B08DDD1-07AD-4353-97B4-3E1A74F5D9F6}"/>
    <dgm:cxn modelId="{4BF3495F-3751-44DC-87EF-C78AA280FB31}" type="presOf" srcId="{FEC32B84-E194-4969-8FF5-562FFF6173D5}" destId="{13ED7BA7-EDA3-4101-89BC-2AD8573B7DCE}" srcOrd="0" destOrd="0" presId="urn:microsoft.com/office/officeart/2005/8/layout/process4"/>
    <dgm:cxn modelId="{428FE565-2FEA-4C2B-A9F1-2A472A51B775}" type="presOf" srcId="{01CCC835-A13A-4A5B-88C7-DA91ED558343}" destId="{68B52AAC-2C84-43AD-BDCB-DDC355595366}" srcOrd="0" destOrd="0" presId="urn:microsoft.com/office/officeart/2005/8/layout/process4"/>
    <dgm:cxn modelId="{A629BE7A-6736-43D6-9E51-23127EEAC581}" type="presOf" srcId="{DDA5448A-AB0D-499C-BAE2-89288007860D}" destId="{545361CD-3E3E-494D-A27A-F9CB1E8FF400}" srcOrd="0" destOrd="0" presId="urn:microsoft.com/office/officeart/2005/8/layout/process4"/>
    <dgm:cxn modelId="{F9081039-4A3A-44DA-B194-A5A1987D1500}" srcId="{1AD86185-098F-47DA-B735-9168818484AA}" destId="{0A1BC2B9-54BD-4382-88DB-326D816CCF01}" srcOrd="1" destOrd="0" parTransId="{D9E79BB7-80DF-4045-9F73-545278B1407D}" sibTransId="{2DD6B5AA-2ADF-4EAB-9B0A-E2B064B81471}"/>
    <dgm:cxn modelId="{1462AC3F-FE6A-4AAF-8F6E-B1422482C2CB}" type="presOf" srcId="{44150F10-01DB-4510-95B9-737C2EA60F3F}" destId="{AE45C763-6F10-4949-9937-25B77117A435}" srcOrd="0" destOrd="0" presId="urn:microsoft.com/office/officeart/2005/8/layout/process4"/>
    <dgm:cxn modelId="{A110717D-3C78-49E1-AED5-C8B30EC1E93B}" srcId="{1AD86185-098F-47DA-B735-9168818484AA}" destId="{2CD8CDA0-08E5-4D16-97DA-3A37E5377DDC}" srcOrd="5" destOrd="0" parTransId="{59D474C0-3485-45F3-B0CF-8B77F5F23FD6}" sibTransId="{613A0D54-A504-43C0-BDA3-1B8A547F4079}"/>
    <dgm:cxn modelId="{672ACF54-A4B7-493D-B61B-9FEC70760FB1}" type="presOf" srcId="{1AD86185-098F-47DA-B735-9168818484AA}" destId="{B892C81C-F0A5-4F41-8EA0-D2480F84BC76}" srcOrd="0" destOrd="0" presId="urn:microsoft.com/office/officeart/2005/8/layout/process4"/>
    <dgm:cxn modelId="{B927B7F6-CDB8-4835-811D-A8CB6C13A14C}" type="presOf" srcId="{2CD8CDA0-08E5-4D16-97DA-3A37E5377DDC}" destId="{A00463AF-38B7-48FE-AFBE-50F541613E42}" srcOrd="0" destOrd="0" presId="urn:microsoft.com/office/officeart/2005/8/layout/process4"/>
    <dgm:cxn modelId="{3D5E4CF5-94E2-4D3A-8565-C129AC5F0E5B}" srcId="{1AD86185-098F-47DA-B735-9168818484AA}" destId="{69E7CDDE-64F2-4A72-87D3-7E8CD65C23A9}" srcOrd="3" destOrd="0" parTransId="{2EA95243-5294-4102-9E33-E7BDBC809DC7}" sibTransId="{C781BDE6-CC92-4D68-AB2C-8CDC947A3558}"/>
    <dgm:cxn modelId="{76F4CB62-F70C-4425-BB6D-BC871B75C4D6}" type="presParOf" srcId="{B892C81C-F0A5-4F41-8EA0-D2480F84BC76}" destId="{1EAD4352-A7E2-4B47-8548-C872551C13E8}" srcOrd="0" destOrd="0" presId="urn:microsoft.com/office/officeart/2005/8/layout/process4"/>
    <dgm:cxn modelId="{5E569015-0436-45FE-B959-16C3DFEADBDE}" type="presParOf" srcId="{1EAD4352-A7E2-4B47-8548-C872551C13E8}" destId="{A00463AF-38B7-48FE-AFBE-50F541613E42}" srcOrd="0" destOrd="0" presId="urn:microsoft.com/office/officeart/2005/8/layout/process4"/>
    <dgm:cxn modelId="{A0E987EF-6713-41AD-BCF3-688CF3507422}" type="presParOf" srcId="{B892C81C-F0A5-4F41-8EA0-D2480F84BC76}" destId="{D082DC05-B7BF-411D-A303-1358C2102391}" srcOrd="1" destOrd="0" presId="urn:microsoft.com/office/officeart/2005/8/layout/process4"/>
    <dgm:cxn modelId="{252E02AC-4BAD-4640-8E7D-F0FE42BD074B}" type="presParOf" srcId="{B892C81C-F0A5-4F41-8EA0-D2480F84BC76}" destId="{5D2500E8-B43A-47F1-9EC0-94E5C2EE19FC}" srcOrd="2" destOrd="0" presId="urn:microsoft.com/office/officeart/2005/8/layout/process4"/>
    <dgm:cxn modelId="{BF07A860-D709-404E-A788-0C815BB6D403}" type="presParOf" srcId="{5D2500E8-B43A-47F1-9EC0-94E5C2EE19FC}" destId="{F95E7330-1B88-4C10-8077-405736BB7CAE}" srcOrd="0" destOrd="0" presId="urn:microsoft.com/office/officeart/2005/8/layout/process4"/>
    <dgm:cxn modelId="{144C074A-634F-4C57-9168-3D0B46214485}" type="presParOf" srcId="{B892C81C-F0A5-4F41-8EA0-D2480F84BC76}" destId="{4C96B2B6-266F-4D60-9AF7-9E2D56EBEA71}" srcOrd="3" destOrd="0" presId="urn:microsoft.com/office/officeart/2005/8/layout/process4"/>
    <dgm:cxn modelId="{C007AAC3-727B-4664-B27A-4060FF8581CB}" type="presParOf" srcId="{B892C81C-F0A5-4F41-8EA0-D2480F84BC76}" destId="{46DA9804-C9AD-44AA-8B44-37C0424D833B}" srcOrd="4" destOrd="0" presId="urn:microsoft.com/office/officeart/2005/8/layout/process4"/>
    <dgm:cxn modelId="{15C9EDF3-4050-4F78-B4AD-76BAA2E337AE}" type="presParOf" srcId="{46DA9804-C9AD-44AA-8B44-37C0424D833B}" destId="{F880E892-6455-43EE-BD09-AF9993969465}" srcOrd="0" destOrd="0" presId="urn:microsoft.com/office/officeart/2005/8/layout/process4"/>
    <dgm:cxn modelId="{10107308-A00B-426D-99BF-862F5A87C0FB}" type="presParOf" srcId="{B892C81C-F0A5-4F41-8EA0-D2480F84BC76}" destId="{DBC63B5C-F76B-4B63-95EF-966E10C2BAC9}" srcOrd="5" destOrd="0" presId="urn:microsoft.com/office/officeart/2005/8/layout/process4"/>
    <dgm:cxn modelId="{310BCF1A-B5D9-47E8-A438-6E72E27BE8FE}" type="presParOf" srcId="{B892C81C-F0A5-4F41-8EA0-D2480F84BC76}" destId="{6348962A-E95E-4CC9-A776-9D63FFF7E339}" srcOrd="6" destOrd="0" presId="urn:microsoft.com/office/officeart/2005/8/layout/process4"/>
    <dgm:cxn modelId="{C8C489F0-CE23-4E4B-AD8B-1EF0A98CF1D8}" type="presParOf" srcId="{6348962A-E95E-4CC9-A776-9D63FFF7E339}" destId="{D89A9C55-E8A5-49D7-80C0-06CB05D357D4}" srcOrd="0" destOrd="0" presId="urn:microsoft.com/office/officeart/2005/8/layout/process4"/>
    <dgm:cxn modelId="{155E694D-E4B4-447B-8B9E-22088902AA7F}" type="presParOf" srcId="{6348962A-E95E-4CC9-A776-9D63FFF7E339}" destId="{DE02E333-D8C8-47F5-985B-A4413DF9DC27}" srcOrd="1" destOrd="0" presId="urn:microsoft.com/office/officeart/2005/8/layout/process4"/>
    <dgm:cxn modelId="{4CCA7992-0DD1-4ED3-865C-43DBD4E9D1EB}" type="presParOf" srcId="{6348962A-E95E-4CC9-A776-9D63FFF7E339}" destId="{C75CDCE5-71C3-4123-9936-24F5AEF3474E}" srcOrd="2" destOrd="0" presId="urn:microsoft.com/office/officeart/2005/8/layout/process4"/>
    <dgm:cxn modelId="{72AE147C-AB9C-4AF8-89C5-3114D8C1807D}" type="presParOf" srcId="{C75CDCE5-71C3-4123-9936-24F5AEF3474E}" destId="{13ED7BA7-EDA3-4101-89BC-2AD8573B7DCE}" srcOrd="0" destOrd="0" presId="urn:microsoft.com/office/officeart/2005/8/layout/process4"/>
    <dgm:cxn modelId="{47729F67-549A-46B4-8E0E-BF07D1FC6325}" type="presParOf" srcId="{C75CDCE5-71C3-4123-9936-24F5AEF3474E}" destId="{68B52AAC-2C84-43AD-BDCB-DDC355595366}" srcOrd="1" destOrd="0" presId="urn:microsoft.com/office/officeart/2005/8/layout/process4"/>
    <dgm:cxn modelId="{B271D120-981A-4C0B-920F-0E76613C171D}" type="presParOf" srcId="{C75CDCE5-71C3-4123-9936-24F5AEF3474E}" destId="{A39DB9FB-E41F-46E1-A759-1800EAECFA43}" srcOrd="2" destOrd="0" presId="urn:microsoft.com/office/officeart/2005/8/layout/process4"/>
    <dgm:cxn modelId="{8A420759-ED5A-4F0F-8B4B-9A2DF2B932B9}" type="presParOf" srcId="{C75CDCE5-71C3-4123-9936-24F5AEF3474E}" destId="{545361CD-3E3E-494D-A27A-F9CB1E8FF400}" srcOrd="3" destOrd="0" presId="urn:microsoft.com/office/officeart/2005/8/layout/process4"/>
    <dgm:cxn modelId="{50724EBC-D26F-4036-AA95-FC74B57C2EFB}" type="presParOf" srcId="{C75CDCE5-71C3-4123-9936-24F5AEF3474E}" destId="{D3D60F20-93CA-46EA-A669-96FF265DD88E}" srcOrd="4" destOrd="0" presId="urn:microsoft.com/office/officeart/2005/8/layout/process4"/>
    <dgm:cxn modelId="{851761A6-2C67-4B2E-8A7C-47355E068AF4}" type="presParOf" srcId="{B892C81C-F0A5-4F41-8EA0-D2480F84BC76}" destId="{6EB03C73-9A6B-47A4-93F6-94A058A3BB99}" srcOrd="7" destOrd="0" presId="urn:microsoft.com/office/officeart/2005/8/layout/process4"/>
    <dgm:cxn modelId="{2FCC093E-C28A-4107-AFF6-1E3DBD6D307D}" type="presParOf" srcId="{B892C81C-F0A5-4F41-8EA0-D2480F84BC76}" destId="{0236F416-9F71-41DC-959C-BDED7C1E7D7E}" srcOrd="8" destOrd="0" presId="urn:microsoft.com/office/officeart/2005/8/layout/process4"/>
    <dgm:cxn modelId="{7B6FE912-DF78-403B-A27D-7D910DB838D9}" type="presParOf" srcId="{0236F416-9F71-41DC-959C-BDED7C1E7D7E}" destId="{D6D8B1EB-2907-456E-87EF-23406FCD18C9}" srcOrd="0" destOrd="0" presId="urn:microsoft.com/office/officeart/2005/8/layout/process4"/>
    <dgm:cxn modelId="{D56B99AF-1B23-4F28-8054-5543975342DF}" type="presParOf" srcId="{0236F416-9F71-41DC-959C-BDED7C1E7D7E}" destId="{03297146-476F-459D-8A56-AB23E0FE925A}" srcOrd="1" destOrd="0" presId="urn:microsoft.com/office/officeart/2005/8/layout/process4"/>
    <dgm:cxn modelId="{77843809-1A65-466D-A914-46C9BFC81A00}" type="presParOf" srcId="{0236F416-9F71-41DC-959C-BDED7C1E7D7E}" destId="{139B7722-42A6-48DD-A7BC-757E2FA32585}" srcOrd="2" destOrd="0" presId="urn:microsoft.com/office/officeart/2005/8/layout/process4"/>
    <dgm:cxn modelId="{874EC688-9425-4481-99EC-ABB34B0D6BEA}" type="presParOf" srcId="{139B7722-42A6-48DD-A7BC-757E2FA32585}" destId="{7F6BB07E-0F60-468A-9F1D-DF7CF3DB66FE}" srcOrd="0" destOrd="0" presId="urn:microsoft.com/office/officeart/2005/8/layout/process4"/>
    <dgm:cxn modelId="{11D81ECF-79EA-4264-9D20-1EF85767EC1F}" type="presParOf" srcId="{139B7722-42A6-48DD-A7BC-757E2FA32585}" destId="{E1EE3A84-36B8-43A1-B3EE-755FC848E185}" srcOrd="1" destOrd="0" presId="urn:microsoft.com/office/officeart/2005/8/layout/process4"/>
    <dgm:cxn modelId="{E44D3A1F-064B-4457-9486-BBA380024161}" type="presParOf" srcId="{B892C81C-F0A5-4F41-8EA0-D2480F84BC76}" destId="{9A5F4545-B11A-4EDF-9A06-338BCF844925}" srcOrd="9" destOrd="0" presId="urn:microsoft.com/office/officeart/2005/8/layout/process4"/>
    <dgm:cxn modelId="{5D15FC66-F9CD-45BC-AF38-488E38A0F075}" type="presParOf" srcId="{B892C81C-F0A5-4F41-8EA0-D2480F84BC76}" destId="{768F1C7A-D4DB-4D67-BEE5-5D653752EDE5}" srcOrd="10" destOrd="0" presId="urn:microsoft.com/office/officeart/2005/8/layout/process4"/>
    <dgm:cxn modelId="{82230C71-08FF-4B76-A8D3-211962742C5D}" type="presParOf" srcId="{768F1C7A-D4DB-4D67-BEE5-5D653752EDE5}" destId="{AE45C763-6F10-4949-9937-25B77117A435}" srcOrd="0" destOrd="0" presId="urn:microsoft.com/office/officeart/2005/8/layout/process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00463AF-38B7-48FE-AFBE-50F541613E42}">
      <dsp:nvSpPr>
        <dsp:cNvPr id="0" name=""/>
        <dsp:cNvSpPr/>
      </dsp:nvSpPr>
      <dsp:spPr>
        <a:xfrm>
          <a:off x="0" y="5447417"/>
          <a:ext cx="9144000" cy="71497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lvl="0" algn="ctr" defTabSz="1155700">
            <a:lnSpc>
              <a:spcPct val="90000"/>
            </a:lnSpc>
            <a:spcBef>
              <a:spcPct val="0"/>
            </a:spcBef>
            <a:spcAft>
              <a:spcPct val="35000"/>
            </a:spcAft>
          </a:pPr>
          <a:r>
            <a:rPr lang="en-US" altLang="zh-CN" sz="2600" b="1" kern="1200" dirty="0" smtClean="0">
              <a:solidFill>
                <a:srgbClr val="FFC000"/>
              </a:solidFill>
            </a:rPr>
            <a:t>Challenge and future directions</a:t>
          </a:r>
          <a:endParaRPr lang="zh-CN" altLang="en-US" sz="2600" kern="1200" dirty="0"/>
        </a:p>
      </dsp:txBody>
      <dsp:txXfrm>
        <a:off x="0" y="5447417"/>
        <a:ext cx="9144000" cy="714970"/>
      </dsp:txXfrm>
    </dsp:sp>
    <dsp:sp modelId="{F95E7330-1B88-4C10-8077-405736BB7CAE}">
      <dsp:nvSpPr>
        <dsp:cNvPr id="0" name=""/>
        <dsp:cNvSpPr/>
      </dsp:nvSpPr>
      <dsp:spPr>
        <a:xfrm rot="10800000">
          <a:off x="0" y="4358516"/>
          <a:ext cx="9144000" cy="1099624"/>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altLang="zh-CN" sz="2000" b="1" kern="1200" dirty="0" smtClean="0">
              <a:solidFill>
                <a:srgbClr val="FFC000"/>
              </a:solidFill>
            </a:rPr>
            <a:t>Interface prediction can enhance computational docking</a:t>
          </a:r>
          <a:endParaRPr lang="zh-CN" altLang="en-US" sz="2000" b="1" kern="1200" dirty="0">
            <a:solidFill>
              <a:srgbClr val="FFC000"/>
            </a:solidFill>
          </a:endParaRPr>
        </a:p>
      </dsp:txBody>
      <dsp:txXfrm rot="10800000">
        <a:off x="0" y="4358516"/>
        <a:ext cx="9144000" cy="1099624"/>
      </dsp:txXfrm>
    </dsp:sp>
    <dsp:sp modelId="{F880E892-6455-43EE-BD09-AF9993969465}">
      <dsp:nvSpPr>
        <dsp:cNvPr id="0" name=""/>
        <dsp:cNvSpPr/>
      </dsp:nvSpPr>
      <dsp:spPr>
        <a:xfrm rot="10800000">
          <a:off x="0" y="3269616"/>
          <a:ext cx="9144000" cy="1099624"/>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altLang="zh-CN" sz="1800" kern="1200" dirty="0" smtClean="0">
              <a:solidFill>
                <a:srgbClr val="C00000"/>
              </a:solidFill>
            </a:rPr>
            <a:t>Partners do matter</a:t>
          </a:r>
          <a:endParaRPr lang="zh-CN" altLang="en-US" sz="1800" kern="1200" dirty="0">
            <a:solidFill>
              <a:srgbClr val="C00000"/>
            </a:solidFill>
          </a:endParaRPr>
        </a:p>
      </dsp:txBody>
      <dsp:txXfrm rot="10800000">
        <a:off x="0" y="3269616"/>
        <a:ext cx="9144000" cy="1099624"/>
      </dsp:txXfrm>
    </dsp:sp>
    <dsp:sp modelId="{DE02E333-D8C8-47F5-985B-A4413DF9DC27}">
      <dsp:nvSpPr>
        <dsp:cNvPr id="0" name=""/>
        <dsp:cNvSpPr/>
      </dsp:nvSpPr>
      <dsp:spPr>
        <a:xfrm rot="10800000">
          <a:off x="0" y="2180716"/>
          <a:ext cx="9144000" cy="1099624"/>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altLang="zh-CN" sz="1800" b="1" kern="1200" dirty="0" smtClean="0">
              <a:solidFill>
                <a:srgbClr val="FFC000"/>
              </a:solidFill>
            </a:rPr>
            <a:t>Basic concepts and evaluation</a:t>
          </a:r>
          <a:endParaRPr lang="zh-CN" altLang="en-US" sz="1800" b="1" kern="1200" dirty="0">
            <a:solidFill>
              <a:srgbClr val="FFC000"/>
            </a:solidFill>
          </a:endParaRPr>
        </a:p>
      </dsp:txBody>
      <dsp:txXfrm>
        <a:off x="0" y="2180716"/>
        <a:ext cx="9144000" cy="385968"/>
      </dsp:txXfrm>
    </dsp:sp>
    <dsp:sp modelId="{13ED7BA7-EDA3-4101-89BC-2AD8573B7DCE}">
      <dsp:nvSpPr>
        <dsp:cNvPr id="0" name=""/>
        <dsp:cNvSpPr/>
      </dsp:nvSpPr>
      <dsp:spPr>
        <a:xfrm>
          <a:off x="0" y="2564273"/>
          <a:ext cx="1937916" cy="359565"/>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n-US" altLang="zh-CN" sz="1200" b="1" kern="1200" dirty="0" smtClean="0">
              <a:solidFill>
                <a:srgbClr val="0070C0"/>
              </a:solidFill>
            </a:rPr>
            <a:t>Characteristics of protein interfaces</a:t>
          </a:r>
          <a:endParaRPr lang="zh-CN" altLang="en-US" sz="1200" b="1" kern="1200" dirty="0">
            <a:solidFill>
              <a:srgbClr val="0070C0"/>
            </a:solidFill>
          </a:endParaRPr>
        </a:p>
      </dsp:txBody>
      <dsp:txXfrm>
        <a:off x="0" y="2564273"/>
        <a:ext cx="1937916" cy="359565"/>
      </dsp:txXfrm>
    </dsp:sp>
    <dsp:sp modelId="{68B52AAC-2C84-43AD-BDCB-DDC355595366}">
      <dsp:nvSpPr>
        <dsp:cNvPr id="0" name=""/>
        <dsp:cNvSpPr/>
      </dsp:nvSpPr>
      <dsp:spPr>
        <a:xfrm>
          <a:off x="1942294" y="2566684"/>
          <a:ext cx="1799332" cy="328787"/>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lvl="0" algn="ctr" defTabSz="577850">
            <a:lnSpc>
              <a:spcPct val="90000"/>
            </a:lnSpc>
            <a:spcBef>
              <a:spcPct val="0"/>
            </a:spcBef>
            <a:spcAft>
              <a:spcPct val="35000"/>
            </a:spcAft>
          </a:pPr>
          <a:r>
            <a:rPr lang="en-US" altLang="zh-CN" sz="1300" b="1" kern="1200" dirty="0" smtClean="0">
              <a:solidFill>
                <a:srgbClr val="0070C0"/>
              </a:solidFill>
            </a:rPr>
            <a:t>Interface definitions</a:t>
          </a:r>
          <a:endParaRPr lang="zh-CN" altLang="en-US" sz="1300" b="1" kern="1200" dirty="0">
            <a:solidFill>
              <a:srgbClr val="0070C0"/>
            </a:solidFill>
          </a:endParaRPr>
        </a:p>
      </dsp:txBody>
      <dsp:txXfrm>
        <a:off x="1942294" y="2566684"/>
        <a:ext cx="1799332" cy="328787"/>
      </dsp:txXfrm>
    </dsp:sp>
    <dsp:sp modelId="{A39DB9FB-E41F-46E1-A759-1800EAECFA43}">
      <dsp:nvSpPr>
        <dsp:cNvPr id="0" name=""/>
        <dsp:cNvSpPr/>
      </dsp:nvSpPr>
      <dsp:spPr>
        <a:xfrm>
          <a:off x="3741626" y="2457920"/>
          <a:ext cx="1799332" cy="546317"/>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n-US" altLang="zh-CN" sz="1200" b="1" kern="1200" dirty="0" smtClean="0">
              <a:solidFill>
                <a:srgbClr val="0070C0"/>
              </a:solidFill>
            </a:rPr>
            <a:t>Benchmark datasets and dealing  with unbalanced data</a:t>
          </a:r>
          <a:endParaRPr lang="zh-CN" altLang="en-US" sz="1200" b="1" kern="1200" dirty="0">
            <a:solidFill>
              <a:srgbClr val="0070C0"/>
            </a:solidFill>
          </a:endParaRPr>
        </a:p>
      </dsp:txBody>
      <dsp:txXfrm>
        <a:off x="3741626" y="2457920"/>
        <a:ext cx="1799332" cy="546317"/>
      </dsp:txXfrm>
    </dsp:sp>
    <dsp:sp modelId="{545361CD-3E3E-494D-A27A-F9CB1E8FF400}">
      <dsp:nvSpPr>
        <dsp:cNvPr id="0" name=""/>
        <dsp:cNvSpPr/>
      </dsp:nvSpPr>
      <dsp:spPr>
        <a:xfrm>
          <a:off x="5540958" y="2566684"/>
          <a:ext cx="1799332" cy="328787"/>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n-US" altLang="zh-CN" sz="1200" b="1" kern="1200" dirty="0" smtClean="0">
              <a:solidFill>
                <a:srgbClr val="0070C0"/>
              </a:solidFill>
            </a:rPr>
            <a:t>Evaluation</a:t>
          </a:r>
          <a:endParaRPr lang="zh-CN" altLang="en-US" sz="1200" b="1" kern="1200" dirty="0">
            <a:solidFill>
              <a:srgbClr val="0070C0"/>
            </a:solidFill>
          </a:endParaRPr>
        </a:p>
      </dsp:txBody>
      <dsp:txXfrm>
        <a:off x="5540958" y="2566684"/>
        <a:ext cx="1799332" cy="328787"/>
      </dsp:txXfrm>
    </dsp:sp>
    <dsp:sp modelId="{D3D60F20-93CA-46EA-A669-96FF265DD88E}">
      <dsp:nvSpPr>
        <dsp:cNvPr id="0" name=""/>
        <dsp:cNvSpPr/>
      </dsp:nvSpPr>
      <dsp:spPr>
        <a:xfrm>
          <a:off x="7340290" y="2457920"/>
          <a:ext cx="1799332" cy="546317"/>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n-US" altLang="zh-CN" sz="1200" b="1" kern="1200" dirty="0" smtClean="0">
              <a:solidFill>
                <a:srgbClr val="0070C0"/>
              </a:solidFill>
            </a:rPr>
            <a:t>An important caveat in evaluation</a:t>
          </a:r>
        </a:p>
      </dsp:txBody>
      <dsp:txXfrm>
        <a:off x="7340290" y="2457920"/>
        <a:ext cx="1799332" cy="546317"/>
      </dsp:txXfrm>
    </dsp:sp>
    <dsp:sp modelId="{03297146-476F-459D-8A56-AB23E0FE925A}">
      <dsp:nvSpPr>
        <dsp:cNvPr id="0" name=""/>
        <dsp:cNvSpPr/>
      </dsp:nvSpPr>
      <dsp:spPr>
        <a:xfrm rot="10800000">
          <a:off x="0" y="1091816"/>
          <a:ext cx="9144000" cy="1099624"/>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altLang="zh-CN" sz="1800" b="1" kern="1200" dirty="0" smtClean="0">
              <a:solidFill>
                <a:srgbClr val="FFC000"/>
              </a:solidFill>
            </a:rPr>
            <a:t>Date-driven approaches for protein interface prediction</a:t>
          </a:r>
          <a:endParaRPr lang="zh-CN" altLang="en-US" sz="1800" b="1" kern="1200" dirty="0">
            <a:solidFill>
              <a:srgbClr val="FFC000"/>
            </a:solidFill>
          </a:endParaRPr>
        </a:p>
      </dsp:txBody>
      <dsp:txXfrm>
        <a:off x="0" y="1091816"/>
        <a:ext cx="9144000" cy="385968"/>
      </dsp:txXfrm>
    </dsp:sp>
    <dsp:sp modelId="{7F6BB07E-0F60-468A-9F1D-DF7CF3DB66FE}">
      <dsp:nvSpPr>
        <dsp:cNvPr id="0" name=""/>
        <dsp:cNvSpPr/>
      </dsp:nvSpPr>
      <dsp:spPr>
        <a:xfrm>
          <a:off x="0" y="1477784"/>
          <a:ext cx="4572000" cy="328787"/>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n-US" altLang="zh-CN" sz="1400" b="1" kern="1200" dirty="0" smtClean="0">
              <a:solidFill>
                <a:srgbClr val="0070C0"/>
              </a:solidFill>
            </a:rPr>
            <a:t>Homology-based methods</a:t>
          </a:r>
          <a:endParaRPr lang="zh-CN" altLang="en-US" sz="1400" b="1" kern="1200" dirty="0">
            <a:solidFill>
              <a:srgbClr val="0070C0"/>
            </a:solidFill>
          </a:endParaRPr>
        </a:p>
      </dsp:txBody>
      <dsp:txXfrm>
        <a:off x="0" y="1477784"/>
        <a:ext cx="4572000" cy="328787"/>
      </dsp:txXfrm>
    </dsp:sp>
    <dsp:sp modelId="{E1EE3A84-36B8-43A1-B3EE-755FC848E185}">
      <dsp:nvSpPr>
        <dsp:cNvPr id="0" name=""/>
        <dsp:cNvSpPr/>
      </dsp:nvSpPr>
      <dsp:spPr>
        <a:xfrm>
          <a:off x="4572000" y="1441966"/>
          <a:ext cx="4572000" cy="400424"/>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n-US" altLang="zh-CN" sz="1400" b="1" kern="1200" dirty="0" smtClean="0">
              <a:solidFill>
                <a:srgbClr val="0070C0"/>
              </a:solidFill>
            </a:rPr>
            <a:t>Template-free machine learning methods</a:t>
          </a:r>
          <a:endParaRPr lang="zh-CN" altLang="en-US" sz="1400" b="1" kern="1200" dirty="0">
            <a:solidFill>
              <a:srgbClr val="0070C0"/>
            </a:solidFill>
          </a:endParaRPr>
        </a:p>
      </dsp:txBody>
      <dsp:txXfrm>
        <a:off x="4572000" y="1441966"/>
        <a:ext cx="4572000" cy="400424"/>
      </dsp:txXfrm>
    </dsp:sp>
    <dsp:sp modelId="{AE45C763-6F10-4949-9937-25B77117A435}">
      <dsp:nvSpPr>
        <dsp:cNvPr id="0" name=""/>
        <dsp:cNvSpPr/>
      </dsp:nvSpPr>
      <dsp:spPr>
        <a:xfrm rot="10800000">
          <a:off x="0" y="2916"/>
          <a:ext cx="9144000" cy="1099624"/>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altLang="zh-CN" sz="1800" b="1" kern="1200" dirty="0" smtClean="0">
              <a:solidFill>
                <a:srgbClr val="FFC000"/>
              </a:solidFill>
            </a:rPr>
            <a:t>Introduction</a:t>
          </a:r>
          <a:endParaRPr lang="zh-CN" altLang="en-US" sz="1800" b="1" kern="1200" dirty="0">
            <a:solidFill>
              <a:srgbClr val="FFC000"/>
            </a:solidFill>
          </a:endParaRPr>
        </a:p>
      </dsp:txBody>
      <dsp:txXfrm rot="10800000">
        <a:off x="0" y="2916"/>
        <a:ext cx="9144000" cy="1099624"/>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286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286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86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286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286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BFED6954-36EE-473A-B41F-E2741B441351}"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normAutofit/>
          </a:bodyPr>
          <a:lstStyle/>
          <a:p>
            <a:endParaRPr lang="zh-CN" altLang="en-US" dirty="0"/>
          </a:p>
        </p:txBody>
      </p:sp>
      <p:sp>
        <p:nvSpPr>
          <p:cNvPr id="4" name="日期占位符 3"/>
          <p:cNvSpPr>
            <a:spLocks noGrp="1"/>
          </p:cNvSpPr>
          <p:nvPr>
            <p:ph type="dt" idx="10"/>
          </p:nvPr>
        </p:nvSpPr>
        <p:spPr/>
        <p:txBody>
          <a:bodyPr/>
          <a:lstStyle/>
          <a:p>
            <a:fld id="{A92B52A8-BF82-4813-8176-F85F3EFB4BBB}" type="datetime1">
              <a:rPr lang="zh-CN" altLang="en-US" smtClean="0"/>
              <a:pPr/>
              <a:t>2016/9/18 Sunday</a:t>
            </a:fld>
            <a:endParaRPr lang="zh-CN" altLang="en-US"/>
          </a:p>
        </p:txBody>
      </p:sp>
      <p:sp>
        <p:nvSpPr>
          <p:cNvPr id="5" name="灯片编号占位符 4"/>
          <p:cNvSpPr>
            <a:spLocks noGrp="1"/>
          </p:cNvSpPr>
          <p:nvPr>
            <p:ph type="sldNum" sz="quarter" idx="11"/>
          </p:nvPr>
        </p:nvSpPr>
        <p:spPr/>
        <p:txBody>
          <a:bodyPr/>
          <a:lstStyle/>
          <a:p>
            <a:fld id="{E8555125-D56E-4F5A-8A03-B8089C25A641}" type="slidenum">
              <a:rPr lang="zh-CN" altLang="en-US" smtClean="0"/>
              <a:pPr/>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miter lim="800000"/>
            <a:headEnd/>
            <a:tailEnd/>
          </a:ln>
        </p:spPr>
        <p:txBody>
          <a:bodyPr/>
          <a:lstStyle/>
          <a:p>
            <a:fld id="{9E21917F-47DB-4AEF-8660-E8BBB00D9915}" type="slidenum">
              <a:rPr lang="en-US" altLang="ko-KR"/>
              <a:pPr/>
              <a:t>3</a:t>
            </a:fld>
            <a:endParaRPr lang="en-US" altLang="ko-KR"/>
          </a:p>
        </p:txBody>
      </p:sp>
      <p:sp>
        <p:nvSpPr>
          <p:cNvPr id="31747" name="Rectangle 2"/>
          <p:cNvSpPr>
            <a:spLocks noRot="1" noChangeArrowheads="1" noTextEdit="1"/>
          </p:cNvSpPr>
          <p:nvPr>
            <p:ph type="sldImg"/>
          </p:nvPr>
        </p:nvSpPr>
        <p:spPr>
          <a:ln/>
        </p:spPr>
      </p:sp>
      <p:sp>
        <p:nvSpPr>
          <p:cNvPr id="31748" name="Rectangle 3"/>
          <p:cNvSpPr>
            <a:spLocks noGrp="1" noChangeArrowheads="1"/>
          </p:cNvSpPr>
          <p:nvPr>
            <p:ph type="body" idx="1"/>
          </p:nvPr>
        </p:nvSpPr>
        <p:spPr>
          <a:noFill/>
        </p:spPr>
        <p:txBody>
          <a:bodyPr/>
          <a:lstStyle/>
          <a:p>
            <a:pPr eaLnBrk="1" hangingPunct="1"/>
            <a:endParaRPr lang="zh-TW"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noFill/>
          <a:ln>
            <a:solidFill>
              <a:srgbClr val="000000"/>
            </a:solidFill>
            <a:miter lim="800000"/>
            <a:headEnd/>
            <a:tailEnd/>
          </a:ln>
        </p:spPr>
      </p:sp>
      <p:sp>
        <p:nvSpPr>
          <p:cNvPr id="23554"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zh-CN" smtClean="0"/>
          </a:p>
        </p:txBody>
      </p:sp>
      <p:sp>
        <p:nvSpPr>
          <p:cNvPr id="23555"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468ABAD-4562-45EE-AA77-E6566C22DAEF}" type="slidenum">
              <a:rPr lang="zh-CN" altLang="en-US"/>
              <a:pPr fontAlgn="base">
                <a:spcBef>
                  <a:spcPct val="0"/>
                </a:spcBef>
                <a:spcAft>
                  <a:spcPct val="0"/>
                </a:spcAft>
              </a:pPr>
              <a:t>13</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p:cNvSpPr>
            <a:spLocks noGrp="1" noRot="1" noChangeAspect="1"/>
          </p:cNvSpPr>
          <p:nvPr>
            <p:ph type="sldImg"/>
          </p:nvPr>
        </p:nvSpPr>
        <p:spPr bwMode="auto">
          <a:noFill/>
          <a:ln>
            <a:solidFill>
              <a:srgbClr val="000000"/>
            </a:solidFill>
            <a:miter lim="800000"/>
            <a:headEnd/>
            <a:tailEnd/>
          </a:ln>
        </p:spPr>
      </p:sp>
      <p:sp>
        <p:nvSpPr>
          <p:cNvPr id="25602"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25603"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0DDE1D5-16D2-4BC3-A70A-AC6D37A325E6}" type="slidenum">
              <a:rPr lang="zh-CN" altLang="en-US"/>
              <a:pPr fontAlgn="base">
                <a:spcBef>
                  <a:spcPct val="0"/>
                </a:spcBef>
                <a:spcAft>
                  <a:spcPct val="0"/>
                </a:spcAft>
              </a:pPr>
              <a:t>14</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600200" y="1524000"/>
            <a:ext cx="6096000" cy="1879600"/>
          </a:xfrm>
        </p:spPr>
        <p:txBody>
          <a:bodyPr anchor="b"/>
          <a:lstStyle>
            <a:lvl1pPr>
              <a:lnSpc>
                <a:spcPct val="95000"/>
              </a:lnSpc>
              <a:defRPr sz="5400"/>
            </a:lvl1pPr>
          </a:lstStyle>
          <a:p>
            <a:r>
              <a:rPr lang="zh-CN" altLang="en-US" smtClean="0"/>
              <a:t>单击此处编辑母版标题样式</a:t>
            </a:r>
            <a:endParaRPr lang="en-US" altLang="zh-CN"/>
          </a:p>
        </p:txBody>
      </p:sp>
      <p:sp>
        <p:nvSpPr>
          <p:cNvPr id="3075" name="Rectangle 3"/>
          <p:cNvSpPr>
            <a:spLocks noGrp="1" noChangeArrowheads="1"/>
          </p:cNvSpPr>
          <p:nvPr>
            <p:ph type="subTitle" idx="1"/>
          </p:nvPr>
        </p:nvSpPr>
        <p:spPr>
          <a:xfrm>
            <a:off x="1682750" y="4076700"/>
            <a:ext cx="5861050" cy="1257300"/>
          </a:xfrm>
        </p:spPr>
        <p:txBody>
          <a:bodyPr/>
          <a:lstStyle>
            <a:lvl1pPr marL="0" indent="0" algn="ctr">
              <a:buFontTx/>
              <a:buNone/>
              <a:defRPr/>
            </a:lvl1pPr>
          </a:lstStyle>
          <a:p>
            <a:r>
              <a:rPr lang="zh-CN" altLang="en-US" smtClean="0"/>
              <a:t>单击此处编辑母版副标题样式</a:t>
            </a:r>
            <a:endParaRPr lang="en-US" altLang="zh-CN"/>
          </a:p>
        </p:txBody>
      </p:sp>
      <p:sp>
        <p:nvSpPr>
          <p:cNvPr id="3076" name="Rectangle 4"/>
          <p:cNvSpPr>
            <a:spLocks noGrp="1" noChangeArrowheads="1"/>
          </p:cNvSpPr>
          <p:nvPr>
            <p:ph type="dt" sz="half" idx="2"/>
          </p:nvPr>
        </p:nvSpPr>
        <p:spPr/>
        <p:txBody>
          <a:bodyPr/>
          <a:lstStyle>
            <a:lvl1pPr>
              <a:defRPr>
                <a:solidFill>
                  <a:schemeClr val="tx1"/>
                </a:solidFill>
              </a:defRPr>
            </a:lvl1pPr>
          </a:lstStyle>
          <a:p>
            <a:fld id="{52FE3A0A-5755-4386-963D-B1E101BD9190}" type="datetime1">
              <a:rPr lang="en-US" altLang="zh-CN"/>
              <a:pPr/>
              <a:t>9/18/2016</a:t>
            </a:fld>
            <a:endParaRPr lang="en-US" altLang="zh-CN"/>
          </a:p>
        </p:txBody>
      </p:sp>
      <p:sp>
        <p:nvSpPr>
          <p:cNvPr id="3077" name="Rectangle 5"/>
          <p:cNvSpPr>
            <a:spLocks noGrp="1" noChangeArrowheads="1"/>
          </p:cNvSpPr>
          <p:nvPr>
            <p:ph type="ftr" sz="quarter" idx="3"/>
          </p:nvPr>
        </p:nvSpPr>
        <p:spPr/>
        <p:txBody>
          <a:bodyPr/>
          <a:lstStyle>
            <a:lvl1pPr>
              <a:defRPr>
                <a:solidFill>
                  <a:schemeClr val="tx1"/>
                </a:solidFill>
              </a:defRPr>
            </a:lvl1pPr>
          </a:lstStyle>
          <a:p>
            <a:endParaRPr lang="en-US" altLang="zh-CN"/>
          </a:p>
        </p:txBody>
      </p:sp>
      <p:sp>
        <p:nvSpPr>
          <p:cNvPr id="3078" name="Rectangle 6"/>
          <p:cNvSpPr>
            <a:spLocks noGrp="1" noChangeArrowheads="1"/>
          </p:cNvSpPr>
          <p:nvPr>
            <p:ph type="sldNum" sz="quarter" idx="4"/>
          </p:nvPr>
        </p:nvSpPr>
        <p:spPr/>
        <p:txBody>
          <a:bodyPr/>
          <a:lstStyle>
            <a:lvl1pPr>
              <a:defRPr>
                <a:solidFill>
                  <a:schemeClr val="tx1"/>
                </a:solidFill>
              </a:defRPr>
            </a:lvl1pPr>
          </a:lstStyle>
          <a:p>
            <a:fld id="{3CB2D77B-D35E-4B83-B2F7-335BD1B2947F}"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22F535AF-3F16-4696-978B-EC4DA461D1A9}" type="datetime1">
              <a:rPr lang="en-US" altLang="zh-CN"/>
              <a:pPr/>
              <a:t>9/18/2016</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B62DFD7-ABF7-435B-AC7A-D33C01549303}"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533400"/>
            <a:ext cx="1943100" cy="5562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533400"/>
            <a:ext cx="5676900" cy="55626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E7C227B9-FF6A-4B5C-9BEF-61AB0EF71883}" type="datetime1">
              <a:rPr lang="en-US" altLang="zh-CN"/>
              <a:pPr/>
              <a:t>9/18/2016</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0A6EC2E3-51C2-493D-B0B3-11411D1825F0}" type="slidenum">
              <a:rPr lang="en-US" altLang="zh-CN"/>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816" y="275012"/>
            <a:ext cx="8228369" cy="1143240"/>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816" y="6244625"/>
            <a:ext cx="2133281" cy="476589"/>
          </a:xfrm>
        </p:spPr>
        <p:txBody>
          <a:bodyPr/>
          <a:lstStyle>
            <a:lvl1pPr>
              <a:defRPr/>
            </a:lvl1pPr>
          </a:lstStyle>
          <a:p>
            <a:endParaRPr lang="zh-CN" altLang="zh-CN"/>
          </a:p>
        </p:txBody>
      </p:sp>
      <p:sp>
        <p:nvSpPr>
          <p:cNvPr id="4" name="页脚占位符 3"/>
          <p:cNvSpPr>
            <a:spLocks noGrp="1"/>
          </p:cNvSpPr>
          <p:nvPr>
            <p:ph type="ftr" sz="quarter" idx="11"/>
          </p:nvPr>
        </p:nvSpPr>
        <p:spPr>
          <a:xfrm>
            <a:off x="3124075" y="6244625"/>
            <a:ext cx="2895851" cy="476589"/>
          </a:xfrm>
        </p:spPr>
        <p:txBody>
          <a:bodyPr/>
          <a:lstStyle>
            <a:lvl1pPr>
              <a:defRPr/>
            </a:lvl1pPr>
          </a:lstStyle>
          <a:p>
            <a:endParaRPr lang="zh-CN" altLang="zh-CN"/>
          </a:p>
        </p:txBody>
      </p:sp>
      <p:sp>
        <p:nvSpPr>
          <p:cNvPr id="5" name="灯片编号占位符 4"/>
          <p:cNvSpPr>
            <a:spLocks noGrp="1"/>
          </p:cNvSpPr>
          <p:nvPr>
            <p:ph type="sldNum" sz="quarter" idx="12"/>
          </p:nvPr>
        </p:nvSpPr>
        <p:spPr>
          <a:xfrm>
            <a:off x="6552904" y="6244625"/>
            <a:ext cx="2133281" cy="476589"/>
          </a:xfrm>
        </p:spPr>
        <p:txBody>
          <a:bodyPr/>
          <a:lstStyle>
            <a:lvl1pPr>
              <a:defRPr/>
            </a:lvl1pPr>
          </a:lstStyle>
          <a:p>
            <a:fld id="{85E586F8-B80D-4A22-B875-0870BFC69001}" type="slidenum">
              <a:rPr lang="zh-CN" altLang="zh-CN"/>
              <a:pPr/>
              <a:t>‹#›</a:t>
            </a:fld>
            <a:endParaRPr lang="zh-CN" altLang="zh-CN" sz="1600"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CF528BA4-9F43-4620-BBE2-4ADFE011953C}" type="datetime1">
              <a:rPr lang="en-US" altLang="zh-CN"/>
              <a:pPr/>
              <a:t>9/18/2016</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CE76791-9870-480E-90E2-CF1D4E7F8231}" type="slidenum">
              <a:rPr lang="en-US" altLang="zh-CN"/>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624A8A09-4F71-42B5-A856-00DC4C0C3429}" type="datetime1">
              <a:rPr lang="en-US" altLang="zh-CN"/>
              <a:pPr/>
              <a:t>9/18/2016</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3C0A10D-334C-4F56-A75A-4564187FBC41}"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2514600"/>
            <a:ext cx="3810000" cy="3581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2514600"/>
            <a:ext cx="3810000" cy="3581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5CAA370D-04F1-4208-A800-FFE3D1495C17}" type="datetime1">
              <a:rPr lang="en-US" altLang="zh-CN"/>
              <a:pPr/>
              <a:t>9/18/2016</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AC60BA0-80D9-4CC6-BEEE-9E6EE13DF887}"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CBF58222-3695-4113-B977-7F5CF9C2C1B8}" type="datetime1">
              <a:rPr lang="en-US" altLang="zh-CN"/>
              <a:pPr/>
              <a:t>9/18/2016</a:t>
            </a:fld>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C687721A-B5FE-47FC-A6B2-0F6C918A3C1D}"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5D752346-41B7-4893-B988-A2EB9F144A88}" type="datetime1">
              <a:rPr lang="en-US" altLang="zh-CN"/>
              <a:pPr/>
              <a:t>9/18/2016</a:t>
            </a:fld>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CA567815-9507-4F47-A56D-E02161938D8C}"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C70662F5-8AD2-42F1-90D3-BBABF590B8A0}" type="datetime1">
              <a:rPr lang="en-US" altLang="zh-CN"/>
              <a:pPr/>
              <a:t>9/18/2016</a:t>
            </a:fld>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06B09F36-0A83-4502-966D-8F34D8F9219B}"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5A1938F5-2C4D-4B7C-8F99-4EB9C52158B2}" type="datetime1">
              <a:rPr lang="en-US" altLang="zh-CN"/>
              <a:pPr/>
              <a:t>9/18/2016</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47BBEB7-7A2C-42B2-8325-3ADE3AE6F0F8}"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BCE3953E-A053-4986-B781-EA83E2375170}" type="datetime1">
              <a:rPr lang="en-US" altLang="zh-CN"/>
              <a:pPr/>
              <a:t>9/18/2016</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5B439B45-4931-48D5-AEC5-021FFC9C07AD}"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86000" y="533400"/>
            <a:ext cx="6172200" cy="1066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1027" name="Rectangle 3"/>
          <p:cNvSpPr>
            <a:spLocks noGrp="1" noChangeArrowheads="1"/>
          </p:cNvSpPr>
          <p:nvPr>
            <p:ph type="body" idx="1"/>
          </p:nvPr>
        </p:nvSpPr>
        <p:spPr bwMode="auto">
          <a:xfrm>
            <a:off x="685800" y="2514600"/>
            <a:ext cx="7772400" cy="3581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a:solidFill>
                  <a:srgbClr val="F8F8F8"/>
                </a:solidFill>
                <a:ea typeface="宋体" pitchFamily="2" charset="-122"/>
              </a:defRPr>
            </a:lvl1pPr>
          </a:lstStyle>
          <a:p>
            <a:fld id="{E6D73F1C-338C-47FE-A9FE-0914CAB7BB1A}" type="datetime1">
              <a:rPr lang="en-US" altLang="zh-CN"/>
              <a:pPr/>
              <a:t>9/18/2016</a:t>
            </a:fld>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400">
                <a:solidFill>
                  <a:srgbClr val="F8F8F8"/>
                </a:solidFill>
                <a:ea typeface="宋体" pitchFamily="2" charset="-122"/>
              </a:defRPr>
            </a:lvl1pPr>
          </a:lstStyle>
          <a:p>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a:solidFill>
                  <a:srgbClr val="F8F8F8"/>
                </a:solidFill>
                <a:ea typeface="宋体" pitchFamily="2" charset="-122"/>
              </a:defRPr>
            </a:lvl1pPr>
          </a:lstStyle>
          <a:p>
            <a:fld id="{DB10719D-D9C3-4A76-8DAA-4EACACEF8F42}" type="slidenum">
              <a:rPr lang="en-US" altLang="zh-CN"/>
              <a:pPr/>
              <a:t>‹#›</a:t>
            </a:fld>
            <a:endParaRPr lang="en-US" altLang="zh-CN"/>
          </a:p>
        </p:txBody>
      </p:sp>
      <p:sp>
        <p:nvSpPr>
          <p:cNvPr id="1044" name="FormatShape" descr="\\Catalpa\standdsk\Mirrors\Ofc97Adm\Clipart\Photos\SPORTS\SKIING.JPG" hidden="1"/>
          <p:cNvSpPr>
            <a:spLocks noChangeArrowheads="1"/>
          </p:cNvSpPr>
          <p:nvPr/>
        </p:nvSpPr>
        <p:spPr bwMode="auto">
          <a:xfrm>
            <a:off x="-1333500" y="1701800"/>
            <a:ext cx="1181100" cy="825500"/>
          </a:xfrm>
          <a:prstGeom prst="rect">
            <a:avLst/>
          </a:prstGeom>
          <a:noFill/>
          <a:ln w="101600" cmpd="thinThick">
            <a:solidFill>
              <a:schemeClr val="tx2"/>
            </a:solidFill>
            <a:miter lim="800000"/>
            <a:headEnd/>
            <a:tailEnd/>
          </a:ln>
          <a:effectLst/>
        </p:spPr>
        <p:txBody>
          <a:bodyPr wrap="none" anchor="ctr"/>
          <a:lstStyle/>
          <a:p>
            <a:pPr algn="ctr"/>
            <a:endParaRPr lang="zh-CN" altLang="zh-CN">
              <a:solidFill>
                <a:srgbClr val="F8F8F8"/>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1" fontAlgn="base" hangingPunct="1">
        <a:spcBef>
          <a:spcPct val="0"/>
        </a:spcBef>
        <a:spcAft>
          <a:spcPct val="0"/>
        </a:spcAft>
        <a:defRPr sz="4400">
          <a:solidFill>
            <a:srgbClr val="F8F8F8"/>
          </a:solidFill>
          <a:latin typeface="+mj-lt"/>
          <a:ea typeface="+mj-ea"/>
          <a:cs typeface="+mj-cs"/>
        </a:defRPr>
      </a:lvl1pPr>
      <a:lvl2pPr algn="ctr" rtl="0" eaLnBrk="1" fontAlgn="base" hangingPunct="1">
        <a:spcBef>
          <a:spcPct val="0"/>
        </a:spcBef>
        <a:spcAft>
          <a:spcPct val="0"/>
        </a:spcAft>
        <a:defRPr sz="4400">
          <a:solidFill>
            <a:srgbClr val="F8F8F8"/>
          </a:solidFill>
          <a:latin typeface="Arial" charset="0"/>
        </a:defRPr>
      </a:lvl2pPr>
      <a:lvl3pPr algn="ctr" rtl="0" eaLnBrk="1" fontAlgn="base" hangingPunct="1">
        <a:spcBef>
          <a:spcPct val="0"/>
        </a:spcBef>
        <a:spcAft>
          <a:spcPct val="0"/>
        </a:spcAft>
        <a:defRPr sz="4400">
          <a:solidFill>
            <a:srgbClr val="F8F8F8"/>
          </a:solidFill>
          <a:latin typeface="Arial" charset="0"/>
        </a:defRPr>
      </a:lvl3pPr>
      <a:lvl4pPr algn="ctr" rtl="0" eaLnBrk="1" fontAlgn="base" hangingPunct="1">
        <a:spcBef>
          <a:spcPct val="0"/>
        </a:spcBef>
        <a:spcAft>
          <a:spcPct val="0"/>
        </a:spcAft>
        <a:defRPr sz="4400">
          <a:solidFill>
            <a:srgbClr val="F8F8F8"/>
          </a:solidFill>
          <a:latin typeface="Arial" charset="0"/>
        </a:defRPr>
      </a:lvl4pPr>
      <a:lvl5pPr algn="ctr" rtl="0" eaLnBrk="1" fontAlgn="base" hangingPunct="1">
        <a:spcBef>
          <a:spcPct val="0"/>
        </a:spcBef>
        <a:spcAft>
          <a:spcPct val="0"/>
        </a:spcAft>
        <a:defRPr sz="4400">
          <a:solidFill>
            <a:srgbClr val="F8F8F8"/>
          </a:solidFill>
          <a:latin typeface="Arial" charset="0"/>
        </a:defRPr>
      </a:lvl5pPr>
      <a:lvl6pPr marL="457200" algn="ctr" rtl="0" eaLnBrk="1" fontAlgn="base" hangingPunct="1">
        <a:spcBef>
          <a:spcPct val="0"/>
        </a:spcBef>
        <a:spcAft>
          <a:spcPct val="0"/>
        </a:spcAft>
        <a:defRPr sz="4400">
          <a:solidFill>
            <a:srgbClr val="F8F8F8"/>
          </a:solidFill>
          <a:latin typeface="Arial" charset="0"/>
        </a:defRPr>
      </a:lvl6pPr>
      <a:lvl7pPr marL="914400" algn="ctr" rtl="0" eaLnBrk="1" fontAlgn="base" hangingPunct="1">
        <a:spcBef>
          <a:spcPct val="0"/>
        </a:spcBef>
        <a:spcAft>
          <a:spcPct val="0"/>
        </a:spcAft>
        <a:defRPr sz="4400">
          <a:solidFill>
            <a:srgbClr val="F8F8F8"/>
          </a:solidFill>
          <a:latin typeface="Arial" charset="0"/>
        </a:defRPr>
      </a:lvl7pPr>
      <a:lvl8pPr marL="1371600" algn="ctr" rtl="0" eaLnBrk="1" fontAlgn="base" hangingPunct="1">
        <a:spcBef>
          <a:spcPct val="0"/>
        </a:spcBef>
        <a:spcAft>
          <a:spcPct val="0"/>
        </a:spcAft>
        <a:defRPr sz="4400">
          <a:solidFill>
            <a:srgbClr val="F8F8F8"/>
          </a:solidFill>
          <a:latin typeface="Arial" charset="0"/>
        </a:defRPr>
      </a:lvl8pPr>
      <a:lvl9pPr marL="1828800" algn="ctr" rtl="0" eaLnBrk="1" fontAlgn="base" hangingPunct="1">
        <a:spcBef>
          <a:spcPct val="0"/>
        </a:spcBef>
        <a:spcAft>
          <a:spcPct val="0"/>
        </a:spcAft>
        <a:defRPr sz="4400">
          <a:solidFill>
            <a:srgbClr val="F8F8F8"/>
          </a:solidFill>
          <a:latin typeface="Arial" charset="0"/>
        </a:defRPr>
      </a:lvl9pPr>
    </p:titleStyle>
    <p:bodyStyle>
      <a:lvl1pPr marL="342900" indent="-342900" algn="l" rtl="0" eaLnBrk="1" fontAlgn="base" hangingPunct="1">
        <a:spcBef>
          <a:spcPct val="20000"/>
        </a:spcBef>
        <a:spcAft>
          <a:spcPct val="0"/>
        </a:spcAft>
        <a:buChar char="•"/>
        <a:defRPr sz="3200">
          <a:solidFill>
            <a:srgbClr val="F8F8F8"/>
          </a:solidFill>
          <a:latin typeface="+mn-lt"/>
          <a:ea typeface="+mn-ea"/>
          <a:cs typeface="+mn-cs"/>
        </a:defRPr>
      </a:lvl1pPr>
      <a:lvl2pPr marL="742950" indent="-285750" algn="l" rtl="0" eaLnBrk="1" fontAlgn="base" hangingPunct="1">
        <a:spcBef>
          <a:spcPct val="20000"/>
        </a:spcBef>
        <a:spcAft>
          <a:spcPct val="0"/>
        </a:spcAft>
        <a:buChar char="–"/>
        <a:defRPr sz="2800">
          <a:solidFill>
            <a:srgbClr val="F8F8F8"/>
          </a:solidFill>
          <a:latin typeface="+mn-lt"/>
        </a:defRPr>
      </a:lvl2pPr>
      <a:lvl3pPr marL="1143000" indent="-228600" algn="l" rtl="0" eaLnBrk="1" fontAlgn="base" hangingPunct="1">
        <a:spcBef>
          <a:spcPct val="20000"/>
        </a:spcBef>
        <a:spcAft>
          <a:spcPct val="0"/>
        </a:spcAft>
        <a:buChar char="•"/>
        <a:defRPr sz="2400">
          <a:solidFill>
            <a:srgbClr val="F8F8F8"/>
          </a:solidFill>
          <a:latin typeface="+mn-lt"/>
        </a:defRPr>
      </a:lvl3pPr>
      <a:lvl4pPr marL="1600200" indent="-228600" algn="l" rtl="0" eaLnBrk="1" fontAlgn="base" hangingPunct="1">
        <a:spcBef>
          <a:spcPct val="20000"/>
        </a:spcBef>
        <a:spcAft>
          <a:spcPct val="0"/>
        </a:spcAft>
        <a:buChar char="–"/>
        <a:defRPr sz="2000">
          <a:solidFill>
            <a:srgbClr val="F8F8F8"/>
          </a:solidFill>
          <a:latin typeface="+mn-lt"/>
        </a:defRPr>
      </a:lvl4pPr>
      <a:lvl5pPr marL="2057400" indent="-228600" algn="l" rtl="0" eaLnBrk="1" fontAlgn="base" hangingPunct="1">
        <a:spcBef>
          <a:spcPct val="20000"/>
        </a:spcBef>
        <a:spcAft>
          <a:spcPct val="0"/>
        </a:spcAft>
        <a:buChar char="»"/>
        <a:defRPr sz="2000">
          <a:solidFill>
            <a:srgbClr val="F8F8F8"/>
          </a:solidFill>
          <a:latin typeface="+mn-lt"/>
        </a:defRPr>
      </a:lvl5pPr>
      <a:lvl6pPr marL="2514600" indent="-228600" algn="l" rtl="0" eaLnBrk="1" fontAlgn="base" hangingPunct="1">
        <a:spcBef>
          <a:spcPct val="20000"/>
        </a:spcBef>
        <a:spcAft>
          <a:spcPct val="0"/>
        </a:spcAft>
        <a:buChar char="»"/>
        <a:defRPr sz="2000">
          <a:solidFill>
            <a:srgbClr val="F8F8F8"/>
          </a:solidFill>
          <a:latin typeface="+mn-lt"/>
        </a:defRPr>
      </a:lvl6pPr>
      <a:lvl7pPr marL="2971800" indent="-228600" algn="l" rtl="0" eaLnBrk="1" fontAlgn="base" hangingPunct="1">
        <a:spcBef>
          <a:spcPct val="20000"/>
        </a:spcBef>
        <a:spcAft>
          <a:spcPct val="0"/>
        </a:spcAft>
        <a:buChar char="»"/>
        <a:defRPr sz="2000">
          <a:solidFill>
            <a:srgbClr val="F8F8F8"/>
          </a:solidFill>
          <a:latin typeface="+mn-lt"/>
        </a:defRPr>
      </a:lvl7pPr>
      <a:lvl8pPr marL="3429000" indent="-228600" algn="l" rtl="0" eaLnBrk="1" fontAlgn="base" hangingPunct="1">
        <a:spcBef>
          <a:spcPct val="20000"/>
        </a:spcBef>
        <a:spcAft>
          <a:spcPct val="0"/>
        </a:spcAft>
        <a:buChar char="»"/>
        <a:defRPr sz="2000">
          <a:solidFill>
            <a:srgbClr val="F8F8F8"/>
          </a:solidFill>
          <a:latin typeface="+mn-lt"/>
        </a:defRPr>
      </a:lvl8pPr>
      <a:lvl9pPr marL="3886200" indent="-228600" algn="l" rtl="0" eaLnBrk="1" fontAlgn="base" hangingPunct="1">
        <a:spcBef>
          <a:spcPct val="20000"/>
        </a:spcBef>
        <a:spcAft>
          <a:spcPct val="0"/>
        </a:spcAft>
        <a:buChar char="»"/>
        <a:defRPr sz="2000">
          <a:solidFill>
            <a:srgbClr val="F8F8F8"/>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ctrTitle"/>
          </p:nvPr>
        </p:nvSpPr>
        <p:spPr/>
        <p:txBody>
          <a:bodyPr/>
          <a:lstStyle/>
          <a:p>
            <a:r>
              <a:rPr lang="zh-CN" altLang="en-US" dirty="0" smtClean="0">
                <a:ea typeface="宋体" pitchFamily="2" charset="-122"/>
              </a:rPr>
              <a:t>计算机预测蛋白质界面</a:t>
            </a:r>
            <a:endParaRPr lang="en-US" altLang="zh-CN" dirty="0">
              <a:ea typeface="宋体" pitchFamily="2" charset="-122"/>
            </a:endParaRPr>
          </a:p>
        </p:txBody>
      </p:sp>
      <p:sp>
        <p:nvSpPr>
          <p:cNvPr id="27651" name="Rectangle 3"/>
          <p:cNvSpPr>
            <a:spLocks noGrp="1" noChangeArrowheads="1"/>
          </p:cNvSpPr>
          <p:nvPr>
            <p:ph type="subTitle" idx="1"/>
          </p:nvPr>
        </p:nvSpPr>
        <p:spPr/>
        <p:txBody>
          <a:bodyPr/>
          <a:lstStyle/>
          <a:p>
            <a:r>
              <a:rPr lang="zh-CN" altLang="en-US" dirty="0">
                <a:solidFill>
                  <a:srgbClr val="00B050"/>
                </a:solidFill>
                <a:ea typeface="宋体" pitchFamily="2" charset="-122"/>
              </a:rPr>
              <a:t>数据驱</a:t>
            </a:r>
            <a:r>
              <a:rPr lang="zh-CN" altLang="en-US" dirty="0" smtClean="0">
                <a:solidFill>
                  <a:srgbClr val="00B050"/>
                </a:solidFill>
                <a:ea typeface="宋体" pitchFamily="2" charset="-122"/>
              </a:rPr>
              <a:t>动方法综述</a:t>
            </a:r>
            <a:endParaRPr lang="en-US" altLang="zh-CN" dirty="0">
              <a:solidFill>
                <a:srgbClr val="00B050"/>
              </a:solidFill>
              <a:ea typeface="宋体" pitchFamily="2" charset="-122"/>
            </a:endParaRPr>
          </a:p>
        </p:txBody>
      </p:sp>
      <p:pic>
        <p:nvPicPr>
          <p:cNvPr id="27652" name="Picture 4" descr="wreath_button"/>
          <p:cNvPicPr>
            <a:picLocks noChangeAspect="1" noChangeArrowheads="1"/>
          </p:cNvPicPr>
          <p:nvPr/>
        </p:nvPicPr>
        <p:blipFill>
          <a:blip r:embed="rId2" cstate="print"/>
          <a:srcRect/>
          <a:stretch>
            <a:fillRect/>
          </a:stretch>
        </p:blipFill>
        <p:spPr bwMode="auto">
          <a:xfrm>
            <a:off x="5940152" y="5085184"/>
            <a:ext cx="3129950" cy="648072"/>
          </a:xfrm>
          <a:prstGeom prst="rect">
            <a:avLst/>
          </a:prstGeom>
          <a:noFill/>
        </p:spPr>
      </p:pic>
      <p:sp>
        <p:nvSpPr>
          <p:cNvPr id="6" name="TextBox 5"/>
          <p:cNvSpPr txBox="1"/>
          <p:nvPr/>
        </p:nvSpPr>
        <p:spPr>
          <a:xfrm>
            <a:off x="6156176" y="5229200"/>
            <a:ext cx="2664296" cy="461665"/>
          </a:xfrm>
          <a:prstGeom prst="rect">
            <a:avLst/>
          </a:prstGeom>
          <a:noFill/>
        </p:spPr>
        <p:txBody>
          <a:bodyPr wrap="square" rtlCol="0">
            <a:spAutoFit/>
          </a:bodyPr>
          <a:lstStyle/>
          <a:p>
            <a:r>
              <a:rPr lang="zh-CN" altLang="en-US" dirty="0" smtClean="0"/>
              <a:t>文献汇报人：杨柳</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67744" y="404664"/>
            <a:ext cx="6172200" cy="879376"/>
          </a:xfrm>
        </p:spPr>
        <p:txBody>
          <a:bodyPr/>
          <a:lstStyle/>
          <a:p>
            <a:r>
              <a:rPr lang="en-US" altLang="zh-CN" dirty="0" smtClean="0">
                <a:solidFill>
                  <a:srgbClr val="FF0000"/>
                </a:solidFill>
              </a:rPr>
              <a:t>Partners do matter!</a:t>
            </a:r>
            <a:endParaRPr lang="zh-CN" altLang="en-US" dirty="0">
              <a:solidFill>
                <a:srgbClr val="FF0000"/>
              </a:solidFill>
            </a:endParaRPr>
          </a:p>
        </p:txBody>
      </p:sp>
      <p:sp>
        <p:nvSpPr>
          <p:cNvPr id="4" name="TextBox 3"/>
          <p:cNvSpPr txBox="1"/>
          <p:nvPr/>
        </p:nvSpPr>
        <p:spPr>
          <a:xfrm>
            <a:off x="1259632" y="1340768"/>
            <a:ext cx="6912768" cy="5262979"/>
          </a:xfrm>
          <a:prstGeom prst="rect">
            <a:avLst/>
          </a:prstGeom>
          <a:noFill/>
        </p:spPr>
        <p:txBody>
          <a:bodyPr wrap="square" rtlCol="0">
            <a:spAutoFit/>
          </a:bodyPr>
          <a:lstStyle/>
          <a:p>
            <a:r>
              <a:rPr lang="zh-CN" altLang="en-US" dirty="0" smtClean="0"/>
              <a:t>目</a:t>
            </a:r>
            <a:r>
              <a:rPr lang="zh-CN" altLang="en-US" dirty="0" smtClean="0"/>
              <a:t>前利用数据驱动方法进行蛋白质界面预测这一研究领域常常忽略了</a:t>
            </a:r>
            <a:r>
              <a:rPr lang="en-US" altLang="zh-CN" dirty="0" smtClean="0"/>
              <a:t>partner-specific</a:t>
            </a:r>
            <a:r>
              <a:rPr lang="zh-CN" altLang="en-US" dirty="0" smtClean="0"/>
              <a:t>这一特点。仅仅在过去五年之内，这一特性的重要性才被完全注意到。 第一个使用</a:t>
            </a:r>
            <a:r>
              <a:rPr lang="en-US" altLang="zh-CN" dirty="0" smtClean="0"/>
              <a:t>partner-specific</a:t>
            </a:r>
            <a:r>
              <a:rPr lang="zh-CN" altLang="en-US" dirty="0" smtClean="0"/>
              <a:t>方</a:t>
            </a:r>
            <a:r>
              <a:rPr lang="zh-CN" altLang="en-US" dirty="0" smtClean="0"/>
              <a:t>法预测蛋白质结构域相互作用界面的软件是</a:t>
            </a:r>
            <a:r>
              <a:rPr lang="en-US" altLang="zh-CN" dirty="0" err="1" smtClean="0"/>
              <a:t>i</a:t>
            </a:r>
            <a:r>
              <a:rPr lang="en-US" altLang="zh-CN" dirty="0" smtClean="0"/>
              <a:t>-Patch,</a:t>
            </a:r>
            <a:r>
              <a:rPr lang="zh-CN" altLang="en-US" dirty="0" smtClean="0"/>
              <a:t>随后第一个</a:t>
            </a:r>
            <a:r>
              <a:rPr lang="en-US" altLang="zh-CN" dirty="0" smtClean="0"/>
              <a:t>partner-</a:t>
            </a:r>
            <a:r>
              <a:rPr lang="en-US" altLang="zh-CN" dirty="0" err="1" smtClean="0"/>
              <a:t>spcific</a:t>
            </a:r>
            <a:r>
              <a:rPr lang="zh-CN" altLang="en-US" dirty="0" smtClean="0"/>
              <a:t>预测蛋白质界面软件被实施，并证明它的准确性高于</a:t>
            </a:r>
            <a:r>
              <a:rPr lang="en-US" altLang="zh-CN" dirty="0" smtClean="0"/>
              <a:t>non-partner-specific</a:t>
            </a:r>
            <a:r>
              <a:rPr lang="zh-CN" altLang="en-US" dirty="0" smtClean="0"/>
              <a:t>软件（</a:t>
            </a:r>
            <a:r>
              <a:rPr lang="en-US" altLang="zh-CN" dirty="0" smtClean="0"/>
              <a:t>NPS-</a:t>
            </a:r>
            <a:r>
              <a:rPr lang="en-US" altLang="zh-CN" dirty="0" err="1" smtClean="0"/>
              <a:t>HonPPI</a:t>
            </a:r>
            <a:r>
              <a:rPr lang="zh-CN" altLang="en-US" dirty="0" smtClean="0"/>
              <a:t>）；接着，基于机器学习的</a:t>
            </a:r>
            <a:r>
              <a:rPr lang="en-US" altLang="zh-CN" dirty="0" smtClean="0"/>
              <a:t>partner-specific</a:t>
            </a:r>
            <a:r>
              <a:rPr lang="zh-CN" altLang="en-US" dirty="0" smtClean="0"/>
              <a:t>界面预测软件</a:t>
            </a:r>
            <a:r>
              <a:rPr lang="en-US" altLang="zh-CN" dirty="0" smtClean="0"/>
              <a:t>---</a:t>
            </a:r>
            <a:r>
              <a:rPr lang="en-US" altLang="zh-CN" dirty="0" err="1" smtClean="0"/>
              <a:t>PPiPP</a:t>
            </a:r>
            <a:r>
              <a:rPr lang="en-US" altLang="zh-CN" dirty="0" smtClean="0"/>
              <a:t>(</a:t>
            </a:r>
            <a:r>
              <a:rPr lang="en-US" altLang="zh-CN" dirty="0" err="1" smtClean="0"/>
              <a:t>Nural</a:t>
            </a:r>
            <a:r>
              <a:rPr lang="en-US" altLang="zh-CN" dirty="0" smtClean="0"/>
              <a:t> Network)</a:t>
            </a:r>
            <a:r>
              <a:rPr lang="zh-CN" altLang="en-US" dirty="0" smtClean="0"/>
              <a:t>和</a:t>
            </a:r>
            <a:r>
              <a:rPr lang="en-US" altLang="zh-CN" dirty="0" err="1" smtClean="0"/>
              <a:t>PAIRpred</a:t>
            </a:r>
            <a:r>
              <a:rPr lang="en-US" altLang="zh-CN" dirty="0" smtClean="0"/>
              <a:t>(SVM),</a:t>
            </a:r>
            <a:r>
              <a:rPr lang="zh-CN" altLang="en-US" dirty="0" smtClean="0"/>
              <a:t>而且这两个软件同样证明出它们的性能胜于当前最新水平的</a:t>
            </a:r>
            <a:r>
              <a:rPr lang="en-US" altLang="zh-CN" dirty="0" smtClean="0"/>
              <a:t>non-specific-partner</a:t>
            </a:r>
            <a:r>
              <a:rPr lang="zh-CN" altLang="en-US" dirty="0" smtClean="0"/>
              <a:t>方法。</a:t>
            </a:r>
            <a:r>
              <a:rPr lang="zh-CN" altLang="en-US" dirty="0" smtClean="0">
                <a:solidFill>
                  <a:srgbClr val="FF0000"/>
                </a:solidFill>
              </a:rPr>
              <a:t>由此，该文献指出，改良的</a:t>
            </a:r>
            <a:r>
              <a:rPr lang="en-US" altLang="zh-CN" dirty="0" smtClean="0">
                <a:solidFill>
                  <a:srgbClr val="FF0000"/>
                </a:solidFill>
              </a:rPr>
              <a:t>partner-specific</a:t>
            </a:r>
            <a:r>
              <a:rPr lang="zh-CN" altLang="en-US" dirty="0" smtClean="0">
                <a:solidFill>
                  <a:srgbClr val="FF0000"/>
                </a:solidFill>
              </a:rPr>
              <a:t>界面预测软件很有可能成为设计下一代界面预测软件的焦点。</a:t>
            </a:r>
            <a:endParaRPr lang="zh-CN" altLang="en-US" dirty="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1916832"/>
            <a:ext cx="4248472" cy="461665"/>
          </a:xfrm>
          <a:prstGeom prst="rect">
            <a:avLst/>
          </a:prstGeom>
          <a:noFill/>
        </p:spPr>
        <p:txBody>
          <a:bodyPr wrap="square" rtlCol="0">
            <a:spAutoFit/>
          </a:bodyPr>
          <a:lstStyle/>
          <a:p>
            <a:r>
              <a:rPr lang="zh-CN" altLang="en-US" dirty="0" smtClean="0"/>
              <a:t>计算</a:t>
            </a:r>
            <a:r>
              <a:rPr lang="zh-CN" altLang="en-US" dirty="0" smtClean="0"/>
              <a:t>机分子对接目前两个挑战</a:t>
            </a:r>
            <a:endParaRPr lang="zh-CN" altLang="en-US" dirty="0"/>
          </a:p>
        </p:txBody>
      </p:sp>
      <p:sp>
        <p:nvSpPr>
          <p:cNvPr id="7" name="右箭头 6"/>
          <p:cNvSpPr/>
          <p:nvPr/>
        </p:nvSpPr>
        <p:spPr>
          <a:xfrm rot="18915614">
            <a:off x="3913588" y="1291880"/>
            <a:ext cx="1296144" cy="504056"/>
          </a:xfrm>
          <a:prstGeom prst="rightArrow">
            <a:avLst>
              <a:gd name="adj1" fmla="val 50000"/>
              <a:gd name="adj2" fmla="val 1231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右箭头 7"/>
          <p:cNvSpPr/>
          <p:nvPr/>
        </p:nvSpPr>
        <p:spPr>
          <a:xfrm rot="2307340">
            <a:off x="3940092" y="2409222"/>
            <a:ext cx="1296144" cy="504056"/>
          </a:xfrm>
          <a:prstGeom prst="rightArrow">
            <a:avLst>
              <a:gd name="adj1" fmla="val 50000"/>
              <a:gd name="adj2" fmla="val 1231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5076056" y="836712"/>
            <a:ext cx="2088232" cy="830997"/>
          </a:xfrm>
          <a:prstGeom prst="rect">
            <a:avLst/>
          </a:prstGeom>
          <a:noFill/>
        </p:spPr>
        <p:txBody>
          <a:bodyPr wrap="square" rtlCol="0">
            <a:spAutoFit/>
          </a:bodyPr>
          <a:lstStyle/>
          <a:p>
            <a:r>
              <a:rPr lang="en-US" altLang="zh-CN" dirty="0" smtClean="0"/>
              <a:t>Sampling step</a:t>
            </a:r>
            <a:endParaRPr lang="zh-CN" altLang="en-US" dirty="0"/>
          </a:p>
        </p:txBody>
      </p:sp>
      <p:sp>
        <p:nvSpPr>
          <p:cNvPr id="10" name="TextBox 9"/>
          <p:cNvSpPr txBox="1"/>
          <p:nvPr/>
        </p:nvSpPr>
        <p:spPr>
          <a:xfrm>
            <a:off x="5148064" y="2708920"/>
            <a:ext cx="1800200" cy="830997"/>
          </a:xfrm>
          <a:prstGeom prst="rect">
            <a:avLst/>
          </a:prstGeom>
          <a:noFill/>
        </p:spPr>
        <p:txBody>
          <a:bodyPr wrap="square" rtlCol="0">
            <a:spAutoFit/>
          </a:bodyPr>
          <a:lstStyle/>
          <a:p>
            <a:r>
              <a:rPr lang="en-US" altLang="zh-CN" dirty="0" smtClean="0"/>
              <a:t>Scoring step</a:t>
            </a:r>
            <a:endParaRPr lang="zh-CN" altLang="en-US" dirty="0"/>
          </a:p>
        </p:txBody>
      </p:sp>
      <p:sp>
        <p:nvSpPr>
          <p:cNvPr id="12" name="TextBox 11"/>
          <p:cNvSpPr txBox="1"/>
          <p:nvPr/>
        </p:nvSpPr>
        <p:spPr>
          <a:xfrm>
            <a:off x="323528" y="2636912"/>
            <a:ext cx="3168352" cy="1569660"/>
          </a:xfrm>
          <a:prstGeom prst="rect">
            <a:avLst/>
          </a:prstGeom>
          <a:noFill/>
        </p:spPr>
        <p:txBody>
          <a:bodyPr wrap="square" rtlCol="0">
            <a:spAutoFit/>
          </a:bodyPr>
          <a:lstStyle/>
          <a:p>
            <a:r>
              <a:rPr lang="zh-CN" altLang="en-US" dirty="0" smtClean="0"/>
              <a:t>分</a:t>
            </a:r>
            <a:r>
              <a:rPr lang="zh-CN" altLang="en-US" dirty="0" smtClean="0"/>
              <a:t>子对接和基于机器学习的界面预测软件各有自己的优缺点，它们可以优势互补。</a:t>
            </a:r>
            <a:endParaRPr lang="zh-CN" altLang="en-US" dirty="0">
              <a:solidFill>
                <a:srgbClr val="CC0099"/>
              </a:solidFill>
            </a:endParaRPr>
          </a:p>
        </p:txBody>
      </p:sp>
      <p:sp>
        <p:nvSpPr>
          <p:cNvPr id="19" name="左右箭头 18"/>
          <p:cNvSpPr/>
          <p:nvPr/>
        </p:nvSpPr>
        <p:spPr>
          <a:xfrm>
            <a:off x="2339752" y="4509120"/>
            <a:ext cx="4752528" cy="158417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0" name="TextBox 19"/>
          <p:cNvSpPr txBox="1"/>
          <p:nvPr/>
        </p:nvSpPr>
        <p:spPr>
          <a:xfrm>
            <a:off x="971600" y="4149080"/>
            <a:ext cx="1292662" cy="2448272"/>
          </a:xfrm>
          <a:prstGeom prst="rect">
            <a:avLst/>
          </a:prstGeom>
          <a:noFill/>
        </p:spPr>
        <p:txBody>
          <a:bodyPr vert="eaVert" wrap="square" rtlCol="0">
            <a:spAutoFit/>
          </a:bodyPr>
          <a:lstStyle/>
          <a:p>
            <a:r>
              <a:rPr lang="zh-CN" altLang="en-US" dirty="0" smtClean="0">
                <a:solidFill>
                  <a:srgbClr val="FFFF00"/>
                </a:solidFill>
              </a:rPr>
              <a:t>机器学习（基于同系物）界面预测</a:t>
            </a:r>
            <a:endParaRPr lang="zh-CN" altLang="en-US" dirty="0">
              <a:solidFill>
                <a:srgbClr val="FFFF00"/>
              </a:solidFill>
            </a:endParaRPr>
          </a:p>
        </p:txBody>
      </p:sp>
      <p:sp>
        <p:nvSpPr>
          <p:cNvPr id="21" name="TextBox 20"/>
          <p:cNvSpPr txBox="1"/>
          <p:nvPr/>
        </p:nvSpPr>
        <p:spPr>
          <a:xfrm>
            <a:off x="7236296" y="4581128"/>
            <a:ext cx="553998" cy="2088232"/>
          </a:xfrm>
          <a:prstGeom prst="rect">
            <a:avLst/>
          </a:prstGeom>
          <a:noFill/>
        </p:spPr>
        <p:txBody>
          <a:bodyPr vert="eaVert" wrap="square" rtlCol="0">
            <a:spAutoFit/>
          </a:bodyPr>
          <a:lstStyle/>
          <a:p>
            <a:r>
              <a:rPr lang="zh-CN" altLang="en-US" b="1" dirty="0" smtClean="0">
                <a:solidFill>
                  <a:srgbClr val="FF0000"/>
                </a:solidFill>
              </a:rPr>
              <a:t>分子对接</a:t>
            </a:r>
            <a:endParaRPr lang="zh-CN" altLang="en-US" b="1" dirty="0">
              <a:solidFill>
                <a:srgbClr val="FF0000"/>
              </a:solidFill>
            </a:endParaRPr>
          </a:p>
        </p:txBody>
      </p:sp>
      <p:sp>
        <p:nvSpPr>
          <p:cNvPr id="22" name="TextBox 21"/>
          <p:cNvSpPr txBox="1"/>
          <p:nvPr/>
        </p:nvSpPr>
        <p:spPr>
          <a:xfrm>
            <a:off x="4211960" y="4437112"/>
            <a:ext cx="1008112" cy="461665"/>
          </a:xfrm>
          <a:prstGeom prst="rect">
            <a:avLst/>
          </a:prstGeom>
          <a:noFill/>
        </p:spPr>
        <p:txBody>
          <a:bodyPr wrap="square" rtlCol="0">
            <a:spAutoFit/>
          </a:bodyPr>
          <a:lstStyle/>
          <a:p>
            <a:r>
              <a:rPr lang="zh-CN" altLang="en-US" dirty="0" smtClean="0">
                <a:solidFill>
                  <a:srgbClr val="FF0000"/>
                </a:solidFill>
              </a:rPr>
              <a:t>指</a:t>
            </a:r>
            <a:r>
              <a:rPr lang="zh-CN" altLang="en-US" dirty="0" smtClean="0">
                <a:solidFill>
                  <a:srgbClr val="FF0000"/>
                </a:solidFill>
              </a:rPr>
              <a:t>导</a:t>
            </a:r>
            <a:endParaRPr lang="zh-CN" altLang="en-US" dirty="0">
              <a:solidFill>
                <a:srgbClr val="FF0000"/>
              </a:solidFill>
            </a:endParaRPr>
          </a:p>
        </p:txBody>
      </p:sp>
      <p:sp>
        <p:nvSpPr>
          <p:cNvPr id="23" name="TextBox 22"/>
          <p:cNvSpPr txBox="1"/>
          <p:nvPr/>
        </p:nvSpPr>
        <p:spPr>
          <a:xfrm>
            <a:off x="4211960" y="5805264"/>
            <a:ext cx="1080120" cy="461665"/>
          </a:xfrm>
          <a:prstGeom prst="rect">
            <a:avLst/>
          </a:prstGeom>
          <a:noFill/>
        </p:spPr>
        <p:txBody>
          <a:bodyPr wrap="square" rtlCol="0">
            <a:spAutoFit/>
          </a:bodyPr>
          <a:lstStyle/>
          <a:p>
            <a:r>
              <a:rPr lang="zh-CN" altLang="en-US" dirty="0" smtClean="0">
                <a:solidFill>
                  <a:srgbClr val="FFFF00"/>
                </a:solidFill>
              </a:rPr>
              <a:t>促进</a:t>
            </a:r>
            <a:endParaRPr lang="zh-CN" altLang="en-US" dirty="0">
              <a:solidFill>
                <a:srgbClr val="FFFF00"/>
              </a:solidFill>
            </a:endParaRPr>
          </a:p>
        </p:txBody>
      </p:sp>
      <p:cxnSp>
        <p:nvCxnSpPr>
          <p:cNvPr id="25" name="直接箭头连接符 24"/>
          <p:cNvCxnSpPr/>
          <p:nvPr/>
        </p:nvCxnSpPr>
        <p:spPr>
          <a:xfrm>
            <a:off x="4283968" y="4797152"/>
            <a:ext cx="864096"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H="1">
            <a:off x="4283968" y="6237312"/>
            <a:ext cx="792088" cy="0"/>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Chanllenge</a:t>
            </a:r>
            <a:r>
              <a:rPr lang="en-US" altLang="zh-CN" dirty="0" smtClean="0"/>
              <a:t> and future directions</a:t>
            </a:r>
            <a:endParaRPr lang="zh-CN" altLang="en-US" dirty="0"/>
          </a:p>
        </p:txBody>
      </p:sp>
      <p:sp>
        <p:nvSpPr>
          <p:cNvPr id="4" name="TextBox 3"/>
          <p:cNvSpPr txBox="1"/>
          <p:nvPr/>
        </p:nvSpPr>
        <p:spPr>
          <a:xfrm>
            <a:off x="1187624" y="2348880"/>
            <a:ext cx="6408712" cy="1938992"/>
          </a:xfrm>
          <a:prstGeom prst="rect">
            <a:avLst/>
          </a:prstGeom>
          <a:noFill/>
        </p:spPr>
        <p:txBody>
          <a:bodyPr wrap="square" rtlCol="0">
            <a:spAutoFit/>
          </a:bodyPr>
          <a:lstStyle/>
          <a:p>
            <a:r>
              <a:rPr lang="zh-CN" altLang="en-US" dirty="0" smtClean="0"/>
              <a:t>蛋白质界面预测将继续成为一个具有高度挑战性和一个重要的研究课题。虽然在过去的二十年里，在计算机预测蛋白质界面的领域里进步显著，但是</a:t>
            </a:r>
            <a:r>
              <a:rPr lang="zh-CN" altLang="en-US" dirty="0" smtClean="0"/>
              <a:t>现在</a:t>
            </a:r>
            <a:r>
              <a:rPr lang="zh-CN" altLang="en-US" dirty="0" smtClean="0"/>
              <a:t>界面预测的可靠性仍然具有很大的空间来提高。</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等腰三角形 2"/>
          <p:cNvSpPr/>
          <p:nvPr/>
        </p:nvSpPr>
        <p:spPr>
          <a:xfrm>
            <a:off x="0" y="5049838"/>
            <a:ext cx="2251075" cy="1808162"/>
          </a:xfrm>
          <a:prstGeom prst="triangle">
            <a:avLst>
              <a:gd name="adj" fmla="val 0"/>
            </a:avLst>
          </a:prstGeom>
          <a:gradFill>
            <a:gsLst>
              <a:gs pos="0">
                <a:srgbClr val="A3D202"/>
              </a:gs>
              <a:gs pos="100000">
                <a:srgbClr val="86AA0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800" dirty="0">
              <a:latin typeface="微软雅黑" pitchFamily="34" charset="-122"/>
              <a:ea typeface="微软雅黑" pitchFamily="34" charset="-122"/>
            </a:endParaRPr>
          </a:p>
        </p:txBody>
      </p:sp>
      <p:pic>
        <p:nvPicPr>
          <p:cNvPr id="22531" name="Picture 2"/>
          <p:cNvPicPr>
            <a:picLocks noChangeAspect="1" noChangeArrowheads="1"/>
          </p:cNvPicPr>
          <p:nvPr/>
        </p:nvPicPr>
        <p:blipFill>
          <a:blip r:embed="rId3" cstate="print"/>
          <a:srcRect/>
          <a:stretch>
            <a:fillRect/>
          </a:stretch>
        </p:blipFill>
        <p:spPr bwMode="auto">
          <a:xfrm>
            <a:off x="5580112" y="3501008"/>
            <a:ext cx="3384376" cy="2789262"/>
          </a:xfrm>
          <a:prstGeom prst="rect">
            <a:avLst/>
          </a:prstGeom>
          <a:noFill/>
          <a:ln w="9525">
            <a:noFill/>
            <a:miter lim="800000"/>
            <a:headEnd/>
            <a:tailEnd/>
          </a:ln>
        </p:spPr>
      </p:pic>
      <p:pic>
        <p:nvPicPr>
          <p:cNvPr id="22532" name="Picture 3"/>
          <p:cNvPicPr>
            <a:picLocks noChangeAspect="1" noChangeArrowheads="1"/>
          </p:cNvPicPr>
          <p:nvPr/>
        </p:nvPicPr>
        <p:blipFill>
          <a:blip r:embed="rId3" cstate="print"/>
          <a:srcRect/>
          <a:stretch>
            <a:fillRect/>
          </a:stretch>
        </p:blipFill>
        <p:spPr bwMode="auto">
          <a:xfrm>
            <a:off x="2363788" y="819150"/>
            <a:ext cx="2854325" cy="1889125"/>
          </a:xfrm>
          <a:prstGeom prst="rect">
            <a:avLst/>
          </a:prstGeom>
          <a:noFill/>
          <a:ln w="9525">
            <a:noFill/>
            <a:miter lim="800000"/>
            <a:headEnd/>
            <a:tailEnd/>
          </a:ln>
        </p:spPr>
      </p:pic>
      <p:pic>
        <p:nvPicPr>
          <p:cNvPr id="22533" name="Picture 4"/>
          <p:cNvPicPr>
            <a:picLocks noChangeAspect="1" noChangeArrowheads="1"/>
          </p:cNvPicPr>
          <p:nvPr/>
        </p:nvPicPr>
        <p:blipFill>
          <a:blip r:embed="rId3" cstate="print"/>
          <a:srcRect/>
          <a:stretch>
            <a:fillRect/>
          </a:stretch>
        </p:blipFill>
        <p:spPr bwMode="auto">
          <a:xfrm>
            <a:off x="5796136" y="260648"/>
            <a:ext cx="2852738" cy="2664296"/>
          </a:xfrm>
          <a:prstGeom prst="rect">
            <a:avLst/>
          </a:prstGeom>
          <a:noFill/>
          <a:ln w="9525">
            <a:noFill/>
            <a:miter lim="800000"/>
            <a:headEnd/>
            <a:tailEnd/>
          </a:ln>
        </p:spPr>
      </p:pic>
      <p:pic>
        <p:nvPicPr>
          <p:cNvPr id="22534" name="Picture 5"/>
          <p:cNvPicPr>
            <a:picLocks noChangeAspect="1" noChangeArrowheads="1"/>
          </p:cNvPicPr>
          <p:nvPr/>
        </p:nvPicPr>
        <p:blipFill>
          <a:blip r:embed="rId3" cstate="print"/>
          <a:srcRect/>
          <a:stretch>
            <a:fillRect/>
          </a:stretch>
        </p:blipFill>
        <p:spPr bwMode="auto">
          <a:xfrm>
            <a:off x="2363788" y="3448050"/>
            <a:ext cx="2854325" cy="2141538"/>
          </a:xfrm>
          <a:prstGeom prst="rect">
            <a:avLst/>
          </a:prstGeom>
          <a:noFill/>
          <a:ln w="9525">
            <a:noFill/>
            <a:miter lim="800000"/>
            <a:headEnd/>
            <a:tailEnd/>
          </a:ln>
        </p:spPr>
      </p:pic>
      <p:cxnSp>
        <p:nvCxnSpPr>
          <p:cNvPr id="15" name="直接连接符 14"/>
          <p:cNvCxnSpPr/>
          <p:nvPr/>
        </p:nvCxnSpPr>
        <p:spPr>
          <a:xfrm>
            <a:off x="1871663" y="1943802"/>
            <a:ext cx="0" cy="2970396"/>
          </a:xfrm>
          <a:prstGeom prst="line">
            <a:avLst/>
          </a:prstGeom>
          <a:ln w="31750">
            <a:gradFill>
              <a:gsLst>
                <a:gs pos="50000">
                  <a:schemeClr val="tx1">
                    <a:lumMod val="85000"/>
                    <a:lumOff val="15000"/>
                  </a:schemeClr>
                </a:gs>
                <a:gs pos="100000">
                  <a:schemeClr val="bg1">
                    <a:lumMod val="75000"/>
                  </a:schemeClr>
                </a:gs>
                <a:gs pos="0">
                  <a:schemeClr val="bg1">
                    <a:lumMod val="85000"/>
                  </a:scheme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29" name="TextBox 28"/>
          <p:cNvSpPr txBox="1">
            <a:spLocks noChangeArrowheads="1"/>
          </p:cNvSpPr>
          <p:nvPr/>
        </p:nvSpPr>
        <p:spPr bwMode="auto">
          <a:xfrm>
            <a:off x="250825" y="2652713"/>
            <a:ext cx="1458913" cy="461665"/>
          </a:xfrm>
          <a:prstGeom prst="rect">
            <a:avLst/>
          </a:prstGeom>
          <a:noFill/>
          <a:ln w="9525">
            <a:noFill/>
            <a:miter lim="800000"/>
            <a:headEnd/>
            <a:tailEnd/>
          </a:ln>
        </p:spPr>
        <p:txBody>
          <a:bodyPr>
            <a:spAutoFit/>
          </a:bodyPr>
          <a:lstStyle/>
          <a:p>
            <a:pPr algn="ctr"/>
            <a:r>
              <a:rPr lang="zh-CN" altLang="en-US" dirty="0" smtClean="0">
                <a:latin typeface="微软雅黑" pitchFamily="34" charset="-122"/>
                <a:ea typeface="微软雅黑" pitchFamily="34" charset="-122"/>
              </a:rPr>
              <a:t>挑战</a:t>
            </a:r>
            <a:endParaRPr lang="en-US" altLang="zh-CN" sz="2400" dirty="0">
              <a:latin typeface="微软雅黑" pitchFamily="34" charset="-122"/>
              <a:ea typeface="微软雅黑" pitchFamily="34" charset="-122"/>
            </a:endParaRPr>
          </a:p>
        </p:txBody>
      </p:sp>
      <p:sp>
        <p:nvSpPr>
          <p:cNvPr id="14" name="TextBox 13"/>
          <p:cNvSpPr txBox="1"/>
          <p:nvPr/>
        </p:nvSpPr>
        <p:spPr>
          <a:xfrm>
            <a:off x="2483768" y="980728"/>
            <a:ext cx="2592288" cy="1015663"/>
          </a:xfrm>
          <a:prstGeom prst="rect">
            <a:avLst/>
          </a:prstGeom>
          <a:noFill/>
        </p:spPr>
        <p:txBody>
          <a:bodyPr wrap="square" rtlCol="0">
            <a:spAutoFit/>
          </a:bodyPr>
          <a:lstStyle/>
          <a:p>
            <a:r>
              <a:rPr lang="zh-CN" altLang="en-US" sz="2000" b="1" dirty="0" smtClean="0"/>
              <a:t>改</a:t>
            </a:r>
            <a:r>
              <a:rPr lang="zh-CN" altLang="en-US" sz="2000" b="1" dirty="0" smtClean="0"/>
              <a:t>善</a:t>
            </a:r>
            <a:r>
              <a:rPr lang="zh-CN" altLang="en-US" sz="2000" b="1" dirty="0" smtClean="0"/>
              <a:t>的特征提取方法和特征表示</a:t>
            </a:r>
            <a:endParaRPr lang="en-US" altLang="zh-CN" sz="2000" b="1" dirty="0" smtClean="0"/>
          </a:p>
          <a:p>
            <a:endParaRPr lang="zh-CN" altLang="en-US" sz="2000" b="1" dirty="0"/>
          </a:p>
        </p:txBody>
      </p:sp>
      <p:sp>
        <p:nvSpPr>
          <p:cNvPr id="16" name="TextBox 15"/>
          <p:cNvSpPr txBox="1"/>
          <p:nvPr/>
        </p:nvSpPr>
        <p:spPr>
          <a:xfrm>
            <a:off x="5940152" y="332656"/>
            <a:ext cx="2592288" cy="2246769"/>
          </a:xfrm>
          <a:prstGeom prst="rect">
            <a:avLst/>
          </a:prstGeom>
          <a:noFill/>
        </p:spPr>
        <p:txBody>
          <a:bodyPr wrap="square" rtlCol="0">
            <a:spAutoFit/>
          </a:bodyPr>
          <a:lstStyle/>
          <a:p>
            <a:r>
              <a:rPr lang="zh-CN" altLang="en-US" sz="2000" b="1" dirty="0" smtClean="0"/>
              <a:t>目前多数基于结构的机器学习所用到的唯一的结构信息是</a:t>
            </a:r>
            <a:r>
              <a:rPr lang="zh-CN" altLang="en-US" sz="2000" b="1" dirty="0" smtClean="0"/>
              <a:t>关</a:t>
            </a:r>
            <a:r>
              <a:rPr lang="zh-CN" altLang="en-US" sz="2000" b="1" dirty="0" smtClean="0"/>
              <a:t>于</a:t>
            </a:r>
            <a:r>
              <a:rPr lang="en-US" altLang="zh-CN" sz="2000" b="1" dirty="0" smtClean="0"/>
              <a:t>surface patch</a:t>
            </a:r>
            <a:r>
              <a:rPr lang="zh-CN" altLang="en-US" sz="2000" b="1" dirty="0" smtClean="0"/>
              <a:t>统计学信息，而残基或者原子在空间上的排列顺序很大程度被或略</a:t>
            </a:r>
            <a:r>
              <a:rPr lang="zh-CN" altLang="en-US" sz="2000" dirty="0" smtClean="0"/>
              <a:t>。</a:t>
            </a:r>
            <a:endParaRPr lang="zh-CN" altLang="en-US" sz="2000" dirty="0"/>
          </a:p>
        </p:txBody>
      </p:sp>
      <p:sp>
        <p:nvSpPr>
          <p:cNvPr id="17" name="TextBox 16"/>
          <p:cNvSpPr txBox="1"/>
          <p:nvPr/>
        </p:nvSpPr>
        <p:spPr>
          <a:xfrm>
            <a:off x="2627784" y="3645024"/>
            <a:ext cx="2448272" cy="1938992"/>
          </a:xfrm>
          <a:prstGeom prst="rect">
            <a:avLst/>
          </a:prstGeom>
          <a:noFill/>
        </p:spPr>
        <p:txBody>
          <a:bodyPr wrap="square" rtlCol="0">
            <a:spAutoFit/>
          </a:bodyPr>
          <a:lstStyle/>
          <a:p>
            <a:r>
              <a:rPr lang="en-US" altLang="zh-CN" b="1" dirty="0" smtClean="0"/>
              <a:t>Specific binding partner</a:t>
            </a:r>
            <a:r>
              <a:rPr lang="zh-CN" altLang="en-US" b="1" dirty="0" smtClean="0"/>
              <a:t>的考虑，对于提高预测可靠性很关键</a:t>
            </a:r>
            <a:endParaRPr lang="zh-CN" altLang="en-US" b="1" dirty="0"/>
          </a:p>
        </p:txBody>
      </p:sp>
      <p:sp>
        <p:nvSpPr>
          <p:cNvPr id="18" name="TextBox 17"/>
          <p:cNvSpPr txBox="1"/>
          <p:nvPr/>
        </p:nvSpPr>
        <p:spPr>
          <a:xfrm>
            <a:off x="5796136" y="3573016"/>
            <a:ext cx="2987824" cy="2677656"/>
          </a:xfrm>
          <a:prstGeom prst="rect">
            <a:avLst/>
          </a:prstGeom>
          <a:noFill/>
        </p:spPr>
        <p:txBody>
          <a:bodyPr wrap="square" rtlCol="0">
            <a:spAutoFit/>
          </a:bodyPr>
          <a:lstStyle/>
          <a:p>
            <a:r>
              <a:rPr lang="en-US" altLang="zh-CN" dirty="0" smtClean="0"/>
              <a:t>Inverse-</a:t>
            </a:r>
            <a:r>
              <a:rPr lang="en-US" altLang="zh-CN" dirty="0" err="1" smtClean="0"/>
              <a:t>covarince-martrix</a:t>
            </a:r>
            <a:r>
              <a:rPr lang="en-US" altLang="zh-CN" dirty="0" smtClean="0"/>
              <a:t> based methods</a:t>
            </a:r>
          </a:p>
          <a:p>
            <a:r>
              <a:rPr lang="zh-CN" altLang="en-US" dirty="0" smtClean="0"/>
              <a:t>局限：无法应用到大规模的蛋白质界面预测中去，但是作者指出</a:t>
            </a:r>
            <a:r>
              <a:rPr lang="en-US" altLang="zh-CN" dirty="0" smtClean="0"/>
              <a:t>……</a:t>
            </a: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300"/>
                                        <p:tgtEl>
                                          <p:spTgt spid="15"/>
                                        </p:tgtEl>
                                      </p:cBhvr>
                                    </p:animEffect>
                                  </p:childTnLst>
                                </p:cTn>
                              </p:par>
                            </p:childTnLst>
                          </p:cTn>
                        </p:par>
                        <p:par>
                          <p:cTn id="8" fill="hold">
                            <p:stCondLst>
                              <p:cond delay="300"/>
                            </p:stCondLst>
                            <p:childTnLst>
                              <p:par>
                                <p:cTn id="9" presetID="22" presetClass="entr" presetSubtype="2"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right)">
                                      <p:cBhvr>
                                        <p:cTn id="11" dur="3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等腰三角形 2"/>
          <p:cNvSpPr/>
          <p:nvPr/>
        </p:nvSpPr>
        <p:spPr>
          <a:xfrm>
            <a:off x="0" y="5049838"/>
            <a:ext cx="2251075" cy="1808162"/>
          </a:xfrm>
          <a:prstGeom prst="triangle">
            <a:avLst>
              <a:gd name="adj" fmla="val 0"/>
            </a:avLst>
          </a:prstGeom>
          <a:gradFill>
            <a:gsLst>
              <a:gs pos="0">
                <a:srgbClr val="A3D202"/>
              </a:gs>
              <a:gs pos="100000">
                <a:srgbClr val="86AA0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800" dirty="0">
              <a:latin typeface="微软雅黑" pitchFamily="34" charset="-122"/>
              <a:ea typeface="微软雅黑" pitchFamily="34" charset="-122"/>
            </a:endParaRPr>
          </a:p>
        </p:txBody>
      </p:sp>
      <p:pic>
        <p:nvPicPr>
          <p:cNvPr id="24579" name="Picture 2"/>
          <p:cNvPicPr>
            <a:picLocks noChangeAspect="1" noChangeArrowheads="1"/>
          </p:cNvPicPr>
          <p:nvPr/>
        </p:nvPicPr>
        <p:blipFill>
          <a:blip r:embed="rId3" cstate="print"/>
          <a:srcRect/>
          <a:stretch>
            <a:fillRect/>
          </a:stretch>
        </p:blipFill>
        <p:spPr bwMode="auto">
          <a:xfrm>
            <a:off x="2483768" y="1124744"/>
            <a:ext cx="4716016" cy="4320827"/>
          </a:xfrm>
          <a:prstGeom prst="rect">
            <a:avLst/>
          </a:prstGeom>
          <a:noFill/>
          <a:ln w="9525">
            <a:noFill/>
            <a:miter lim="800000"/>
            <a:headEnd/>
            <a:tailEnd/>
          </a:ln>
        </p:spPr>
      </p:pic>
      <p:cxnSp>
        <p:nvCxnSpPr>
          <p:cNvPr id="9" name="直接连接符 8"/>
          <p:cNvCxnSpPr/>
          <p:nvPr/>
        </p:nvCxnSpPr>
        <p:spPr>
          <a:xfrm>
            <a:off x="1835696" y="1196752"/>
            <a:ext cx="0" cy="3915825"/>
          </a:xfrm>
          <a:prstGeom prst="line">
            <a:avLst/>
          </a:prstGeom>
          <a:ln w="31750">
            <a:gradFill>
              <a:gsLst>
                <a:gs pos="50000">
                  <a:schemeClr val="tx1">
                    <a:lumMod val="85000"/>
                    <a:lumOff val="15000"/>
                  </a:schemeClr>
                </a:gs>
                <a:gs pos="100000">
                  <a:schemeClr val="bg1">
                    <a:lumMod val="75000"/>
                  </a:schemeClr>
                </a:gs>
                <a:gs pos="0">
                  <a:schemeClr val="bg1">
                    <a:lumMod val="85000"/>
                  </a:scheme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699792" y="1484784"/>
            <a:ext cx="4464496" cy="3416320"/>
          </a:xfrm>
          <a:prstGeom prst="rect">
            <a:avLst/>
          </a:prstGeom>
          <a:noFill/>
        </p:spPr>
        <p:txBody>
          <a:bodyPr wrap="square" rtlCol="0">
            <a:spAutoFit/>
          </a:bodyPr>
          <a:lstStyle/>
          <a:p>
            <a:r>
              <a:rPr lang="zh-CN" altLang="en-US" dirty="0" smtClean="0"/>
              <a:t>另外一</a:t>
            </a:r>
            <a:r>
              <a:rPr lang="zh-CN" altLang="en-US" dirty="0" smtClean="0"/>
              <a:t>个具有前景的方向是找出一个有效的方法将能量模型驱动分子对接与数据驱动界面预测方法结合起来。从实验数据中学到的低分辨率统计学作用模型和具有高分辨率的计算机分子对接的结合，很可能显著改善界面预测软件的性能，以及揭示蛋白质蛋白质相互作用的结构与功能信息</a:t>
            </a:r>
            <a:endParaRPr lang="zh-CN" altLang="en-US" dirty="0"/>
          </a:p>
        </p:txBody>
      </p:sp>
      <p:sp>
        <p:nvSpPr>
          <p:cNvPr id="13" name="TextBox 12"/>
          <p:cNvSpPr txBox="1"/>
          <p:nvPr/>
        </p:nvSpPr>
        <p:spPr>
          <a:xfrm>
            <a:off x="755576" y="2780928"/>
            <a:ext cx="864096" cy="461665"/>
          </a:xfrm>
          <a:prstGeom prst="rect">
            <a:avLst/>
          </a:prstGeom>
          <a:noFill/>
        </p:spPr>
        <p:txBody>
          <a:bodyPr wrap="square" rtlCol="0">
            <a:spAutoFit/>
          </a:bodyPr>
          <a:lstStyle/>
          <a:p>
            <a:r>
              <a:rPr lang="zh-CN" altLang="en-US" dirty="0" smtClean="0"/>
              <a:t>方向</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未知"/>
          <p:cNvSpPr>
            <a:spLocks/>
          </p:cNvSpPr>
          <p:nvPr/>
        </p:nvSpPr>
        <p:spPr bwMode="auto">
          <a:xfrm>
            <a:off x="1601788" y="2995613"/>
            <a:ext cx="487362" cy="225425"/>
          </a:xfrm>
          <a:custGeom>
            <a:avLst/>
            <a:gdLst>
              <a:gd name="T0" fmla="*/ 3 w 130"/>
              <a:gd name="T1" fmla="*/ 11 h 60"/>
              <a:gd name="T2" fmla="*/ 61 w 130"/>
              <a:gd name="T3" fmla="*/ 60 h 60"/>
              <a:gd name="T4" fmla="*/ 129 w 130"/>
              <a:gd name="T5" fmla="*/ 22 h 60"/>
              <a:gd name="T6" fmla="*/ 118 w 130"/>
              <a:gd name="T7" fmla="*/ 4 h 60"/>
              <a:gd name="T8" fmla="*/ 112 w 130"/>
              <a:gd name="T9" fmla="*/ 2 h 60"/>
              <a:gd name="T10" fmla="*/ 115 w 130"/>
              <a:gd name="T11" fmla="*/ 5 h 60"/>
              <a:gd name="T12" fmla="*/ 118 w 130"/>
              <a:gd name="T13" fmla="*/ 21 h 60"/>
              <a:gd name="T14" fmla="*/ 61 w 130"/>
              <a:gd name="T15" fmla="*/ 56 h 60"/>
              <a:gd name="T16" fmla="*/ 9 w 130"/>
              <a:gd name="T17" fmla="*/ 12 h 60"/>
              <a:gd name="T18" fmla="*/ 12 w 130"/>
              <a:gd name="T19" fmla="*/ 0 h 60"/>
              <a:gd name="T20" fmla="*/ 5 w 130"/>
              <a:gd name="T21" fmla="*/ 0 h 60"/>
              <a:gd name="T22" fmla="*/ 3 w 130"/>
              <a:gd name="T23" fmla="*/ 11 h 6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0"/>
              <a:gd name="T37" fmla="*/ 0 h 60"/>
              <a:gd name="T38" fmla="*/ 130 w 130"/>
              <a:gd name="T39" fmla="*/ 60 h 6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0" h="60">
                <a:moveTo>
                  <a:pt x="3" y="11"/>
                </a:moveTo>
                <a:cubicBezTo>
                  <a:pt x="0" y="40"/>
                  <a:pt x="27" y="60"/>
                  <a:pt x="61" y="60"/>
                </a:cubicBezTo>
                <a:cubicBezTo>
                  <a:pt x="97" y="60"/>
                  <a:pt x="130" y="46"/>
                  <a:pt x="129" y="22"/>
                </a:cubicBezTo>
                <a:cubicBezTo>
                  <a:pt x="129" y="12"/>
                  <a:pt x="122" y="6"/>
                  <a:pt x="118" y="4"/>
                </a:cubicBezTo>
                <a:cubicBezTo>
                  <a:pt x="116" y="2"/>
                  <a:pt x="114" y="1"/>
                  <a:pt x="112" y="2"/>
                </a:cubicBezTo>
                <a:cubicBezTo>
                  <a:pt x="111" y="2"/>
                  <a:pt x="114" y="4"/>
                  <a:pt x="115" y="5"/>
                </a:cubicBezTo>
                <a:cubicBezTo>
                  <a:pt x="118" y="10"/>
                  <a:pt x="119" y="16"/>
                  <a:pt x="118" y="21"/>
                </a:cubicBezTo>
                <a:cubicBezTo>
                  <a:pt x="117" y="42"/>
                  <a:pt x="94" y="56"/>
                  <a:pt x="61" y="56"/>
                </a:cubicBezTo>
                <a:cubicBezTo>
                  <a:pt x="31" y="54"/>
                  <a:pt x="6" y="37"/>
                  <a:pt x="9" y="12"/>
                </a:cubicBezTo>
                <a:cubicBezTo>
                  <a:pt x="10" y="8"/>
                  <a:pt x="11" y="4"/>
                  <a:pt x="12" y="0"/>
                </a:cubicBezTo>
                <a:cubicBezTo>
                  <a:pt x="10" y="0"/>
                  <a:pt x="8" y="0"/>
                  <a:pt x="5" y="0"/>
                </a:cubicBezTo>
                <a:cubicBezTo>
                  <a:pt x="4" y="3"/>
                  <a:pt x="3" y="7"/>
                  <a:pt x="3" y="11"/>
                </a:cubicBezTo>
                <a:close/>
              </a:path>
            </a:pathLst>
          </a:custGeom>
          <a:solidFill>
            <a:srgbClr val="000000"/>
          </a:solidFill>
          <a:ln w="9525">
            <a:noFill/>
            <a:round/>
            <a:headEnd/>
            <a:tailEnd/>
          </a:ln>
        </p:spPr>
        <p:txBody>
          <a:bodyPr/>
          <a:lstStyle/>
          <a:p>
            <a:endParaRPr lang="zh-CN" altLang="en-US"/>
          </a:p>
        </p:txBody>
      </p:sp>
      <p:sp>
        <p:nvSpPr>
          <p:cNvPr id="3075" name="未知"/>
          <p:cNvSpPr>
            <a:spLocks/>
          </p:cNvSpPr>
          <p:nvPr/>
        </p:nvSpPr>
        <p:spPr bwMode="auto">
          <a:xfrm>
            <a:off x="2482850" y="2565400"/>
            <a:ext cx="585788" cy="217488"/>
          </a:xfrm>
          <a:custGeom>
            <a:avLst/>
            <a:gdLst>
              <a:gd name="T0" fmla="*/ 83 w 156"/>
              <a:gd name="T1" fmla="*/ 0 h 58"/>
              <a:gd name="T2" fmla="*/ 9 w 156"/>
              <a:gd name="T3" fmla="*/ 32 h 58"/>
              <a:gd name="T4" fmla="*/ 1 w 156"/>
              <a:gd name="T5" fmla="*/ 51 h 58"/>
              <a:gd name="T6" fmla="*/ 2 w 156"/>
              <a:gd name="T7" fmla="*/ 58 h 58"/>
              <a:gd name="T8" fmla="*/ 4 w 156"/>
              <a:gd name="T9" fmla="*/ 50 h 58"/>
              <a:gd name="T10" fmla="*/ 13 w 156"/>
              <a:gd name="T11" fmla="*/ 35 h 58"/>
              <a:gd name="T12" fmla="*/ 82 w 156"/>
              <a:gd name="T13" fmla="*/ 7 h 58"/>
              <a:gd name="T14" fmla="*/ 147 w 156"/>
              <a:gd name="T15" fmla="*/ 50 h 58"/>
              <a:gd name="T16" fmla="*/ 155 w 156"/>
              <a:gd name="T17" fmla="*/ 50 h 58"/>
              <a:gd name="T18" fmla="*/ 83 w 156"/>
              <a:gd name="T19" fmla="*/ 0 h 5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6"/>
              <a:gd name="T31" fmla="*/ 0 h 58"/>
              <a:gd name="T32" fmla="*/ 156 w 156"/>
              <a:gd name="T33" fmla="*/ 58 h 5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6" h="58">
                <a:moveTo>
                  <a:pt x="83" y="0"/>
                </a:moveTo>
                <a:cubicBezTo>
                  <a:pt x="49" y="0"/>
                  <a:pt x="22" y="14"/>
                  <a:pt x="9" y="32"/>
                </a:cubicBezTo>
                <a:cubicBezTo>
                  <a:pt x="4" y="38"/>
                  <a:pt x="1" y="45"/>
                  <a:pt x="1" y="51"/>
                </a:cubicBezTo>
                <a:cubicBezTo>
                  <a:pt x="0" y="55"/>
                  <a:pt x="1" y="58"/>
                  <a:pt x="2" y="58"/>
                </a:cubicBezTo>
                <a:cubicBezTo>
                  <a:pt x="3" y="58"/>
                  <a:pt x="3" y="55"/>
                  <a:pt x="4" y="50"/>
                </a:cubicBezTo>
                <a:cubicBezTo>
                  <a:pt x="7" y="44"/>
                  <a:pt x="9" y="40"/>
                  <a:pt x="13" y="35"/>
                </a:cubicBezTo>
                <a:cubicBezTo>
                  <a:pt x="26" y="20"/>
                  <a:pt x="51" y="7"/>
                  <a:pt x="82" y="7"/>
                </a:cubicBezTo>
                <a:cubicBezTo>
                  <a:pt x="124" y="7"/>
                  <a:pt x="149" y="27"/>
                  <a:pt x="147" y="50"/>
                </a:cubicBezTo>
                <a:cubicBezTo>
                  <a:pt x="150" y="50"/>
                  <a:pt x="152" y="50"/>
                  <a:pt x="155" y="50"/>
                </a:cubicBezTo>
                <a:cubicBezTo>
                  <a:pt x="156" y="18"/>
                  <a:pt x="125" y="0"/>
                  <a:pt x="83" y="0"/>
                </a:cubicBezTo>
                <a:close/>
              </a:path>
            </a:pathLst>
          </a:custGeom>
          <a:solidFill>
            <a:srgbClr val="000000"/>
          </a:solidFill>
          <a:ln w="9525">
            <a:noFill/>
            <a:round/>
            <a:headEnd/>
            <a:tailEnd/>
          </a:ln>
        </p:spPr>
        <p:txBody>
          <a:bodyPr/>
          <a:lstStyle/>
          <a:p>
            <a:endParaRPr lang="zh-CN" altLang="en-US"/>
          </a:p>
        </p:txBody>
      </p:sp>
      <p:sp>
        <p:nvSpPr>
          <p:cNvPr id="3076" name="未知"/>
          <p:cNvSpPr>
            <a:spLocks/>
          </p:cNvSpPr>
          <p:nvPr/>
        </p:nvSpPr>
        <p:spPr bwMode="auto">
          <a:xfrm>
            <a:off x="1620838" y="2752725"/>
            <a:ext cx="1444625" cy="242888"/>
          </a:xfrm>
          <a:custGeom>
            <a:avLst/>
            <a:gdLst>
              <a:gd name="T0" fmla="*/ 377 w 385"/>
              <a:gd name="T1" fmla="*/ 0 h 65"/>
              <a:gd name="T2" fmla="*/ 377 w 385"/>
              <a:gd name="T3" fmla="*/ 2 h 65"/>
              <a:gd name="T4" fmla="*/ 290 w 385"/>
              <a:gd name="T5" fmla="*/ 37 h 65"/>
              <a:gd name="T6" fmla="*/ 197 w 385"/>
              <a:gd name="T7" fmla="*/ 26 h 65"/>
              <a:gd name="T8" fmla="*/ 106 w 385"/>
              <a:gd name="T9" fmla="*/ 14 h 65"/>
              <a:gd name="T10" fmla="*/ 0 w 385"/>
              <a:gd name="T11" fmla="*/ 65 h 65"/>
              <a:gd name="T12" fmla="*/ 7 w 385"/>
              <a:gd name="T13" fmla="*/ 65 h 65"/>
              <a:gd name="T14" fmla="*/ 100 w 385"/>
              <a:gd name="T15" fmla="*/ 28 h 65"/>
              <a:gd name="T16" fmla="*/ 188 w 385"/>
              <a:gd name="T17" fmla="*/ 41 h 65"/>
              <a:gd name="T18" fmla="*/ 254 w 385"/>
              <a:gd name="T19" fmla="*/ 51 h 65"/>
              <a:gd name="T20" fmla="*/ 262 w 385"/>
              <a:gd name="T21" fmla="*/ 52 h 65"/>
              <a:gd name="T22" fmla="*/ 262 w 385"/>
              <a:gd name="T23" fmla="*/ 53 h 65"/>
              <a:gd name="T24" fmla="*/ 260 w 385"/>
              <a:gd name="T25" fmla="*/ 54 h 65"/>
              <a:gd name="T26" fmla="*/ 266 w 385"/>
              <a:gd name="T27" fmla="*/ 56 h 65"/>
              <a:gd name="T28" fmla="*/ 270 w 385"/>
              <a:gd name="T29" fmla="*/ 54 h 65"/>
              <a:gd name="T30" fmla="*/ 284 w 385"/>
              <a:gd name="T31" fmla="*/ 54 h 65"/>
              <a:gd name="T32" fmla="*/ 384 w 385"/>
              <a:gd name="T33" fmla="*/ 9 h 65"/>
              <a:gd name="T34" fmla="*/ 385 w 385"/>
              <a:gd name="T35" fmla="*/ 0 h 65"/>
              <a:gd name="T36" fmla="*/ 377 w 385"/>
              <a:gd name="T37" fmla="*/ 0 h 6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85"/>
              <a:gd name="T58" fmla="*/ 0 h 65"/>
              <a:gd name="T59" fmla="*/ 385 w 385"/>
              <a:gd name="T60" fmla="*/ 65 h 6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85" h="65">
                <a:moveTo>
                  <a:pt x="377" y="0"/>
                </a:moveTo>
                <a:cubicBezTo>
                  <a:pt x="377" y="1"/>
                  <a:pt x="377" y="2"/>
                  <a:pt x="377" y="2"/>
                </a:cubicBezTo>
                <a:cubicBezTo>
                  <a:pt x="372" y="28"/>
                  <a:pt x="337" y="40"/>
                  <a:pt x="290" y="37"/>
                </a:cubicBezTo>
                <a:cubicBezTo>
                  <a:pt x="255" y="35"/>
                  <a:pt x="223" y="30"/>
                  <a:pt x="197" y="26"/>
                </a:cubicBezTo>
                <a:cubicBezTo>
                  <a:pt x="168" y="21"/>
                  <a:pt x="134" y="15"/>
                  <a:pt x="106" y="14"/>
                </a:cubicBezTo>
                <a:cubicBezTo>
                  <a:pt x="55" y="13"/>
                  <a:pt x="11" y="32"/>
                  <a:pt x="0" y="65"/>
                </a:cubicBezTo>
                <a:cubicBezTo>
                  <a:pt x="3" y="65"/>
                  <a:pt x="5" y="65"/>
                  <a:pt x="7" y="65"/>
                </a:cubicBezTo>
                <a:cubicBezTo>
                  <a:pt x="19" y="38"/>
                  <a:pt x="57" y="25"/>
                  <a:pt x="100" y="28"/>
                </a:cubicBezTo>
                <a:cubicBezTo>
                  <a:pt x="129" y="29"/>
                  <a:pt x="159" y="35"/>
                  <a:pt x="188" y="41"/>
                </a:cubicBezTo>
                <a:cubicBezTo>
                  <a:pt x="213" y="45"/>
                  <a:pt x="234" y="49"/>
                  <a:pt x="254" y="51"/>
                </a:cubicBezTo>
                <a:cubicBezTo>
                  <a:pt x="256" y="52"/>
                  <a:pt x="259" y="52"/>
                  <a:pt x="262" y="52"/>
                </a:cubicBezTo>
                <a:cubicBezTo>
                  <a:pt x="262" y="53"/>
                  <a:pt x="262" y="53"/>
                  <a:pt x="262" y="53"/>
                </a:cubicBezTo>
                <a:cubicBezTo>
                  <a:pt x="261" y="53"/>
                  <a:pt x="260" y="53"/>
                  <a:pt x="260" y="54"/>
                </a:cubicBezTo>
                <a:cubicBezTo>
                  <a:pt x="262" y="54"/>
                  <a:pt x="264" y="55"/>
                  <a:pt x="266" y="56"/>
                </a:cubicBezTo>
                <a:cubicBezTo>
                  <a:pt x="267" y="55"/>
                  <a:pt x="269" y="55"/>
                  <a:pt x="270" y="54"/>
                </a:cubicBezTo>
                <a:cubicBezTo>
                  <a:pt x="274" y="53"/>
                  <a:pt x="279" y="54"/>
                  <a:pt x="284" y="54"/>
                </a:cubicBezTo>
                <a:cubicBezTo>
                  <a:pt x="337" y="55"/>
                  <a:pt x="378" y="41"/>
                  <a:pt x="384" y="9"/>
                </a:cubicBezTo>
                <a:cubicBezTo>
                  <a:pt x="384" y="6"/>
                  <a:pt x="385" y="3"/>
                  <a:pt x="385" y="0"/>
                </a:cubicBezTo>
                <a:cubicBezTo>
                  <a:pt x="382" y="0"/>
                  <a:pt x="380" y="0"/>
                  <a:pt x="377" y="0"/>
                </a:cubicBezTo>
                <a:close/>
              </a:path>
            </a:pathLst>
          </a:custGeom>
          <a:solidFill>
            <a:srgbClr val="000000"/>
          </a:solidFill>
          <a:ln w="9525">
            <a:noFill/>
            <a:round/>
            <a:headEnd/>
            <a:tailEnd/>
          </a:ln>
        </p:spPr>
        <p:txBody>
          <a:bodyPr/>
          <a:lstStyle/>
          <a:p>
            <a:endParaRPr lang="zh-CN" altLang="en-US"/>
          </a:p>
        </p:txBody>
      </p:sp>
      <p:sp>
        <p:nvSpPr>
          <p:cNvPr id="3077" name="未知"/>
          <p:cNvSpPr>
            <a:spLocks/>
          </p:cNvSpPr>
          <p:nvPr/>
        </p:nvSpPr>
        <p:spPr bwMode="auto">
          <a:xfrm>
            <a:off x="1246188" y="2954338"/>
            <a:ext cx="1371600" cy="712787"/>
          </a:xfrm>
          <a:custGeom>
            <a:avLst/>
            <a:gdLst>
              <a:gd name="T0" fmla="*/ 147 w 366"/>
              <a:gd name="T1" fmla="*/ 174 h 190"/>
              <a:gd name="T2" fmla="*/ 267 w 366"/>
              <a:gd name="T3" fmla="*/ 111 h 190"/>
              <a:gd name="T4" fmla="*/ 328 w 366"/>
              <a:gd name="T5" fmla="*/ 34 h 190"/>
              <a:gd name="T6" fmla="*/ 366 w 366"/>
              <a:gd name="T7" fmla="*/ 2 h 190"/>
              <a:gd name="T8" fmla="*/ 360 w 366"/>
              <a:gd name="T9" fmla="*/ 0 h 190"/>
              <a:gd name="T10" fmla="*/ 278 w 366"/>
              <a:gd name="T11" fmla="*/ 56 h 190"/>
              <a:gd name="T12" fmla="*/ 203 w 366"/>
              <a:gd name="T13" fmla="*/ 138 h 190"/>
              <a:gd name="T14" fmla="*/ 129 w 366"/>
              <a:gd name="T15" fmla="*/ 173 h 190"/>
              <a:gd name="T16" fmla="*/ 47 w 366"/>
              <a:gd name="T17" fmla="*/ 166 h 190"/>
              <a:gd name="T18" fmla="*/ 2 w 366"/>
              <a:gd name="T19" fmla="*/ 180 h 190"/>
              <a:gd name="T20" fmla="*/ 55 w 366"/>
              <a:gd name="T21" fmla="*/ 189 h 190"/>
              <a:gd name="T22" fmla="*/ 113 w 366"/>
              <a:gd name="T23" fmla="*/ 183 h 190"/>
              <a:gd name="T24" fmla="*/ 124 w 366"/>
              <a:gd name="T25" fmla="*/ 184 h 190"/>
              <a:gd name="T26" fmla="*/ 147 w 366"/>
              <a:gd name="T27" fmla="*/ 174 h 19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66"/>
              <a:gd name="T43" fmla="*/ 0 h 190"/>
              <a:gd name="T44" fmla="*/ 366 w 366"/>
              <a:gd name="T45" fmla="*/ 190 h 19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66" h="190">
                <a:moveTo>
                  <a:pt x="147" y="174"/>
                </a:moveTo>
                <a:cubicBezTo>
                  <a:pt x="182" y="165"/>
                  <a:pt x="229" y="146"/>
                  <a:pt x="267" y="111"/>
                </a:cubicBezTo>
                <a:cubicBezTo>
                  <a:pt x="295" y="84"/>
                  <a:pt x="305" y="62"/>
                  <a:pt x="328" y="34"/>
                </a:cubicBezTo>
                <a:cubicBezTo>
                  <a:pt x="342" y="18"/>
                  <a:pt x="356" y="7"/>
                  <a:pt x="366" y="2"/>
                </a:cubicBezTo>
                <a:cubicBezTo>
                  <a:pt x="364" y="1"/>
                  <a:pt x="362" y="0"/>
                  <a:pt x="360" y="0"/>
                </a:cubicBezTo>
                <a:cubicBezTo>
                  <a:pt x="331" y="9"/>
                  <a:pt x="304" y="28"/>
                  <a:pt x="278" y="56"/>
                </a:cubicBezTo>
                <a:cubicBezTo>
                  <a:pt x="247" y="88"/>
                  <a:pt x="234" y="111"/>
                  <a:pt x="203" y="138"/>
                </a:cubicBezTo>
                <a:cubicBezTo>
                  <a:pt x="180" y="157"/>
                  <a:pt x="147" y="170"/>
                  <a:pt x="129" y="173"/>
                </a:cubicBezTo>
                <a:cubicBezTo>
                  <a:pt x="108" y="171"/>
                  <a:pt x="70" y="166"/>
                  <a:pt x="47" y="166"/>
                </a:cubicBezTo>
                <a:cubicBezTo>
                  <a:pt x="26" y="166"/>
                  <a:pt x="4" y="169"/>
                  <a:pt x="2" y="180"/>
                </a:cubicBezTo>
                <a:cubicBezTo>
                  <a:pt x="0" y="190"/>
                  <a:pt x="35" y="190"/>
                  <a:pt x="55" y="189"/>
                </a:cubicBezTo>
                <a:cubicBezTo>
                  <a:pt x="70" y="189"/>
                  <a:pt x="98" y="186"/>
                  <a:pt x="113" y="183"/>
                </a:cubicBezTo>
                <a:cubicBezTo>
                  <a:pt x="116" y="184"/>
                  <a:pt x="120" y="184"/>
                  <a:pt x="124" y="184"/>
                </a:cubicBezTo>
                <a:cubicBezTo>
                  <a:pt x="130" y="178"/>
                  <a:pt x="137" y="173"/>
                  <a:pt x="147" y="174"/>
                </a:cubicBezTo>
                <a:close/>
              </a:path>
            </a:pathLst>
          </a:custGeom>
          <a:solidFill>
            <a:srgbClr val="000000"/>
          </a:solidFill>
          <a:ln w="9525">
            <a:noFill/>
            <a:round/>
            <a:headEnd/>
            <a:tailEnd/>
          </a:ln>
        </p:spPr>
        <p:txBody>
          <a:bodyPr/>
          <a:lstStyle/>
          <a:p>
            <a:endParaRPr lang="zh-CN" altLang="en-US"/>
          </a:p>
        </p:txBody>
      </p:sp>
      <p:sp>
        <p:nvSpPr>
          <p:cNvPr id="3078" name="未知"/>
          <p:cNvSpPr>
            <a:spLocks/>
          </p:cNvSpPr>
          <p:nvPr/>
        </p:nvSpPr>
        <p:spPr bwMode="auto">
          <a:xfrm>
            <a:off x="1711325" y="3446463"/>
            <a:ext cx="911225" cy="225425"/>
          </a:xfrm>
          <a:custGeom>
            <a:avLst/>
            <a:gdLst>
              <a:gd name="T0" fmla="*/ 234 w 243"/>
              <a:gd name="T1" fmla="*/ 4 h 60"/>
              <a:gd name="T2" fmla="*/ 210 w 243"/>
              <a:gd name="T3" fmla="*/ 23 h 60"/>
              <a:gd name="T4" fmla="*/ 104 w 243"/>
              <a:gd name="T5" fmla="*/ 49 h 60"/>
              <a:gd name="T6" fmla="*/ 17 w 243"/>
              <a:gd name="T7" fmla="*/ 44 h 60"/>
              <a:gd name="T8" fmla="*/ 17 w 243"/>
              <a:gd name="T9" fmla="*/ 44 h 60"/>
              <a:gd name="T10" fmla="*/ 23 w 243"/>
              <a:gd name="T11" fmla="*/ 43 h 60"/>
              <a:gd name="T12" fmla="*/ 0 w 243"/>
              <a:gd name="T13" fmla="*/ 53 h 60"/>
              <a:gd name="T14" fmla="*/ 96 w 243"/>
              <a:gd name="T15" fmla="*/ 60 h 60"/>
              <a:gd name="T16" fmla="*/ 212 w 243"/>
              <a:gd name="T17" fmla="*/ 28 h 60"/>
              <a:gd name="T18" fmla="*/ 237 w 243"/>
              <a:gd name="T19" fmla="*/ 8 h 60"/>
              <a:gd name="T20" fmla="*/ 241 w 243"/>
              <a:gd name="T21" fmla="*/ 1 h 60"/>
              <a:gd name="T22" fmla="*/ 234 w 243"/>
              <a:gd name="T23" fmla="*/ 4 h 6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3"/>
              <a:gd name="T37" fmla="*/ 0 h 60"/>
              <a:gd name="T38" fmla="*/ 243 w 243"/>
              <a:gd name="T39" fmla="*/ 60 h 6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3" h="60">
                <a:moveTo>
                  <a:pt x="234" y="4"/>
                </a:moveTo>
                <a:cubicBezTo>
                  <a:pt x="228" y="9"/>
                  <a:pt x="220" y="17"/>
                  <a:pt x="210" y="23"/>
                </a:cubicBezTo>
                <a:cubicBezTo>
                  <a:pt x="179" y="43"/>
                  <a:pt x="150" y="49"/>
                  <a:pt x="104" y="49"/>
                </a:cubicBezTo>
                <a:cubicBezTo>
                  <a:pt x="66" y="49"/>
                  <a:pt x="29" y="46"/>
                  <a:pt x="17" y="44"/>
                </a:cubicBezTo>
                <a:cubicBezTo>
                  <a:pt x="17" y="44"/>
                  <a:pt x="17" y="44"/>
                  <a:pt x="17" y="44"/>
                </a:cubicBezTo>
                <a:cubicBezTo>
                  <a:pt x="19" y="44"/>
                  <a:pt x="21" y="43"/>
                  <a:pt x="23" y="43"/>
                </a:cubicBezTo>
                <a:cubicBezTo>
                  <a:pt x="13" y="42"/>
                  <a:pt x="6" y="47"/>
                  <a:pt x="0" y="53"/>
                </a:cubicBezTo>
                <a:cubicBezTo>
                  <a:pt x="22" y="56"/>
                  <a:pt x="60" y="60"/>
                  <a:pt x="96" y="60"/>
                </a:cubicBezTo>
                <a:cubicBezTo>
                  <a:pt x="147" y="60"/>
                  <a:pt x="181" y="50"/>
                  <a:pt x="212" y="28"/>
                </a:cubicBezTo>
                <a:cubicBezTo>
                  <a:pt x="221" y="21"/>
                  <a:pt x="231" y="13"/>
                  <a:pt x="237" y="8"/>
                </a:cubicBezTo>
                <a:cubicBezTo>
                  <a:pt x="241" y="5"/>
                  <a:pt x="243" y="2"/>
                  <a:pt x="241" y="1"/>
                </a:cubicBezTo>
                <a:cubicBezTo>
                  <a:pt x="239" y="0"/>
                  <a:pt x="237" y="1"/>
                  <a:pt x="234" y="4"/>
                </a:cubicBezTo>
                <a:close/>
              </a:path>
            </a:pathLst>
          </a:custGeom>
          <a:solidFill>
            <a:srgbClr val="000000"/>
          </a:solidFill>
          <a:ln w="9525">
            <a:noFill/>
            <a:round/>
            <a:headEnd/>
            <a:tailEnd/>
          </a:ln>
        </p:spPr>
        <p:txBody>
          <a:bodyPr/>
          <a:lstStyle/>
          <a:p>
            <a:endParaRPr lang="zh-CN" altLang="en-US"/>
          </a:p>
        </p:txBody>
      </p:sp>
      <p:sp>
        <p:nvSpPr>
          <p:cNvPr id="3079" name="未知"/>
          <p:cNvSpPr>
            <a:spLocks noEditPoints="1"/>
          </p:cNvSpPr>
          <p:nvPr/>
        </p:nvSpPr>
        <p:spPr bwMode="auto">
          <a:xfrm>
            <a:off x="3192463" y="3284538"/>
            <a:ext cx="465137" cy="376237"/>
          </a:xfrm>
          <a:custGeom>
            <a:avLst/>
            <a:gdLst>
              <a:gd name="T0" fmla="*/ 121 w 124"/>
              <a:gd name="T1" fmla="*/ 23 h 100"/>
              <a:gd name="T2" fmla="*/ 109 w 124"/>
              <a:gd name="T3" fmla="*/ 3 h 100"/>
              <a:gd name="T4" fmla="*/ 55 w 124"/>
              <a:gd name="T5" fmla="*/ 18 h 100"/>
              <a:gd name="T6" fmla="*/ 29 w 124"/>
              <a:gd name="T7" fmla="*/ 33 h 100"/>
              <a:gd name="T8" fmla="*/ 13 w 124"/>
              <a:gd name="T9" fmla="*/ 46 h 100"/>
              <a:gd name="T10" fmla="*/ 5 w 124"/>
              <a:gd name="T11" fmla="*/ 57 h 100"/>
              <a:gd name="T12" fmla="*/ 10 w 124"/>
              <a:gd name="T13" fmla="*/ 55 h 100"/>
              <a:gd name="T14" fmla="*/ 17 w 124"/>
              <a:gd name="T15" fmla="*/ 49 h 100"/>
              <a:gd name="T16" fmla="*/ 18 w 124"/>
              <a:gd name="T17" fmla="*/ 49 h 100"/>
              <a:gd name="T18" fmla="*/ 3 w 124"/>
              <a:gd name="T19" fmla="*/ 78 h 100"/>
              <a:gd name="T20" fmla="*/ 25 w 124"/>
              <a:gd name="T21" fmla="*/ 100 h 100"/>
              <a:gd name="T22" fmla="*/ 85 w 124"/>
              <a:gd name="T23" fmla="*/ 68 h 100"/>
              <a:gd name="T24" fmla="*/ 86 w 124"/>
              <a:gd name="T25" fmla="*/ 68 h 100"/>
              <a:gd name="T26" fmla="*/ 123 w 124"/>
              <a:gd name="T27" fmla="*/ 21 h 100"/>
              <a:gd name="T28" fmla="*/ 121 w 124"/>
              <a:gd name="T29" fmla="*/ 23 h 100"/>
              <a:gd name="T30" fmla="*/ 79 w 124"/>
              <a:gd name="T31" fmla="*/ 66 h 100"/>
              <a:gd name="T32" fmla="*/ 33 w 124"/>
              <a:gd name="T33" fmla="*/ 91 h 100"/>
              <a:gd name="T34" fmla="*/ 26 w 124"/>
              <a:gd name="T35" fmla="*/ 86 h 100"/>
              <a:gd name="T36" fmla="*/ 57 w 124"/>
              <a:gd name="T37" fmla="*/ 43 h 100"/>
              <a:gd name="T38" fmla="*/ 107 w 124"/>
              <a:gd name="T39" fmla="*/ 8 h 100"/>
              <a:gd name="T40" fmla="*/ 117 w 124"/>
              <a:gd name="T41" fmla="*/ 18 h 100"/>
              <a:gd name="T42" fmla="*/ 79 w 124"/>
              <a:gd name="T43" fmla="*/ 66 h 1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4"/>
              <a:gd name="T67" fmla="*/ 0 h 100"/>
              <a:gd name="T68" fmla="*/ 124 w 124"/>
              <a:gd name="T69" fmla="*/ 100 h 10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4" h="100">
                <a:moveTo>
                  <a:pt x="121" y="23"/>
                </a:moveTo>
                <a:cubicBezTo>
                  <a:pt x="124" y="14"/>
                  <a:pt x="120" y="4"/>
                  <a:pt x="109" y="3"/>
                </a:cubicBezTo>
                <a:cubicBezTo>
                  <a:pt x="95" y="0"/>
                  <a:pt x="76" y="7"/>
                  <a:pt x="55" y="18"/>
                </a:cubicBezTo>
                <a:cubicBezTo>
                  <a:pt x="44" y="23"/>
                  <a:pt x="35" y="29"/>
                  <a:pt x="29" y="33"/>
                </a:cubicBezTo>
                <a:cubicBezTo>
                  <a:pt x="24" y="37"/>
                  <a:pt x="15" y="45"/>
                  <a:pt x="13" y="46"/>
                </a:cubicBezTo>
                <a:cubicBezTo>
                  <a:pt x="7" y="52"/>
                  <a:pt x="4" y="55"/>
                  <a:pt x="5" y="57"/>
                </a:cubicBezTo>
                <a:cubicBezTo>
                  <a:pt x="6" y="58"/>
                  <a:pt x="8" y="57"/>
                  <a:pt x="10" y="55"/>
                </a:cubicBezTo>
                <a:cubicBezTo>
                  <a:pt x="14" y="52"/>
                  <a:pt x="16" y="50"/>
                  <a:pt x="17" y="49"/>
                </a:cubicBezTo>
                <a:cubicBezTo>
                  <a:pt x="18" y="49"/>
                  <a:pt x="18" y="49"/>
                  <a:pt x="18" y="49"/>
                </a:cubicBezTo>
                <a:cubicBezTo>
                  <a:pt x="8" y="61"/>
                  <a:pt x="4" y="69"/>
                  <a:pt x="3" y="78"/>
                </a:cubicBezTo>
                <a:cubicBezTo>
                  <a:pt x="0" y="95"/>
                  <a:pt x="13" y="100"/>
                  <a:pt x="25" y="100"/>
                </a:cubicBezTo>
                <a:cubicBezTo>
                  <a:pt x="46" y="98"/>
                  <a:pt x="71" y="80"/>
                  <a:pt x="85" y="68"/>
                </a:cubicBezTo>
                <a:cubicBezTo>
                  <a:pt x="86" y="68"/>
                  <a:pt x="86" y="68"/>
                  <a:pt x="86" y="68"/>
                </a:cubicBezTo>
                <a:cubicBezTo>
                  <a:pt x="101" y="55"/>
                  <a:pt x="113" y="39"/>
                  <a:pt x="123" y="21"/>
                </a:cubicBezTo>
                <a:cubicBezTo>
                  <a:pt x="123" y="22"/>
                  <a:pt x="122" y="23"/>
                  <a:pt x="121" y="23"/>
                </a:cubicBezTo>
                <a:close/>
                <a:moveTo>
                  <a:pt x="79" y="66"/>
                </a:moveTo>
                <a:cubicBezTo>
                  <a:pt x="64" y="79"/>
                  <a:pt x="44" y="91"/>
                  <a:pt x="33" y="91"/>
                </a:cubicBezTo>
                <a:cubicBezTo>
                  <a:pt x="29" y="91"/>
                  <a:pt x="27" y="90"/>
                  <a:pt x="26" y="86"/>
                </a:cubicBezTo>
                <a:cubicBezTo>
                  <a:pt x="25" y="79"/>
                  <a:pt x="34" y="64"/>
                  <a:pt x="57" y="43"/>
                </a:cubicBezTo>
                <a:cubicBezTo>
                  <a:pt x="76" y="23"/>
                  <a:pt x="96" y="8"/>
                  <a:pt x="107" y="8"/>
                </a:cubicBezTo>
                <a:cubicBezTo>
                  <a:pt x="113" y="8"/>
                  <a:pt x="118" y="11"/>
                  <a:pt x="117" y="18"/>
                </a:cubicBezTo>
                <a:cubicBezTo>
                  <a:pt x="116" y="27"/>
                  <a:pt x="97" y="50"/>
                  <a:pt x="79" y="66"/>
                </a:cubicBezTo>
                <a:close/>
              </a:path>
            </a:pathLst>
          </a:custGeom>
          <a:solidFill>
            <a:srgbClr val="000000"/>
          </a:solidFill>
          <a:ln w="9525">
            <a:noFill/>
            <a:round/>
            <a:headEnd/>
            <a:tailEnd/>
          </a:ln>
        </p:spPr>
        <p:txBody>
          <a:bodyPr/>
          <a:lstStyle/>
          <a:p>
            <a:endParaRPr lang="zh-CN" altLang="en-US"/>
          </a:p>
        </p:txBody>
      </p:sp>
      <p:sp>
        <p:nvSpPr>
          <p:cNvPr id="3080" name="未知"/>
          <p:cNvSpPr>
            <a:spLocks/>
          </p:cNvSpPr>
          <p:nvPr/>
        </p:nvSpPr>
        <p:spPr bwMode="auto">
          <a:xfrm>
            <a:off x="3795713" y="3295650"/>
            <a:ext cx="333375" cy="357188"/>
          </a:xfrm>
          <a:custGeom>
            <a:avLst/>
            <a:gdLst>
              <a:gd name="T0" fmla="*/ 77 w 89"/>
              <a:gd name="T1" fmla="*/ 35 h 95"/>
              <a:gd name="T2" fmla="*/ 89 w 89"/>
              <a:gd name="T3" fmla="*/ 12 h 95"/>
              <a:gd name="T4" fmla="*/ 75 w 89"/>
              <a:gd name="T5" fmla="*/ 0 h 95"/>
              <a:gd name="T6" fmla="*/ 38 w 89"/>
              <a:gd name="T7" fmla="*/ 18 h 95"/>
              <a:gd name="T8" fmla="*/ 10 w 89"/>
              <a:gd name="T9" fmla="*/ 43 h 95"/>
              <a:gd name="T10" fmla="*/ 1 w 89"/>
              <a:gd name="T11" fmla="*/ 53 h 95"/>
              <a:gd name="T12" fmla="*/ 11 w 89"/>
              <a:gd name="T13" fmla="*/ 48 h 95"/>
              <a:gd name="T14" fmla="*/ 34 w 89"/>
              <a:gd name="T15" fmla="*/ 28 h 95"/>
              <a:gd name="T16" fmla="*/ 56 w 89"/>
              <a:gd name="T17" fmla="*/ 13 h 95"/>
              <a:gd name="T18" fmla="*/ 64 w 89"/>
              <a:gd name="T19" fmla="*/ 12 h 95"/>
              <a:gd name="T20" fmla="*/ 60 w 89"/>
              <a:gd name="T21" fmla="*/ 22 h 95"/>
              <a:gd name="T22" fmla="*/ 38 w 89"/>
              <a:gd name="T23" fmla="*/ 50 h 95"/>
              <a:gd name="T24" fmla="*/ 14 w 89"/>
              <a:gd name="T25" fmla="*/ 87 h 95"/>
              <a:gd name="T26" fmla="*/ 21 w 89"/>
              <a:gd name="T27" fmla="*/ 95 h 95"/>
              <a:gd name="T28" fmla="*/ 35 w 89"/>
              <a:gd name="T29" fmla="*/ 90 h 95"/>
              <a:gd name="T30" fmla="*/ 40 w 89"/>
              <a:gd name="T31" fmla="*/ 87 h 95"/>
              <a:gd name="T32" fmla="*/ 54 w 89"/>
              <a:gd name="T33" fmla="*/ 67 h 95"/>
              <a:gd name="T34" fmla="*/ 77 w 89"/>
              <a:gd name="T35" fmla="*/ 35 h 9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9"/>
              <a:gd name="T55" fmla="*/ 0 h 95"/>
              <a:gd name="T56" fmla="*/ 89 w 89"/>
              <a:gd name="T57" fmla="*/ 95 h 9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9" h="95">
                <a:moveTo>
                  <a:pt x="77" y="35"/>
                </a:moveTo>
                <a:cubicBezTo>
                  <a:pt x="85" y="25"/>
                  <a:pt x="89" y="18"/>
                  <a:pt x="89" y="12"/>
                </a:cubicBezTo>
                <a:cubicBezTo>
                  <a:pt x="89" y="6"/>
                  <a:pt x="86" y="0"/>
                  <a:pt x="75" y="0"/>
                </a:cubicBezTo>
                <a:cubicBezTo>
                  <a:pt x="64" y="0"/>
                  <a:pt x="53" y="6"/>
                  <a:pt x="38" y="18"/>
                </a:cubicBezTo>
                <a:cubicBezTo>
                  <a:pt x="28" y="25"/>
                  <a:pt x="16" y="37"/>
                  <a:pt x="10" y="43"/>
                </a:cubicBezTo>
                <a:cubicBezTo>
                  <a:pt x="3" y="49"/>
                  <a:pt x="0" y="52"/>
                  <a:pt x="1" y="53"/>
                </a:cubicBezTo>
                <a:cubicBezTo>
                  <a:pt x="3" y="55"/>
                  <a:pt x="5" y="53"/>
                  <a:pt x="11" y="48"/>
                </a:cubicBezTo>
                <a:cubicBezTo>
                  <a:pt x="18" y="41"/>
                  <a:pt x="27" y="34"/>
                  <a:pt x="34" y="28"/>
                </a:cubicBezTo>
                <a:cubicBezTo>
                  <a:pt x="41" y="22"/>
                  <a:pt x="49" y="16"/>
                  <a:pt x="56" y="13"/>
                </a:cubicBezTo>
                <a:cubicBezTo>
                  <a:pt x="59" y="11"/>
                  <a:pt x="62" y="10"/>
                  <a:pt x="64" y="12"/>
                </a:cubicBezTo>
                <a:cubicBezTo>
                  <a:pt x="65" y="14"/>
                  <a:pt x="64" y="17"/>
                  <a:pt x="60" y="22"/>
                </a:cubicBezTo>
                <a:cubicBezTo>
                  <a:pt x="54" y="29"/>
                  <a:pt x="44" y="42"/>
                  <a:pt x="38" y="50"/>
                </a:cubicBezTo>
                <a:cubicBezTo>
                  <a:pt x="29" y="61"/>
                  <a:pt x="18" y="80"/>
                  <a:pt x="14" y="87"/>
                </a:cubicBezTo>
                <a:cubicBezTo>
                  <a:pt x="10" y="94"/>
                  <a:pt x="13" y="95"/>
                  <a:pt x="21" y="95"/>
                </a:cubicBezTo>
                <a:cubicBezTo>
                  <a:pt x="27" y="95"/>
                  <a:pt x="30" y="94"/>
                  <a:pt x="35" y="90"/>
                </a:cubicBezTo>
                <a:cubicBezTo>
                  <a:pt x="37" y="89"/>
                  <a:pt x="38" y="88"/>
                  <a:pt x="40" y="87"/>
                </a:cubicBezTo>
                <a:cubicBezTo>
                  <a:pt x="43" y="80"/>
                  <a:pt x="48" y="73"/>
                  <a:pt x="54" y="67"/>
                </a:cubicBezTo>
                <a:cubicBezTo>
                  <a:pt x="60" y="58"/>
                  <a:pt x="70" y="45"/>
                  <a:pt x="77" y="35"/>
                </a:cubicBezTo>
                <a:close/>
              </a:path>
            </a:pathLst>
          </a:custGeom>
          <a:solidFill>
            <a:srgbClr val="000000"/>
          </a:solidFill>
          <a:ln w="9525">
            <a:noFill/>
            <a:round/>
            <a:headEnd/>
            <a:tailEnd/>
          </a:ln>
        </p:spPr>
        <p:txBody>
          <a:bodyPr/>
          <a:lstStyle/>
          <a:p>
            <a:endParaRPr lang="zh-CN" altLang="en-US"/>
          </a:p>
        </p:txBody>
      </p:sp>
      <p:sp>
        <p:nvSpPr>
          <p:cNvPr id="3081" name="未知"/>
          <p:cNvSpPr>
            <a:spLocks/>
          </p:cNvSpPr>
          <p:nvPr/>
        </p:nvSpPr>
        <p:spPr bwMode="auto">
          <a:xfrm>
            <a:off x="3946525" y="3295650"/>
            <a:ext cx="501650" cy="327025"/>
          </a:xfrm>
          <a:custGeom>
            <a:avLst/>
            <a:gdLst>
              <a:gd name="T0" fmla="*/ 122 w 134"/>
              <a:gd name="T1" fmla="*/ 0 h 87"/>
              <a:gd name="T2" fmla="*/ 63 w 134"/>
              <a:gd name="T3" fmla="*/ 29 h 87"/>
              <a:gd name="T4" fmla="*/ 12 w 134"/>
              <a:gd name="T5" fmla="*/ 70 h 87"/>
              <a:gd name="T6" fmla="*/ 12 w 134"/>
              <a:gd name="T7" fmla="*/ 70 h 87"/>
              <a:gd name="T8" fmla="*/ 14 w 134"/>
              <a:gd name="T9" fmla="*/ 67 h 87"/>
              <a:gd name="T10" fmla="*/ 0 w 134"/>
              <a:gd name="T11" fmla="*/ 87 h 87"/>
              <a:gd name="T12" fmla="*/ 57 w 134"/>
              <a:gd name="T13" fmla="*/ 41 h 87"/>
              <a:gd name="T14" fmla="*/ 99 w 134"/>
              <a:gd name="T15" fmla="*/ 13 h 87"/>
              <a:gd name="T16" fmla="*/ 114 w 134"/>
              <a:gd name="T17" fmla="*/ 9 h 87"/>
              <a:gd name="T18" fmla="*/ 114 w 134"/>
              <a:gd name="T19" fmla="*/ 15 h 87"/>
              <a:gd name="T20" fmla="*/ 134 w 134"/>
              <a:gd name="T21" fmla="*/ 3 h 87"/>
              <a:gd name="T22" fmla="*/ 122 w 134"/>
              <a:gd name="T23" fmla="*/ 0 h 8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
              <a:gd name="T37" fmla="*/ 0 h 87"/>
              <a:gd name="T38" fmla="*/ 134 w 134"/>
              <a:gd name="T39" fmla="*/ 87 h 8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 h="87">
                <a:moveTo>
                  <a:pt x="122" y="0"/>
                </a:moveTo>
                <a:cubicBezTo>
                  <a:pt x="106" y="0"/>
                  <a:pt x="82" y="15"/>
                  <a:pt x="63" y="29"/>
                </a:cubicBezTo>
                <a:cubicBezTo>
                  <a:pt x="43" y="43"/>
                  <a:pt x="25" y="59"/>
                  <a:pt x="12" y="70"/>
                </a:cubicBezTo>
                <a:cubicBezTo>
                  <a:pt x="12" y="70"/>
                  <a:pt x="12" y="70"/>
                  <a:pt x="12" y="70"/>
                </a:cubicBezTo>
                <a:cubicBezTo>
                  <a:pt x="12" y="69"/>
                  <a:pt x="13" y="68"/>
                  <a:pt x="14" y="67"/>
                </a:cubicBezTo>
                <a:cubicBezTo>
                  <a:pt x="8" y="73"/>
                  <a:pt x="3" y="80"/>
                  <a:pt x="0" y="87"/>
                </a:cubicBezTo>
                <a:cubicBezTo>
                  <a:pt x="21" y="70"/>
                  <a:pt x="34" y="58"/>
                  <a:pt x="57" y="41"/>
                </a:cubicBezTo>
                <a:cubicBezTo>
                  <a:pt x="74" y="27"/>
                  <a:pt x="89" y="18"/>
                  <a:pt x="99" y="13"/>
                </a:cubicBezTo>
                <a:cubicBezTo>
                  <a:pt x="105" y="10"/>
                  <a:pt x="111" y="8"/>
                  <a:pt x="114" y="9"/>
                </a:cubicBezTo>
                <a:cubicBezTo>
                  <a:pt x="116" y="11"/>
                  <a:pt x="115" y="13"/>
                  <a:pt x="114" y="15"/>
                </a:cubicBezTo>
                <a:cubicBezTo>
                  <a:pt x="121" y="10"/>
                  <a:pt x="127" y="6"/>
                  <a:pt x="134" y="3"/>
                </a:cubicBezTo>
                <a:cubicBezTo>
                  <a:pt x="131" y="1"/>
                  <a:pt x="127" y="0"/>
                  <a:pt x="122" y="0"/>
                </a:cubicBezTo>
                <a:close/>
              </a:path>
            </a:pathLst>
          </a:custGeom>
          <a:solidFill>
            <a:srgbClr val="000000"/>
          </a:solidFill>
          <a:ln w="9525">
            <a:noFill/>
            <a:round/>
            <a:headEnd/>
            <a:tailEnd/>
          </a:ln>
        </p:spPr>
        <p:txBody>
          <a:bodyPr/>
          <a:lstStyle/>
          <a:p>
            <a:endParaRPr lang="zh-CN" altLang="en-US"/>
          </a:p>
        </p:txBody>
      </p:sp>
      <p:sp>
        <p:nvSpPr>
          <p:cNvPr id="3082" name="未知"/>
          <p:cNvSpPr>
            <a:spLocks/>
          </p:cNvSpPr>
          <p:nvPr/>
        </p:nvSpPr>
        <p:spPr bwMode="auto">
          <a:xfrm>
            <a:off x="5629275" y="3243263"/>
            <a:ext cx="217488" cy="104775"/>
          </a:xfrm>
          <a:custGeom>
            <a:avLst/>
            <a:gdLst>
              <a:gd name="T0" fmla="*/ 27 w 58"/>
              <a:gd name="T1" fmla="*/ 28 h 28"/>
              <a:gd name="T2" fmla="*/ 50 w 58"/>
              <a:gd name="T3" fmla="*/ 21 h 28"/>
              <a:gd name="T4" fmla="*/ 56 w 58"/>
              <a:gd name="T5" fmla="*/ 13 h 28"/>
              <a:gd name="T6" fmla="*/ 48 w 58"/>
              <a:gd name="T7" fmla="*/ 18 h 28"/>
              <a:gd name="T8" fmla="*/ 29 w 58"/>
              <a:gd name="T9" fmla="*/ 23 h 28"/>
              <a:gd name="T10" fmla="*/ 9 w 58"/>
              <a:gd name="T11" fmla="*/ 1 h 28"/>
              <a:gd name="T12" fmla="*/ 9 w 58"/>
              <a:gd name="T13" fmla="*/ 0 h 28"/>
              <a:gd name="T14" fmla="*/ 0 w 58"/>
              <a:gd name="T15" fmla="*/ 3 h 28"/>
              <a:gd name="T16" fmla="*/ 27 w 58"/>
              <a:gd name="T17" fmla="*/ 28 h 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8"/>
              <a:gd name="T28" fmla="*/ 0 h 28"/>
              <a:gd name="T29" fmla="*/ 58 w 58"/>
              <a:gd name="T30" fmla="*/ 28 h 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8" h="28">
                <a:moveTo>
                  <a:pt x="27" y="28"/>
                </a:moveTo>
                <a:cubicBezTo>
                  <a:pt x="37" y="28"/>
                  <a:pt x="44" y="25"/>
                  <a:pt x="50" y="21"/>
                </a:cubicBezTo>
                <a:cubicBezTo>
                  <a:pt x="54" y="19"/>
                  <a:pt x="58" y="14"/>
                  <a:pt x="56" y="13"/>
                </a:cubicBezTo>
                <a:cubicBezTo>
                  <a:pt x="55" y="11"/>
                  <a:pt x="53" y="15"/>
                  <a:pt x="48" y="18"/>
                </a:cubicBezTo>
                <a:cubicBezTo>
                  <a:pt x="44" y="21"/>
                  <a:pt x="37" y="23"/>
                  <a:pt x="29" y="23"/>
                </a:cubicBezTo>
                <a:cubicBezTo>
                  <a:pt x="15" y="23"/>
                  <a:pt x="9" y="14"/>
                  <a:pt x="9" y="1"/>
                </a:cubicBezTo>
                <a:cubicBezTo>
                  <a:pt x="9" y="1"/>
                  <a:pt x="9" y="1"/>
                  <a:pt x="9" y="0"/>
                </a:cubicBezTo>
                <a:cubicBezTo>
                  <a:pt x="6" y="1"/>
                  <a:pt x="3" y="2"/>
                  <a:pt x="0" y="3"/>
                </a:cubicBezTo>
                <a:cubicBezTo>
                  <a:pt x="2" y="19"/>
                  <a:pt x="13" y="28"/>
                  <a:pt x="27" y="28"/>
                </a:cubicBezTo>
                <a:close/>
              </a:path>
            </a:pathLst>
          </a:custGeom>
          <a:solidFill>
            <a:srgbClr val="000000"/>
          </a:solidFill>
          <a:ln w="9525">
            <a:noFill/>
            <a:round/>
            <a:headEnd/>
            <a:tailEnd/>
          </a:ln>
        </p:spPr>
        <p:txBody>
          <a:bodyPr/>
          <a:lstStyle/>
          <a:p>
            <a:endParaRPr lang="zh-CN" altLang="en-US"/>
          </a:p>
        </p:txBody>
      </p:sp>
      <p:sp>
        <p:nvSpPr>
          <p:cNvPr id="3083" name="未知"/>
          <p:cNvSpPr>
            <a:spLocks noEditPoints="1"/>
          </p:cNvSpPr>
          <p:nvPr/>
        </p:nvSpPr>
        <p:spPr bwMode="auto">
          <a:xfrm>
            <a:off x="5813425" y="2774950"/>
            <a:ext cx="1147763" cy="889000"/>
          </a:xfrm>
          <a:custGeom>
            <a:avLst/>
            <a:gdLst>
              <a:gd name="T0" fmla="*/ 295 w 306"/>
              <a:gd name="T1" fmla="*/ 1 h 237"/>
              <a:gd name="T2" fmla="*/ 255 w 306"/>
              <a:gd name="T3" fmla="*/ 23 h 237"/>
              <a:gd name="T4" fmla="*/ 169 w 306"/>
              <a:gd name="T5" fmla="*/ 121 h 237"/>
              <a:gd name="T6" fmla="*/ 88 w 306"/>
              <a:gd name="T7" fmla="*/ 197 h 237"/>
              <a:gd name="T8" fmla="*/ 28 w 306"/>
              <a:gd name="T9" fmla="*/ 227 h 237"/>
              <a:gd name="T10" fmla="*/ 20 w 306"/>
              <a:gd name="T11" fmla="*/ 219 h 237"/>
              <a:gd name="T12" fmla="*/ 0 w 306"/>
              <a:gd name="T13" fmla="*/ 233 h 237"/>
              <a:gd name="T14" fmla="*/ 16 w 306"/>
              <a:gd name="T15" fmla="*/ 237 h 237"/>
              <a:gd name="T16" fmla="*/ 150 w 306"/>
              <a:gd name="T17" fmla="*/ 151 h 237"/>
              <a:gd name="T18" fmla="*/ 148 w 306"/>
              <a:gd name="T19" fmla="*/ 154 h 237"/>
              <a:gd name="T20" fmla="*/ 218 w 306"/>
              <a:gd name="T21" fmla="*/ 97 h 237"/>
              <a:gd name="T22" fmla="*/ 261 w 306"/>
              <a:gd name="T23" fmla="*/ 60 h 237"/>
              <a:gd name="T24" fmla="*/ 297 w 306"/>
              <a:gd name="T25" fmla="*/ 25 h 237"/>
              <a:gd name="T26" fmla="*/ 295 w 306"/>
              <a:gd name="T27" fmla="*/ 1 h 237"/>
              <a:gd name="T28" fmla="*/ 289 w 306"/>
              <a:gd name="T29" fmla="*/ 28 h 237"/>
              <a:gd name="T30" fmla="*/ 257 w 306"/>
              <a:gd name="T31" fmla="*/ 57 h 237"/>
              <a:gd name="T32" fmla="*/ 229 w 306"/>
              <a:gd name="T33" fmla="*/ 80 h 237"/>
              <a:gd name="T34" fmla="*/ 270 w 306"/>
              <a:gd name="T35" fmla="*/ 27 h 237"/>
              <a:gd name="T36" fmla="*/ 296 w 306"/>
              <a:gd name="T37" fmla="*/ 6 h 237"/>
              <a:gd name="T38" fmla="*/ 289 w 306"/>
              <a:gd name="T39" fmla="*/ 28 h 23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06"/>
              <a:gd name="T61" fmla="*/ 0 h 237"/>
              <a:gd name="T62" fmla="*/ 306 w 306"/>
              <a:gd name="T63" fmla="*/ 237 h 23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06" h="237">
                <a:moveTo>
                  <a:pt x="295" y="1"/>
                </a:moveTo>
                <a:cubicBezTo>
                  <a:pt x="284" y="0"/>
                  <a:pt x="268" y="11"/>
                  <a:pt x="255" y="23"/>
                </a:cubicBezTo>
                <a:cubicBezTo>
                  <a:pt x="227" y="52"/>
                  <a:pt x="209" y="72"/>
                  <a:pt x="169" y="121"/>
                </a:cubicBezTo>
                <a:cubicBezTo>
                  <a:pt x="148" y="146"/>
                  <a:pt x="122" y="173"/>
                  <a:pt x="88" y="197"/>
                </a:cubicBezTo>
                <a:cubicBezTo>
                  <a:pt x="68" y="212"/>
                  <a:pt x="41" y="228"/>
                  <a:pt x="28" y="227"/>
                </a:cubicBezTo>
                <a:cubicBezTo>
                  <a:pt x="24" y="226"/>
                  <a:pt x="21" y="224"/>
                  <a:pt x="20" y="219"/>
                </a:cubicBezTo>
                <a:cubicBezTo>
                  <a:pt x="14" y="224"/>
                  <a:pt x="7" y="229"/>
                  <a:pt x="0" y="233"/>
                </a:cubicBezTo>
                <a:cubicBezTo>
                  <a:pt x="4" y="236"/>
                  <a:pt x="9" y="237"/>
                  <a:pt x="16" y="237"/>
                </a:cubicBezTo>
                <a:cubicBezTo>
                  <a:pt x="52" y="237"/>
                  <a:pt x="115" y="187"/>
                  <a:pt x="150" y="151"/>
                </a:cubicBezTo>
                <a:cubicBezTo>
                  <a:pt x="149" y="152"/>
                  <a:pt x="148" y="153"/>
                  <a:pt x="148" y="154"/>
                </a:cubicBezTo>
                <a:cubicBezTo>
                  <a:pt x="169" y="132"/>
                  <a:pt x="191" y="105"/>
                  <a:pt x="218" y="97"/>
                </a:cubicBezTo>
                <a:cubicBezTo>
                  <a:pt x="236" y="80"/>
                  <a:pt x="245" y="73"/>
                  <a:pt x="261" y="60"/>
                </a:cubicBezTo>
                <a:cubicBezTo>
                  <a:pt x="272" y="51"/>
                  <a:pt x="287" y="38"/>
                  <a:pt x="297" y="25"/>
                </a:cubicBezTo>
                <a:cubicBezTo>
                  <a:pt x="305" y="14"/>
                  <a:pt x="306" y="2"/>
                  <a:pt x="295" y="1"/>
                </a:cubicBezTo>
                <a:close/>
                <a:moveTo>
                  <a:pt x="289" y="28"/>
                </a:moveTo>
                <a:cubicBezTo>
                  <a:pt x="284" y="34"/>
                  <a:pt x="271" y="46"/>
                  <a:pt x="257" y="57"/>
                </a:cubicBezTo>
                <a:cubicBezTo>
                  <a:pt x="248" y="65"/>
                  <a:pt x="239" y="72"/>
                  <a:pt x="229" y="80"/>
                </a:cubicBezTo>
                <a:cubicBezTo>
                  <a:pt x="243" y="61"/>
                  <a:pt x="256" y="43"/>
                  <a:pt x="270" y="27"/>
                </a:cubicBezTo>
                <a:cubicBezTo>
                  <a:pt x="279" y="14"/>
                  <a:pt x="290" y="4"/>
                  <a:pt x="296" y="6"/>
                </a:cubicBezTo>
                <a:cubicBezTo>
                  <a:pt x="300" y="8"/>
                  <a:pt x="299" y="16"/>
                  <a:pt x="289" y="28"/>
                </a:cubicBezTo>
                <a:close/>
              </a:path>
            </a:pathLst>
          </a:custGeom>
          <a:solidFill>
            <a:srgbClr val="000000"/>
          </a:solidFill>
          <a:ln w="9525">
            <a:noFill/>
            <a:round/>
            <a:headEnd/>
            <a:tailEnd/>
          </a:ln>
        </p:spPr>
        <p:txBody>
          <a:bodyPr/>
          <a:lstStyle/>
          <a:p>
            <a:endParaRPr lang="zh-CN" altLang="en-US"/>
          </a:p>
        </p:txBody>
      </p:sp>
      <p:sp>
        <p:nvSpPr>
          <p:cNvPr id="3084" name="未知"/>
          <p:cNvSpPr>
            <a:spLocks/>
          </p:cNvSpPr>
          <p:nvPr/>
        </p:nvSpPr>
        <p:spPr bwMode="auto">
          <a:xfrm>
            <a:off x="6176963" y="3757613"/>
            <a:ext cx="330200" cy="296862"/>
          </a:xfrm>
          <a:custGeom>
            <a:avLst/>
            <a:gdLst>
              <a:gd name="T0" fmla="*/ 3 w 88"/>
              <a:gd name="T1" fmla="*/ 1 h 79"/>
              <a:gd name="T2" fmla="*/ 0 w 88"/>
              <a:gd name="T3" fmla="*/ 6 h 79"/>
              <a:gd name="T4" fmla="*/ 77 w 88"/>
              <a:gd name="T5" fmla="*/ 68 h 79"/>
              <a:gd name="T6" fmla="*/ 76 w 88"/>
              <a:gd name="T7" fmla="*/ 78 h 79"/>
              <a:gd name="T8" fmla="*/ 82 w 88"/>
              <a:gd name="T9" fmla="*/ 67 h 79"/>
              <a:gd name="T10" fmla="*/ 3 w 88"/>
              <a:gd name="T11" fmla="*/ 1 h 79"/>
              <a:gd name="T12" fmla="*/ 0 60000 65536"/>
              <a:gd name="T13" fmla="*/ 0 60000 65536"/>
              <a:gd name="T14" fmla="*/ 0 60000 65536"/>
              <a:gd name="T15" fmla="*/ 0 60000 65536"/>
              <a:gd name="T16" fmla="*/ 0 60000 65536"/>
              <a:gd name="T17" fmla="*/ 0 60000 65536"/>
              <a:gd name="T18" fmla="*/ 0 w 88"/>
              <a:gd name="T19" fmla="*/ 0 h 79"/>
              <a:gd name="T20" fmla="*/ 88 w 88"/>
              <a:gd name="T21" fmla="*/ 79 h 79"/>
            </a:gdLst>
            <a:ahLst/>
            <a:cxnLst>
              <a:cxn ang="T12">
                <a:pos x="T0" y="T1"/>
              </a:cxn>
              <a:cxn ang="T13">
                <a:pos x="T2" y="T3"/>
              </a:cxn>
              <a:cxn ang="T14">
                <a:pos x="T4" y="T5"/>
              </a:cxn>
              <a:cxn ang="T15">
                <a:pos x="T6" y="T7"/>
              </a:cxn>
              <a:cxn ang="T16">
                <a:pos x="T8" y="T9"/>
              </a:cxn>
              <a:cxn ang="T17">
                <a:pos x="T10" y="T11"/>
              </a:cxn>
            </a:cxnLst>
            <a:rect l="T18" t="T19" r="T20" b="T21"/>
            <a:pathLst>
              <a:path w="88" h="79">
                <a:moveTo>
                  <a:pt x="3" y="1"/>
                </a:moveTo>
                <a:cubicBezTo>
                  <a:pt x="2" y="3"/>
                  <a:pt x="1" y="4"/>
                  <a:pt x="0" y="6"/>
                </a:cubicBezTo>
                <a:cubicBezTo>
                  <a:pt x="53" y="5"/>
                  <a:pt x="82" y="29"/>
                  <a:pt x="77" y="68"/>
                </a:cubicBezTo>
                <a:cubicBezTo>
                  <a:pt x="76" y="76"/>
                  <a:pt x="75" y="77"/>
                  <a:pt x="76" y="78"/>
                </a:cubicBezTo>
                <a:cubicBezTo>
                  <a:pt x="78" y="79"/>
                  <a:pt x="81" y="73"/>
                  <a:pt x="82" y="67"/>
                </a:cubicBezTo>
                <a:cubicBezTo>
                  <a:pt x="88" y="27"/>
                  <a:pt x="57" y="0"/>
                  <a:pt x="3" y="1"/>
                </a:cubicBezTo>
                <a:close/>
              </a:path>
            </a:pathLst>
          </a:custGeom>
          <a:solidFill>
            <a:srgbClr val="000000"/>
          </a:solidFill>
          <a:ln w="9525">
            <a:noFill/>
            <a:round/>
            <a:headEnd/>
            <a:tailEnd/>
          </a:ln>
        </p:spPr>
        <p:txBody>
          <a:bodyPr/>
          <a:lstStyle/>
          <a:p>
            <a:endParaRPr lang="zh-CN" altLang="en-US"/>
          </a:p>
        </p:txBody>
      </p:sp>
      <p:sp>
        <p:nvSpPr>
          <p:cNvPr id="3085" name="未知"/>
          <p:cNvSpPr>
            <a:spLocks noEditPoints="1"/>
          </p:cNvSpPr>
          <p:nvPr/>
        </p:nvSpPr>
        <p:spPr bwMode="auto">
          <a:xfrm>
            <a:off x="5364163" y="3746500"/>
            <a:ext cx="822325" cy="644525"/>
          </a:xfrm>
          <a:custGeom>
            <a:avLst/>
            <a:gdLst>
              <a:gd name="T0" fmla="*/ 216 w 219"/>
              <a:gd name="T1" fmla="*/ 4 h 172"/>
              <a:gd name="T2" fmla="*/ 219 w 219"/>
              <a:gd name="T3" fmla="*/ 0 h 172"/>
              <a:gd name="T4" fmla="*/ 191 w 219"/>
              <a:gd name="T5" fmla="*/ 3 h 172"/>
              <a:gd name="T6" fmla="*/ 188 w 219"/>
              <a:gd name="T7" fmla="*/ 8 h 172"/>
              <a:gd name="T8" fmla="*/ 83 w 219"/>
              <a:gd name="T9" fmla="*/ 54 h 172"/>
              <a:gd name="T10" fmla="*/ 2 w 219"/>
              <a:gd name="T11" fmla="*/ 149 h 172"/>
              <a:gd name="T12" fmla="*/ 25 w 219"/>
              <a:gd name="T13" fmla="*/ 172 h 172"/>
              <a:gd name="T14" fmla="*/ 154 w 219"/>
              <a:gd name="T15" fmla="*/ 84 h 172"/>
              <a:gd name="T16" fmla="*/ 212 w 219"/>
              <a:gd name="T17" fmla="*/ 9 h 172"/>
              <a:gd name="T18" fmla="*/ 215 w 219"/>
              <a:gd name="T19" fmla="*/ 9 h 172"/>
              <a:gd name="T20" fmla="*/ 218 w 219"/>
              <a:gd name="T21" fmla="*/ 4 h 172"/>
              <a:gd name="T22" fmla="*/ 216 w 219"/>
              <a:gd name="T23" fmla="*/ 4 h 172"/>
              <a:gd name="T24" fmla="*/ 133 w 219"/>
              <a:gd name="T25" fmla="*/ 83 h 172"/>
              <a:gd name="T26" fmla="*/ 63 w 219"/>
              <a:gd name="T27" fmla="*/ 154 h 172"/>
              <a:gd name="T28" fmla="*/ 29 w 219"/>
              <a:gd name="T29" fmla="*/ 165 h 172"/>
              <a:gd name="T30" fmla="*/ 18 w 219"/>
              <a:gd name="T31" fmla="*/ 151 h 172"/>
              <a:gd name="T32" fmla="*/ 87 w 219"/>
              <a:gd name="T33" fmla="*/ 59 h 172"/>
              <a:gd name="T34" fmla="*/ 185 w 219"/>
              <a:gd name="T35" fmla="*/ 14 h 172"/>
              <a:gd name="T36" fmla="*/ 133 w 219"/>
              <a:gd name="T37" fmla="*/ 83 h 17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9"/>
              <a:gd name="T58" fmla="*/ 0 h 172"/>
              <a:gd name="T59" fmla="*/ 219 w 219"/>
              <a:gd name="T60" fmla="*/ 172 h 17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9" h="172">
                <a:moveTo>
                  <a:pt x="216" y="4"/>
                </a:moveTo>
                <a:cubicBezTo>
                  <a:pt x="217" y="3"/>
                  <a:pt x="218" y="1"/>
                  <a:pt x="219" y="0"/>
                </a:cubicBezTo>
                <a:cubicBezTo>
                  <a:pt x="210" y="1"/>
                  <a:pt x="200" y="2"/>
                  <a:pt x="191" y="3"/>
                </a:cubicBezTo>
                <a:cubicBezTo>
                  <a:pt x="190" y="5"/>
                  <a:pt x="189" y="6"/>
                  <a:pt x="188" y="8"/>
                </a:cubicBezTo>
                <a:cubicBezTo>
                  <a:pt x="158" y="14"/>
                  <a:pt x="118" y="30"/>
                  <a:pt x="83" y="54"/>
                </a:cubicBezTo>
                <a:cubicBezTo>
                  <a:pt x="54" y="73"/>
                  <a:pt x="4" y="118"/>
                  <a:pt x="2" y="149"/>
                </a:cubicBezTo>
                <a:cubicBezTo>
                  <a:pt x="0" y="168"/>
                  <a:pt x="15" y="172"/>
                  <a:pt x="25" y="172"/>
                </a:cubicBezTo>
                <a:cubicBezTo>
                  <a:pt x="55" y="172"/>
                  <a:pt x="111" y="134"/>
                  <a:pt x="154" y="84"/>
                </a:cubicBezTo>
                <a:cubicBezTo>
                  <a:pt x="182" y="51"/>
                  <a:pt x="196" y="33"/>
                  <a:pt x="212" y="9"/>
                </a:cubicBezTo>
                <a:cubicBezTo>
                  <a:pt x="213" y="9"/>
                  <a:pt x="214" y="9"/>
                  <a:pt x="215" y="9"/>
                </a:cubicBezTo>
                <a:cubicBezTo>
                  <a:pt x="216" y="7"/>
                  <a:pt x="217" y="6"/>
                  <a:pt x="218" y="4"/>
                </a:cubicBezTo>
                <a:cubicBezTo>
                  <a:pt x="217" y="4"/>
                  <a:pt x="217" y="4"/>
                  <a:pt x="216" y="4"/>
                </a:cubicBezTo>
                <a:close/>
                <a:moveTo>
                  <a:pt x="133" y="83"/>
                </a:moveTo>
                <a:cubicBezTo>
                  <a:pt x="110" y="114"/>
                  <a:pt x="82" y="142"/>
                  <a:pt x="63" y="154"/>
                </a:cubicBezTo>
                <a:cubicBezTo>
                  <a:pt x="49" y="162"/>
                  <a:pt x="38" y="166"/>
                  <a:pt x="29" y="165"/>
                </a:cubicBezTo>
                <a:cubicBezTo>
                  <a:pt x="24" y="164"/>
                  <a:pt x="18" y="160"/>
                  <a:pt x="18" y="151"/>
                </a:cubicBezTo>
                <a:cubicBezTo>
                  <a:pt x="18" y="124"/>
                  <a:pt x="59" y="78"/>
                  <a:pt x="87" y="59"/>
                </a:cubicBezTo>
                <a:cubicBezTo>
                  <a:pt x="120" y="36"/>
                  <a:pt x="157" y="20"/>
                  <a:pt x="185" y="14"/>
                </a:cubicBezTo>
                <a:cubicBezTo>
                  <a:pt x="165" y="39"/>
                  <a:pt x="146" y="66"/>
                  <a:pt x="133" y="83"/>
                </a:cubicBezTo>
                <a:close/>
              </a:path>
            </a:pathLst>
          </a:custGeom>
          <a:solidFill>
            <a:srgbClr val="000000"/>
          </a:solidFill>
          <a:ln w="9525">
            <a:noFill/>
            <a:round/>
            <a:headEnd/>
            <a:tailEnd/>
          </a:ln>
        </p:spPr>
        <p:txBody>
          <a:bodyPr/>
          <a:lstStyle/>
          <a:p>
            <a:endParaRPr lang="zh-CN" altLang="en-US"/>
          </a:p>
        </p:txBody>
      </p:sp>
      <p:sp>
        <p:nvSpPr>
          <p:cNvPr id="3086" name="未知"/>
          <p:cNvSpPr>
            <a:spLocks/>
          </p:cNvSpPr>
          <p:nvPr/>
        </p:nvSpPr>
        <p:spPr bwMode="auto">
          <a:xfrm>
            <a:off x="6088063" y="3138488"/>
            <a:ext cx="542925" cy="619125"/>
          </a:xfrm>
          <a:custGeom>
            <a:avLst/>
            <a:gdLst>
              <a:gd name="T0" fmla="*/ 143 w 145"/>
              <a:gd name="T1" fmla="*/ 1 h 165"/>
              <a:gd name="T2" fmla="*/ 145 w 145"/>
              <a:gd name="T3" fmla="*/ 0 h 165"/>
              <a:gd name="T4" fmla="*/ 75 w 145"/>
              <a:gd name="T5" fmla="*/ 57 h 165"/>
              <a:gd name="T6" fmla="*/ 0 w 145"/>
              <a:gd name="T7" fmla="*/ 165 h 165"/>
              <a:gd name="T8" fmla="*/ 28 w 145"/>
              <a:gd name="T9" fmla="*/ 162 h 165"/>
              <a:gd name="T10" fmla="*/ 72 w 145"/>
              <a:gd name="T11" fmla="*/ 99 h 165"/>
              <a:gd name="T12" fmla="*/ 143 w 145"/>
              <a:gd name="T13" fmla="*/ 1 h 165"/>
              <a:gd name="T14" fmla="*/ 0 60000 65536"/>
              <a:gd name="T15" fmla="*/ 0 60000 65536"/>
              <a:gd name="T16" fmla="*/ 0 60000 65536"/>
              <a:gd name="T17" fmla="*/ 0 60000 65536"/>
              <a:gd name="T18" fmla="*/ 0 60000 65536"/>
              <a:gd name="T19" fmla="*/ 0 60000 65536"/>
              <a:gd name="T20" fmla="*/ 0 60000 65536"/>
              <a:gd name="T21" fmla="*/ 0 w 145"/>
              <a:gd name="T22" fmla="*/ 0 h 165"/>
              <a:gd name="T23" fmla="*/ 145 w 145"/>
              <a:gd name="T24" fmla="*/ 165 h 1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5" h="165">
                <a:moveTo>
                  <a:pt x="143" y="1"/>
                </a:moveTo>
                <a:cubicBezTo>
                  <a:pt x="144" y="1"/>
                  <a:pt x="144" y="0"/>
                  <a:pt x="145" y="0"/>
                </a:cubicBezTo>
                <a:cubicBezTo>
                  <a:pt x="118" y="8"/>
                  <a:pt x="96" y="35"/>
                  <a:pt x="75" y="57"/>
                </a:cubicBezTo>
                <a:cubicBezTo>
                  <a:pt x="58" y="81"/>
                  <a:pt x="26" y="127"/>
                  <a:pt x="0" y="165"/>
                </a:cubicBezTo>
                <a:cubicBezTo>
                  <a:pt x="9" y="164"/>
                  <a:pt x="19" y="163"/>
                  <a:pt x="28" y="162"/>
                </a:cubicBezTo>
                <a:cubicBezTo>
                  <a:pt x="39" y="146"/>
                  <a:pt x="53" y="126"/>
                  <a:pt x="72" y="99"/>
                </a:cubicBezTo>
                <a:cubicBezTo>
                  <a:pt x="92" y="71"/>
                  <a:pt x="123" y="29"/>
                  <a:pt x="143" y="1"/>
                </a:cubicBezTo>
                <a:close/>
              </a:path>
            </a:pathLst>
          </a:custGeom>
          <a:solidFill>
            <a:srgbClr val="000000"/>
          </a:solidFill>
          <a:ln w="9525">
            <a:noFill/>
            <a:round/>
            <a:headEnd/>
            <a:tailEnd/>
          </a:ln>
        </p:spPr>
        <p:txBody>
          <a:bodyPr/>
          <a:lstStyle/>
          <a:p>
            <a:endParaRPr lang="zh-CN" altLang="en-US"/>
          </a:p>
        </p:txBody>
      </p:sp>
      <p:sp>
        <p:nvSpPr>
          <p:cNvPr id="3087" name="未知"/>
          <p:cNvSpPr>
            <a:spLocks/>
          </p:cNvSpPr>
          <p:nvPr/>
        </p:nvSpPr>
        <p:spPr bwMode="auto">
          <a:xfrm>
            <a:off x="5780088" y="2794000"/>
            <a:ext cx="573087" cy="854075"/>
          </a:xfrm>
          <a:custGeom>
            <a:avLst/>
            <a:gdLst>
              <a:gd name="T0" fmla="*/ 128 w 153"/>
              <a:gd name="T1" fmla="*/ 0 h 228"/>
              <a:gd name="T2" fmla="*/ 119 w 153"/>
              <a:gd name="T3" fmla="*/ 4 h 228"/>
              <a:gd name="T4" fmla="*/ 131 w 153"/>
              <a:gd name="T5" fmla="*/ 24 h 228"/>
              <a:gd name="T6" fmla="*/ 71 w 153"/>
              <a:gd name="T7" fmla="*/ 108 h 228"/>
              <a:gd name="T8" fmla="*/ 1 w 153"/>
              <a:gd name="T9" fmla="*/ 207 h 228"/>
              <a:gd name="T10" fmla="*/ 9 w 153"/>
              <a:gd name="T11" fmla="*/ 228 h 228"/>
              <a:gd name="T12" fmla="*/ 29 w 153"/>
              <a:gd name="T13" fmla="*/ 214 h 228"/>
              <a:gd name="T14" fmla="*/ 30 w 153"/>
              <a:gd name="T15" fmla="*/ 209 h 228"/>
              <a:gd name="T16" fmla="*/ 99 w 153"/>
              <a:gd name="T17" fmla="*/ 114 h 228"/>
              <a:gd name="T18" fmla="*/ 152 w 153"/>
              <a:gd name="T19" fmla="*/ 29 h 228"/>
              <a:gd name="T20" fmla="*/ 128 w 153"/>
              <a:gd name="T21" fmla="*/ 0 h 2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3"/>
              <a:gd name="T34" fmla="*/ 0 h 228"/>
              <a:gd name="T35" fmla="*/ 153 w 153"/>
              <a:gd name="T36" fmla="*/ 228 h 2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3" h="228">
                <a:moveTo>
                  <a:pt x="128" y="0"/>
                </a:moveTo>
                <a:cubicBezTo>
                  <a:pt x="125" y="1"/>
                  <a:pt x="122" y="2"/>
                  <a:pt x="119" y="4"/>
                </a:cubicBezTo>
                <a:cubicBezTo>
                  <a:pt x="128" y="6"/>
                  <a:pt x="134" y="13"/>
                  <a:pt x="131" y="24"/>
                </a:cubicBezTo>
                <a:cubicBezTo>
                  <a:pt x="125" y="44"/>
                  <a:pt x="105" y="69"/>
                  <a:pt x="71" y="108"/>
                </a:cubicBezTo>
                <a:cubicBezTo>
                  <a:pt x="28" y="155"/>
                  <a:pt x="4" y="184"/>
                  <a:pt x="1" y="207"/>
                </a:cubicBezTo>
                <a:cubicBezTo>
                  <a:pt x="0" y="217"/>
                  <a:pt x="3" y="224"/>
                  <a:pt x="9" y="228"/>
                </a:cubicBezTo>
                <a:cubicBezTo>
                  <a:pt x="16" y="224"/>
                  <a:pt x="23" y="219"/>
                  <a:pt x="29" y="214"/>
                </a:cubicBezTo>
                <a:cubicBezTo>
                  <a:pt x="29" y="213"/>
                  <a:pt x="29" y="211"/>
                  <a:pt x="30" y="209"/>
                </a:cubicBezTo>
                <a:cubicBezTo>
                  <a:pt x="32" y="191"/>
                  <a:pt x="56" y="162"/>
                  <a:pt x="99" y="114"/>
                </a:cubicBezTo>
                <a:cubicBezTo>
                  <a:pt x="126" y="83"/>
                  <a:pt x="152" y="53"/>
                  <a:pt x="152" y="29"/>
                </a:cubicBezTo>
                <a:cubicBezTo>
                  <a:pt x="153" y="14"/>
                  <a:pt x="143" y="4"/>
                  <a:pt x="128" y="0"/>
                </a:cubicBezTo>
                <a:close/>
              </a:path>
            </a:pathLst>
          </a:custGeom>
          <a:solidFill>
            <a:srgbClr val="000000"/>
          </a:solidFill>
          <a:ln w="9525">
            <a:noFill/>
            <a:round/>
            <a:headEnd/>
            <a:tailEnd/>
          </a:ln>
        </p:spPr>
        <p:txBody>
          <a:bodyPr/>
          <a:lstStyle/>
          <a:p>
            <a:endParaRPr lang="zh-CN" altLang="en-US"/>
          </a:p>
        </p:txBody>
      </p:sp>
      <p:sp>
        <p:nvSpPr>
          <p:cNvPr id="3088" name="未知"/>
          <p:cNvSpPr>
            <a:spLocks/>
          </p:cNvSpPr>
          <p:nvPr/>
        </p:nvSpPr>
        <p:spPr bwMode="auto">
          <a:xfrm>
            <a:off x="5626100" y="2782888"/>
            <a:ext cx="633413" cy="471487"/>
          </a:xfrm>
          <a:custGeom>
            <a:avLst/>
            <a:gdLst>
              <a:gd name="T0" fmla="*/ 149 w 169"/>
              <a:gd name="T1" fmla="*/ 0 h 126"/>
              <a:gd name="T2" fmla="*/ 43 w 169"/>
              <a:gd name="T3" fmla="*/ 43 h 126"/>
              <a:gd name="T4" fmla="*/ 1 w 169"/>
              <a:gd name="T5" fmla="*/ 125 h 126"/>
              <a:gd name="T6" fmla="*/ 1 w 169"/>
              <a:gd name="T7" fmla="*/ 126 h 126"/>
              <a:gd name="T8" fmla="*/ 10 w 169"/>
              <a:gd name="T9" fmla="*/ 123 h 126"/>
              <a:gd name="T10" fmla="*/ 54 w 169"/>
              <a:gd name="T11" fmla="*/ 53 h 126"/>
              <a:gd name="T12" fmla="*/ 149 w 169"/>
              <a:gd name="T13" fmla="*/ 5 h 126"/>
              <a:gd name="T14" fmla="*/ 160 w 169"/>
              <a:gd name="T15" fmla="*/ 7 h 126"/>
              <a:gd name="T16" fmla="*/ 169 w 169"/>
              <a:gd name="T17" fmla="*/ 3 h 126"/>
              <a:gd name="T18" fmla="*/ 149 w 169"/>
              <a:gd name="T19" fmla="*/ 0 h 1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9"/>
              <a:gd name="T31" fmla="*/ 0 h 126"/>
              <a:gd name="T32" fmla="*/ 169 w 169"/>
              <a:gd name="T33" fmla="*/ 126 h 1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9" h="126">
                <a:moveTo>
                  <a:pt x="149" y="0"/>
                </a:moveTo>
                <a:cubicBezTo>
                  <a:pt x="122" y="0"/>
                  <a:pt x="77" y="13"/>
                  <a:pt x="43" y="43"/>
                </a:cubicBezTo>
                <a:cubicBezTo>
                  <a:pt x="16" y="68"/>
                  <a:pt x="0" y="101"/>
                  <a:pt x="1" y="125"/>
                </a:cubicBezTo>
                <a:cubicBezTo>
                  <a:pt x="1" y="125"/>
                  <a:pt x="1" y="126"/>
                  <a:pt x="1" y="126"/>
                </a:cubicBezTo>
                <a:cubicBezTo>
                  <a:pt x="4" y="125"/>
                  <a:pt x="7" y="124"/>
                  <a:pt x="10" y="123"/>
                </a:cubicBezTo>
                <a:cubicBezTo>
                  <a:pt x="10" y="101"/>
                  <a:pt x="31" y="75"/>
                  <a:pt x="54" y="53"/>
                </a:cubicBezTo>
                <a:cubicBezTo>
                  <a:pt x="84" y="23"/>
                  <a:pt x="121" y="5"/>
                  <a:pt x="149" y="5"/>
                </a:cubicBezTo>
                <a:cubicBezTo>
                  <a:pt x="153" y="5"/>
                  <a:pt x="157" y="6"/>
                  <a:pt x="160" y="7"/>
                </a:cubicBezTo>
                <a:cubicBezTo>
                  <a:pt x="163" y="5"/>
                  <a:pt x="166" y="4"/>
                  <a:pt x="169" y="3"/>
                </a:cubicBezTo>
                <a:cubicBezTo>
                  <a:pt x="163" y="1"/>
                  <a:pt x="156" y="0"/>
                  <a:pt x="149" y="0"/>
                </a:cubicBezTo>
                <a:close/>
              </a:path>
            </a:pathLst>
          </a:custGeom>
          <a:solidFill>
            <a:srgbClr val="000000"/>
          </a:solidFill>
          <a:ln w="9525">
            <a:noFill/>
            <a:round/>
            <a:headEnd/>
            <a:tailEnd/>
          </a:ln>
        </p:spPr>
        <p:txBody>
          <a:bodyPr/>
          <a:lstStyle/>
          <a:p>
            <a:endParaRPr lang="zh-CN" altLang="en-US"/>
          </a:p>
        </p:txBody>
      </p:sp>
      <p:sp>
        <p:nvSpPr>
          <p:cNvPr id="3089" name="未知"/>
          <p:cNvSpPr>
            <a:spLocks/>
          </p:cNvSpPr>
          <p:nvPr/>
        </p:nvSpPr>
        <p:spPr bwMode="auto">
          <a:xfrm>
            <a:off x="6510338" y="3295650"/>
            <a:ext cx="382587" cy="368300"/>
          </a:xfrm>
          <a:custGeom>
            <a:avLst/>
            <a:gdLst>
              <a:gd name="T0" fmla="*/ 32 w 102"/>
              <a:gd name="T1" fmla="*/ 93 h 98"/>
              <a:gd name="T2" fmla="*/ 24 w 102"/>
              <a:gd name="T3" fmla="*/ 83 h 98"/>
              <a:gd name="T4" fmla="*/ 56 w 102"/>
              <a:gd name="T5" fmla="*/ 35 h 98"/>
              <a:gd name="T6" fmla="*/ 96 w 102"/>
              <a:gd name="T7" fmla="*/ 5 h 98"/>
              <a:gd name="T8" fmla="*/ 102 w 102"/>
              <a:gd name="T9" fmla="*/ 2 h 98"/>
              <a:gd name="T10" fmla="*/ 93 w 102"/>
              <a:gd name="T11" fmla="*/ 0 h 98"/>
              <a:gd name="T12" fmla="*/ 48 w 102"/>
              <a:gd name="T13" fmla="*/ 14 h 98"/>
              <a:gd name="T14" fmla="*/ 22 w 102"/>
              <a:gd name="T15" fmla="*/ 30 h 98"/>
              <a:gd name="T16" fmla="*/ 5 w 102"/>
              <a:gd name="T17" fmla="*/ 44 h 98"/>
              <a:gd name="T18" fmla="*/ 1 w 102"/>
              <a:gd name="T19" fmla="*/ 51 h 98"/>
              <a:gd name="T20" fmla="*/ 8 w 102"/>
              <a:gd name="T21" fmla="*/ 47 h 98"/>
              <a:gd name="T22" fmla="*/ 18 w 102"/>
              <a:gd name="T23" fmla="*/ 38 h 98"/>
              <a:gd name="T24" fmla="*/ 18 w 102"/>
              <a:gd name="T25" fmla="*/ 39 h 98"/>
              <a:gd name="T26" fmla="*/ 1 w 102"/>
              <a:gd name="T27" fmla="*/ 74 h 98"/>
              <a:gd name="T28" fmla="*/ 28 w 102"/>
              <a:gd name="T29" fmla="*/ 98 h 98"/>
              <a:gd name="T30" fmla="*/ 31 w 102"/>
              <a:gd name="T31" fmla="*/ 98 h 98"/>
              <a:gd name="T32" fmla="*/ 33 w 102"/>
              <a:gd name="T33" fmla="*/ 93 h 98"/>
              <a:gd name="T34" fmla="*/ 32 w 102"/>
              <a:gd name="T35" fmla="*/ 93 h 9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2"/>
              <a:gd name="T55" fmla="*/ 0 h 98"/>
              <a:gd name="T56" fmla="*/ 102 w 102"/>
              <a:gd name="T57" fmla="*/ 98 h 9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2" h="98">
                <a:moveTo>
                  <a:pt x="32" y="93"/>
                </a:moveTo>
                <a:cubicBezTo>
                  <a:pt x="26" y="93"/>
                  <a:pt x="24" y="89"/>
                  <a:pt x="24" y="83"/>
                </a:cubicBezTo>
                <a:cubicBezTo>
                  <a:pt x="26" y="72"/>
                  <a:pt x="40" y="51"/>
                  <a:pt x="56" y="35"/>
                </a:cubicBezTo>
                <a:cubicBezTo>
                  <a:pt x="72" y="20"/>
                  <a:pt x="82" y="11"/>
                  <a:pt x="96" y="5"/>
                </a:cubicBezTo>
                <a:cubicBezTo>
                  <a:pt x="100" y="3"/>
                  <a:pt x="102" y="3"/>
                  <a:pt x="102" y="2"/>
                </a:cubicBezTo>
                <a:cubicBezTo>
                  <a:pt x="102" y="0"/>
                  <a:pt x="97" y="0"/>
                  <a:pt x="93" y="0"/>
                </a:cubicBezTo>
                <a:cubicBezTo>
                  <a:pt x="81" y="0"/>
                  <a:pt x="64" y="6"/>
                  <a:pt x="48" y="14"/>
                </a:cubicBezTo>
                <a:cubicBezTo>
                  <a:pt x="37" y="20"/>
                  <a:pt x="29" y="25"/>
                  <a:pt x="22" y="30"/>
                </a:cubicBezTo>
                <a:cubicBezTo>
                  <a:pt x="16" y="34"/>
                  <a:pt x="9" y="40"/>
                  <a:pt x="5" y="44"/>
                </a:cubicBezTo>
                <a:cubicBezTo>
                  <a:pt x="3" y="46"/>
                  <a:pt x="0" y="49"/>
                  <a:pt x="1" y="51"/>
                </a:cubicBezTo>
                <a:cubicBezTo>
                  <a:pt x="2" y="52"/>
                  <a:pt x="4" y="51"/>
                  <a:pt x="8" y="47"/>
                </a:cubicBezTo>
                <a:cubicBezTo>
                  <a:pt x="12" y="44"/>
                  <a:pt x="14" y="42"/>
                  <a:pt x="18" y="38"/>
                </a:cubicBezTo>
                <a:cubicBezTo>
                  <a:pt x="18" y="39"/>
                  <a:pt x="18" y="39"/>
                  <a:pt x="18" y="39"/>
                </a:cubicBezTo>
                <a:cubicBezTo>
                  <a:pt x="8" y="50"/>
                  <a:pt x="1" y="63"/>
                  <a:pt x="1" y="74"/>
                </a:cubicBezTo>
                <a:cubicBezTo>
                  <a:pt x="0" y="90"/>
                  <a:pt x="11" y="98"/>
                  <a:pt x="28" y="98"/>
                </a:cubicBezTo>
                <a:cubicBezTo>
                  <a:pt x="29" y="98"/>
                  <a:pt x="30" y="98"/>
                  <a:pt x="31" y="98"/>
                </a:cubicBezTo>
                <a:cubicBezTo>
                  <a:pt x="31" y="96"/>
                  <a:pt x="32" y="94"/>
                  <a:pt x="33" y="93"/>
                </a:cubicBezTo>
                <a:cubicBezTo>
                  <a:pt x="33" y="93"/>
                  <a:pt x="32" y="93"/>
                  <a:pt x="32" y="93"/>
                </a:cubicBezTo>
                <a:close/>
              </a:path>
            </a:pathLst>
          </a:custGeom>
          <a:solidFill>
            <a:srgbClr val="000000"/>
          </a:solidFill>
          <a:ln w="9525">
            <a:noFill/>
            <a:round/>
            <a:headEnd/>
            <a:tailEnd/>
          </a:ln>
        </p:spPr>
        <p:txBody>
          <a:bodyPr/>
          <a:lstStyle/>
          <a:p>
            <a:endParaRPr lang="zh-CN" altLang="en-US"/>
          </a:p>
        </p:txBody>
      </p:sp>
      <p:sp>
        <p:nvSpPr>
          <p:cNvPr id="3090" name="未知"/>
          <p:cNvSpPr>
            <a:spLocks/>
          </p:cNvSpPr>
          <p:nvPr/>
        </p:nvSpPr>
        <p:spPr bwMode="auto">
          <a:xfrm>
            <a:off x="6627813" y="3295650"/>
            <a:ext cx="360362" cy="368300"/>
          </a:xfrm>
          <a:custGeom>
            <a:avLst/>
            <a:gdLst>
              <a:gd name="T0" fmla="*/ 64 w 96"/>
              <a:gd name="T1" fmla="*/ 68 h 98"/>
              <a:gd name="T2" fmla="*/ 64 w 96"/>
              <a:gd name="T3" fmla="*/ 68 h 98"/>
              <a:gd name="T4" fmla="*/ 72 w 96"/>
              <a:gd name="T5" fmla="*/ 59 h 98"/>
              <a:gd name="T6" fmla="*/ 95 w 96"/>
              <a:gd name="T7" fmla="*/ 23 h 98"/>
              <a:gd name="T8" fmla="*/ 88 w 96"/>
              <a:gd name="T9" fmla="*/ 4 h 98"/>
              <a:gd name="T10" fmla="*/ 80 w 96"/>
              <a:gd name="T11" fmla="*/ 1 h 98"/>
              <a:gd name="T12" fmla="*/ 81 w 96"/>
              <a:gd name="T13" fmla="*/ 9 h 98"/>
              <a:gd name="T14" fmla="*/ 79 w 96"/>
              <a:gd name="T15" fmla="*/ 22 h 98"/>
              <a:gd name="T16" fmla="*/ 62 w 96"/>
              <a:gd name="T17" fmla="*/ 36 h 98"/>
              <a:gd name="T18" fmla="*/ 52 w 96"/>
              <a:gd name="T19" fmla="*/ 59 h 98"/>
              <a:gd name="T20" fmla="*/ 51 w 96"/>
              <a:gd name="T21" fmla="*/ 60 h 98"/>
              <a:gd name="T22" fmla="*/ 2 w 96"/>
              <a:gd name="T23" fmla="*/ 93 h 98"/>
              <a:gd name="T24" fmla="*/ 0 w 96"/>
              <a:gd name="T25" fmla="*/ 98 h 98"/>
              <a:gd name="T26" fmla="*/ 54 w 96"/>
              <a:gd name="T27" fmla="*/ 75 h 98"/>
              <a:gd name="T28" fmla="*/ 59 w 96"/>
              <a:gd name="T29" fmla="*/ 71 h 98"/>
              <a:gd name="T30" fmla="*/ 60 w 96"/>
              <a:gd name="T31" fmla="*/ 72 h 98"/>
              <a:gd name="T32" fmla="*/ 64 w 96"/>
              <a:gd name="T33" fmla="*/ 68 h 9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6"/>
              <a:gd name="T52" fmla="*/ 0 h 98"/>
              <a:gd name="T53" fmla="*/ 96 w 96"/>
              <a:gd name="T54" fmla="*/ 98 h 9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6" h="98">
                <a:moveTo>
                  <a:pt x="64" y="68"/>
                </a:moveTo>
                <a:cubicBezTo>
                  <a:pt x="64" y="68"/>
                  <a:pt x="64" y="68"/>
                  <a:pt x="64" y="68"/>
                </a:cubicBezTo>
                <a:cubicBezTo>
                  <a:pt x="67" y="65"/>
                  <a:pt x="69" y="62"/>
                  <a:pt x="72" y="59"/>
                </a:cubicBezTo>
                <a:cubicBezTo>
                  <a:pt x="85" y="47"/>
                  <a:pt x="93" y="34"/>
                  <a:pt x="95" y="23"/>
                </a:cubicBezTo>
                <a:cubicBezTo>
                  <a:pt x="96" y="15"/>
                  <a:pt x="93" y="8"/>
                  <a:pt x="88" y="4"/>
                </a:cubicBezTo>
                <a:cubicBezTo>
                  <a:pt x="86" y="2"/>
                  <a:pt x="83" y="0"/>
                  <a:pt x="80" y="1"/>
                </a:cubicBezTo>
                <a:cubicBezTo>
                  <a:pt x="79" y="2"/>
                  <a:pt x="81" y="3"/>
                  <a:pt x="81" y="9"/>
                </a:cubicBezTo>
                <a:cubicBezTo>
                  <a:pt x="81" y="12"/>
                  <a:pt x="81" y="18"/>
                  <a:pt x="79" y="22"/>
                </a:cubicBezTo>
                <a:cubicBezTo>
                  <a:pt x="76" y="24"/>
                  <a:pt x="68" y="28"/>
                  <a:pt x="62" y="36"/>
                </a:cubicBezTo>
                <a:cubicBezTo>
                  <a:pt x="55" y="46"/>
                  <a:pt x="53" y="54"/>
                  <a:pt x="52" y="59"/>
                </a:cubicBezTo>
                <a:cubicBezTo>
                  <a:pt x="52" y="60"/>
                  <a:pt x="52" y="60"/>
                  <a:pt x="51" y="60"/>
                </a:cubicBezTo>
                <a:cubicBezTo>
                  <a:pt x="35" y="78"/>
                  <a:pt x="14" y="92"/>
                  <a:pt x="2" y="93"/>
                </a:cubicBezTo>
                <a:cubicBezTo>
                  <a:pt x="1" y="94"/>
                  <a:pt x="0" y="96"/>
                  <a:pt x="0" y="98"/>
                </a:cubicBezTo>
                <a:cubicBezTo>
                  <a:pt x="19" y="97"/>
                  <a:pt x="40" y="85"/>
                  <a:pt x="54" y="75"/>
                </a:cubicBezTo>
                <a:cubicBezTo>
                  <a:pt x="56" y="74"/>
                  <a:pt x="58" y="73"/>
                  <a:pt x="59" y="71"/>
                </a:cubicBezTo>
                <a:cubicBezTo>
                  <a:pt x="60" y="72"/>
                  <a:pt x="60" y="72"/>
                  <a:pt x="60" y="72"/>
                </a:cubicBezTo>
                <a:cubicBezTo>
                  <a:pt x="61" y="70"/>
                  <a:pt x="62" y="69"/>
                  <a:pt x="64" y="68"/>
                </a:cubicBezTo>
                <a:close/>
              </a:path>
            </a:pathLst>
          </a:custGeom>
          <a:solidFill>
            <a:srgbClr val="000000"/>
          </a:solidFill>
          <a:ln w="9525">
            <a:noFill/>
            <a:round/>
            <a:headEnd/>
            <a:tailEnd/>
          </a:ln>
        </p:spPr>
        <p:txBody>
          <a:bodyPr/>
          <a:lstStyle/>
          <a:p>
            <a:endParaRPr lang="zh-CN" altLang="en-US"/>
          </a:p>
        </p:txBody>
      </p:sp>
      <p:sp>
        <p:nvSpPr>
          <p:cNvPr id="3091" name="未知"/>
          <p:cNvSpPr>
            <a:spLocks/>
          </p:cNvSpPr>
          <p:nvPr/>
        </p:nvSpPr>
        <p:spPr bwMode="auto">
          <a:xfrm>
            <a:off x="7013575" y="3300413"/>
            <a:ext cx="333375" cy="195262"/>
          </a:xfrm>
          <a:custGeom>
            <a:avLst/>
            <a:gdLst>
              <a:gd name="T0" fmla="*/ 78 w 89"/>
              <a:gd name="T1" fmla="*/ 0 h 52"/>
              <a:gd name="T2" fmla="*/ 46 w 89"/>
              <a:gd name="T3" fmla="*/ 12 h 52"/>
              <a:gd name="T4" fmla="*/ 8 w 89"/>
              <a:gd name="T5" fmla="*/ 42 h 52"/>
              <a:gd name="T6" fmla="*/ 2 w 89"/>
              <a:gd name="T7" fmla="*/ 51 h 52"/>
              <a:gd name="T8" fmla="*/ 10 w 89"/>
              <a:gd name="T9" fmla="*/ 47 h 52"/>
              <a:gd name="T10" fmla="*/ 29 w 89"/>
              <a:gd name="T11" fmla="*/ 30 h 52"/>
              <a:gd name="T12" fmla="*/ 53 w 89"/>
              <a:gd name="T13" fmla="*/ 14 h 52"/>
              <a:gd name="T14" fmla="*/ 49 w 89"/>
              <a:gd name="T15" fmla="*/ 18 h 52"/>
              <a:gd name="T16" fmla="*/ 88 w 89"/>
              <a:gd name="T17" fmla="*/ 4 h 52"/>
              <a:gd name="T18" fmla="*/ 78 w 89"/>
              <a:gd name="T19" fmla="*/ 0 h 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9"/>
              <a:gd name="T31" fmla="*/ 0 h 52"/>
              <a:gd name="T32" fmla="*/ 89 w 89"/>
              <a:gd name="T33" fmla="*/ 52 h 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9" h="52">
                <a:moveTo>
                  <a:pt x="78" y="0"/>
                </a:moveTo>
                <a:cubicBezTo>
                  <a:pt x="68" y="0"/>
                  <a:pt x="61" y="2"/>
                  <a:pt x="46" y="12"/>
                </a:cubicBezTo>
                <a:cubicBezTo>
                  <a:pt x="33" y="21"/>
                  <a:pt x="14" y="37"/>
                  <a:pt x="8" y="42"/>
                </a:cubicBezTo>
                <a:cubicBezTo>
                  <a:pt x="2" y="48"/>
                  <a:pt x="0" y="50"/>
                  <a:pt x="2" y="51"/>
                </a:cubicBezTo>
                <a:cubicBezTo>
                  <a:pt x="3" y="52"/>
                  <a:pt x="5" y="51"/>
                  <a:pt x="10" y="47"/>
                </a:cubicBezTo>
                <a:cubicBezTo>
                  <a:pt x="15" y="42"/>
                  <a:pt x="21" y="37"/>
                  <a:pt x="29" y="30"/>
                </a:cubicBezTo>
                <a:cubicBezTo>
                  <a:pt x="38" y="24"/>
                  <a:pt x="49" y="16"/>
                  <a:pt x="53" y="14"/>
                </a:cubicBezTo>
                <a:cubicBezTo>
                  <a:pt x="52" y="15"/>
                  <a:pt x="50" y="16"/>
                  <a:pt x="49" y="18"/>
                </a:cubicBezTo>
                <a:cubicBezTo>
                  <a:pt x="61" y="15"/>
                  <a:pt x="75" y="9"/>
                  <a:pt x="88" y="4"/>
                </a:cubicBezTo>
                <a:cubicBezTo>
                  <a:pt x="89" y="1"/>
                  <a:pt x="86" y="0"/>
                  <a:pt x="78" y="0"/>
                </a:cubicBezTo>
                <a:close/>
              </a:path>
            </a:pathLst>
          </a:custGeom>
          <a:solidFill>
            <a:srgbClr val="000000"/>
          </a:solidFill>
          <a:ln w="9525">
            <a:noFill/>
            <a:round/>
            <a:headEnd/>
            <a:tailEnd/>
          </a:ln>
        </p:spPr>
        <p:txBody>
          <a:bodyPr/>
          <a:lstStyle/>
          <a:p>
            <a:endParaRPr lang="zh-CN" altLang="en-US"/>
          </a:p>
        </p:txBody>
      </p:sp>
      <p:sp>
        <p:nvSpPr>
          <p:cNvPr id="3092" name="未知"/>
          <p:cNvSpPr>
            <a:spLocks/>
          </p:cNvSpPr>
          <p:nvPr/>
        </p:nvSpPr>
        <p:spPr bwMode="auto">
          <a:xfrm>
            <a:off x="7024688" y="3302000"/>
            <a:ext cx="319087" cy="338138"/>
          </a:xfrm>
          <a:custGeom>
            <a:avLst/>
            <a:gdLst>
              <a:gd name="T0" fmla="*/ 32 w 85"/>
              <a:gd name="T1" fmla="*/ 68 h 90"/>
              <a:gd name="T2" fmla="*/ 53 w 85"/>
              <a:gd name="T3" fmla="*/ 38 h 90"/>
              <a:gd name="T4" fmla="*/ 81 w 85"/>
              <a:gd name="T5" fmla="*/ 4 h 90"/>
              <a:gd name="T6" fmla="*/ 85 w 85"/>
              <a:gd name="T7" fmla="*/ 0 h 90"/>
              <a:gd name="T8" fmla="*/ 46 w 85"/>
              <a:gd name="T9" fmla="*/ 14 h 90"/>
              <a:gd name="T10" fmla="*/ 11 w 85"/>
              <a:gd name="T11" fmla="*/ 54 h 90"/>
              <a:gd name="T12" fmla="*/ 1 w 85"/>
              <a:gd name="T13" fmla="*/ 76 h 90"/>
              <a:gd name="T14" fmla="*/ 9 w 85"/>
              <a:gd name="T15" fmla="*/ 90 h 90"/>
              <a:gd name="T16" fmla="*/ 31 w 85"/>
              <a:gd name="T17" fmla="*/ 76 h 90"/>
              <a:gd name="T18" fmla="*/ 32 w 85"/>
              <a:gd name="T19" fmla="*/ 68 h 9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5"/>
              <a:gd name="T31" fmla="*/ 0 h 90"/>
              <a:gd name="T32" fmla="*/ 85 w 85"/>
              <a:gd name="T33" fmla="*/ 90 h 9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5" h="90">
                <a:moveTo>
                  <a:pt x="32" y="68"/>
                </a:moveTo>
                <a:cubicBezTo>
                  <a:pt x="35" y="62"/>
                  <a:pt x="44" y="50"/>
                  <a:pt x="53" y="38"/>
                </a:cubicBezTo>
                <a:cubicBezTo>
                  <a:pt x="64" y="25"/>
                  <a:pt x="74" y="12"/>
                  <a:pt x="81" y="4"/>
                </a:cubicBezTo>
                <a:cubicBezTo>
                  <a:pt x="83" y="2"/>
                  <a:pt x="84" y="1"/>
                  <a:pt x="85" y="0"/>
                </a:cubicBezTo>
                <a:cubicBezTo>
                  <a:pt x="72" y="5"/>
                  <a:pt x="58" y="11"/>
                  <a:pt x="46" y="14"/>
                </a:cubicBezTo>
                <a:cubicBezTo>
                  <a:pt x="31" y="28"/>
                  <a:pt x="21" y="40"/>
                  <a:pt x="11" y="54"/>
                </a:cubicBezTo>
                <a:cubicBezTo>
                  <a:pt x="6" y="60"/>
                  <a:pt x="1" y="69"/>
                  <a:pt x="1" y="76"/>
                </a:cubicBezTo>
                <a:cubicBezTo>
                  <a:pt x="0" y="83"/>
                  <a:pt x="4" y="88"/>
                  <a:pt x="9" y="90"/>
                </a:cubicBezTo>
                <a:cubicBezTo>
                  <a:pt x="17" y="85"/>
                  <a:pt x="24" y="80"/>
                  <a:pt x="31" y="76"/>
                </a:cubicBezTo>
                <a:cubicBezTo>
                  <a:pt x="31" y="74"/>
                  <a:pt x="31" y="71"/>
                  <a:pt x="32" y="68"/>
                </a:cubicBezTo>
                <a:close/>
              </a:path>
            </a:pathLst>
          </a:custGeom>
          <a:solidFill>
            <a:srgbClr val="000000"/>
          </a:solidFill>
          <a:ln w="9525">
            <a:noFill/>
            <a:round/>
            <a:headEnd/>
            <a:tailEnd/>
          </a:ln>
        </p:spPr>
        <p:txBody>
          <a:bodyPr/>
          <a:lstStyle/>
          <a:p>
            <a:endParaRPr lang="zh-CN" altLang="en-US"/>
          </a:p>
        </p:txBody>
      </p:sp>
      <p:sp>
        <p:nvSpPr>
          <p:cNvPr id="3093" name="未知"/>
          <p:cNvSpPr>
            <a:spLocks/>
          </p:cNvSpPr>
          <p:nvPr/>
        </p:nvSpPr>
        <p:spPr bwMode="auto">
          <a:xfrm>
            <a:off x="7058025" y="3282950"/>
            <a:ext cx="623888" cy="365125"/>
          </a:xfrm>
          <a:custGeom>
            <a:avLst/>
            <a:gdLst>
              <a:gd name="T0" fmla="*/ 152 w 166"/>
              <a:gd name="T1" fmla="*/ 0 h 97"/>
              <a:gd name="T2" fmla="*/ 136 w 166"/>
              <a:gd name="T3" fmla="*/ 6 h 97"/>
              <a:gd name="T4" fmla="*/ 77 w 166"/>
              <a:gd name="T5" fmla="*/ 53 h 97"/>
              <a:gd name="T6" fmla="*/ 36 w 166"/>
              <a:gd name="T7" fmla="*/ 82 h 97"/>
              <a:gd name="T8" fmla="*/ 23 w 166"/>
              <a:gd name="T9" fmla="*/ 83 h 97"/>
              <a:gd name="T10" fmla="*/ 22 w 166"/>
              <a:gd name="T11" fmla="*/ 81 h 97"/>
              <a:gd name="T12" fmla="*/ 0 w 166"/>
              <a:gd name="T13" fmla="*/ 95 h 97"/>
              <a:gd name="T14" fmla="*/ 10 w 166"/>
              <a:gd name="T15" fmla="*/ 97 h 97"/>
              <a:gd name="T16" fmla="*/ 68 w 166"/>
              <a:gd name="T17" fmla="*/ 66 h 97"/>
              <a:gd name="T18" fmla="*/ 109 w 166"/>
              <a:gd name="T19" fmla="*/ 35 h 97"/>
              <a:gd name="T20" fmla="*/ 108 w 166"/>
              <a:gd name="T21" fmla="*/ 35 h 97"/>
              <a:gd name="T22" fmla="*/ 109 w 166"/>
              <a:gd name="T23" fmla="*/ 35 h 97"/>
              <a:gd name="T24" fmla="*/ 112 w 166"/>
              <a:gd name="T25" fmla="*/ 32 h 97"/>
              <a:gd name="T26" fmla="*/ 113 w 166"/>
              <a:gd name="T27" fmla="*/ 32 h 97"/>
              <a:gd name="T28" fmla="*/ 112 w 166"/>
              <a:gd name="T29" fmla="*/ 33 h 97"/>
              <a:gd name="T30" fmla="*/ 153 w 166"/>
              <a:gd name="T31" fmla="*/ 16 h 97"/>
              <a:gd name="T32" fmla="*/ 160 w 166"/>
              <a:gd name="T33" fmla="*/ 8 h 97"/>
              <a:gd name="T34" fmla="*/ 152 w 166"/>
              <a:gd name="T35" fmla="*/ 0 h 9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6"/>
              <a:gd name="T55" fmla="*/ 0 h 97"/>
              <a:gd name="T56" fmla="*/ 166 w 166"/>
              <a:gd name="T57" fmla="*/ 97 h 9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6" h="97">
                <a:moveTo>
                  <a:pt x="152" y="0"/>
                </a:moveTo>
                <a:cubicBezTo>
                  <a:pt x="143" y="0"/>
                  <a:pt x="140" y="2"/>
                  <a:pt x="136" y="6"/>
                </a:cubicBezTo>
                <a:cubicBezTo>
                  <a:pt x="118" y="19"/>
                  <a:pt x="103" y="33"/>
                  <a:pt x="77" y="53"/>
                </a:cubicBezTo>
                <a:cubicBezTo>
                  <a:pt x="60" y="66"/>
                  <a:pt x="48" y="75"/>
                  <a:pt x="36" y="82"/>
                </a:cubicBezTo>
                <a:cubicBezTo>
                  <a:pt x="30" y="84"/>
                  <a:pt x="25" y="85"/>
                  <a:pt x="23" y="83"/>
                </a:cubicBezTo>
                <a:cubicBezTo>
                  <a:pt x="22" y="82"/>
                  <a:pt x="22" y="81"/>
                  <a:pt x="22" y="81"/>
                </a:cubicBezTo>
                <a:cubicBezTo>
                  <a:pt x="15" y="85"/>
                  <a:pt x="8" y="90"/>
                  <a:pt x="0" y="95"/>
                </a:cubicBezTo>
                <a:cubicBezTo>
                  <a:pt x="3" y="96"/>
                  <a:pt x="6" y="97"/>
                  <a:pt x="10" y="97"/>
                </a:cubicBezTo>
                <a:cubicBezTo>
                  <a:pt x="26" y="97"/>
                  <a:pt x="46" y="83"/>
                  <a:pt x="68" y="66"/>
                </a:cubicBezTo>
                <a:cubicBezTo>
                  <a:pt x="81" y="57"/>
                  <a:pt x="98" y="44"/>
                  <a:pt x="109" y="35"/>
                </a:cubicBezTo>
                <a:cubicBezTo>
                  <a:pt x="108" y="35"/>
                  <a:pt x="108" y="35"/>
                  <a:pt x="108" y="35"/>
                </a:cubicBezTo>
                <a:cubicBezTo>
                  <a:pt x="108" y="35"/>
                  <a:pt x="108" y="35"/>
                  <a:pt x="109" y="35"/>
                </a:cubicBezTo>
                <a:cubicBezTo>
                  <a:pt x="110" y="34"/>
                  <a:pt x="111" y="33"/>
                  <a:pt x="112" y="32"/>
                </a:cubicBezTo>
                <a:cubicBezTo>
                  <a:pt x="113" y="32"/>
                  <a:pt x="113" y="32"/>
                  <a:pt x="113" y="32"/>
                </a:cubicBezTo>
                <a:cubicBezTo>
                  <a:pt x="112" y="33"/>
                  <a:pt x="112" y="33"/>
                  <a:pt x="112" y="33"/>
                </a:cubicBezTo>
                <a:cubicBezTo>
                  <a:pt x="126" y="27"/>
                  <a:pt x="139" y="21"/>
                  <a:pt x="153" y="16"/>
                </a:cubicBezTo>
                <a:cubicBezTo>
                  <a:pt x="155" y="14"/>
                  <a:pt x="158" y="11"/>
                  <a:pt x="160" y="8"/>
                </a:cubicBezTo>
                <a:cubicBezTo>
                  <a:pt x="166" y="1"/>
                  <a:pt x="161" y="0"/>
                  <a:pt x="152" y="0"/>
                </a:cubicBezTo>
                <a:close/>
              </a:path>
            </a:pathLst>
          </a:custGeom>
          <a:solidFill>
            <a:srgbClr val="000000"/>
          </a:solidFill>
          <a:ln w="9525">
            <a:noFill/>
            <a:round/>
            <a:headEnd/>
            <a:tailEnd/>
          </a:ln>
        </p:spPr>
        <p:txBody>
          <a:bodyPr/>
          <a:lstStyle/>
          <a:p>
            <a:endParaRPr lang="zh-CN" altLang="en-US"/>
          </a:p>
        </p:txBody>
      </p:sp>
      <p:sp>
        <p:nvSpPr>
          <p:cNvPr id="3094" name="未知"/>
          <p:cNvSpPr>
            <a:spLocks/>
          </p:cNvSpPr>
          <p:nvPr/>
        </p:nvSpPr>
        <p:spPr bwMode="auto">
          <a:xfrm>
            <a:off x="7351713" y="3330575"/>
            <a:ext cx="280987" cy="296863"/>
          </a:xfrm>
          <a:custGeom>
            <a:avLst/>
            <a:gdLst>
              <a:gd name="T0" fmla="*/ 33 w 75"/>
              <a:gd name="T1" fmla="*/ 55 h 79"/>
              <a:gd name="T2" fmla="*/ 53 w 75"/>
              <a:gd name="T3" fmla="*/ 27 h 79"/>
              <a:gd name="T4" fmla="*/ 75 w 75"/>
              <a:gd name="T5" fmla="*/ 0 h 79"/>
              <a:gd name="T6" fmla="*/ 34 w 75"/>
              <a:gd name="T7" fmla="*/ 17 h 79"/>
              <a:gd name="T8" fmla="*/ 9 w 75"/>
              <a:gd name="T9" fmla="*/ 45 h 79"/>
              <a:gd name="T10" fmla="*/ 0 w 75"/>
              <a:gd name="T11" fmla="*/ 67 h 79"/>
              <a:gd name="T12" fmla="*/ 9 w 75"/>
              <a:gd name="T13" fmla="*/ 79 h 79"/>
              <a:gd name="T14" fmla="*/ 30 w 75"/>
              <a:gd name="T15" fmla="*/ 65 h 79"/>
              <a:gd name="T16" fmla="*/ 33 w 75"/>
              <a:gd name="T17" fmla="*/ 55 h 7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79"/>
              <a:gd name="T29" fmla="*/ 75 w 75"/>
              <a:gd name="T30" fmla="*/ 79 h 7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79">
                <a:moveTo>
                  <a:pt x="33" y="55"/>
                </a:moveTo>
                <a:cubicBezTo>
                  <a:pt x="36" y="49"/>
                  <a:pt x="43" y="39"/>
                  <a:pt x="53" y="27"/>
                </a:cubicBezTo>
                <a:cubicBezTo>
                  <a:pt x="61" y="16"/>
                  <a:pt x="68" y="9"/>
                  <a:pt x="75" y="0"/>
                </a:cubicBezTo>
                <a:cubicBezTo>
                  <a:pt x="61" y="5"/>
                  <a:pt x="48" y="11"/>
                  <a:pt x="34" y="17"/>
                </a:cubicBezTo>
                <a:cubicBezTo>
                  <a:pt x="25" y="26"/>
                  <a:pt x="15" y="36"/>
                  <a:pt x="9" y="45"/>
                </a:cubicBezTo>
                <a:cubicBezTo>
                  <a:pt x="4" y="52"/>
                  <a:pt x="0" y="60"/>
                  <a:pt x="0" y="67"/>
                </a:cubicBezTo>
                <a:cubicBezTo>
                  <a:pt x="0" y="73"/>
                  <a:pt x="3" y="78"/>
                  <a:pt x="9" y="79"/>
                </a:cubicBezTo>
                <a:cubicBezTo>
                  <a:pt x="16" y="74"/>
                  <a:pt x="23" y="69"/>
                  <a:pt x="30" y="65"/>
                </a:cubicBezTo>
                <a:cubicBezTo>
                  <a:pt x="29" y="62"/>
                  <a:pt x="30" y="59"/>
                  <a:pt x="33" y="55"/>
                </a:cubicBezTo>
                <a:close/>
              </a:path>
            </a:pathLst>
          </a:custGeom>
          <a:solidFill>
            <a:srgbClr val="000000"/>
          </a:solidFill>
          <a:ln w="9525">
            <a:noFill/>
            <a:round/>
            <a:headEnd/>
            <a:tailEnd/>
          </a:ln>
        </p:spPr>
        <p:txBody>
          <a:bodyPr/>
          <a:lstStyle/>
          <a:p>
            <a:endParaRPr lang="zh-CN" altLang="en-US"/>
          </a:p>
        </p:txBody>
      </p:sp>
      <p:sp>
        <p:nvSpPr>
          <p:cNvPr id="3095" name="未知"/>
          <p:cNvSpPr>
            <a:spLocks/>
          </p:cNvSpPr>
          <p:nvPr/>
        </p:nvSpPr>
        <p:spPr bwMode="auto">
          <a:xfrm>
            <a:off x="7385050" y="3409950"/>
            <a:ext cx="355600" cy="225425"/>
          </a:xfrm>
          <a:custGeom>
            <a:avLst/>
            <a:gdLst>
              <a:gd name="T0" fmla="*/ 93 w 95"/>
              <a:gd name="T1" fmla="*/ 2 h 60"/>
              <a:gd name="T2" fmla="*/ 85 w 95"/>
              <a:gd name="T3" fmla="*/ 6 h 60"/>
              <a:gd name="T4" fmla="*/ 59 w 95"/>
              <a:gd name="T5" fmla="*/ 28 h 60"/>
              <a:gd name="T6" fmla="*/ 34 w 95"/>
              <a:gd name="T7" fmla="*/ 45 h 60"/>
              <a:gd name="T8" fmla="*/ 22 w 95"/>
              <a:gd name="T9" fmla="*/ 46 h 60"/>
              <a:gd name="T10" fmla="*/ 21 w 95"/>
              <a:gd name="T11" fmla="*/ 44 h 60"/>
              <a:gd name="T12" fmla="*/ 0 w 95"/>
              <a:gd name="T13" fmla="*/ 58 h 60"/>
              <a:gd name="T14" fmla="*/ 8 w 95"/>
              <a:gd name="T15" fmla="*/ 60 h 60"/>
              <a:gd name="T16" fmla="*/ 55 w 95"/>
              <a:gd name="T17" fmla="*/ 38 h 60"/>
              <a:gd name="T18" fmla="*/ 89 w 95"/>
              <a:gd name="T19" fmla="*/ 9 h 60"/>
              <a:gd name="T20" fmla="*/ 93 w 95"/>
              <a:gd name="T21" fmla="*/ 2 h 6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5"/>
              <a:gd name="T34" fmla="*/ 0 h 60"/>
              <a:gd name="T35" fmla="*/ 95 w 95"/>
              <a:gd name="T36" fmla="*/ 60 h 6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5" h="60">
                <a:moveTo>
                  <a:pt x="93" y="2"/>
                </a:moveTo>
                <a:cubicBezTo>
                  <a:pt x="92" y="0"/>
                  <a:pt x="89" y="3"/>
                  <a:pt x="85" y="6"/>
                </a:cubicBezTo>
                <a:cubicBezTo>
                  <a:pt x="79" y="11"/>
                  <a:pt x="70" y="20"/>
                  <a:pt x="59" y="28"/>
                </a:cubicBezTo>
                <a:cubicBezTo>
                  <a:pt x="50" y="35"/>
                  <a:pt x="40" y="42"/>
                  <a:pt x="34" y="45"/>
                </a:cubicBezTo>
                <a:cubicBezTo>
                  <a:pt x="29" y="47"/>
                  <a:pt x="25" y="49"/>
                  <a:pt x="22" y="46"/>
                </a:cubicBezTo>
                <a:cubicBezTo>
                  <a:pt x="21" y="46"/>
                  <a:pt x="21" y="45"/>
                  <a:pt x="21" y="44"/>
                </a:cubicBezTo>
                <a:cubicBezTo>
                  <a:pt x="14" y="48"/>
                  <a:pt x="7" y="53"/>
                  <a:pt x="0" y="58"/>
                </a:cubicBezTo>
                <a:cubicBezTo>
                  <a:pt x="3" y="59"/>
                  <a:pt x="5" y="60"/>
                  <a:pt x="8" y="60"/>
                </a:cubicBezTo>
                <a:cubicBezTo>
                  <a:pt x="26" y="60"/>
                  <a:pt x="45" y="45"/>
                  <a:pt x="55" y="38"/>
                </a:cubicBezTo>
                <a:cubicBezTo>
                  <a:pt x="68" y="27"/>
                  <a:pt x="82" y="16"/>
                  <a:pt x="89" y="9"/>
                </a:cubicBezTo>
                <a:cubicBezTo>
                  <a:pt x="90" y="8"/>
                  <a:pt x="95" y="3"/>
                  <a:pt x="93" y="2"/>
                </a:cubicBezTo>
                <a:close/>
              </a:path>
            </a:pathLst>
          </a:custGeom>
          <a:solidFill>
            <a:srgbClr val="000000"/>
          </a:solidFill>
          <a:ln w="9525">
            <a:noFill/>
            <a:round/>
            <a:headEnd/>
            <a:tailEnd/>
          </a:ln>
        </p:spPr>
        <p:txBody>
          <a:bodyPr/>
          <a:lstStyle/>
          <a:p>
            <a:endParaRPr lang="zh-CN" altLang="en-US"/>
          </a:p>
        </p:txBody>
      </p:sp>
      <p:sp>
        <p:nvSpPr>
          <p:cNvPr id="3096" name="未知"/>
          <p:cNvSpPr>
            <a:spLocks/>
          </p:cNvSpPr>
          <p:nvPr/>
        </p:nvSpPr>
        <p:spPr bwMode="auto">
          <a:xfrm>
            <a:off x="2716213" y="2478088"/>
            <a:ext cx="911225" cy="869950"/>
          </a:xfrm>
          <a:custGeom>
            <a:avLst/>
            <a:gdLst>
              <a:gd name="T0" fmla="*/ 0 w 243"/>
              <a:gd name="T1" fmla="*/ 232 h 232"/>
              <a:gd name="T2" fmla="*/ 45 w 243"/>
              <a:gd name="T3" fmla="*/ 210 h 232"/>
              <a:gd name="T4" fmla="*/ 128 w 243"/>
              <a:gd name="T5" fmla="*/ 106 h 232"/>
              <a:gd name="T6" fmla="*/ 201 w 243"/>
              <a:gd name="T7" fmla="*/ 28 h 232"/>
              <a:gd name="T8" fmla="*/ 236 w 243"/>
              <a:gd name="T9" fmla="*/ 6 h 232"/>
              <a:gd name="T10" fmla="*/ 241 w 243"/>
              <a:gd name="T11" fmla="*/ 7 h 232"/>
              <a:gd name="T12" fmla="*/ 243 w 243"/>
              <a:gd name="T13" fmla="*/ 0 h 232"/>
              <a:gd name="T14" fmla="*/ 242 w 243"/>
              <a:gd name="T15" fmla="*/ 0 h 232"/>
              <a:gd name="T16" fmla="*/ 196 w 243"/>
              <a:gd name="T17" fmla="*/ 22 h 232"/>
              <a:gd name="T18" fmla="*/ 69 w 243"/>
              <a:gd name="T19" fmla="*/ 148 h 232"/>
              <a:gd name="T20" fmla="*/ 3 w 243"/>
              <a:gd name="T21" fmla="*/ 230 h 232"/>
              <a:gd name="T22" fmla="*/ 0 w 243"/>
              <a:gd name="T23" fmla="*/ 232 h 23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3"/>
              <a:gd name="T37" fmla="*/ 0 h 232"/>
              <a:gd name="T38" fmla="*/ 243 w 243"/>
              <a:gd name="T39" fmla="*/ 232 h 23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3" h="232">
                <a:moveTo>
                  <a:pt x="0" y="232"/>
                </a:moveTo>
                <a:cubicBezTo>
                  <a:pt x="18" y="220"/>
                  <a:pt x="43" y="210"/>
                  <a:pt x="45" y="210"/>
                </a:cubicBezTo>
                <a:cubicBezTo>
                  <a:pt x="74" y="171"/>
                  <a:pt x="88" y="153"/>
                  <a:pt x="128" y="106"/>
                </a:cubicBezTo>
                <a:cubicBezTo>
                  <a:pt x="156" y="72"/>
                  <a:pt x="183" y="46"/>
                  <a:pt x="201" y="28"/>
                </a:cubicBezTo>
                <a:cubicBezTo>
                  <a:pt x="212" y="17"/>
                  <a:pt x="227" y="6"/>
                  <a:pt x="236" y="6"/>
                </a:cubicBezTo>
                <a:cubicBezTo>
                  <a:pt x="238" y="6"/>
                  <a:pt x="239" y="6"/>
                  <a:pt x="241" y="7"/>
                </a:cubicBezTo>
                <a:cubicBezTo>
                  <a:pt x="243" y="0"/>
                  <a:pt x="243" y="0"/>
                  <a:pt x="243" y="0"/>
                </a:cubicBezTo>
                <a:cubicBezTo>
                  <a:pt x="243" y="0"/>
                  <a:pt x="242" y="0"/>
                  <a:pt x="242" y="0"/>
                </a:cubicBezTo>
                <a:cubicBezTo>
                  <a:pt x="226" y="0"/>
                  <a:pt x="211" y="11"/>
                  <a:pt x="196" y="22"/>
                </a:cubicBezTo>
                <a:cubicBezTo>
                  <a:pt x="167" y="41"/>
                  <a:pt x="101" y="111"/>
                  <a:pt x="69" y="148"/>
                </a:cubicBezTo>
                <a:cubicBezTo>
                  <a:pt x="44" y="176"/>
                  <a:pt x="21" y="206"/>
                  <a:pt x="3" y="230"/>
                </a:cubicBezTo>
                <a:cubicBezTo>
                  <a:pt x="2" y="231"/>
                  <a:pt x="1" y="232"/>
                  <a:pt x="0" y="232"/>
                </a:cubicBezTo>
                <a:close/>
              </a:path>
            </a:pathLst>
          </a:custGeom>
          <a:solidFill>
            <a:srgbClr val="000000"/>
          </a:solidFill>
          <a:ln w="9525">
            <a:noFill/>
            <a:round/>
            <a:headEnd/>
            <a:tailEnd/>
          </a:ln>
        </p:spPr>
        <p:txBody>
          <a:bodyPr/>
          <a:lstStyle/>
          <a:p>
            <a:endParaRPr lang="zh-CN" altLang="en-US"/>
          </a:p>
        </p:txBody>
      </p:sp>
      <p:sp>
        <p:nvSpPr>
          <p:cNvPr id="3097" name="未知"/>
          <p:cNvSpPr>
            <a:spLocks/>
          </p:cNvSpPr>
          <p:nvPr/>
        </p:nvSpPr>
        <p:spPr bwMode="auto">
          <a:xfrm>
            <a:off x="2884488" y="3295650"/>
            <a:ext cx="277812" cy="365125"/>
          </a:xfrm>
          <a:custGeom>
            <a:avLst/>
            <a:gdLst>
              <a:gd name="T0" fmla="*/ 30 w 74"/>
              <a:gd name="T1" fmla="*/ 84 h 97"/>
              <a:gd name="T2" fmla="*/ 33 w 74"/>
              <a:gd name="T3" fmla="*/ 72 h 97"/>
              <a:gd name="T4" fmla="*/ 51 w 74"/>
              <a:gd name="T5" fmla="*/ 48 h 97"/>
              <a:gd name="T6" fmla="*/ 73 w 74"/>
              <a:gd name="T7" fmla="*/ 14 h 97"/>
              <a:gd name="T8" fmla="*/ 56 w 74"/>
              <a:gd name="T9" fmla="*/ 0 h 97"/>
              <a:gd name="T10" fmla="*/ 46 w 74"/>
              <a:gd name="T11" fmla="*/ 9 h 97"/>
              <a:gd name="T12" fmla="*/ 47 w 74"/>
              <a:gd name="T13" fmla="*/ 9 h 97"/>
              <a:gd name="T14" fmla="*/ 46 w 74"/>
              <a:gd name="T15" fmla="*/ 17 h 97"/>
              <a:gd name="T16" fmla="*/ 23 w 74"/>
              <a:gd name="T17" fmla="*/ 44 h 97"/>
              <a:gd name="T18" fmla="*/ 0 w 74"/>
              <a:gd name="T19" fmla="*/ 82 h 97"/>
              <a:gd name="T20" fmla="*/ 17 w 74"/>
              <a:gd name="T21" fmla="*/ 97 h 97"/>
              <a:gd name="T22" fmla="*/ 19 w 74"/>
              <a:gd name="T23" fmla="*/ 96 h 97"/>
              <a:gd name="T24" fmla="*/ 30 w 74"/>
              <a:gd name="T25" fmla="*/ 84 h 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4"/>
              <a:gd name="T40" fmla="*/ 0 h 97"/>
              <a:gd name="T41" fmla="*/ 74 w 74"/>
              <a:gd name="T42" fmla="*/ 97 h 9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4" h="97">
                <a:moveTo>
                  <a:pt x="30" y="84"/>
                </a:moveTo>
                <a:cubicBezTo>
                  <a:pt x="28" y="82"/>
                  <a:pt x="29" y="78"/>
                  <a:pt x="33" y="72"/>
                </a:cubicBezTo>
                <a:cubicBezTo>
                  <a:pt x="36" y="66"/>
                  <a:pt x="42" y="58"/>
                  <a:pt x="51" y="48"/>
                </a:cubicBezTo>
                <a:cubicBezTo>
                  <a:pt x="59" y="37"/>
                  <a:pt x="71" y="24"/>
                  <a:pt x="73" y="14"/>
                </a:cubicBezTo>
                <a:cubicBezTo>
                  <a:pt x="74" y="5"/>
                  <a:pt x="67" y="0"/>
                  <a:pt x="56" y="0"/>
                </a:cubicBezTo>
                <a:cubicBezTo>
                  <a:pt x="53" y="3"/>
                  <a:pt x="50" y="6"/>
                  <a:pt x="46" y="9"/>
                </a:cubicBezTo>
                <a:cubicBezTo>
                  <a:pt x="46" y="9"/>
                  <a:pt x="47" y="9"/>
                  <a:pt x="47" y="9"/>
                </a:cubicBezTo>
                <a:cubicBezTo>
                  <a:pt x="50" y="11"/>
                  <a:pt x="48" y="14"/>
                  <a:pt x="46" y="17"/>
                </a:cubicBezTo>
                <a:cubicBezTo>
                  <a:pt x="40" y="25"/>
                  <a:pt x="32" y="34"/>
                  <a:pt x="23" y="44"/>
                </a:cubicBezTo>
                <a:cubicBezTo>
                  <a:pt x="13" y="57"/>
                  <a:pt x="1" y="70"/>
                  <a:pt x="0" y="82"/>
                </a:cubicBezTo>
                <a:cubicBezTo>
                  <a:pt x="0" y="92"/>
                  <a:pt x="6" y="97"/>
                  <a:pt x="17" y="97"/>
                </a:cubicBezTo>
                <a:cubicBezTo>
                  <a:pt x="17" y="97"/>
                  <a:pt x="18" y="96"/>
                  <a:pt x="19" y="96"/>
                </a:cubicBezTo>
                <a:cubicBezTo>
                  <a:pt x="22" y="92"/>
                  <a:pt x="26" y="88"/>
                  <a:pt x="30" y="84"/>
                </a:cubicBezTo>
                <a:close/>
              </a:path>
            </a:pathLst>
          </a:custGeom>
          <a:solidFill>
            <a:srgbClr val="000000"/>
          </a:solidFill>
          <a:ln w="9525">
            <a:noFill/>
            <a:round/>
            <a:headEnd/>
            <a:tailEnd/>
          </a:ln>
        </p:spPr>
        <p:txBody>
          <a:bodyPr/>
          <a:lstStyle/>
          <a:p>
            <a:endParaRPr lang="zh-CN" altLang="en-US"/>
          </a:p>
        </p:txBody>
      </p:sp>
      <p:sp>
        <p:nvSpPr>
          <p:cNvPr id="3098" name="未知"/>
          <p:cNvSpPr>
            <a:spLocks/>
          </p:cNvSpPr>
          <p:nvPr/>
        </p:nvSpPr>
        <p:spPr bwMode="auto">
          <a:xfrm>
            <a:off x="2955925" y="3438525"/>
            <a:ext cx="319088" cy="217488"/>
          </a:xfrm>
          <a:custGeom>
            <a:avLst/>
            <a:gdLst>
              <a:gd name="T0" fmla="*/ 84 w 85"/>
              <a:gd name="T1" fmla="*/ 1 h 58"/>
              <a:gd name="T2" fmla="*/ 77 w 85"/>
              <a:gd name="T3" fmla="*/ 4 h 58"/>
              <a:gd name="T4" fmla="*/ 51 w 85"/>
              <a:gd name="T5" fmla="*/ 27 h 58"/>
              <a:gd name="T6" fmla="*/ 25 w 85"/>
              <a:gd name="T7" fmla="*/ 44 h 58"/>
              <a:gd name="T8" fmla="*/ 11 w 85"/>
              <a:gd name="T9" fmla="*/ 46 h 58"/>
              <a:gd name="T10" fmla="*/ 11 w 85"/>
              <a:gd name="T11" fmla="*/ 46 h 58"/>
              <a:gd name="T12" fmla="*/ 0 w 85"/>
              <a:gd name="T13" fmla="*/ 58 h 58"/>
              <a:gd name="T14" fmla="*/ 47 w 85"/>
              <a:gd name="T15" fmla="*/ 37 h 58"/>
              <a:gd name="T16" fmla="*/ 80 w 85"/>
              <a:gd name="T17" fmla="*/ 8 h 58"/>
              <a:gd name="T18" fmla="*/ 84 w 85"/>
              <a:gd name="T19" fmla="*/ 1 h 5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5"/>
              <a:gd name="T31" fmla="*/ 0 h 58"/>
              <a:gd name="T32" fmla="*/ 85 w 85"/>
              <a:gd name="T33" fmla="*/ 58 h 5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5" h="58">
                <a:moveTo>
                  <a:pt x="84" y="1"/>
                </a:moveTo>
                <a:cubicBezTo>
                  <a:pt x="83" y="0"/>
                  <a:pt x="81" y="0"/>
                  <a:pt x="77" y="4"/>
                </a:cubicBezTo>
                <a:cubicBezTo>
                  <a:pt x="71" y="10"/>
                  <a:pt x="60" y="20"/>
                  <a:pt x="51" y="27"/>
                </a:cubicBezTo>
                <a:cubicBezTo>
                  <a:pt x="38" y="37"/>
                  <a:pt x="31" y="40"/>
                  <a:pt x="25" y="44"/>
                </a:cubicBezTo>
                <a:cubicBezTo>
                  <a:pt x="20" y="46"/>
                  <a:pt x="14" y="48"/>
                  <a:pt x="11" y="46"/>
                </a:cubicBezTo>
                <a:cubicBezTo>
                  <a:pt x="11" y="46"/>
                  <a:pt x="11" y="46"/>
                  <a:pt x="11" y="46"/>
                </a:cubicBezTo>
                <a:cubicBezTo>
                  <a:pt x="7" y="50"/>
                  <a:pt x="3" y="54"/>
                  <a:pt x="0" y="58"/>
                </a:cubicBezTo>
                <a:cubicBezTo>
                  <a:pt x="16" y="57"/>
                  <a:pt x="36" y="45"/>
                  <a:pt x="47" y="37"/>
                </a:cubicBezTo>
                <a:cubicBezTo>
                  <a:pt x="58" y="28"/>
                  <a:pt x="75" y="13"/>
                  <a:pt x="80" y="8"/>
                </a:cubicBezTo>
                <a:cubicBezTo>
                  <a:pt x="84" y="4"/>
                  <a:pt x="85" y="2"/>
                  <a:pt x="84" y="1"/>
                </a:cubicBezTo>
                <a:close/>
              </a:path>
            </a:pathLst>
          </a:custGeom>
          <a:solidFill>
            <a:srgbClr val="000000"/>
          </a:solidFill>
          <a:ln w="9525">
            <a:noFill/>
            <a:round/>
            <a:headEnd/>
            <a:tailEnd/>
          </a:ln>
        </p:spPr>
        <p:txBody>
          <a:bodyPr/>
          <a:lstStyle/>
          <a:p>
            <a:endParaRPr lang="zh-CN" altLang="en-US"/>
          </a:p>
        </p:txBody>
      </p:sp>
      <p:sp>
        <p:nvSpPr>
          <p:cNvPr id="3099" name="未知"/>
          <p:cNvSpPr>
            <a:spLocks/>
          </p:cNvSpPr>
          <p:nvPr/>
        </p:nvSpPr>
        <p:spPr bwMode="auto">
          <a:xfrm>
            <a:off x="2667000" y="3295650"/>
            <a:ext cx="427038" cy="300038"/>
          </a:xfrm>
          <a:custGeom>
            <a:avLst/>
            <a:gdLst>
              <a:gd name="T0" fmla="*/ 48 w 114"/>
              <a:gd name="T1" fmla="*/ 41 h 80"/>
              <a:gd name="T2" fmla="*/ 91 w 114"/>
              <a:gd name="T3" fmla="*/ 13 h 80"/>
              <a:gd name="T4" fmla="*/ 104 w 114"/>
              <a:gd name="T5" fmla="*/ 9 h 80"/>
              <a:gd name="T6" fmla="*/ 114 w 114"/>
              <a:gd name="T7" fmla="*/ 0 h 80"/>
              <a:gd name="T8" fmla="*/ 114 w 114"/>
              <a:gd name="T9" fmla="*/ 0 h 80"/>
              <a:gd name="T10" fmla="*/ 54 w 114"/>
              <a:gd name="T11" fmla="*/ 29 h 80"/>
              <a:gd name="T12" fmla="*/ 6 w 114"/>
              <a:gd name="T13" fmla="*/ 68 h 80"/>
              <a:gd name="T14" fmla="*/ 0 w 114"/>
              <a:gd name="T15" fmla="*/ 80 h 80"/>
              <a:gd name="T16" fmla="*/ 48 w 114"/>
              <a:gd name="T17" fmla="*/ 41 h 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4"/>
              <a:gd name="T28" fmla="*/ 0 h 80"/>
              <a:gd name="T29" fmla="*/ 114 w 114"/>
              <a:gd name="T30" fmla="*/ 80 h 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4" h="80">
                <a:moveTo>
                  <a:pt x="48" y="41"/>
                </a:moveTo>
                <a:cubicBezTo>
                  <a:pt x="65" y="27"/>
                  <a:pt x="81" y="18"/>
                  <a:pt x="91" y="13"/>
                </a:cubicBezTo>
                <a:cubicBezTo>
                  <a:pt x="96" y="10"/>
                  <a:pt x="101" y="8"/>
                  <a:pt x="104" y="9"/>
                </a:cubicBezTo>
                <a:cubicBezTo>
                  <a:pt x="108" y="6"/>
                  <a:pt x="111" y="3"/>
                  <a:pt x="114" y="0"/>
                </a:cubicBezTo>
                <a:cubicBezTo>
                  <a:pt x="114" y="0"/>
                  <a:pt x="114" y="0"/>
                  <a:pt x="114" y="0"/>
                </a:cubicBezTo>
                <a:cubicBezTo>
                  <a:pt x="97" y="0"/>
                  <a:pt x="73" y="15"/>
                  <a:pt x="54" y="29"/>
                </a:cubicBezTo>
                <a:cubicBezTo>
                  <a:pt x="36" y="43"/>
                  <a:pt x="19" y="57"/>
                  <a:pt x="6" y="68"/>
                </a:cubicBezTo>
                <a:cubicBezTo>
                  <a:pt x="3" y="72"/>
                  <a:pt x="1" y="76"/>
                  <a:pt x="0" y="80"/>
                </a:cubicBezTo>
                <a:cubicBezTo>
                  <a:pt x="16" y="67"/>
                  <a:pt x="29" y="56"/>
                  <a:pt x="48" y="41"/>
                </a:cubicBezTo>
                <a:close/>
              </a:path>
            </a:pathLst>
          </a:custGeom>
          <a:solidFill>
            <a:srgbClr val="000000"/>
          </a:solidFill>
          <a:ln w="9525">
            <a:noFill/>
            <a:round/>
            <a:headEnd/>
            <a:tailEnd/>
          </a:ln>
        </p:spPr>
        <p:txBody>
          <a:bodyPr/>
          <a:lstStyle/>
          <a:p>
            <a:endParaRPr lang="zh-CN" altLang="en-US"/>
          </a:p>
        </p:txBody>
      </p:sp>
      <p:sp>
        <p:nvSpPr>
          <p:cNvPr id="3100" name="未知"/>
          <p:cNvSpPr>
            <a:spLocks/>
          </p:cNvSpPr>
          <p:nvPr/>
        </p:nvSpPr>
        <p:spPr bwMode="auto">
          <a:xfrm>
            <a:off x="2581275" y="2478088"/>
            <a:ext cx="1112838" cy="1001712"/>
          </a:xfrm>
          <a:custGeom>
            <a:avLst/>
            <a:gdLst>
              <a:gd name="T0" fmla="*/ 279 w 297"/>
              <a:gd name="T1" fmla="*/ 0 h 267"/>
              <a:gd name="T2" fmla="*/ 277 w 297"/>
              <a:gd name="T3" fmla="*/ 7 h 267"/>
              <a:gd name="T4" fmla="*/ 277 w 297"/>
              <a:gd name="T5" fmla="*/ 7 h 267"/>
              <a:gd name="T6" fmla="*/ 282 w 297"/>
              <a:gd name="T7" fmla="*/ 16 h 267"/>
              <a:gd name="T8" fmla="*/ 178 w 297"/>
              <a:gd name="T9" fmla="*/ 130 h 267"/>
              <a:gd name="T10" fmla="*/ 80 w 297"/>
              <a:gd name="T11" fmla="*/ 211 h 267"/>
              <a:gd name="T12" fmla="*/ 83 w 297"/>
              <a:gd name="T13" fmla="*/ 206 h 267"/>
              <a:gd name="T14" fmla="*/ 81 w 297"/>
              <a:gd name="T15" fmla="*/ 210 h 267"/>
              <a:gd name="T16" fmla="*/ 36 w 297"/>
              <a:gd name="T17" fmla="*/ 232 h 267"/>
              <a:gd name="T18" fmla="*/ 39 w 297"/>
              <a:gd name="T19" fmla="*/ 230 h 267"/>
              <a:gd name="T20" fmla="*/ 3 w 297"/>
              <a:gd name="T21" fmla="*/ 261 h 267"/>
              <a:gd name="T22" fmla="*/ 0 w 297"/>
              <a:gd name="T23" fmla="*/ 266 h 267"/>
              <a:gd name="T24" fmla="*/ 6 w 297"/>
              <a:gd name="T25" fmla="*/ 264 h 267"/>
              <a:gd name="T26" fmla="*/ 27 w 297"/>
              <a:gd name="T27" fmla="*/ 246 h 267"/>
              <a:gd name="T28" fmla="*/ 27 w 297"/>
              <a:gd name="T29" fmla="*/ 246 h 267"/>
              <a:gd name="T30" fmla="*/ 26 w 297"/>
              <a:gd name="T31" fmla="*/ 247 h 267"/>
              <a:gd name="T32" fmla="*/ 75 w 297"/>
              <a:gd name="T33" fmla="*/ 222 h 267"/>
              <a:gd name="T34" fmla="*/ 183 w 297"/>
              <a:gd name="T35" fmla="*/ 136 h 267"/>
              <a:gd name="T36" fmla="*/ 295 w 297"/>
              <a:gd name="T37" fmla="*/ 20 h 267"/>
              <a:gd name="T38" fmla="*/ 279 w 297"/>
              <a:gd name="T39" fmla="*/ 0 h 26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97"/>
              <a:gd name="T61" fmla="*/ 0 h 267"/>
              <a:gd name="T62" fmla="*/ 297 w 297"/>
              <a:gd name="T63" fmla="*/ 267 h 26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97" h="267">
                <a:moveTo>
                  <a:pt x="279" y="0"/>
                </a:moveTo>
                <a:cubicBezTo>
                  <a:pt x="277" y="7"/>
                  <a:pt x="277" y="7"/>
                  <a:pt x="277" y="7"/>
                </a:cubicBezTo>
                <a:cubicBezTo>
                  <a:pt x="277" y="7"/>
                  <a:pt x="277" y="7"/>
                  <a:pt x="277" y="7"/>
                </a:cubicBezTo>
                <a:cubicBezTo>
                  <a:pt x="280" y="8"/>
                  <a:pt x="282" y="11"/>
                  <a:pt x="282" y="16"/>
                </a:cubicBezTo>
                <a:cubicBezTo>
                  <a:pt x="279" y="40"/>
                  <a:pt x="231" y="84"/>
                  <a:pt x="178" y="130"/>
                </a:cubicBezTo>
                <a:cubicBezTo>
                  <a:pt x="153" y="151"/>
                  <a:pt x="132" y="165"/>
                  <a:pt x="80" y="211"/>
                </a:cubicBezTo>
                <a:cubicBezTo>
                  <a:pt x="81" y="209"/>
                  <a:pt x="82" y="208"/>
                  <a:pt x="83" y="206"/>
                </a:cubicBezTo>
                <a:cubicBezTo>
                  <a:pt x="82" y="208"/>
                  <a:pt x="81" y="209"/>
                  <a:pt x="81" y="210"/>
                </a:cubicBezTo>
                <a:cubicBezTo>
                  <a:pt x="79" y="210"/>
                  <a:pt x="54" y="220"/>
                  <a:pt x="36" y="232"/>
                </a:cubicBezTo>
                <a:cubicBezTo>
                  <a:pt x="37" y="232"/>
                  <a:pt x="38" y="231"/>
                  <a:pt x="39" y="230"/>
                </a:cubicBezTo>
                <a:cubicBezTo>
                  <a:pt x="26" y="241"/>
                  <a:pt x="5" y="259"/>
                  <a:pt x="3" y="261"/>
                </a:cubicBezTo>
                <a:cubicBezTo>
                  <a:pt x="1" y="263"/>
                  <a:pt x="0" y="264"/>
                  <a:pt x="0" y="266"/>
                </a:cubicBezTo>
                <a:cubicBezTo>
                  <a:pt x="1" y="267"/>
                  <a:pt x="3" y="267"/>
                  <a:pt x="6" y="264"/>
                </a:cubicBezTo>
                <a:cubicBezTo>
                  <a:pt x="12" y="259"/>
                  <a:pt x="19" y="253"/>
                  <a:pt x="27" y="246"/>
                </a:cubicBezTo>
                <a:cubicBezTo>
                  <a:pt x="27" y="246"/>
                  <a:pt x="27" y="246"/>
                  <a:pt x="27" y="246"/>
                </a:cubicBezTo>
                <a:cubicBezTo>
                  <a:pt x="27" y="246"/>
                  <a:pt x="27" y="247"/>
                  <a:pt x="26" y="247"/>
                </a:cubicBezTo>
                <a:cubicBezTo>
                  <a:pt x="34" y="241"/>
                  <a:pt x="54" y="225"/>
                  <a:pt x="75" y="222"/>
                </a:cubicBezTo>
                <a:cubicBezTo>
                  <a:pt x="114" y="188"/>
                  <a:pt x="151" y="162"/>
                  <a:pt x="183" y="136"/>
                </a:cubicBezTo>
                <a:cubicBezTo>
                  <a:pt x="238" y="90"/>
                  <a:pt x="291" y="46"/>
                  <a:pt x="295" y="20"/>
                </a:cubicBezTo>
                <a:cubicBezTo>
                  <a:pt x="297" y="10"/>
                  <a:pt x="293" y="0"/>
                  <a:pt x="279" y="0"/>
                </a:cubicBezTo>
                <a:close/>
              </a:path>
            </a:pathLst>
          </a:custGeom>
          <a:solidFill>
            <a:srgbClr val="000000"/>
          </a:solidFill>
          <a:ln w="9525">
            <a:noFill/>
            <a:round/>
            <a:headEnd/>
            <a:tailEnd/>
          </a:ln>
        </p:spPr>
        <p:txBody>
          <a:bodyPr/>
          <a:lstStyle/>
          <a:p>
            <a:endParaRPr lang="zh-CN" altLang="en-US"/>
          </a:p>
        </p:txBody>
      </p:sp>
      <p:sp>
        <p:nvSpPr>
          <p:cNvPr id="3101" name="未知"/>
          <p:cNvSpPr>
            <a:spLocks/>
          </p:cNvSpPr>
          <p:nvPr/>
        </p:nvSpPr>
        <p:spPr bwMode="auto">
          <a:xfrm>
            <a:off x="2520950" y="3311525"/>
            <a:ext cx="341313" cy="341313"/>
          </a:xfrm>
          <a:custGeom>
            <a:avLst/>
            <a:gdLst>
              <a:gd name="T0" fmla="*/ 33 w 91"/>
              <a:gd name="T1" fmla="*/ 37 h 91"/>
              <a:gd name="T2" fmla="*/ 17 w 91"/>
              <a:gd name="T3" fmla="*/ 60 h 91"/>
              <a:gd name="T4" fmla="*/ 4 w 91"/>
              <a:gd name="T5" fmla="*/ 83 h 91"/>
              <a:gd name="T6" fmla="*/ 11 w 91"/>
              <a:gd name="T7" fmla="*/ 91 h 91"/>
              <a:gd name="T8" fmla="*/ 26 w 91"/>
              <a:gd name="T9" fmla="*/ 86 h 91"/>
              <a:gd name="T10" fmla="*/ 39 w 91"/>
              <a:gd name="T11" fmla="*/ 76 h 91"/>
              <a:gd name="T12" fmla="*/ 45 w 91"/>
              <a:gd name="T13" fmla="*/ 64 h 91"/>
              <a:gd name="T14" fmla="*/ 43 w 91"/>
              <a:gd name="T15" fmla="*/ 66 h 91"/>
              <a:gd name="T16" fmla="*/ 42 w 91"/>
              <a:gd name="T17" fmla="*/ 66 h 91"/>
              <a:gd name="T18" fmla="*/ 87 w 91"/>
              <a:gd name="T19" fmla="*/ 3 h 91"/>
              <a:gd name="T20" fmla="*/ 91 w 91"/>
              <a:gd name="T21" fmla="*/ 0 h 91"/>
              <a:gd name="T22" fmla="*/ 42 w 91"/>
              <a:gd name="T23" fmla="*/ 25 h 91"/>
              <a:gd name="T24" fmla="*/ 33 w 91"/>
              <a:gd name="T25" fmla="*/ 37 h 9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1"/>
              <a:gd name="T40" fmla="*/ 0 h 91"/>
              <a:gd name="T41" fmla="*/ 91 w 91"/>
              <a:gd name="T42" fmla="*/ 91 h 9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1" h="91">
                <a:moveTo>
                  <a:pt x="33" y="37"/>
                </a:moveTo>
                <a:cubicBezTo>
                  <a:pt x="17" y="60"/>
                  <a:pt x="17" y="60"/>
                  <a:pt x="17" y="60"/>
                </a:cubicBezTo>
                <a:cubicBezTo>
                  <a:pt x="12" y="68"/>
                  <a:pt x="8" y="76"/>
                  <a:pt x="4" y="83"/>
                </a:cubicBezTo>
                <a:cubicBezTo>
                  <a:pt x="0" y="90"/>
                  <a:pt x="4" y="91"/>
                  <a:pt x="11" y="91"/>
                </a:cubicBezTo>
                <a:cubicBezTo>
                  <a:pt x="17" y="91"/>
                  <a:pt x="21" y="90"/>
                  <a:pt x="26" y="86"/>
                </a:cubicBezTo>
                <a:cubicBezTo>
                  <a:pt x="30" y="83"/>
                  <a:pt x="35" y="79"/>
                  <a:pt x="39" y="76"/>
                </a:cubicBezTo>
                <a:cubicBezTo>
                  <a:pt x="40" y="72"/>
                  <a:pt x="42" y="68"/>
                  <a:pt x="45" y="64"/>
                </a:cubicBezTo>
                <a:cubicBezTo>
                  <a:pt x="44" y="65"/>
                  <a:pt x="43" y="66"/>
                  <a:pt x="43" y="66"/>
                </a:cubicBezTo>
                <a:cubicBezTo>
                  <a:pt x="42" y="66"/>
                  <a:pt x="42" y="66"/>
                  <a:pt x="42" y="66"/>
                </a:cubicBezTo>
                <a:cubicBezTo>
                  <a:pt x="55" y="47"/>
                  <a:pt x="78" y="13"/>
                  <a:pt x="87" y="3"/>
                </a:cubicBezTo>
                <a:cubicBezTo>
                  <a:pt x="89" y="2"/>
                  <a:pt x="90" y="1"/>
                  <a:pt x="91" y="0"/>
                </a:cubicBezTo>
                <a:cubicBezTo>
                  <a:pt x="70" y="3"/>
                  <a:pt x="50" y="19"/>
                  <a:pt x="42" y="25"/>
                </a:cubicBezTo>
                <a:cubicBezTo>
                  <a:pt x="39" y="29"/>
                  <a:pt x="36" y="33"/>
                  <a:pt x="33" y="37"/>
                </a:cubicBezTo>
                <a:close/>
              </a:path>
            </a:pathLst>
          </a:custGeom>
          <a:solidFill>
            <a:srgbClr val="000000"/>
          </a:solidFill>
          <a:ln w="9525">
            <a:noFill/>
            <a:round/>
            <a:headEnd/>
            <a:tailEnd/>
          </a:ln>
        </p:spPr>
        <p:txBody>
          <a:bodyPr/>
          <a:lstStyle/>
          <a:p>
            <a:endParaRPr lang="zh-CN" altLang="en-US"/>
          </a:p>
        </p:txBody>
      </p:sp>
      <p:sp>
        <p:nvSpPr>
          <p:cNvPr id="3102" name="未知"/>
          <p:cNvSpPr>
            <a:spLocks/>
          </p:cNvSpPr>
          <p:nvPr/>
        </p:nvSpPr>
        <p:spPr bwMode="auto">
          <a:xfrm>
            <a:off x="4540250" y="3213100"/>
            <a:ext cx="608013" cy="360363"/>
          </a:xfrm>
          <a:custGeom>
            <a:avLst/>
            <a:gdLst>
              <a:gd name="T0" fmla="*/ 155 w 162"/>
              <a:gd name="T1" fmla="*/ 1 h 96"/>
              <a:gd name="T2" fmla="*/ 127 w 162"/>
              <a:gd name="T3" fmla="*/ 6 h 96"/>
              <a:gd name="T4" fmla="*/ 91 w 162"/>
              <a:gd name="T5" fmla="*/ 28 h 96"/>
              <a:gd name="T6" fmla="*/ 44 w 162"/>
              <a:gd name="T7" fmla="*/ 69 h 96"/>
              <a:gd name="T8" fmla="*/ 43 w 162"/>
              <a:gd name="T9" fmla="*/ 68 h 96"/>
              <a:gd name="T10" fmla="*/ 87 w 162"/>
              <a:gd name="T11" fmla="*/ 8 h 96"/>
              <a:gd name="T12" fmla="*/ 90 w 162"/>
              <a:gd name="T13" fmla="*/ 5 h 96"/>
              <a:gd name="T14" fmla="*/ 42 w 162"/>
              <a:gd name="T15" fmla="*/ 29 h 96"/>
              <a:gd name="T16" fmla="*/ 42 w 162"/>
              <a:gd name="T17" fmla="*/ 29 h 96"/>
              <a:gd name="T18" fmla="*/ 26 w 162"/>
              <a:gd name="T19" fmla="*/ 51 h 96"/>
              <a:gd name="T20" fmla="*/ 3 w 162"/>
              <a:gd name="T21" fmla="*/ 88 h 96"/>
              <a:gd name="T22" fmla="*/ 11 w 162"/>
              <a:gd name="T23" fmla="*/ 96 h 96"/>
              <a:gd name="T24" fmla="*/ 25 w 162"/>
              <a:gd name="T25" fmla="*/ 91 h 96"/>
              <a:gd name="T26" fmla="*/ 86 w 162"/>
              <a:gd name="T27" fmla="*/ 39 h 96"/>
              <a:gd name="T28" fmla="*/ 127 w 162"/>
              <a:gd name="T29" fmla="*/ 12 h 96"/>
              <a:gd name="T30" fmla="*/ 144 w 162"/>
              <a:gd name="T31" fmla="*/ 9 h 96"/>
              <a:gd name="T32" fmla="*/ 146 w 162"/>
              <a:gd name="T33" fmla="*/ 10 h 96"/>
              <a:gd name="T34" fmla="*/ 162 w 162"/>
              <a:gd name="T35" fmla="*/ 2 h 96"/>
              <a:gd name="T36" fmla="*/ 155 w 162"/>
              <a:gd name="T37" fmla="*/ 1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62"/>
              <a:gd name="T58" fmla="*/ 0 h 96"/>
              <a:gd name="T59" fmla="*/ 162 w 162"/>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62" h="96">
                <a:moveTo>
                  <a:pt x="155" y="1"/>
                </a:moveTo>
                <a:cubicBezTo>
                  <a:pt x="146" y="0"/>
                  <a:pt x="136" y="2"/>
                  <a:pt x="127" y="6"/>
                </a:cubicBezTo>
                <a:cubicBezTo>
                  <a:pt x="117" y="10"/>
                  <a:pt x="101" y="20"/>
                  <a:pt x="91" y="28"/>
                </a:cubicBezTo>
                <a:cubicBezTo>
                  <a:pt x="72" y="42"/>
                  <a:pt x="59" y="55"/>
                  <a:pt x="44" y="69"/>
                </a:cubicBezTo>
                <a:cubicBezTo>
                  <a:pt x="43" y="68"/>
                  <a:pt x="43" y="68"/>
                  <a:pt x="43" y="68"/>
                </a:cubicBezTo>
                <a:cubicBezTo>
                  <a:pt x="50" y="58"/>
                  <a:pt x="77" y="18"/>
                  <a:pt x="87" y="8"/>
                </a:cubicBezTo>
                <a:cubicBezTo>
                  <a:pt x="88" y="7"/>
                  <a:pt x="89" y="6"/>
                  <a:pt x="90" y="5"/>
                </a:cubicBezTo>
                <a:cubicBezTo>
                  <a:pt x="73" y="9"/>
                  <a:pt x="56" y="19"/>
                  <a:pt x="42" y="29"/>
                </a:cubicBezTo>
                <a:cubicBezTo>
                  <a:pt x="42" y="29"/>
                  <a:pt x="42" y="29"/>
                  <a:pt x="42" y="29"/>
                </a:cubicBezTo>
                <a:cubicBezTo>
                  <a:pt x="37" y="36"/>
                  <a:pt x="32" y="42"/>
                  <a:pt x="26" y="51"/>
                </a:cubicBezTo>
                <a:cubicBezTo>
                  <a:pt x="17" y="65"/>
                  <a:pt x="8" y="77"/>
                  <a:pt x="3" y="88"/>
                </a:cubicBezTo>
                <a:cubicBezTo>
                  <a:pt x="0" y="95"/>
                  <a:pt x="2" y="96"/>
                  <a:pt x="11" y="96"/>
                </a:cubicBezTo>
                <a:cubicBezTo>
                  <a:pt x="17" y="96"/>
                  <a:pt x="20" y="95"/>
                  <a:pt x="25" y="91"/>
                </a:cubicBezTo>
                <a:cubicBezTo>
                  <a:pt x="36" y="83"/>
                  <a:pt x="62" y="59"/>
                  <a:pt x="86" y="39"/>
                </a:cubicBezTo>
                <a:cubicBezTo>
                  <a:pt x="102" y="26"/>
                  <a:pt x="113" y="18"/>
                  <a:pt x="127" y="12"/>
                </a:cubicBezTo>
                <a:cubicBezTo>
                  <a:pt x="133" y="9"/>
                  <a:pt x="140" y="7"/>
                  <a:pt x="144" y="9"/>
                </a:cubicBezTo>
                <a:cubicBezTo>
                  <a:pt x="145" y="9"/>
                  <a:pt x="145" y="10"/>
                  <a:pt x="146" y="10"/>
                </a:cubicBezTo>
                <a:cubicBezTo>
                  <a:pt x="151" y="8"/>
                  <a:pt x="157" y="5"/>
                  <a:pt x="162" y="2"/>
                </a:cubicBezTo>
                <a:cubicBezTo>
                  <a:pt x="160" y="1"/>
                  <a:pt x="157" y="1"/>
                  <a:pt x="155" y="1"/>
                </a:cubicBezTo>
                <a:close/>
              </a:path>
            </a:pathLst>
          </a:custGeom>
          <a:solidFill>
            <a:srgbClr val="000000"/>
          </a:solidFill>
          <a:ln w="9525">
            <a:noFill/>
            <a:round/>
            <a:headEnd/>
            <a:tailEnd/>
          </a:ln>
        </p:spPr>
        <p:txBody>
          <a:bodyPr/>
          <a:lstStyle/>
          <a:p>
            <a:endParaRPr lang="zh-CN" altLang="en-US"/>
          </a:p>
        </p:txBody>
      </p:sp>
      <p:sp>
        <p:nvSpPr>
          <p:cNvPr id="3103" name="未知"/>
          <p:cNvSpPr>
            <a:spLocks/>
          </p:cNvSpPr>
          <p:nvPr/>
        </p:nvSpPr>
        <p:spPr bwMode="auto">
          <a:xfrm>
            <a:off x="4891088" y="3213100"/>
            <a:ext cx="314325" cy="360363"/>
          </a:xfrm>
          <a:custGeom>
            <a:avLst/>
            <a:gdLst>
              <a:gd name="T0" fmla="*/ 69 w 84"/>
              <a:gd name="T1" fmla="*/ 0 h 96"/>
              <a:gd name="T2" fmla="*/ 53 w 84"/>
              <a:gd name="T3" fmla="*/ 8 h 96"/>
              <a:gd name="T4" fmla="*/ 52 w 84"/>
              <a:gd name="T5" fmla="*/ 23 h 96"/>
              <a:gd name="T6" fmla="*/ 35 w 84"/>
              <a:gd name="T7" fmla="*/ 30 h 96"/>
              <a:gd name="T8" fmla="*/ 12 w 84"/>
              <a:gd name="T9" fmla="*/ 40 h 96"/>
              <a:gd name="T10" fmla="*/ 0 w 84"/>
              <a:gd name="T11" fmla="*/ 70 h 96"/>
              <a:gd name="T12" fmla="*/ 19 w 84"/>
              <a:gd name="T13" fmla="*/ 96 h 96"/>
              <a:gd name="T14" fmla="*/ 20 w 84"/>
              <a:gd name="T15" fmla="*/ 95 h 96"/>
              <a:gd name="T16" fmla="*/ 32 w 84"/>
              <a:gd name="T17" fmla="*/ 80 h 96"/>
              <a:gd name="T18" fmla="*/ 26 w 84"/>
              <a:gd name="T19" fmla="*/ 62 h 96"/>
              <a:gd name="T20" fmla="*/ 30 w 84"/>
              <a:gd name="T21" fmla="*/ 40 h 96"/>
              <a:gd name="T22" fmla="*/ 54 w 84"/>
              <a:gd name="T23" fmla="*/ 32 h 96"/>
              <a:gd name="T24" fmla="*/ 80 w 84"/>
              <a:gd name="T25" fmla="*/ 21 h 96"/>
              <a:gd name="T26" fmla="*/ 69 w 84"/>
              <a:gd name="T27" fmla="*/ 0 h 9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
              <a:gd name="T43" fmla="*/ 0 h 96"/>
              <a:gd name="T44" fmla="*/ 84 w 84"/>
              <a:gd name="T45" fmla="*/ 96 h 9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 h="96">
                <a:moveTo>
                  <a:pt x="69" y="0"/>
                </a:moveTo>
                <a:cubicBezTo>
                  <a:pt x="64" y="3"/>
                  <a:pt x="58" y="6"/>
                  <a:pt x="53" y="8"/>
                </a:cubicBezTo>
                <a:cubicBezTo>
                  <a:pt x="57" y="11"/>
                  <a:pt x="55" y="19"/>
                  <a:pt x="52" y="23"/>
                </a:cubicBezTo>
                <a:cubicBezTo>
                  <a:pt x="47" y="28"/>
                  <a:pt x="41" y="29"/>
                  <a:pt x="35" y="30"/>
                </a:cubicBezTo>
                <a:cubicBezTo>
                  <a:pt x="27" y="31"/>
                  <a:pt x="17" y="35"/>
                  <a:pt x="12" y="40"/>
                </a:cubicBezTo>
                <a:cubicBezTo>
                  <a:pt x="8" y="44"/>
                  <a:pt x="1" y="56"/>
                  <a:pt x="0" y="70"/>
                </a:cubicBezTo>
                <a:cubicBezTo>
                  <a:pt x="0" y="88"/>
                  <a:pt x="8" y="96"/>
                  <a:pt x="19" y="96"/>
                </a:cubicBezTo>
                <a:cubicBezTo>
                  <a:pt x="19" y="96"/>
                  <a:pt x="20" y="95"/>
                  <a:pt x="20" y="95"/>
                </a:cubicBezTo>
                <a:cubicBezTo>
                  <a:pt x="24" y="90"/>
                  <a:pt x="28" y="85"/>
                  <a:pt x="32" y="80"/>
                </a:cubicBezTo>
                <a:cubicBezTo>
                  <a:pt x="28" y="78"/>
                  <a:pt x="27" y="72"/>
                  <a:pt x="26" y="62"/>
                </a:cubicBezTo>
                <a:cubicBezTo>
                  <a:pt x="25" y="52"/>
                  <a:pt x="27" y="45"/>
                  <a:pt x="30" y="40"/>
                </a:cubicBezTo>
                <a:cubicBezTo>
                  <a:pt x="34" y="35"/>
                  <a:pt x="43" y="34"/>
                  <a:pt x="54" y="32"/>
                </a:cubicBezTo>
                <a:cubicBezTo>
                  <a:pt x="66" y="30"/>
                  <a:pt x="76" y="28"/>
                  <a:pt x="80" y="21"/>
                </a:cubicBezTo>
                <a:cubicBezTo>
                  <a:pt x="84" y="12"/>
                  <a:pt x="79" y="4"/>
                  <a:pt x="69" y="0"/>
                </a:cubicBezTo>
                <a:close/>
              </a:path>
            </a:pathLst>
          </a:custGeom>
          <a:solidFill>
            <a:srgbClr val="000000"/>
          </a:solidFill>
          <a:ln w="9525">
            <a:noFill/>
            <a:round/>
            <a:headEnd/>
            <a:tailEnd/>
          </a:ln>
        </p:spPr>
        <p:txBody>
          <a:bodyPr/>
          <a:lstStyle/>
          <a:p>
            <a:endParaRPr lang="zh-CN" altLang="en-US"/>
          </a:p>
        </p:txBody>
      </p:sp>
      <p:sp>
        <p:nvSpPr>
          <p:cNvPr id="3104" name="未知"/>
          <p:cNvSpPr>
            <a:spLocks/>
          </p:cNvSpPr>
          <p:nvPr/>
        </p:nvSpPr>
        <p:spPr bwMode="auto">
          <a:xfrm>
            <a:off x="4959350" y="3357563"/>
            <a:ext cx="319088" cy="220662"/>
          </a:xfrm>
          <a:custGeom>
            <a:avLst/>
            <a:gdLst>
              <a:gd name="T0" fmla="*/ 84 w 85"/>
              <a:gd name="T1" fmla="*/ 2 h 59"/>
              <a:gd name="T2" fmla="*/ 77 w 85"/>
              <a:gd name="T3" fmla="*/ 5 h 59"/>
              <a:gd name="T4" fmla="*/ 50 w 85"/>
              <a:gd name="T5" fmla="*/ 28 h 59"/>
              <a:gd name="T6" fmla="*/ 29 w 85"/>
              <a:gd name="T7" fmla="*/ 42 h 59"/>
              <a:gd name="T8" fmla="*/ 15 w 85"/>
              <a:gd name="T9" fmla="*/ 46 h 59"/>
              <a:gd name="T10" fmla="*/ 12 w 85"/>
              <a:gd name="T11" fmla="*/ 44 h 59"/>
              <a:gd name="T12" fmla="*/ 0 w 85"/>
              <a:gd name="T13" fmla="*/ 59 h 59"/>
              <a:gd name="T14" fmla="*/ 46 w 85"/>
              <a:gd name="T15" fmla="*/ 38 h 59"/>
              <a:gd name="T16" fmla="*/ 78 w 85"/>
              <a:gd name="T17" fmla="*/ 10 h 59"/>
              <a:gd name="T18" fmla="*/ 84 w 85"/>
              <a:gd name="T19" fmla="*/ 2 h 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5"/>
              <a:gd name="T31" fmla="*/ 0 h 59"/>
              <a:gd name="T32" fmla="*/ 85 w 85"/>
              <a:gd name="T33" fmla="*/ 59 h 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5" h="59">
                <a:moveTo>
                  <a:pt x="84" y="2"/>
                </a:moveTo>
                <a:cubicBezTo>
                  <a:pt x="82" y="0"/>
                  <a:pt x="77" y="5"/>
                  <a:pt x="77" y="5"/>
                </a:cubicBezTo>
                <a:cubicBezTo>
                  <a:pt x="70" y="11"/>
                  <a:pt x="62" y="18"/>
                  <a:pt x="50" y="28"/>
                </a:cubicBezTo>
                <a:cubicBezTo>
                  <a:pt x="42" y="35"/>
                  <a:pt x="34" y="39"/>
                  <a:pt x="29" y="42"/>
                </a:cubicBezTo>
                <a:cubicBezTo>
                  <a:pt x="23" y="45"/>
                  <a:pt x="19" y="47"/>
                  <a:pt x="15" y="46"/>
                </a:cubicBezTo>
                <a:cubicBezTo>
                  <a:pt x="14" y="46"/>
                  <a:pt x="13" y="45"/>
                  <a:pt x="12" y="44"/>
                </a:cubicBezTo>
                <a:cubicBezTo>
                  <a:pt x="8" y="49"/>
                  <a:pt x="4" y="54"/>
                  <a:pt x="0" y="59"/>
                </a:cubicBezTo>
                <a:cubicBezTo>
                  <a:pt x="17" y="59"/>
                  <a:pt x="36" y="46"/>
                  <a:pt x="46" y="38"/>
                </a:cubicBezTo>
                <a:cubicBezTo>
                  <a:pt x="59" y="28"/>
                  <a:pt x="71" y="17"/>
                  <a:pt x="78" y="10"/>
                </a:cubicBezTo>
                <a:cubicBezTo>
                  <a:pt x="80" y="9"/>
                  <a:pt x="85" y="4"/>
                  <a:pt x="84" y="2"/>
                </a:cubicBezTo>
                <a:close/>
              </a:path>
            </a:pathLst>
          </a:custGeom>
          <a:solidFill>
            <a:srgbClr val="000000"/>
          </a:solidFill>
          <a:ln w="9525">
            <a:noFill/>
            <a:round/>
            <a:headEnd/>
            <a:tailEnd/>
          </a:ln>
        </p:spPr>
        <p:txBody>
          <a:bodyPr/>
          <a:lstStyle/>
          <a:p>
            <a:endParaRPr lang="zh-CN" altLang="en-US"/>
          </a:p>
        </p:txBody>
      </p:sp>
      <p:sp>
        <p:nvSpPr>
          <p:cNvPr id="3105" name="未知"/>
          <p:cNvSpPr>
            <a:spLocks/>
          </p:cNvSpPr>
          <p:nvPr/>
        </p:nvSpPr>
        <p:spPr bwMode="auto">
          <a:xfrm>
            <a:off x="6851650" y="3435350"/>
            <a:ext cx="230188" cy="138113"/>
          </a:xfrm>
          <a:custGeom>
            <a:avLst/>
            <a:gdLst>
              <a:gd name="T0" fmla="*/ 59 w 61"/>
              <a:gd name="T1" fmla="*/ 1 h 37"/>
              <a:gd name="T2" fmla="*/ 50 w 61"/>
              <a:gd name="T3" fmla="*/ 7 h 37"/>
              <a:gd name="T4" fmla="*/ 33 w 61"/>
              <a:gd name="T5" fmla="*/ 21 h 37"/>
              <a:gd name="T6" fmla="*/ 14 w 61"/>
              <a:gd name="T7" fmla="*/ 31 h 37"/>
              <a:gd name="T8" fmla="*/ 4 w 61"/>
              <a:gd name="T9" fmla="*/ 31 h 37"/>
              <a:gd name="T10" fmla="*/ 0 w 61"/>
              <a:gd name="T11" fmla="*/ 35 h 37"/>
              <a:gd name="T12" fmla="*/ 14 w 61"/>
              <a:gd name="T13" fmla="*/ 35 h 37"/>
              <a:gd name="T14" fmla="*/ 35 w 61"/>
              <a:gd name="T15" fmla="*/ 26 h 37"/>
              <a:gd name="T16" fmla="*/ 52 w 61"/>
              <a:gd name="T17" fmla="*/ 11 h 37"/>
              <a:gd name="T18" fmla="*/ 59 w 61"/>
              <a:gd name="T19" fmla="*/ 1 h 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1"/>
              <a:gd name="T31" fmla="*/ 0 h 37"/>
              <a:gd name="T32" fmla="*/ 61 w 61"/>
              <a:gd name="T33" fmla="*/ 37 h 3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1" h="37">
                <a:moveTo>
                  <a:pt x="59" y="1"/>
                </a:moveTo>
                <a:cubicBezTo>
                  <a:pt x="58" y="0"/>
                  <a:pt x="55" y="3"/>
                  <a:pt x="50" y="7"/>
                </a:cubicBezTo>
                <a:cubicBezTo>
                  <a:pt x="44" y="12"/>
                  <a:pt x="40" y="16"/>
                  <a:pt x="33" y="21"/>
                </a:cubicBezTo>
                <a:cubicBezTo>
                  <a:pt x="25" y="27"/>
                  <a:pt x="19" y="29"/>
                  <a:pt x="14" y="31"/>
                </a:cubicBezTo>
                <a:cubicBezTo>
                  <a:pt x="12" y="31"/>
                  <a:pt x="6" y="32"/>
                  <a:pt x="4" y="31"/>
                </a:cubicBezTo>
                <a:cubicBezTo>
                  <a:pt x="2" y="32"/>
                  <a:pt x="1" y="33"/>
                  <a:pt x="0" y="35"/>
                </a:cubicBezTo>
                <a:cubicBezTo>
                  <a:pt x="4" y="37"/>
                  <a:pt x="10" y="36"/>
                  <a:pt x="14" y="35"/>
                </a:cubicBezTo>
                <a:cubicBezTo>
                  <a:pt x="19" y="34"/>
                  <a:pt x="26" y="32"/>
                  <a:pt x="35" y="26"/>
                </a:cubicBezTo>
                <a:cubicBezTo>
                  <a:pt x="42" y="21"/>
                  <a:pt x="47" y="16"/>
                  <a:pt x="52" y="11"/>
                </a:cubicBezTo>
                <a:cubicBezTo>
                  <a:pt x="58" y="6"/>
                  <a:pt x="61" y="3"/>
                  <a:pt x="59" y="1"/>
                </a:cubicBezTo>
                <a:close/>
              </a:path>
            </a:pathLst>
          </a:custGeom>
          <a:solidFill>
            <a:srgbClr val="000000"/>
          </a:solidFill>
          <a:ln w="9525">
            <a:noFill/>
            <a:round/>
            <a:headEnd/>
            <a:tailEnd/>
          </a:ln>
        </p:spPr>
        <p:txBody>
          <a:bodyPr/>
          <a:lstStyle/>
          <a:p>
            <a:endParaRPr lang="zh-CN" altLang="en-US"/>
          </a:p>
        </p:txBody>
      </p:sp>
      <p:sp>
        <p:nvSpPr>
          <p:cNvPr id="3106" name="未知"/>
          <p:cNvSpPr>
            <a:spLocks/>
          </p:cNvSpPr>
          <p:nvPr/>
        </p:nvSpPr>
        <p:spPr bwMode="auto">
          <a:xfrm>
            <a:off x="3511550" y="3435350"/>
            <a:ext cx="355600" cy="225425"/>
          </a:xfrm>
          <a:custGeom>
            <a:avLst/>
            <a:gdLst>
              <a:gd name="T0" fmla="*/ 94 w 95"/>
              <a:gd name="T1" fmla="*/ 1 h 60"/>
              <a:gd name="T2" fmla="*/ 86 w 95"/>
              <a:gd name="T3" fmla="*/ 5 h 60"/>
              <a:gd name="T4" fmla="*/ 60 w 95"/>
              <a:gd name="T5" fmla="*/ 28 h 60"/>
              <a:gd name="T6" fmla="*/ 35 w 95"/>
              <a:gd name="T7" fmla="*/ 45 h 60"/>
              <a:gd name="T8" fmla="*/ 23 w 95"/>
              <a:gd name="T9" fmla="*/ 47 h 60"/>
              <a:gd name="T10" fmla="*/ 21 w 95"/>
              <a:gd name="T11" fmla="*/ 44 h 60"/>
              <a:gd name="T12" fmla="*/ 0 w 95"/>
              <a:gd name="T13" fmla="*/ 58 h 60"/>
              <a:gd name="T14" fmla="*/ 9 w 95"/>
              <a:gd name="T15" fmla="*/ 60 h 60"/>
              <a:gd name="T16" fmla="*/ 56 w 95"/>
              <a:gd name="T17" fmla="*/ 38 h 60"/>
              <a:gd name="T18" fmla="*/ 87 w 95"/>
              <a:gd name="T19" fmla="*/ 11 h 60"/>
              <a:gd name="T20" fmla="*/ 94 w 95"/>
              <a:gd name="T21" fmla="*/ 1 h 6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5"/>
              <a:gd name="T34" fmla="*/ 0 h 60"/>
              <a:gd name="T35" fmla="*/ 95 w 95"/>
              <a:gd name="T36" fmla="*/ 60 h 6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5" h="60">
                <a:moveTo>
                  <a:pt x="94" y="1"/>
                </a:moveTo>
                <a:cubicBezTo>
                  <a:pt x="92" y="0"/>
                  <a:pt x="89" y="3"/>
                  <a:pt x="86" y="5"/>
                </a:cubicBezTo>
                <a:cubicBezTo>
                  <a:pt x="80" y="11"/>
                  <a:pt x="71" y="18"/>
                  <a:pt x="60" y="28"/>
                </a:cubicBezTo>
                <a:cubicBezTo>
                  <a:pt x="51" y="35"/>
                  <a:pt x="41" y="42"/>
                  <a:pt x="35" y="45"/>
                </a:cubicBezTo>
                <a:cubicBezTo>
                  <a:pt x="31" y="47"/>
                  <a:pt x="25" y="49"/>
                  <a:pt x="23" y="47"/>
                </a:cubicBezTo>
                <a:cubicBezTo>
                  <a:pt x="22" y="46"/>
                  <a:pt x="21" y="45"/>
                  <a:pt x="21" y="44"/>
                </a:cubicBezTo>
                <a:cubicBezTo>
                  <a:pt x="14" y="48"/>
                  <a:pt x="7" y="53"/>
                  <a:pt x="0" y="58"/>
                </a:cubicBezTo>
                <a:cubicBezTo>
                  <a:pt x="2" y="59"/>
                  <a:pt x="5" y="60"/>
                  <a:pt x="9" y="60"/>
                </a:cubicBezTo>
                <a:cubicBezTo>
                  <a:pt x="27" y="60"/>
                  <a:pt x="45" y="46"/>
                  <a:pt x="56" y="38"/>
                </a:cubicBezTo>
                <a:cubicBezTo>
                  <a:pt x="66" y="29"/>
                  <a:pt x="80" y="18"/>
                  <a:pt x="87" y="11"/>
                </a:cubicBezTo>
                <a:cubicBezTo>
                  <a:pt x="93" y="6"/>
                  <a:pt x="95" y="3"/>
                  <a:pt x="94" y="1"/>
                </a:cubicBezTo>
                <a:close/>
              </a:path>
            </a:pathLst>
          </a:custGeom>
          <a:solidFill>
            <a:srgbClr val="000000"/>
          </a:solidFill>
          <a:ln w="9525">
            <a:noFill/>
            <a:round/>
            <a:headEnd/>
            <a:tailEnd/>
          </a:ln>
        </p:spPr>
        <p:txBody>
          <a:bodyPr/>
          <a:lstStyle/>
          <a:p>
            <a:endParaRPr lang="zh-CN" altLang="en-US"/>
          </a:p>
        </p:txBody>
      </p:sp>
      <p:sp>
        <p:nvSpPr>
          <p:cNvPr id="3107" name="未知"/>
          <p:cNvSpPr>
            <a:spLocks/>
          </p:cNvSpPr>
          <p:nvPr/>
        </p:nvSpPr>
        <p:spPr bwMode="auto">
          <a:xfrm>
            <a:off x="3484563" y="3292475"/>
            <a:ext cx="327025" cy="360363"/>
          </a:xfrm>
          <a:custGeom>
            <a:avLst/>
            <a:gdLst>
              <a:gd name="T0" fmla="*/ 74 w 87"/>
              <a:gd name="T1" fmla="*/ 1 h 96"/>
              <a:gd name="T2" fmla="*/ 45 w 87"/>
              <a:gd name="T3" fmla="*/ 19 h 96"/>
              <a:gd name="T4" fmla="*/ 8 w 87"/>
              <a:gd name="T5" fmla="*/ 66 h 96"/>
              <a:gd name="T6" fmla="*/ 8 w 87"/>
              <a:gd name="T7" fmla="*/ 66 h 96"/>
              <a:gd name="T8" fmla="*/ 0 w 87"/>
              <a:gd name="T9" fmla="*/ 86 h 96"/>
              <a:gd name="T10" fmla="*/ 7 w 87"/>
              <a:gd name="T11" fmla="*/ 96 h 96"/>
              <a:gd name="T12" fmla="*/ 28 w 87"/>
              <a:gd name="T13" fmla="*/ 82 h 96"/>
              <a:gd name="T14" fmla="*/ 31 w 87"/>
              <a:gd name="T15" fmla="*/ 72 h 96"/>
              <a:gd name="T16" fmla="*/ 50 w 87"/>
              <a:gd name="T17" fmla="*/ 46 h 96"/>
              <a:gd name="T18" fmla="*/ 81 w 87"/>
              <a:gd name="T19" fmla="*/ 9 h 96"/>
              <a:gd name="T20" fmla="*/ 74 w 87"/>
              <a:gd name="T21" fmla="*/ 1 h 9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7"/>
              <a:gd name="T34" fmla="*/ 0 h 96"/>
              <a:gd name="T35" fmla="*/ 87 w 87"/>
              <a:gd name="T36" fmla="*/ 96 h 9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7" h="96">
                <a:moveTo>
                  <a:pt x="74" y="1"/>
                </a:moveTo>
                <a:cubicBezTo>
                  <a:pt x="66" y="1"/>
                  <a:pt x="57" y="7"/>
                  <a:pt x="45" y="19"/>
                </a:cubicBezTo>
                <a:cubicBezTo>
                  <a:pt x="35" y="37"/>
                  <a:pt x="23" y="53"/>
                  <a:pt x="8" y="66"/>
                </a:cubicBezTo>
                <a:cubicBezTo>
                  <a:pt x="8" y="66"/>
                  <a:pt x="8" y="66"/>
                  <a:pt x="8" y="66"/>
                </a:cubicBezTo>
                <a:cubicBezTo>
                  <a:pt x="3" y="72"/>
                  <a:pt x="0" y="80"/>
                  <a:pt x="0" y="86"/>
                </a:cubicBezTo>
                <a:cubicBezTo>
                  <a:pt x="0" y="90"/>
                  <a:pt x="3" y="94"/>
                  <a:pt x="7" y="96"/>
                </a:cubicBezTo>
                <a:cubicBezTo>
                  <a:pt x="14" y="91"/>
                  <a:pt x="21" y="86"/>
                  <a:pt x="28" y="82"/>
                </a:cubicBezTo>
                <a:cubicBezTo>
                  <a:pt x="28" y="80"/>
                  <a:pt x="29" y="76"/>
                  <a:pt x="31" y="72"/>
                </a:cubicBezTo>
                <a:cubicBezTo>
                  <a:pt x="36" y="64"/>
                  <a:pt x="43" y="54"/>
                  <a:pt x="50" y="46"/>
                </a:cubicBezTo>
                <a:cubicBezTo>
                  <a:pt x="62" y="31"/>
                  <a:pt x="74" y="18"/>
                  <a:pt x="81" y="9"/>
                </a:cubicBezTo>
                <a:cubicBezTo>
                  <a:pt x="87" y="3"/>
                  <a:pt x="85" y="0"/>
                  <a:pt x="74" y="1"/>
                </a:cubicBezTo>
                <a:close/>
              </a:path>
            </a:pathLst>
          </a:custGeom>
          <a:solidFill>
            <a:srgbClr val="000000"/>
          </a:solidFill>
          <a:ln w="9525">
            <a:noFill/>
            <a:round/>
            <a:headEnd/>
            <a:tailEnd/>
          </a:ln>
        </p:spPr>
        <p:txBody>
          <a:bodyPr/>
          <a:lstStyle/>
          <a:p>
            <a:endParaRPr lang="zh-CN" altLang="en-US"/>
          </a:p>
        </p:txBody>
      </p:sp>
      <p:pic>
        <p:nvPicPr>
          <p:cNvPr id="3108" name="图片 25" descr="羽毛.png"/>
          <p:cNvPicPr>
            <a:picLocks noChangeAspect="1" noChangeArrowheads="1"/>
          </p:cNvPicPr>
          <p:nvPr/>
        </p:nvPicPr>
        <p:blipFill>
          <a:blip r:embed="rId2" cstate="print"/>
          <a:srcRect/>
          <a:stretch>
            <a:fillRect/>
          </a:stretch>
        </p:blipFill>
        <p:spPr bwMode="auto">
          <a:xfrm rot="1350554">
            <a:off x="7904163" y="-1033463"/>
            <a:ext cx="1239837" cy="3965576"/>
          </a:xfrm>
          <a:prstGeom prst="rect">
            <a:avLst/>
          </a:prstGeom>
          <a:noFill/>
          <a:ln w="9525">
            <a:noFill/>
            <a:miter lim="800000"/>
            <a:headEnd/>
            <a:tailEnd/>
          </a:ln>
        </p:spPr>
      </p:pic>
      <p:sp>
        <p:nvSpPr>
          <p:cNvPr id="3109" name="未知"/>
          <p:cNvSpPr>
            <a:spLocks/>
          </p:cNvSpPr>
          <p:nvPr/>
        </p:nvSpPr>
        <p:spPr bwMode="auto">
          <a:xfrm>
            <a:off x="4572000" y="2420938"/>
            <a:ext cx="1112838" cy="1001712"/>
          </a:xfrm>
          <a:custGeom>
            <a:avLst/>
            <a:gdLst>
              <a:gd name="T0" fmla="*/ 279 w 297"/>
              <a:gd name="T1" fmla="*/ 0 h 267"/>
              <a:gd name="T2" fmla="*/ 277 w 297"/>
              <a:gd name="T3" fmla="*/ 7 h 267"/>
              <a:gd name="T4" fmla="*/ 277 w 297"/>
              <a:gd name="T5" fmla="*/ 7 h 267"/>
              <a:gd name="T6" fmla="*/ 282 w 297"/>
              <a:gd name="T7" fmla="*/ 16 h 267"/>
              <a:gd name="T8" fmla="*/ 178 w 297"/>
              <a:gd name="T9" fmla="*/ 130 h 267"/>
              <a:gd name="T10" fmla="*/ 80 w 297"/>
              <a:gd name="T11" fmla="*/ 211 h 267"/>
              <a:gd name="T12" fmla="*/ 83 w 297"/>
              <a:gd name="T13" fmla="*/ 206 h 267"/>
              <a:gd name="T14" fmla="*/ 81 w 297"/>
              <a:gd name="T15" fmla="*/ 210 h 267"/>
              <a:gd name="T16" fmla="*/ 36 w 297"/>
              <a:gd name="T17" fmla="*/ 232 h 267"/>
              <a:gd name="T18" fmla="*/ 39 w 297"/>
              <a:gd name="T19" fmla="*/ 230 h 267"/>
              <a:gd name="T20" fmla="*/ 3 w 297"/>
              <a:gd name="T21" fmla="*/ 261 h 267"/>
              <a:gd name="T22" fmla="*/ 0 w 297"/>
              <a:gd name="T23" fmla="*/ 266 h 267"/>
              <a:gd name="T24" fmla="*/ 6 w 297"/>
              <a:gd name="T25" fmla="*/ 264 h 267"/>
              <a:gd name="T26" fmla="*/ 27 w 297"/>
              <a:gd name="T27" fmla="*/ 246 h 267"/>
              <a:gd name="T28" fmla="*/ 27 w 297"/>
              <a:gd name="T29" fmla="*/ 246 h 267"/>
              <a:gd name="T30" fmla="*/ 26 w 297"/>
              <a:gd name="T31" fmla="*/ 247 h 267"/>
              <a:gd name="T32" fmla="*/ 75 w 297"/>
              <a:gd name="T33" fmla="*/ 222 h 267"/>
              <a:gd name="T34" fmla="*/ 183 w 297"/>
              <a:gd name="T35" fmla="*/ 136 h 267"/>
              <a:gd name="T36" fmla="*/ 295 w 297"/>
              <a:gd name="T37" fmla="*/ 20 h 267"/>
              <a:gd name="T38" fmla="*/ 279 w 297"/>
              <a:gd name="T39" fmla="*/ 0 h 26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97"/>
              <a:gd name="T61" fmla="*/ 0 h 267"/>
              <a:gd name="T62" fmla="*/ 297 w 297"/>
              <a:gd name="T63" fmla="*/ 267 h 26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97" h="267">
                <a:moveTo>
                  <a:pt x="279" y="0"/>
                </a:moveTo>
                <a:cubicBezTo>
                  <a:pt x="277" y="7"/>
                  <a:pt x="277" y="7"/>
                  <a:pt x="277" y="7"/>
                </a:cubicBezTo>
                <a:cubicBezTo>
                  <a:pt x="277" y="7"/>
                  <a:pt x="277" y="7"/>
                  <a:pt x="277" y="7"/>
                </a:cubicBezTo>
                <a:cubicBezTo>
                  <a:pt x="280" y="8"/>
                  <a:pt x="282" y="11"/>
                  <a:pt x="282" y="16"/>
                </a:cubicBezTo>
                <a:cubicBezTo>
                  <a:pt x="279" y="40"/>
                  <a:pt x="231" y="84"/>
                  <a:pt x="178" y="130"/>
                </a:cubicBezTo>
                <a:cubicBezTo>
                  <a:pt x="153" y="151"/>
                  <a:pt x="132" y="165"/>
                  <a:pt x="80" y="211"/>
                </a:cubicBezTo>
                <a:cubicBezTo>
                  <a:pt x="81" y="209"/>
                  <a:pt x="82" y="208"/>
                  <a:pt x="83" y="206"/>
                </a:cubicBezTo>
                <a:cubicBezTo>
                  <a:pt x="82" y="208"/>
                  <a:pt x="81" y="209"/>
                  <a:pt x="81" y="210"/>
                </a:cubicBezTo>
                <a:cubicBezTo>
                  <a:pt x="79" y="210"/>
                  <a:pt x="54" y="220"/>
                  <a:pt x="36" y="232"/>
                </a:cubicBezTo>
                <a:cubicBezTo>
                  <a:pt x="37" y="232"/>
                  <a:pt x="38" y="231"/>
                  <a:pt x="39" y="230"/>
                </a:cubicBezTo>
                <a:cubicBezTo>
                  <a:pt x="26" y="241"/>
                  <a:pt x="5" y="259"/>
                  <a:pt x="3" y="261"/>
                </a:cubicBezTo>
                <a:cubicBezTo>
                  <a:pt x="1" y="263"/>
                  <a:pt x="0" y="264"/>
                  <a:pt x="0" y="266"/>
                </a:cubicBezTo>
                <a:cubicBezTo>
                  <a:pt x="1" y="267"/>
                  <a:pt x="3" y="267"/>
                  <a:pt x="6" y="264"/>
                </a:cubicBezTo>
                <a:cubicBezTo>
                  <a:pt x="12" y="259"/>
                  <a:pt x="19" y="253"/>
                  <a:pt x="27" y="246"/>
                </a:cubicBezTo>
                <a:cubicBezTo>
                  <a:pt x="27" y="246"/>
                  <a:pt x="27" y="246"/>
                  <a:pt x="27" y="246"/>
                </a:cubicBezTo>
                <a:cubicBezTo>
                  <a:pt x="27" y="246"/>
                  <a:pt x="27" y="247"/>
                  <a:pt x="26" y="247"/>
                </a:cubicBezTo>
                <a:cubicBezTo>
                  <a:pt x="34" y="241"/>
                  <a:pt x="54" y="225"/>
                  <a:pt x="75" y="222"/>
                </a:cubicBezTo>
                <a:cubicBezTo>
                  <a:pt x="114" y="188"/>
                  <a:pt x="151" y="162"/>
                  <a:pt x="183" y="136"/>
                </a:cubicBezTo>
                <a:cubicBezTo>
                  <a:pt x="238" y="90"/>
                  <a:pt x="291" y="46"/>
                  <a:pt x="295" y="20"/>
                </a:cubicBezTo>
                <a:cubicBezTo>
                  <a:pt x="297" y="10"/>
                  <a:pt x="293" y="0"/>
                  <a:pt x="279" y="0"/>
                </a:cubicBezTo>
                <a:close/>
              </a:path>
            </a:pathLst>
          </a:custGeom>
          <a:solidFill>
            <a:srgbClr val="000000"/>
          </a:solidFill>
          <a:ln w="9525">
            <a:noFill/>
            <a:round/>
            <a:headEnd/>
            <a:tailEnd/>
          </a:ln>
        </p:spPr>
        <p:txBody>
          <a:bodyPr/>
          <a:lstStyle/>
          <a:p>
            <a:endParaRPr lang="zh-CN" altLang="en-US"/>
          </a:p>
        </p:txBody>
      </p:sp>
      <p:sp>
        <p:nvSpPr>
          <p:cNvPr id="3110" name="未知"/>
          <p:cNvSpPr>
            <a:spLocks/>
          </p:cNvSpPr>
          <p:nvPr/>
        </p:nvSpPr>
        <p:spPr bwMode="auto">
          <a:xfrm>
            <a:off x="4727575" y="2420938"/>
            <a:ext cx="911225" cy="869950"/>
          </a:xfrm>
          <a:custGeom>
            <a:avLst/>
            <a:gdLst>
              <a:gd name="T0" fmla="*/ 0 w 243"/>
              <a:gd name="T1" fmla="*/ 232 h 232"/>
              <a:gd name="T2" fmla="*/ 45 w 243"/>
              <a:gd name="T3" fmla="*/ 210 h 232"/>
              <a:gd name="T4" fmla="*/ 128 w 243"/>
              <a:gd name="T5" fmla="*/ 106 h 232"/>
              <a:gd name="T6" fmla="*/ 201 w 243"/>
              <a:gd name="T7" fmla="*/ 28 h 232"/>
              <a:gd name="T8" fmla="*/ 236 w 243"/>
              <a:gd name="T9" fmla="*/ 6 h 232"/>
              <a:gd name="T10" fmla="*/ 241 w 243"/>
              <a:gd name="T11" fmla="*/ 7 h 232"/>
              <a:gd name="T12" fmla="*/ 243 w 243"/>
              <a:gd name="T13" fmla="*/ 0 h 232"/>
              <a:gd name="T14" fmla="*/ 242 w 243"/>
              <a:gd name="T15" fmla="*/ 0 h 232"/>
              <a:gd name="T16" fmla="*/ 196 w 243"/>
              <a:gd name="T17" fmla="*/ 22 h 232"/>
              <a:gd name="T18" fmla="*/ 69 w 243"/>
              <a:gd name="T19" fmla="*/ 148 h 232"/>
              <a:gd name="T20" fmla="*/ 3 w 243"/>
              <a:gd name="T21" fmla="*/ 230 h 232"/>
              <a:gd name="T22" fmla="*/ 0 w 243"/>
              <a:gd name="T23" fmla="*/ 232 h 23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3"/>
              <a:gd name="T37" fmla="*/ 0 h 232"/>
              <a:gd name="T38" fmla="*/ 243 w 243"/>
              <a:gd name="T39" fmla="*/ 232 h 23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3" h="232">
                <a:moveTo>
                  <a:pt x="0" y="232"/>
                </a:moveTo>
                <a:cubicBezTo>
                  <a:pt x="18" y="220"/>
                  <a:pt x="43" y="210"/>
                  <a:pt x="45" y="210"/>
                </a:cubicBezTo>
                <a:cubicBezTo>
                  <a:pt x="74" y="171"/>
                  <a:pt x="88" y="153"/>
                  <a:pt x="128" y="106"/>
                </a:cubicBezTo>
                <a:cubicBezTo>
                  <a:pt x="156" y="72"/>
                  <a:pt x="183" y="46"/>
                  <a:pt x="201" y="28"/>
                </a:cubicBezTo>
                <a:cubicBezTo>
                  <a:pt x="212" y="17"/>
                  <a:pt x="227" y="6"/>
                  <a:pt x="236" y="6"/>
                </a:cubicBezTo>
                <a:cubicBezTo>
                  <a:pt x="238" y="6"/>
                  <a:pt x="239" y="6"/>
                  <a:pt x="241" y="7"/>
                </a:cubicBezTo>
                <a:cubicBezTo>
                  <a:pt x="243" y="0"/>
                  <a:pt x="243" y="0"/>
                  <a:pt x="243" y="0"/>
                </a:cubicBezTo>
                <a:cubicBezTo>
                  <a:pt x="243" y="0"/>
                  <a:pt x="242" y="0"/>
                  <a:pt x="242" y="0"/>
                </a:cubicBezTo>
                <a:cubicBezTo>
                  <a:pt x="226" y="0"/>
                  <a:pt x="211" y="11"/>
                  <a:pt x="196" y="22"/>
                </a:cubicBezTo>
                <a:cubicBezTo>
                  <a:pt x="167" y="41"/>
                  <a:pt x="101" y="111"/>
                  <a:pt x="69" y="148"/>
                </a:cubicBezTo>
                <a:cubicBezTo>
                  <a:pt x="44" y="176"/>
                  <a:pt x="21" y="206"/>
                  <a:pt x="3" y="230"/>
                </a:cubicBezTo>
                <a:cubicBezTo>
                  <a:pt x="2" y="231"/>
                  <a:pt x="1" y="232"/>
                  <a:pt x="0" y="232"/>
                </a:cubicBezTo>
                <a:close/>
              </a:path>
            </a:pathLst>
          </a:custGeom>
          <a:solidFill>
            <a:srgbClr val="000000"/>
          </a:solidFill>
          <a:ln w="9525">
            <a:noFill/>
            <a:round/>
            <a:headEnd/>
            <a:tailEnd/>
          </a:ln>
        </p:spPr>
        <p:txBody>
          <a:bodyPr/>
          <a:lstStyle/>
          <a:p>
            <a:endParaRPr lang="zh-CN" altLang="en-US"/>
          </a:p>
        </p:txBody>
      </p:sp>
      <p:sp>
        <p:nvSpPr>
          <p:cNvPr id="3111" name="未知"/>
          <p:cNvSpPr>
            <a:spLocks/>
          </p:cNvSpPr>
          <p:nvPr/>
        </p:nvSpPr>
        <p:spPr bwMode="auto">
          <a:xfrm>
            <a:off x="4140200" y="3284538"/>
            <a:ext cx="327025" cy="360362"/>
          </a:xfrm>
          <a:custGeom>
            <a:avLst/>
            <a:gdLst>
              <a:gd name="T0" fmla="*/ 74 w 87"/>
              <a:gd name="T1" fmla="*/ 1 h 96"/>
              <a:gd name="T2" fmla="*/ 45 w 87"/>
              <a:gd name="T3" fmla="*/ 19 h 96"/>
              <a:gd name="T4" fmla="*/ 8 w 87"/>
              <a:gd name="T5" fmla="*/ 66 h 96"/>
              <a:gd name="T6" fmla="*/ 8 w 87"/>
              <a:gd name="T7" fmla="*/ 66 h 96"/>
              <a:gd name="T8" fmla="*/ 0 w 87"/>
              <a:gd name="T9" fmla="*/ 86 h 96"/>
              <a:gd name="T10" fmla="*/ 7 w 87"/>
              <a:gd name="T11" fmla="*/ 96 h 96"/>
              <a:gd name="T12" fmla="*/ 28 w 87"/>
              <a:gd name="T13" fmla="*/ 82 h 96"/>
              <a:gd name="T14" fmla="*/ 31 w 87"/>
              <a:gd name="T15" fmla="*/ 72 h 96"/>
              <a:gd name="T16" fmla="*/ 50 w 87"/>
              <a:gd name="T17" fmla="*/ 46 h 96"/>
              <a:gd name="T18" fmla="*/ 81 w 87"/>
              <a:gd name="T19" fmla="*/ 9 h 96"/>
              <a:gd name="T20" fmla="*/ 74 w 87"/>
              <a:gd name="T21" fmla="*/ 1 h 9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7"/>
              <a:gd name="T34" fmla="*/ 0 h 96"/>
              <a:gd name="T35" fmla="*/ 87 w 87"/>
              <a:gd name="T36" fmla="*/ 96 h 9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7" h="96">
                <a:moveTo>
                  <a:pt x="74" y="1"/>
                </a:moveTo>
                <a:cubicBezTo>
                  <a:pt x="66" y="1"/>
                  <a:pt x="57" y="7"/>
                  <a:pt x="45" y="19"/>
                </a:cubicBezTo>
                <a:cubicBezTo>
                  <a:pt x="35" y="37"/>
                  <a:pt x="23" y="53"/>
                  <a:pt x="8" y="66"/>
                </a:cubicBezTo>
                <a:cubicBezTo>
                  <a:pt x="8" y="66"/>
                  <a:pt x="8" y="66"/>
                  <a:pt x="8" y="66"/>
                </a:cubicBezTo>
                <a:cubicBezTo>
                  <a:pt x="3" y="72"/>
                  <a:pt x="0" y="80"/>
                  <a:pt x="0" y="86"/>
                </a:cubicBezTo>
                <a:cubicBezTo>
                  <a:pt x="0" y="90"/>
                  <a:pt x="3" y="94"/>
                  <a:pt x="7" y="96"/>
                </a:cubicBezTo>
                <a:cubicBezTo>
                  <a:pt x="14" y="91"/>
                  <a:pt x="21" y="86"/>
                  <a:pt x="28" y="82"/>
                </a:cubicBezTo>
                <a:cubicBezTo>
                  <a:pt x="28" y="80"/>
                  <a:pt x="29" y="76"/>
                  <a:pt x="31" y="72"/>
                </a:cubicBezTo>
                <a:cubicBezTo>
                  <a:pt x="36" y="64"/>
                  <a:pt x="43" y="54"/>
                  <a:pt x="50" y="46"/>
                </a:cubicBezTo>
                <a:cubicBezTo>
                  <a:pt x="62" y="31"/>
                  <a:pt x="74" y="18"/>
                  <a:pt x="81" y="9"/>
                </a:cubicBezTo>
                <a:cubicBezTo>
                  <a:pt x="87" y="3"/>
                  <a:pt x="85" y="0"/>
                  <a:pt x="74" y="1"/>
                </a:cubicBezTo>
                <a:close/>
              </a:path>
            </a:pathLst>
          </a:custGeom>
          <a:solidFill>
            <a:srgbClr val="000000"/>
          </a:solidFill>
          <a:ln w="9525">
            <a:noFill/>
            <a:round/>
            <a:headEnd/>
            <a:tailEnd/>
          </a:ln>
        </p:spPr>
        <p:txBody>
          <a:bodyPr/>
          <a:lstStyle/>
          <a:p>
            <a:endParaRPr lang="zh-CN" altLang="en-US"/>
          </a:p>
        </p:txBody>
      </p:sp>
      <p:sp>
        <p:nvSpPr>
          <p:cNvPr id="3112" name="未知"/>
          <p:cNvSpPr>
            <a:spLocks/>
          </p:cNvSpPr>
          <p:nvPr/>
        </p:nvSpPr>
        <p:spPr bwMode="auto">
          <a:xfrm>
            <a:off x="4144963" y="3357563"/>
            <a:ext cx="498475" cy="296862"/>
          </a:xfrm>
          <a:custGeom>
            <a:avLst/>
            <a:gdLst>
              <a:gd name="T0" fmla="*/ 94 w 95"/>
              <a:gd name="T1" fmla="*/ 1 h 60"/>
              <a:gd name="T2" fmla="*/ 86 w 95"/>
              <a:gd name="T3" fmla="*/ 5 h 60"/>
              <a:gd name="T4" fmla="*/ 60 w 95"/>
              <a:gd name="T5" fmla="*/ 28 h 60"/>
              <a:gd name="T6" fmla="*/ 35 w 95"/>
              <a:gd name="T7" fmla="*/ 45 h 60"/>
              <a:gd name="T8" fmla="*/ 23 w 95"/>
              <a:gd name="T9" fmla="*/ 47 h 60"/>
              <a:gd name="T10" fmla="*/ 21 w 95"/>
              <a:gd name="T11" fmla="*/ 44 h 60"/>
              <a:gd name="T12" fmla="*/ 0 w 95"/>
              <a:gd name="T13" fmla="*/ 58 h 60"/>
              <a:gd name="T14" fmla="*/ 9 w 95"/>
              <a:gd name="T15" fmla="*/ 60 h 60"/>
              <a:gd name="T16" fmla="*/ 56 w 95"/>
              <a:gd name="T17" fmla="*/ 38 h 60"/>
              <a:gd name="T18" fmla="*/ 87 w 95"/>
              <a:gd name="T19" fmla="*/ 11 h 60"/>
              <a:gd name="T20" fmla="*/ 94 w 95"/>
              <a:gd name="T21" fmla="*/ 1 h 6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5"/>
              <a:gd name="T34" fmla="*/ 0 h 60"/>
              <a:gd name="T35" fmla="*/ 95 w 95"/>
              <a:gd name="T36" fmla="*/ 60 h 6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5" h="60">
                <a:moveTo>
                  <a:pt x="94" y="1"/>
                </a:moveTo>
                <a:cubicBezTo>
                  <a:pt x="92" y="0"/>
                  <a:pt x="89" y="3"/>
                  <a:pt x="86" y="5"/>
                </a:cubicBezTo>
                <a:cubicBezTo>
                  <a:pt x="80" y="11"/>
                  <a:pt x="71" y="18"/>
                  <a:pt x="60" y="28"/>
                </a:cubicBezTo>
                <a:cubicBezTo>
                  <a:pt x="51" y="35"/>
                  <a:pt x="41" y="42"/>
                  <a:pt x="35" y="45"/>
                </a:cubicBezTo>
                <a:cubicBezTo>
                  <a:pt x="31" y="47"/>
                  <a:pt x="25" y="49"/>
                  <a:pt x="23" y="47"/>
                </a:cubicBezTo>
                <a:cubicBezTo>
                  <a:pt x="22" y="46"/>
                  <a:pt x="21" y="45"/>
                  <a:pt x="21" y="44"/>
                </a:cubicBezTo>
                <a:cubicBezTo>
                  <a:pt x="14" y="48"/>
                  <a:pt x="7" y="53"/>
                  <a:pt x="0" y="58"/>
                </a:cubicBezTo>
                <a:cubicBezTo>
                  <a:pt x="2" y="59"/>
                  <a:pt x="5" y="60"/>
                  <a:pt x="9" y="60"/>
                </a:cubicBezTo>
                <a:cubicBezTo>
                  <a:pt x="27" y="60"/>
                  <a:pt x="45" y="46"/>
                  <a:pt x="56" y="38"/>
                </a:cubicBezTo>
                <a:cubicBezTo>
                  <a:pt x="66" y="29"/>
                  <a:pt x="80" y="18"/>
                  <a:pt x="87" y="11"/>
                </a:cubicBezTo>
                <a:cubicBezTo>
                  <a:pt x="93" y="6"/>
                  <a:pt x="95" y="3"/>
                  <a:pt x="94" y="1"/>
                </a:cubicBezTo>
                <a:close/>
              </a:path>
            </a:pathLst>
          </a:custGeom>
          <a:solidFill>
            <a:srgbClr val="000000"/>
          </a:solidFill>
          <a:ln w="9525">
            <a:noFill/>
            <a:round/>
            <a:headEnd/>
            <a:tailEnd/>
          </a:ln>
        </p:spPr>
        <p:txBody>
          <a:bodyPr/>
          <a:lstStyle/>
          <a:p>
            <a:endParaRPr lang="zh-CN" altLang="en-US"/>
          </a:p>
        </p:txBody>
      </p:sp>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0.55573 0.00925 C -0.54965 0.00579 -0.52795 -0.00878 -0.51927 -0.01156 C -0.51059 -0.01433 -0.50747 -0.01109 -0.50365 -0.00739 C -0.49983 -0.00369 -0.49774 0.00717 -0.49618 0.0111 " pathEditMode="fixed" rAng="0" ptsTypes="aaaa">
                                      <p:cBhvr>
                                        <p:cTn id="6" dur="100" fill="hold"/>
                                        <p:tgtEl>
                                          <p:spTgt spid="3108"/>
                                        </p:tgtEl>
                                        <p:attrNameLst>
                                          <p:attrName>ppt_x,ppt_y</p:attrName>
                                        </p:attrNameLst>
                                      </p:cBhvr>
                                      <p:rCtr x="30" y="-10"/>
                                    </p:animMotion>
                                  </p:childTnLst>
                                </p:cTn>
                              </p:par>
                              <p:par>
                                <p:cTn id="7" presetID="22" presetClass="entr" presetSubtype="8" fill="hold" grpId="0" nodeType="withEffect">
                                  <p:stCondLst>
                                    <p:cond delay="0"/>
                                  </p:stCondLst>
                                  <p:childTnLst>
                                    <p:set>
                                      <p:cBhvr>
                                        <p:cTn id="8" dur="1" fill="hold">
                                          <p:stCondLst>
                                            <p:cond delay="0"/>
                                          </p:stCondLst>
                                        </p:cTn>
                                        <p:tgtEl>
                                          <p:spTgt spid="3075"/>
                                        </p:tgtEl>
                                        <p:attrNameLst>
                                          <p:attrName>style.visibility</p:attrName>
                                        </p:attrNameLst>
                                      </p:cBhvr>
                                      <p:to>
                                        <p:strVal val="visible"/>
                                      </p:to>
                                    </p:set>
                                    <p:animEffect transition="in" filter="wipe(left)">
                                      <p:cBhvr>
                                        <p:cTn id="9" dur="100"/>
                                        <p:tgtEl>
                                          <p:spTgt spid="3075"/>
                                        </p:tgtEl>
                                      </p:cBhvr>
                                    </p:animEffect>
                                  </p:childTnLst>
                                </p:cTn>
                              </p:par>
                            </p:childTnLst>
                          </p:cTn>
                        </p:par>
                        <p:par>
                          <p:cTn id="10" fill="hold">
                            <p:stCondLst>
                              <p:cond delay="100"/>
                            </p:stCondLst>
                            <p:childTnLst>
                              <p:par>
                                <p:cTn id="11" presetID="0" presetClass="path" presetSubtype="0" accel="50000" decel="50000" fill="hold" nodeType="afterEffect">
                                  <p:stCondLst>
                                    <p:cond delay="0"/>
                                  </p:stCondLst>
                                  <p:childTnLst>
                                    <p:animMotion origin="layout" path="M -0.65052 0.04417 C -0.64653 0.04093 -0.63403 0.0296 -0.62552 0.0259 C -0.61702 0.0222 -0.61649 0.02035 -0.59948 0.02174 C -0.58247 0.02313 -0.54011 0.0333 -0.52327 0.03422 C -0.50643 0.03515 -0.50243 0.03145 -0.49792 0.02798 C -0.4934 0.02451 -0.4967 0.01619 -0.49636 0.01318 " pathEditMode="fixed" rAng="0" ptsTypes="aaaaaa">
                                      <p:cBhvr>
                                        <p:cTn id="12" dur="200" spd="-99900" fill="hold"/>
                                        <p:tgtEl>
                                          <p:spTgt spid="3108"/>
                                        </p:tgtEl>
                                        <p:attrNameLst>
                                          <p:attrName>ppt_x,ppt_y</p:attrName>
                                        </p:attrNameLst>
                                      </p:cBhvr>
                                      <p:rCtr x="78" y="-14"/>
                                    </p:animMotion>
                                  </p:childTnLst>
                                </p:cTn>
                              </p:par>
                              <p:par>
                                <p:cTn id="13" presetID="22" presetClass="entr" presetSubtype="2" fill="hold" grpId="0" nodeType="withEffect">
                                  <p:stCondLst>
                                    <p:cond delay="0"/>
                                  </p:stCondLst>
                                  <p:childTnLst>
                                    <p:set>
                                      <p:cBhvr>
                                        <p:cTn id="14" dur="1" fill="hold">
                                          <p:stCondLst>
                                            <p:cond delay="0"/>
                                          </p:stCondLst>
                                        </p:cTn>
                                        <p:tgtEl>
                                          <p:spTgt spid="3076"/>
                                        </p:tgtEl>
                                        <p:attrNameLst>
                                          <p:attrName>style.visibility</p:attrName>
                                        </p:attrNameLst>
                                      </p:cBhvr>
                                      <p:to>
                                        <p:strVal val="visible"/>
                                      </p:to>
                                    </p:set>
                                    <p:animEffect transition="in" filter="wipe(right)">
                                      <p:cBhvr>
                                        <p:cTn id="15" dur="200"/>
                                        <p:tgtEl>
                                          <p:spTgt spid="3076"/>
                                        </p:tgtEl>
                                      </p:cBhvr>
                                    </p:animEffect>
                                  </p:childTnLst>
                                </p:cTn>
                              </p:par>
                            </p:childTnLst>
                          </p:cTn>
                        </p:par>
                        <p:par>
                          <p:cTn id="16" fill="hold">
                            <p:stCondLst>
                              <p:cond delay="300"/>
                            </p:stCondLst>
                            <p:childTnLst>
                              <p:par>
                                <p:cTn id="17" presetID="0" presetClass="path" presetSubtype="0" accel="50000" decel="50000" fill="hold" nodeType="afterEffect">
                                  <p:stCondLst>
                                    <p:cond delay="0"/>
                                  </p:stCondLst>
                                  <p:childTnLst>
                                    <p:animMotion origin="layout" path="M -0.60434 0.05642 C -0.60486 0.05896 -0.60174 0.06775 -0.60434 0.07122 C -0.60695 0.07469 -0.61389 0.07607 -0.62014 0.07746 C -0.62639 0.07885 -0.63698 0.08162 -0.64219 0.07908 C -0.6474 0.07654 -0.65 0.06821 -0.65156 0.06243 C -0.65313 0.05665 -0.65156 0.0481 -0.65156 0.04417 " pathEditMode="fixed" rAng="0" ptsTypes="aaaaaa">
                                      <p:cBhvr>
                                        <p:cTn id="18" dur="300" spd="-99900" fill="hold"/>
                                        <p:tgtEl>
                                          <p:spTgt spid="3108"/>
                                        </p:tgtEl>
                                        <p:attrNameLst>
                                          <p:attrName>ppt_x,ppt_y</p:attrName>
                                        </p:attrNameLst>
                                      </p:cBhvr>
                                      <p:rCtr x="-22" y="6"/>
                                    </p:animMotion>
                                  </p:childTnLst>
                                </p:cTn>
                              </p:par>
                              <p:par>
                                <p:cTn id="19" presetID="22" presetClass="entr" presetSubtype="8" fill="hold" grpId="0" nodeType="withEffect">
                                  <p:stCondLst>
                                    <p:cond delay="0"/>
                                  </p:stCondLst>
                                  <p:childTnLst>
                                    <p:set>
                                      <p:cBhvr>
                                        <p:cTn id="20" dur="1" fill="hold">
                                          <p:stCondLst>
                                            <p:cond delay="0"/>
                                          </p:stCondLst>
                                        </p:cTn>
                                        <p:tgtEl>
                                          <p:spTgt spid="3074"/>
                                        </p:tgtEl>
                                        <p:attrNameLst>
                                          <p:attrName>style.visibility</p:attrName>
                                        </p:attrNameLst>
                                      </p:cBhvr>
                                      <p:to>
                                        <p:strVal val="visible"/>
                                      </p:to>
                                    </p:set>
                                    <p:animEffect transition="in" filter="wipe(left)">
                                      <p:cBhvr>
                                        <p:cTn id="21" dur="300"/>
                                        <p:tgtEl>
                                          <p:spTgt spid="3074"/>
                                        </p:tgtEl>
                                      </p:cBhvr>
                                    </p:animEffect>
                                  </p:childTnLst>
                                </p:cTn>
                              </p:par>
                            </p:childTnLst>
                          </p:cTn>
                        </p:par>
                        <p:par>
                          <p:cTn id="22" fill="hold">
                            <p:stCondLst>
                              <p:cond delay="600"/>
                            </p:stCondLst>
                            <p:childTnLst>
                              <p:par>
                                <p:cTn id="23" presetID="0" presetClass="path" presetSubtype="0" accel="50000" decel="50000" fill="hold" nodeType="afterEffect">
                                  <p:stCondLst>
                                    <p:cond delay="0"/>
                                  </p:stCondLst>
                                  <p:childTnLst>
                                    <p:animMotion origin="layout" path="M -0.59983 0.0585 C -0.57743 0.05064 -0.55486 0.04278 -0.54584 0.03954 " pathEditMode="relative" rAng="0" ptsTypes="aA">
                                      <p:cBhvr>
                                        <p:cTn id="24" dur="100" fill="hold"/>
                                        <p:tgtEl>
                                          <p:spTgt spid="3108"/>
                                        </p:tgtEl>
                                        <p:attrNameLst>
                                          <p:attrName>ppt_x,ppt_y</p:attrName>
                                        </p:attrNameLst>
                                      </p:cBhvr>
                                      <p:rCtr x="27" y="-8"/>
                                    </p:animMotion>
                                  </p:childTnLst>
                                </p:cTn>
                              </p:par>
                            </p:childTnLst>
                          </p:cTn>
                        </p:par>
                        <p:par>
                          <p:cTn id="25" fill="hold">
                            <p:stCondLst>
                              <p:cond delay="700"/>
                            </p:stCondLst>
                            <p:childTnLst>
                              <p:par>
                                <p:cTn id="26" presetID="0" presetClass="path" presetSubtype="0" accel="50000" decel="50000" fill="hold" nodeType="afterEffect">
                                  <p:stCondLst>
                                    <p:cond delay="0"/>
                                  </p:stCondLst>
                                  <p:childTnLst>
                                    <p:animMotion origin="layout" path="M -0.68681 0.14428 C -0.67813 0.14313 -0.64948 0.14521 -0.63438 0.13781 C -0.61927 0.13041 -0.60469 0.10914 -0.59618 0.10035 C -0.58768 0.09157 -0.58889 0.09226 -0.58368 0.08509 C -0.57847 0.07792 -0.56962 0.06521 -0.56459 0.05758 C -0.55955 0.04995 -0.55573 0.04255 -0.55347 0.03862 " pathEditMode="fixed" rAng="0" ptsTypes="aaaaaa">
                                      <p:cBhvr>
                                        <p:cTn id="27" dur="100" spd="-99900" fill="hold"/>
                                        <p:tgtEl>
                                          <p:spTgt spid="3108"/>
                                        </p:tgtEl>
                                        <p:attrNameLst>
                                          <p:attrName>ppt_x,ppt_y</p:attrName>
                                        </p:attrNameLst>
                                      </p:cBhvr>
                                      <p:rCtr x="67" y="-51"/>
                                    </p:animMotion>
                                  </p:childTnLst>
                                </p:cTn>
                              </p:par>
                              <p:par>
                                <p:cTn id="28" presetID="22" presetClass="entr" presetSubtype="1" fill="hold" grpId="0" nodeType="withEffect">
                                  <p:stCondLst>
                                    <p:cond delay="0"/>
                                  </p:stCondLst>
                                  <p:childTnLst>
                                    <p:set>
                                      <p:cBhvr>
                                        <p:cTn id="29" dur="1" fill="hold">
                                          <p:stCondLst>
                                            <p:cond delay="0"/>
                                          </p:stCondLst>
                                        </p:cTn>
                                        <p:tgtEl>
                                          <p:spTgt spid="3077"/>
                                        </p:tgtEl>
                                        <p:attrNameLst>
                                          <p:attrName>style.visibility</p:attrName>
                                        </p:attrNameLst>
                                      </p:cBhvr>
                                      <p:to>
                                        <p:strVal val="visible"/>
                                      </p:to>
                                    </p:set>
                                    <p:animEffect transition="in" filter="wipe(up)">
                                      <p:cBhvr>
                                        <p:cTn id="30" dur="100"/>
                                        <p:tgtEl>
                                          <p:spTgt spid="3077"/>
                                        </p:tgtEl>
                                      </p:cBhvr>
                                    </p:animEffect>
                                  </p:childTnLst>
                                </p:cTn>
                              </p:par>
                            </p:childTnLst>
                          </p:cTn>
                        </p:par>
                        <p:par>
                          <p:cTn id="31" fill="hold">
                            <p:stCondLst>
                              <p:cond delay="800"/>
                            </p:stCondLst>
                            <p:childTnLst>
                              <p:par>
                                <p:cTn id="32" presetID="0" presetClass="path" presetSubtype="0" accel="50000" decel="50000" fill="hold" nodeType="afterEffect">
                                  <p:stCondLst>
                                    <p:cond delay="0"/>
                                  </p:stCondLst>
                                  <p:childTnLst>
                                    <p:animMotion origin="layout" path="M -0.68524 0.14428 C -0.67726 0.14405 -0.64827 0.1422 -0.63577 0.1422 C -0.62327 0.1422 -0.62066 0.14498 -0.61059 0.14428 C -0.60052 0.14359 -0.58698 0.14174 -0.5757 0.13781 C -0.56441 0.13388 -0.54931 0.1244 -0.54236 0.12093 " pathEditMode="fixed" rAng="0" ptsTypes="aaaaa">
                                      <p:cBhvr>
                                        <p:cTn id="33" dur="100" fill="hold"/>
                                        <p:tgtEl>
                                          <p:spTgt spid="3108"/>
                                        </p:tgtEl>
                                        <p:attrNameLst>
                                          <p:attrName>ppt_x,ppt_y</p:attrName>
                                        </p:attrNameLst>
                                      </p:cBhvr>
                                      <p:rCtr x="71" y="-10"/>
                                    </p:animMotion>
                                  </p:childTnLst>
                                </p:cTn>
                              </p:par>
                              <p:par>
                                <p:cTn id="34" presetID="22" presetClass="entr" presetSubtype="8" fill="hold" grpId="0" nodeType="withEffect">
                                  <p:stCondLst>
                                    <p:cond delay="0"/>
                                  </p:stCondLst>
                                  <p:childTnLst>
                                    <p:set>
                                      <p:cBhvr>
                                        <p:cTn id="35" dur="1" fill="hold">
                                          <p:stCondLst>
                                            <p:cond delay="0"/>
                                          </p:stCondLst>
                                        </p:cTn>
                                        <p:tgtEl>
                                          <p:spTgt spid="3078"/>
                                        </p:tgtEl>
                                        <p:attrNameLst>
                                          <p:attrName>style.visibility</p:attrName>
                                        </p:attrNameLst>
                                      </p:cBhvr>
                                      <p:to>
                                        <p:strVal val="visible"/>
                                      </p:to>
                                    </p:set>
                                    <p:animEffect transition="in" filter="wipe(left)">
                                      <p:cBhvr>
                                        <p:cTn id="36" dur="100"/>
                                        <p:tgtEl>
                                          <p:spTgt spid="3078"/>
                                        </p:tgtEl>
                                      </p:cBhvr>
                                    </p:animEffect>
                                  </p:childTnLst>
                                </p:cTn>
                              </p:par>
                            </p:childTnLst>
                          </p:cTn>
                        </p:par>
                        <p:par>
                          <p:cTn id="37" fill="hold">
                            <p:stCondLst>
                              <p:cond delay="900"/>
                            </p:stCondLst>
                            <p:childTnLst>
                              <p:par>
                                <p:cTn id="38" presetID="0" presetClass="path" presetSubtype="0" accel="50000" decel="50000" fill="hold" nodeType="afterEffect">
                                  <p:stCondLst>
                                    <p:cond delay="0"/>
                                  </p:stCondLst>
                                  <p:childTnLst>
                                    <p:animMotion origin="layout" path="M -0.54254 0.1207 C -0.53976 0.11908 -0.5349 0.12162 -0.52778 0.11353 C -0.52066 0.10544 -0.51111 0.08625 -0.49948 0.07237 C -0.48785 0.05873 -0.46893 0.04116 -0.45834 0.03006 C -0.44774 0.01896 -0.44045 0.01318 -0.43594 0.00509 C -0.43143 -0.003 -0.43177 -0.01364 -0.43073 -0.01849 " pathEditMode="fixed" rAng="0" ptsTypes="aaaaaa">
                                      <p:cBhvr>
                                        <p:cTn id="39" dur="100" fill="hold"/>
                                        <p:tgtEl>
                                          <p:spTgt spid="3108"/>
                                        </p:tgtEl>
                                        <p:attrNameLst>
                                          <p:attrName>ppt_x,ppt_y</p:attrName>
                                        </p:attrNameLst>
                                      </p:cBhvr>
                                      <p:rCtr x="56" y="-68"/>
                                    </p:animMotion>
                                  </p:childTnLst>
                                </p:cTn>
                              </p:par>
                              <p:par>
                                <p:cTn id="40" presetID="22" presetClass="entr" presetSubtype="4" fill="hold" grpId="0" nodeType="withEffect">
                                  <p:stCondLst>
                                    <p:cond delay="0"/>
                                  </p:stCondLst>
                                  <p:childTnLst>
                                    <p:set>
                                      <p:cBhvr>
                                        <p:cTn id="41" dur="1" fill="hold">
                                          <p:stCondLst>
                                            <p:cond delay="0"/>
                                          </p:stCondLst>
                                        </p:cTn>
                                        <p:tgtEl>
                                          <p:spTgt spid="3100"/>
                                        </p:tgtEl>
                                        <p:attrNameLst>
                                          <p:attrName>style.visibility</p:attrName>
                                        </p:attrNameLst>
                                      </p:cBhvr>
                                      <p:to>
                                        <p:strVal val="visible"/>
                                      </p:to>
                                    </p:set>
                                    <p:animEffect transition="in" filter="wipe(down)">
                                      <p:cBhvr>
                                        <p:cTn id="42" dur="100"/>
                                        <p:tgtEl>
                                          <p:spTgt spid="3100"/>
                                        </p:tgtEl>
                                      </p:cBhvr>
                                    </p:animEffect>
                                  </p:childTnLst>
                                </p:cTn>
                              </p:par>
                            </p:childTnLst>
                          </p:cTn>
                        </p:par>
                        <p:par>
                          <p:cTn id="43" fill="hold">
                            <p:stCondLst>
                              <p:cond delay="1000"/>
                            </p:stCondLst>
                            <p:childTnLst>
                              <p:par>
                                <p:cTn id="44" presetID="0" presetClass="path" presetSubtype="0" accel="50000" decel="50000" fill="hold" nodeType="afterEffect">
                                  <p:stCondLst>
                                    <p:cond delay="0"/>
                                  </p:stCondLst>
                                  <p:childTnLst>
                                    <p:animMotion origin="layout" path="M -0.43212 -0.02127 C -0.43455 -0.02104 -0.43889 -0.02682 -0.4467 -0.01988 C -0.45452 -0.01294 -0.46788 0.00602 -0.47899 0.02035 C -0.49011 0.03469 -0.50382 0.05064 -0.51354 0.06613 C -0.52327 0.08162 -0.53212 0.10359 -0.53698 0.11353 " pathEditMode="fixed" rAng="0" ptsTypes="aaaaa">
                                      <p:cBhvr>
                                        <p:cTn id="45" dur="100" fill="hold"/>
                                        <p:tgtEl>
                                          <p:spTgt spid="3108"/>
                                        </p:tgtEl>
                                        <p:attrNameLst>
                                          <p:attrName>ppt_x,ppt_y</p:attrName>
                                        </p:attrNameLst>
                                      </p:cBhvr>
                                      <p:rCtr x="-51" y="65"/>
                                    </p:animMotion>
                                  </p:childTnLst>
                                </p:cTn>
                              </p:par>
                              <p:par>
                                <p:cTn id="46" presetID="22" presetClass="entr" presetSubtype="1" fill="hold" grpId="0" nodeType="withEffect">
                                  <p:stCondLst>
                                    <p:cond delay="0"/>
                                  </p:stCondLst>
                                  <p:childTnLst>
                                    <p:set>
                                      <p:cBhvr>
                                        <p:cTn id="47" dur="1" fill="hold">
                                          <p:stCondLst>
                                            <p:cond delay="0"/>
                                          </p:stCondLst>
                                        </p:cTn>
                                        <p:tgtEl>
                                          <p:spTgt spid="3096"/>
                                        </p:tgtEl>
                                        <p:attrNameLst>
                                          <p:attrName>style.visibility</p:attrName>
                                        </p:attrNameLst>
                                      </p:cBhvr>
                                      <p:to>
                                        <p:strVal val="visible"/>
                                      </p:to>
                                    </p:set>
                                    <p:animEffect transition="in" filter="wipe(up)">
                                      <p:cBhvr>
                                        <p:cTn id="48" dur="100"/>
                                        <p:tgtEl>
                                          <p:spTgt spid="3096"/>
                                        </p:tgtEl>
                                      </p:cBhvr>
                                    </p:animEffect>
                                  </p:childTnLst>
                                </p:cTn>
                              </p:par>
                            </p:childTnLst>
                          </p:cTn>
                        </p:par>
                        <p:par>
                          <p:cTn id="49" fill="hold">
                            <p:stCondLst>
                              <p:cond delay="1100"/>
                            </p:stCondLst>
                            <p:childTnLst>
                              <p:par>
                                <p:cTn id="50" presetID="0" presetClass="path" presetSubtype="0" accel="50000" decel="50000" fill="hold" nodeType="afterEffect">
                                  <p:stCondLst>
                                    <p:cond delay="0"/>
                                  </p:stCondLst>
                                  <p:childTnLst>
                                    <p:animMotion origin="layout" path="M -0.53698 0.11353 C -0.53889 0.11839 -0.54601 0.13665 -0.54844 0.14266 " pathEditMode="fixed" rAng="0" ptsTypes="aa">
                                      <p:cBhvr>
                                        <p:cTn id="51" dur="100" fill="hold"/>
                                        <p:tgtEl>
                                          <p:spTgt spid="3108"/>
                                        </p:tgtEl>
                                        <p:attrNameLst>
                                          <p:attrName>ppt_x,ppt_y</p:attrName>
                                        </p:attrNameLst>
                                      </p:cBhvr>
                                      <p:rCtr x="-5" y="15"/>
                                    </p:animMotion>
                                  </p:childTnLst>
                                </p:cTn>
                              </p:par>
                              <p:par>
                                <p:cTn id="52" presetID="22" presetClass="entr" presetSubtype="1" fill="hold" grpId="0" nodeType="withEffect">
                                  <p:stCondLst>
                                    <p:cond delay="0"/>
                                  </p:stCondLst>
                                  <p:childTnLst>
                                    <p:set>
                                      <p:cBhvr>
                                        <p:cTn id="53" dur="1" fill="hold">
                                          <p:stCondLst>
                                            <p:cond delay="0"/>
                                          </p:stCondLst>
                                        </p:cTn>
                                        <p:tgtEl>
                                          <p:spTgt spid="3101"/>
                                        </p:tgtEl>
                                        <p:attrNameLst>
                                          <p:attrName>style.visibility</p:attrName>
                                        </p:attrNameLst>
                                      </p:cBhvr>
                                      <p:to>
                                        <p:strVal val="visible"/>
                                      </p:to>
                                    </p:set>
                                    <p:animEffect transition="in" filter="wipe(up)">
                                      <p:cBhvr>
                                        <p:cTn id="54" dur="100"/>
                                        <p:tgtEl>
                                          <p:spTgt spid="3101"/>
                                        </p:tgtEl>
                                      </p:cBhvr>
                                    </p:animEffect>
                                  </p:childTnLst>
                                </p:cTn>
                              </p:par>
                            </p:childTnLst>
                          </p:cTn>
                        </p:par>
                        <p:par>
                          <p:cTn id="55" fill="hold">
                            <p:stCondLst>
                              <p:cond delay="1200"/>
                            </p:stCondLst>
                            <p:childTnLst>
                              <p:par>
                                <p:cTn id="56" presetID="0" presetClass="path" presetSubtype="0" accel="50000" decel="50000" fill="hold" nodeType="afterEffect">
                                  <p:stCondLst>
                                    <p:cond delay="0"/>
                                  </p:stCondLst>
                                  <p:childTnLst>
                                    <p:animMotion origin="layout" path="M -0.48993 0.09781 C -0.49497 0.10035 -0.51163 0.10474 -0.5217 0.11261 C -0.53177 0.12047 -0.54427 0.13758 -0.55035 0.14428 " pathEditMode="fixed" rAng="0" ptsTypes="aaa">
                                      <p:cBhvr>
                                        <p:cTn id="57" dur="100" spd="-99900" fill="hold"/>
                                        <p:tgtEl>
                                          <p:spTgt spid="3108"/>
                                        </p:tgtEl>
                                        <p:attrNameLst>
                                          <p:attrName>ppt_x,ppt_y</p:attrName>
                                        </p:attrNameLst>
                                      </p:cBhvr>
                                      <p:rCtr x="-29" y="23"/>
                                    </p:animMotion>
                                  </p:childTnLst>
                                </p:cTn>
                              </p:par>
                              <p:par>
                                <p:cTn id="58" presetID="22" presetClass="entr" presetSubtype="4" fill="hold" grpId="0" nodeType="withEffect">
                                  <p:stCondLst>
                                    <p:cond delay="0"/>
                                  </p:stCondLst>
                                  <p:childTnLst>
                                    <p:set>
                                      <p:cBhvr>
                                        <p:cTn id="59" dur="1" fill="hold">
                                          <p:stCondLst>
                                            <p:cond delay="0"/>
                                          </p:stCondLst>
                                        </p:cTn>
                                        <p:tgtEl>
                                          <p:spTgt spid="3099"/>
                                        </p:tgtEl>
                                        <p:attrNameLst>
                                          <p:attrName>style.visibility</p:attrName>
                                        </p:attrNameLst>
                                      </p:cBhvr>
                                      <p:to>
                                        <p:strVal val="visible"/>
                                      </p:to>
                                    </p:set>
                                    <p:animEffect transition="in" filter="wipe(down)">
                                      <p:cBhvr>
                                        <p:cTn id="60" dur="100"/>
                                        <p:tgtEl>
                                          <p:spTgt spid="3099"/>
                                        </p:tgtEl>
                                      </p:cBhvr>
                                    </p:animEffect>
                                  </p:childTnLst>
                                </p:cTn>
                              </p:par>
                            </p:childTnLst>
                          </p:cTn>
                        </p:par>
                        <p:par>
                          <p:cTn id="61" fill="hold">
                            <p:stCondLst>
                              <p:cond delay="1300"/>
                            </p:stCondLst>
                            <p:childTnLst>
                              <p:par>
                                <p:cTn id="62" presetID="0" presetClass="path" presetSubtype="0" accel="50000" decel="50000" fill="hold" nodeType="afterEffect">
                                  <p:stCondLst>
                                    <p:cond delay="0"/>
                                  </p:stCondLst>
                                  <p:childTnLst>
                                    <p:animMotion origin="layout" path="M -0.51059 0.14636 C -0.50747 0.1422 -0.49844 0.12879 -0.49479 0.12093 C -0.49115 0.11307 -0.48976 0.10428 -0.48837 0.09989 " pathEditMode="fixed" rAng="0" ptsTypes="aaa">
                                      <p:cBhvr>
                                        <p:cTn id="63" dur="100" spd="-99900" fill="hold"/>
                                        <p:tgtEl>
                                          <p:spTgt spid="3108"/>
                                        </p:tgtEl>
                                        <p:attrNameLst>
                                          <p:attrName>ppt_x,ppt_y</p:attrName>
                                        </p:attrNameLst>
                                      </p:cBhvr>
                                      <p:rCtr x="11" y="-22"/>
                                    </p:animMotion>
                                  </p:childTnLst>
                                </p:cTn>
                              </p:par>
                              <p:par>
                                <p:cTn id="64" presetID="22" presetClass="entr" presetSubtype="1" fill="hold" grpId="0" nodeType="withEffect">
                                  <p:stCondLst>
                                    <p:cond delay="0"/>
                                  </p:stCondLst>
                                  <p:childTnLst>
                                    <p:set>
                                      <p:cBhvr>
                                        <p:cTn id="65" dur="1" fill="hold">
                                          <p:stCondLst>
                                            <p:cond delay="0"/>
                                          </p:stCondLst>
                                        </p:cTn>
                                        <p:tgtEl>
                                          <p:spTgt spid="3097"/>
                                        </p:tgtEl>
                                        <p:attrNameLst>
                                          <p:attrName>style.visibility</p:attrName>
                                        </p:attrNameLst>
                                      </p:cBhvr>
                                      <p:to>
                                        <p:strVal val="visible"/>
                                      </p:to>
                                    </p:set>
                                    <p:animEffect transition="in" filter="wipe(up)">
                                      <p:cBhvr>
                                        <p:cTn id="66" dur="100"/>
                                        <p:tgtEl>
                                          <p:spTgt spid="3097"/>
                                        </p:tgtEl>
                                      </p:cBhvr>
                                    </p:animEffect>
                                  </p:childTnLst>
                                </p:cTn>
                              </p:par>
                            </p:childTnLst>
                          </p:cTn>
                        </p:par>
                        <p:par>
                          <p:cTn id="67" fill="hold">
                            <p:stCondLst>
                              <p:cond delay="1400"/>
                            </p:stCondLst>
                            <p:childTnLst>
                              <p:par>
                                <p:cTn id="68" presetID="0" presetClass="path" presetSubtype="0" accel="50000" decel="50000" fill="hold" nodeType="afterEffect">
                                  <p:stCondLst>
                                    <p:cond delay="0"/>
                                  </p:stCondLst>
                                  <p:childTnLst>
                                    <p:animMotion origin="layout" path="M -0.43924 0.11307 C -0.44115 0.11029 -0.44427 0.09642 -0.44879 0.09411 C -0.4533 0.0918 -0.4599 0.0948 -0.46615 0.09989 C -0.4724 0.10498 -0.47969 0.11792 -0.48681 0.12532 C -0.49393 0.13272 -0.50452 0.14058 -0.5092 0.14451 " pathEditMode="fixed" rAng="0" ptsTypes="aaaaa">
                                      <p:cBhvr>
                                        <p:cTn id="69" dur="100" spd="-99900" fill="hold"/>
                                        <p:tgtEl>
                                          <p:spTgt spid="3108"/>
                                        </p:tgtEl>
                                        <p:attrNameLst>
                                          <p:attrName>ppt_x,ppt_y</p:attrName>
                                        </p:attrNameLst>
                                      </p:cBhvr>
                                      <p:rCtr x="-34" y="5"/>
                                    </p:animMotion>
                                  </p:childTnLst>
                                </p:cTn>
                              </p:par>
                              <p:par>
                                <p:cTn id="70" presetID="22" presetClass="entr" presetSubtype="4" fill="hold" grpId="0" nodeType="withEffect">
                                  <p:stCondLst>
                                    <p:cond delay="0"/>
                                  </p:stCondLst>
                                  <p:childTnLst>
                                    <p:set>
                                      <p:cBhvr>
                                        <p:cTn id="71" dur="1" fill="hold">
                                          <p:stCondLst>
                                            <p:cond delay="0"/>
                                          </p:stCondLst>
                                        </p:cTn>
                                        <p:tgtEl>
                                          <p:spTgt spid="3098"/>
                                        </p:tgtEl>
                                        <p:attrNameLst>
                                          <p:attrName>style.visibility</p:attrName>
                                        </p:attrNameLst>
                                      </p:cBhvr>
                                      <p:to>
                                        <p:strVal val="visible"/>
                                      </p:to>
                                    </p:set>
                                    <p:animEffect transition="in" filter="wipe(down)">
                                      <p:cBhvr>
                                        <p:cTn id="72" dur="100"/>
                                        <p:tgtEl>
                                          <p:spTgt spid="3098"/>
                                        </p:tgtEl>
                                      </p:cBhvr>
                                    </p:animEffect>
                                  </p:childTnLst>
                                </p:cTn>
                              </p:par>
                            </p:childTnLst>
                          </p:cTn>
                        </p:par>
                        <p:par>
                          <p:cTn id="73" fill="hold">
                            <p:stCondLst>
                              <p:cond delay="1500"/>
                            </p:stCondLst>
                            <p:childTnLst>
                              <p:par>
                                <p:cTn id="74" presetID="0" presetClass="path" presetSubtype="0" accel="50000" decel="50000" fill="hold" nodeType="afterEffect">
                                  <p:stCondLst>
                                    <p:cond delay="0"/>
                                  </p:stCondLst>
                                  <p:childTnLst>
                                    <p:animMotion origin="layout" path="M -0.42014 0.09342 C -0.4217 0.09573 -0.41962 0.0992 -0.42656 0.10683 C -0.43351 0.11446 -0.45295 0.13342 -0.46146 0.13966 C -0.46997 0.1459 -0.47552 0.14798 -0.47743 0.14405 C -0.47934 0.14012 -0.47656 0.12486 -0.47257 0.11654 C -0.46858 0.10821 -0.45886 0.09711 -0.45347 0.09457 C -0.44809 0.09203 -0.44323 0.09711 -0.4408 0.10081 C -0.43837 0.10451 -0.43959 0.1133 -0.43924 0.11654 " pathEditMode="fixed" rAng="0" ptsTypes="aaaaaaaa">
                                      <p:cBhvr>
                                        <p:cTn id="75" dur="100" spd="-99900" fill="hold"/>
                                        <p:tgtEl>
                                          <p:spTgt spid="3108"/>
                                        </p:tgtEl>
                                        <p:attrNameLst>
                                          <p:attrName>ppt_x,ppt_y</p:attrName>
                                        </p:attrNameLst>
                                      </p:cBhvr>
                                      <p:rCtr x="-28" y="27"/>
                                    </p:animMotion>
                                  </p:childTnLst>
                                </p:cTn>
                              </p:par>
                              <p:par>
                                <p:cTn id="76" presetID="22" presetClass="entr" presetSubtype="2" fill="hold" grpId="0" nodeType="withEffect">
                                  <p:stCondLst>
                                    <p:cond delay="0"/>
                                  </p:stCondLst>
                                  <p:childTnLst>
                                    <p:set>
                                      <p:cBhvr>
                                        <p:cTn id="77" dur="1" fill="hold">
                                          <p:stCondLst>
                                            <p:cond delay="0"/>
                                          </p:stCondLst>
                                        </p:cTn>
                                        <p:tgtEl>
                                          <p:spTgt spid="3079"/>
                                        </p:tgtEl>
                                        <p:attrNameLst>
                                          <p:attrName>style.visibility</p:attrName>
                                        </p:attrNameLst>
                                      </p:cBhvr>
                                      <p:to>
                                        <p:strVal val="visible"/>
                                      </p:to>
                                    </p:set>
                                    <p:animEffect transition="in" filter="wipe(right)">
                                      <p:cBhvr>
                                        <p:cTn id="78" dur="100"/>
                                        <p:tgtEl>
                                          <p:spTgt spid="3079"/>
                                        </p:tgtEl>
                                      </p:cBhvr>
                                    </p:animEffect>
                                  </p:childTnLst>
                                </p:cTn>
                              </p:par>
                            </p:childTnLst>
                          </p:cTn>
                        </p:par>
                        <p:par>
                          <p:cTn id="79" fill="hold">
                            <p:stCondLst>
                              <p:cond delay="1600"/>
                            </p:stCondLst>
                            <p:childTnLst>
                              <p:par>
                                <p:cTn id="80" presetID="0" presetClass="path" presetSubtype="0" accel="50000" decel="50000" fill="hold" nodeType="afterEffect">
                                  <p:stCondLst>
                                    <p:cond delay="0"/>
                                  </p:stCondLst>
                                  <p:childTnLst>
                                    <p:animMotion origin="layout" path="M -0.41632 0.09203 C -0.42118 0.10035 -0.43941 0.1318 -0.44549 0.1422 " pathEditMode="fixed" rAng="0" ptsTypes="aa">
                                      <p:cBhvr>
                                        <p:cTn id="81" dur="100" fill="hold"/>
                                        <p:tgtEl>
                                          <p:spTgt spid="3108"/>
                                        </p:tgtEl>
                                        <p:attrNameLst>
                                          <p:attrName>ppt_x,ppt_y</p:attrName>
                                        </p:attrNameLst>
                                      </p:cBhvr>
                                      <p:rCtr x="-14" y="25"/>
                                    </p:animMotion>
                                  </p:childTnLst>
                                </p:cTn>
                              </p:par>
                              <p:par>
                                <p:cTn id="82" presetID="22" presetClass="entr" presetSubtype="1" fill="hold" grpId="0" nodeType="withEffect">
                                  <p:stCondLst>
                                    <p:cond delay="0"/>
                                  </p:stCondLst>
                                  <p:childTnLst>
                                    <p:set>
                                      <p:cBhvr>
                                        <p:cTn id="83" dur="1" fill="hold">
                                          <p:stCondLst>
                                            <p:cond delay="0"/>
                                          </p:stCondLst>
                                        </p:cTn>
                                        <p:tgtEl>
                                          <p:spTgt spid="3107"/>
                                        </p:tgtEl>
                                        <p:attrNameLst>
                                          <p:attrName>style.visibility</p:attrName>
                                        </p:attrNameLst>
                                      </p:cBhvr>
                                      <p:to>
                                        <p:strVal val="visible"/>
                                      </p:to>
                                    </p:set>
                                    <p:animEffect transition="in" filter="wipe(up)">
                                      <p:cBhvr>
                                        <p:cTn id="84" dur="100"/>
                                        <p:tgtEl>
                                          <p:spTgt spid="3107"/>
                                        </p:tgtEl>
                                      </p:cBhvr>
                                    </p:animEffect>
                                  </p:childTnLst>
                                </p:cTn>
                              </p:par>
                            </p:childTnLst>
                          </p:cTn>
                        </p:par>
                        <p:par>
                          <p:cTn id="85" fill="hold">
                            <p:stCondLst>
                              <p:cond delay="1700"/>
                            </p:stCondLst>
                            <p:childTnLst>
                              <p:par>
                                <p:cTn id="86" presetID="0" presetClass="path" presetSubtype="0" accel="50000" decel="50000" fill="hold" nodeType="afterEffect">
                                  <p:stCondLst>
                                    <p:cond delay="0"/>
                                  </p:stCondLst>
                                  <p:childTnLst>
                                    <p:animMotion origin="layout" path="M -0.44774 0.14567 C -0.44445 0.1459 -0.44097 0.14636 -0.43663 0.14474 C -0.43229 0.14313 -0.42604 0.13896 -0.42205 0.13619 C -0.41806 0.13342 -0.41528 0.13041 -0.41285 0.12787 C -0.41042 0.12463 -0.40816 0.11839 -0.40729 0.11607 C -0.40643 0.11353 -0.40764 0.11307 -0.40764 0.11237 " pathEditMode="fixed" rAng="0" ptsTypes="aaaaaA">
                                      <p:cBhvr>
                                        <p:cTn id="87" dur="100" fill="hold"/>
                                        <p:tgtEl>
                                          <p:spTgt spid="3108"/>
                                        </p:tgtEl>
                                        <p:attrNameLst>
                                          <p:attrName>ppt_x,ppt_y</p:attrName>
                                        </p:attrNameLst>
                                      </p:cBhvr>
                                      <p:rCtr x="21" y="-15"/>
                                    </p:animMotion>
                                  </p:childTnLst>
                                </p:cTn>
                              </p:par>
                              <p:par>
                                <p:cTn id="88" presetID="22" presetClass="entr" presetSubtype="4" fill="hold" grpId="0" nodeType="withEffect">
                                  <p:stCondLst>
                                    <p:cond delay="0"/>
                                  </p:stCondLst>
                                  <p:childTnLst>
                                    <p:set>
                                      <p:cBhvr>
                                        <p:cTn id="89" dur="1" fill="hold">
                                          <p:stCondLst>
                                            <p:cond delay="0"/>
                                          </p:stCondLst>
                                        </p:cTn>
                                        <p:tgtEl>
                                          <p:spTgt spid="3106"/>
                                        </p:tgtEl>
                                        <p:attrNameLst>
                                          <p:attrName>style.visibility</p:attrName>
                                        </p:attrNameLst>
                                      </p:cBhvr>
                                      <p:to>
                                        <p:strVal val="visible"/>
                                      </p:to>
                                    </p:set>
                                    <p:animEffect transition="in" filter="wipe(down)">
                                      <p:cBhvr>
                                        <p:cTn id="90" dur="100"/>
                                        <p:tgtEl>
                                          <p:spTgt spid="3106"/>
                                        </p:tgtEl>
                                      </p:cBhvr>
                                    </p:animEffect>
                                  </p:childTnLst>
                                </p:cTn>
                              </p:par>
                            </p:childTnLst>
                          </p:cTn>
                        </p:par>
                        <p:par>
                          <p:cTn id="91" fill="hold">
                            <p:stCondLst>
                              <p:cond delay="1800"/>
                            </p:stCondLst>
                            <p:childTnLst>
                              <p:par>
                                <p:cTn id="92" presetID="0" presetClass="path" presetSubtype="0" accel="50000" decel="50000" fill="hold" nodeType="afterEffect">
                                  <p:stCondLst>
                                    <p:cond delay="0"/>
                                  </p:stCondLst>
                                  <p:childTnLst>
                                    <p:animMotion origin="layout" path="M -0.40851 0.14128 C -0.40452 0.13735 -0.3882 0.1237 -0.38472 0.11584 C -0.38125 0.10798 -0.38455 0.09526 -0.38785 0.09457 C -0.39115 0.09388 -0.40139 0.10844 -0.40486 0.11214 " pathEditMode="fixed" rAng="0" ptsTypes="aaaa">
                                      <p:cBhvr>
                                        <p:cTn id="93" dur="100" spd="-99900" fill="hold"/>
                                        <p:tgtEl>
                                          <p:spTgt spid="3108"/>
                                        </p:tgtEl>
                                        <p:attrNameLst>
                                          <p:attrName>ppt_x,ppt_y</p:attrName>
                                        </p:attrNameLst>
                                      </p:cBhvr>
                                      <p:rCtr x="14" y="-23"/>
                                    </p:animMotion>
                                  </p:childTnLst>
                                </p:cTn>
                              </p:par>
                              <p:par>
                                <p:cTn id="94" presetID="22" presetClass="entr" presetSubtype="8" fill="hold" grpId="0" nodeType="withEffect">
                                  <p:stCondLst>
                                    <p:cond delay="0"/>
                                  </p:stCondLst>
                                  <p:childTnLst>
                                    <p:set>
                                      <p:cBhvr>
                                        <p:cTn id="95" dur="1" fill="hold">
                                          <p:stCondLst>
                                            <p:cond delay="0"/>
                                          </p:stCondLst>
                                        </p:cTn>
                                        <p:tgtEl>
                                          <p:spTgt spid="3080"/>
                                        </p:tgtEl>
                                        <p:attrNameLst>
                                          <p:attrName>style.visibility</p:attrName>
                                        </p:attrNameLst>
                                      </p:cBhvr>
                                      <p:to>
                                        <p:strVal val="visible"/>
                                      </p:to>
                                    </p:set>
                                    <p:animEffect transition="in" filter="wipe(left)">
                                      <p:cBhvr>
                                        <p:cTn id="96" dur="100"/>
                                        <p:tgtEl>
                                          <p:spTgt spid="3080"/>
                                        </p:tgtEl>
                                      </p:cBhvr>
                                    </p:animEffect>
                                  </p:childTnLst>
                                </p:cTn>
                              </p:par>
                            </p:childTnLst>
                          </p:cTn>
                        </p:par>
                        <p:par>
                          <p:cTn id="97" fill="hold">
                            <p:stCondLst>
                              <p:cond delay="1900"/>
                            </p:stCondLst>
                            <p:childTnLst>
                              <p:par>
                                <p:cTn id="98" presetID="0" presetClass="path" presetSubtype="0" accel="50000" decel="50000" fill="hold" nodeType="afterEffect">
                                  <p:stCondLst>
                                    <p:cond delay="0"/>
                                  </p:stCondLst>
                                  <p:childTnLst>
                                    <p:animMotion origin="layout" path="M -0.34549 0.09966 C -0.34965 0.10174 -0.36215 0.10313 -0.37257 0.11006 C -0.38299 0.117 -0.40243 0.13665 -0.40851 0.14197 " pathEditMode="fixed" rAng="0" ptsTypes="aaa">
                                      <p:cBhvr>
                                        <p:cTn id="99" dur="100" spd="-99900" fill="hold"/>
                                        <p:tgtEl>
                                          <p:spTgt spid="3108"/>
                                        </p:tgtEl>
                                        <p:attrNameLst>
                                          <p:attrName>ppt_x,ppt_y</p:attrName>
                                        </p:attrNameLst>
                                      </p:cBhvr>
                                      <p:rCtr x="-31" y="21"/>
                                    </p:animMotion>
                                  </p:childTnLst>
                                </p:cTn>
                              </p:par>
                              <p:par>
                                <p:cTn id="100" presetID="22" presetClass="entr" presetSubtype="4" fill="hold" grpId="0" nodeType="withEffect">
                                  <p:stCondLst>
                                    <p:cond delay="0"/>
                                  </p:stCondLst>
                                  <p:childTnLst>
                                    <p:set>
                                      <p:cBhvr>
                                        <p:cTn id="101" dur="1" fill="hold">
                                          <p:stCondLst>
                                            <p:cond delay="0"/>
                                          </p:stCondLst>
                                        </p:cTn>
                                        <p:tgtEl>
                                          <p:spTgt spid="3081"/>
                                        </p:tgtEl>
                                        <p:attrNameLst>
                                          <p:attrName>style.visibility</p:attrName>
                                        </p:attrNameLst>
                                      </p:cBhvr>
                                      <p:to>
                                        <p:strVal val="visible"/>
                                      </p:to>
                                    </p:set>
                                    <p:animEffect transition="in" filter="wipe(down)">
                                      <p:cBhvr>
                                        <p:cTn id="102" dur="100"/>
                                        <p:tgtEl>
                                          <p:spTgt spid="3081"/>
                                        </p:tgtEl>
                                      </p:cBhvr>
                                    </p:animEffect>
                                  </p:childTnLst>
                                </p:cTn>
                              </p:par>
                            </p:childTnLst>
                          </p:cTn>
                        </p:par>
                        <p:par>
                          <p:cTn id="103" fill="hold">
                            <p:stCondLst>
                              <p:cond delay="2000"/>
                            </p:stCondLst>
                            <p:childTnLst>
                              <p:par>
                                <p:cTn id="104" presetID="0" presetClass="path" presetSubtype="0" accel="50000" decel="50000" fill="hold" nodeType="afterEffect">
                                  <p:stCondLst>
                                    <p:cond delay="0"/>
                                  </p:stCondLst>
                                  <p:childTnLst>
                                    <p:animMotion origin="layout" path="M -0.34879 0.10186 C -0.35226 0.10903 -0.36528 0.13612 -0.36962 0.14514 " pathEditMode="fixed" rAng="0" ptsTypes="aa">
                                      <p:cBhvr>
                                        <p:cTn id="105" dur="100" fill="hold"/>
                                        <p:tgtEl>
                                          <p:spTgt spid="3108"/>
                                        </p:tgtEl>
                                        <p:attrNameLst>
                                          <p:attrName>ppt_x,ppt_y</p:attrName>
                                        </p:attrNameLst>
                                      </p:cBhvr>
                                      <p:rCtr x="-9" y="22"/>
                                    </p:animMotion>
                                  </p:childTnLst>
                                </p:cTn>
                              </p:par>
                              <p:par>
                                <p:cTn id="106" presetID="22" presetClass="entr" presetSubtype="1" fill="hold" grpId="0" nodeType="withEffect">
                                  <p:stCondLst>
                                    <p:cond delay="0"/>
                                  </p:stCondLst>
                                  <p:childTnLst>
                                    <p:set>
                                      <p:cBhvr>
                                        <p:cTn id="107" dur="1" fill="hold">
                                          <p:stCondLst>
                                            <p:cond delay="0"/>
                                          </p:stCondLst>
                                        </p:cTn>
                                        <p:tgtEl>
                                          <p:spTgt spid="3111"/>
                                        </p:tgtEl>
                                        <p:attrNameLst>
                                          <p:attrName>style.visibility</p:attrName>
                                        </p:attrNameLst>
                                      </p:cBhvr>
                                      <p:to>
                                        <p:strVal val="visible"/>
                                      </p:to>
                                    </p:set>
                                    <p:animEffect transition="in" filter="wipe(up)">
                                      <p:cBhvr>
                                        <p:cTn id="108" dur="100"/>
                                        <p:tgtEl>
                                          <p:spTgt spid="3111"/>
                                        </p:tgtEl>
                                      </p:cBhvr>
                                    </p:animEffect>
                                  </p:childTnLst>
                                </p:cTn>
                              </p:par>
                            </p:childTnLst>
                          </p:cTn>
                        </p:par>
                        <p:par>
                          <p:cTn id="109" fill="hold">
                            <p:stCondLst>
                              <p:cond delay="2100"/>
                            </p:stCondLst>
                            <p:childTnLst>
                              <p:par>
                                <p:cTn id="110" presetID="0" presetClass="path" presetSubtype="0" accel="50000" decel="50000" fill="hold" nodeType="afterEffect">
                                  <p:stCondLst>
                                    <p:cond delay="0"/>
                                  </p:stCondLst>
                                  <p:childTnLst>
                                    <p:animMotion origin="layout" path="M -0.36962 0.1375 C -0.36771 0.14075 -0.36563 0.14399 -0.35851 0.13936 C -0.35139 0.13473 -0.33906 0.12223 -0.32656 0.10973 " pathEditMode="relative" rAng="0" ptsTypes="aaA">
                                      <p:cBhvr>
                                        <p:cTn id="111" dur="100" fill="hold"/>
                                        <p:tgtEl>
                                          <p:spTgt spid="3108"/>
                                        </p:tgtEl>
                                        <p:attrNameLst>
                                          <p:attrName>ppt_x,ppt_y</p:attrName>
                                        </p:attrNameLst>
                                      </p:cBhvr>
                                      <p:rCtr x="22" y="-10"/>
                                    </p:animMotion>
                                  </p:childTnLst>
                                </p:cTn>
                              </p:par>
                              <p:par>
                                <p:cTn id="112" presetID="22" presetClass="entr" presetSubtype="4" fill="hold" grpId="0" nodeType="withEffect">
                                  <p:stCondLst>
                                    <p:cond delay="0"/>
                                  </p:stCondLst>
                                  <p:childTnLst>
                                    <p:set>
                                      <p:cBhvr>
                                        <p:cTn id="113" dur="1" fill="hold">
                                          <p:stCondLst>
                                            <p:cond delay="0"/>
                                          </p:stCondLst>
                                        </p:cTn>
                                        <p:tgtEl>
                                          <p:spTgt spid="3112"/>
                                        </p:tgtEl>
                                        <p:attrNameLst>
                                          <p:attrName>style.visibility</p:attrName>
                                        </p:attrNameLst>
                                      </p:cBhvr>
                                      <p:to>
                                        <p:strVal val="visible"/>
                                      </p:to>
                                    </p:set>
                                    <p:animEffect transition="in" filter="wipe(down)">
                                      <p:cBhvr>
                                        <p:cTn id="114" dur="100"/>
                                        <p:tgtEl>
                                          <p:spTgt spid="3112"/>
                                        </p:tgtEl>
                                      </p:cBhvr>
                                    </p:animEffect>
                                  </p:childTnLst>
                                </p:cTn>
                              </p:par>
                            </p:childTnLst>
                          </p:cTn>
                        </p:par>
                        <p:par>
                          <p:cTn id="115" fill="hold">
                            <p:stCondLst>
                              <p:cond delay="2200"/>
                            </p:stCondLst>
                            <p:childTnLst>
                              <p:par>
                                <p:cTn id="116" presetID="0" presetClass="path" presetSubtype="0" accel="50000" decel="50000" fill="hold" nodeType="afterEffect">
                                  <p:stCondLst>
                                    <p:cond delay="0"/>
                                  </p:stCondLst>
                                  <p:childTnLst>
                                    <p:animMotion origin="layout" path="M -0.21441 -0.02893 C -0.21511 -0.02615 -0.21215 -0.02268 -0.21858 -0.01226 C -0.225 -0.00185 -0.23438 0.01204 -0.2533 0.03403 C -0.27222 0.05602 -0.31597 0.10232 -0.33247 0.12037 " pathEditMode="fixed" rAng="0" ptsTypes="aaaa">
                                      <p:cBhvr>
                                        <p:cTn id="117" dur="100" spd="-99900" fill="hold"/>
                                        <p:tgtEl>
                                          <p:spTgt spid="3108"/>
                                        </p:tgtEl>
                                        <p:attrNameLst>
                                          <p:attrName>ppt_x,ppt_y</p:attrName>
                                        </p:attrNameLst>
                                      </p:cBhvr>
                                      <p:rCtr x="-57" y="75"/>
                                    </p:animMotion>
                                  </p:childTnLst>
                                </p:cTn>
                              </p:par>
                              <p:par>
                                <p:cTn id="118" presetID="22" presetClass="entr" presetSubtype="4" fill="hold" grpId="0" nodeType="withEffect">
                                  <p:stCondLst>
                                    <p:cond delay="0"/>
                                  </p:stCondLst>
                                  <p:childTnLst>
                                    <p:set>
                                      <p:cBhvr>
                                        <p:cTn id="119" dur="1" fill="hold">
                                          <p:stCondLst>
                                            <p:cond delay="0"/>
                                          </p:stCondLst>
                                        </p:cTn>
                                        <p:tgtEl>
                                          <p:spTgt spid="3109"/>
                                        </p:tgtEl>
                                        <p:attrNameLst>
                                          <p:attrName>style.visibility</p:attrName>
                                        </p:attrNameLst>
                                      </p:cBhvr>
                                      <p:to>
                                        <p:strVal val="visible"/>
                                      </p:to>
                                    </p:set>
                                    <p:animEffect transition="in" filter="wipe(down)">
                                      <p:cBhvr>
                                        <p:cTn id="120" dur="100"/>
                                        <p:tgtEl>
                                          <p:spTgt spid="3109"/>
                                        </p:tgtEl>
                                      </p:cBhvr>
                                    </p:animEffect>
                                  </p:childTnLst>
                                </p:cTn>
                              </p:par>
                            </p:childTnLst>
                          </p:cTn>
                        </p:par>
                        <p:par>
                          <p:cTn id="121" fill="hold">
                            <p:stCondLst>
                              <p:cond delay="2300"/>
                            </p:stCondLst>
                            <p:childTnLst>
                              <p:par>
                                <p:cTn id="122" presetID="0" presetClass="path" presetSubtype="0" accel="50000" decel="50000" fill="hold" nodeType="afterEffect">
                                  <p:stCondLst>
                                    <p:cond delay="0"/>
                                  </p:stCondLst>
                                  <p:childTnLst>
                                    <p:animMotion origin="layout" path="M -0.21163 -0.03101 C -0.21459 -0.03055 -0.21736 -0.02986 -0.22274 -0.02546 C -0.22813 -0.02106 -0.23264 -0.01898 -0.24358 -0.00509 C -0.25452 0.0088 -0.2757 0.03866 -0.28802 0.05787 C -0.30035 0.07709 -0.30886 0.09306 -0.31719 0.10973 " pathEditMode="relative" rAng="0" ptsTypes="aaaaA">
                                      <p:cBhvr>
                                        <p:cTn id="123" dur="100" fill="hold"/>
                                        <p:tgtEl>
                                          <p:spTgt spid="3108"/>
                                        </p:tgtEl>
                                        <p:attrNameLst>
                                          <p:attrName>ppt_x,ppt_y</p:attrName>
                                        </p:attrNameLst>
                                      </p:cBhvr>
                                      <p:rCtr x="-52" y="70"/>
                                    </p:animMotion>
                                  </p:childTnLst>
                                </p:cTn>
                              </p:par>
                              <p:par>
                                <p:cTn id="124" presetID="22" presetClass="entr" presetSubtype="1" fill="hold" grpId="0" nodeType="withEffect">
                                  <p:stCondLst>
                                    <p:cond delay="0"/>
                                  </p:stCondLst>
                                  <p:childTnLst>
                                    <p:set>
                                      <p:cBhvr>
                                        <p:cTn id="125" dur="1" fill="hold">
                                          <p:stCondLst>
                                            <p:cond delay="0"/>
                                          </p:stCondLst>
                                        </p:cTn>
                                        <p:tgtEl>
                                          <p:spTgt spid="3110"/>
                                        </p:tgtEl>
                                        <p:attrNameLst>
                                          <p:attrName>style.visibility</p:attrName>
                                        </p:attrNameLst>
                                      </p:cBhvr>
                                      <p:to>
                                        <p:strVal val="visible"/>
                                      </p:to>
                                    </p:set>
                                    <p:animEffect transition="in" filter="wipe(up)">
                                      <p:cBhvr>
                                        <p:cTn id="126" dur="100"/>
                                        <p:tgtEl>
                                          <p:spTgt spid="3110"/>
                                        </p:tgtEl>
                                      </p:cBhvr>
                                    </p:animEffect>
                                  </p:childTnLst>
                                </p:cTn>
                              </p:par>
                            </p:childTnLst>
                          </p:cTn>
                        </p:par>
                        <p:par>
                          <p:cTn id="127" fill="hold">
                            <p:stCondLst>
                              <p:cond delay="2400"/>
                            </p:stCondLst>
                            <p:childTnLst>
                              <p:par>
                                <p:cTn id="128" presetID="0" presetClass="path" presetSubtype="0" accel="50000" decel="50000" fill="hold" nodeType="afterEffect">
                                  <p:stCondLst>
                                    <p:cond delay="0"/>
                                  </p:stCondLst>
                                  <p:childTnLst>
                                    <p:animMotion origin="layout" path="M -0.32049 0.10844 C -0.32274 0.11492 -0.33524 0.14243 -0.33438 0.14683 C -0.33351 0.15122 -0.32153 0.14012 -0.31545 0.13411 C -0.30938 0.1281 -0.30365 0.11631 -0.29792 0.11076 C -0.29219 0.10521 -0.2842 0.10266 -0.28056 0.10035 " pathEditMode="fixed" rAng="0" ptsTypes="aaaaa">
                                      <p:cBhvr>
                                        <p:cTn id="129" dur="200" fill="hold"/>
                                        <p:tgtEl>
                                          <p:spTgt spid="3108"/>
                                        </p:tgtEl>
                                        <p:attrNameLst>
                                          <p:attrName>ppt_x,ppt_y</p:attrName>
                                        </p:attrNameLst>
                                      </p:cBhvr>
                                      <p:rCtr x="13" y="17"/>
                                    </p:animMotion>
                                  </p:childTnLst>
                                </p:cTn>
                              </p:par>
                              <p:par>
                                <p:cTn id="130" presetID="22" presetClass="entr" presetSubtype="8" fill="hold" grpId="0" nodeType="withEffect">
                                  <p:stCondLst>
                                    <p:cond delay="0"/>
                                  </p:stCondLst>
                                  <p:childTnLst>
                                    <p:set>
                                      <p:cBhvr>
                                        <p:cTn id="131" dur="1" fill="hold">
                                          <p:stCondLst>
                                            <p:cond delay="0"/>
                                          </p:stCondLst>
                                        </p:cTn>
                                        <p:tgtEl>
                                          <p:spTgt spid="3102"/>
                                        </p:tgtEl>
                                        <p:attrNameLst>
                                          <p:attrName>style.visibility</p:attrName>
                                        </p:attrNameLst>
                                      </p:cBhvr>
                                      <p:to>
                                        <p:strVal val="visible"/>
                                      </p:to>
                                    </p:set>
                                    <p:animEffect transition="in" filter="wipe(left)">
                                      <p:cBhvr>
                                        <p:cTn id="132" dur="200"/>
                                        <p:tgtEl>
                                          <p:spTgt spid="3102"/>
                                        </p:tgtEl>
                                      </p:cBhvr>
                                    </p:animEffect>
                                  </p:childTnLst>
                                </p:cTn>
                              </p:par>
                            </p:childTnLst>
                          </p:cTn>
                        </p:par>
                        <p:par>
                          <p:cTn id="133" fill="hold">
                            <p:stCondLst>
                              <p:cond delay="2600"/>
                            </p:stCondLst>
                            <p:childTnLst>
                              <p:par>
                                <p:cTn id="134" presetID="0" presetClass="path" presetSubtype="0" accel="50000" decel="50000" fill="hold" nodeType="afterEffect">
                                  <p:stCondLst>
                                    <p:cond delay="0"/>
                                  </p:stCondLst>
                                  <p:childTnLst>
                                    <p:animMotion origin="layout" path="M -0.28368 0.10035 C -0.2816 0.10012 -0.27344 0.09526 -0.27101 0.09665 C -0.26858 0.09804 -0.2684 0.1059 -0.26945 0.10914 C -0.27049 0.11237 -0.27431 0.11399 -0.27743 0.11561 C -0.28056 0.11723 -0.28316 0.11561 -0.28785 0.11839 C -0.29254 0.12116 -0.30226 0.12787 -0.30521 0.13249 C -0.30816 0.13711 -0.30712 0.14451 -0.30521 0.14613 C -0.3033 0.14775 -0.29636 0.14266 -0.2941 0.14174 " pathEditMode="fixed" rAng="0" ptsTypes="aaaaaaaa">
                                      <p:cBhvr>
                                        <p:cTn id="135" dur="200" fill="hold"/>
                                        <p:tgtEl>
                                          <p:spTgt spid="3108"/>
                                        </p:tgtEl>
                                        <p:attrNameLst>
                                          <p:attrName>ppt_x,ppt_y</p:attrName>
                                        </p:attrNameLst>
                                      </p:cBhvr>
                                      <p:rCtr x="-4" y="21"/>
                                    </p:animMotion>
                                  </p:childTnLst>
                                </p:cTn>
                              </p:par>
                              <p:par>
                                <p:cTn id="136" presetID="22" presetClass="entr" presetSubtype="1" fill="hold" grpId="0" nodeType="withEffect">
                                  <p:stCondLst>
                                    <p:cond delay="0"/>
                                  </p:stCondLst>
                                  <p:childTnLst>
                                    <p:set>
                                      <p:cBhvr>
                                        <p:cTn id="137" dur="1" fill="hold">
                                          <p:stCondLst>
                                            <p:cond delay="0"/>
                                          </p:stCondLst>
                                        </p:cTn>
                                        <p:tgtEl>
                                          <p:spTgt spid="3103"/>
                                        </p:tgtEl>
                                        <p:attrNameLst>
                                          <p:attrName>style.visibility</p:attrName>
                                        </p:attrNameLst>
                                      </p:cBhvr>
                                      <p:to>
                                        <p:strVal val="visible"/>
                                      </p:to>
                                    </p:set>
                                    <p:animEffect transition="in" filter="wipe(up)">
                                      <p:cBhvr>
                                        <p:cTn id="138" dur="200"/>
                                        <p:tgtEl>
                                          <p:spTgt spid="3103"/>
                                        </p:tgtEl>
                                      </p:cBhvr>
                                    </p:animEffect>
                                  </p:childTnLst>
                                </p:cTn>
                              </p:par>
                            </p:childTnLst>
                          </p:cTn>
                        </p:par>
                        <p:par>
                          <p:cTn id="139" fill="hold">
                            <p:stCondLst>
                              <p:cond delay="2800"/>
                            </p:stCondLst>
                            <p:childTnLst>
                              <p:par>
                                <p:cTn id="140" presetID="0" presetClass="path" presetSubtype="0" accel="50000" decel="50000" fill="hold" nodeType="afterEffect">
                                  <p:stCondLst>
                                    <p:cond delay="0"/>
                                  </p:stCondLst>
                                  <p:childTnLst>
                                    <p:animMotion origin="layout" path="M -0.29393 0.14382 C -0.29045 0.14081 -0.28038 0.13342 -0.27344 0.12625 C -0.26649 0.11908 -0.25712 0.10613 -0.25278 0.10081 " pathEditMode="relative" rAng="0" ptsTypes="aaa">
                                      <p:cBhvr>
                                        <p:cTn id="141" dur="300" fill="hold"/>
                                        <p:tgtEl>
                                          <p:spTgt spid="3108"/>
                                        </p:tgtEl>
                                        <p:attrNameLst>
                                          <p:attrName>ppt_x,ppt_y</p:attrName>
                                        </p:attrNameLst>
                                      </p:cBhvr>
                                      <p:rCtr x="20" y="-21"/>
                                    </p:animMotion>
                                  </p:childTnLst>
                                </p:cTn>
                              </p:par>
                              <p:par>
                                <p:cTn id="142" presetID="22" presetClass="entr" presetSubtype="4" fill="hold" grpId="0" nodeType="withEffect">
                                  <p:stCondLst>
                                    <p:cond delay="0"/>
                                  </p:stCondLst>
                                  <p:childTnLst>
                                    <p:set>
                                      <p:cBhvr>
                                        <p:cTn id="143" dur="1" fill="hold">
                                          <p:stCondLst>
                                            <p:cond delay="0"/>
                                          </p:stCondLst>
                                        </p:cTn>
                                        <p:tgtEl>
                                          <p:spTgt spid="3104"/>
                                        </p:tgtEl>
                                        <p:attrNameLst>
                                          <p:attrName>style.visibility</p:attrName>
                                        </p:attrNameLst>
                                      </p:cBhvr>
                                      <p:to>
                                        <p:strVal val="visible"/>
                                      </p:to>
                                    </p:set>
                                    <p:animEffect transition="in" filter="wipe(down)">
                                      <p:cBhvr>
                                        <p:cTn id="144" dur="300"/>
                                        <p:tgtEl>
                                          <p:spTgt spid="3104"/>
                                        </p:tgtEl>
                                      </p:cBhvr>
                                    </p:animEffect>
                                  </p:childTnLst>
                                </p:cTn>
                              </p:par>
                            </p:childTnLst>
                          </p:cTn>
                        </p:par>
                        <p:par>
                          <p:cTn id="145" fill="hold">
                            <p:stCondLst>
                              <p:cond delay="3100"/>
                            </p:stCondLst>
                            <p:childTnLst>
                              <p:par>
                                <p:cTn id="146" presetID="0" presetClass="path" presetSubtype="0" accel="50000" decel="50000" fill="hold" nodeType="afterEffect">
                                  <p:stCondLst>
                                    <p:cond delay="0"/>
                                  </p:stCondLst>
                                  <p:childTnLst>
                                    <p:animMotion origin="layout" path="M -0.25434 0.10289 C -0.24757 0.10474 -0.22257 0.11631 -0.21181 0.11561 C -0.20104 0.11492 -0.19306 0.10151 -0.18959 0.09873 " pathEditMode="relative" rAng="0" ptsTypes="aaa">
                                      <p:cBhvr>
                                        <p:cTn id="147" dur="100" fill="hold"/>
                                        <p:tgtEl>
                                          <p:spTgt spid="3108"/>
                                        </p:tgtEl>
                                        <p:attrNameLst>
                                          <p:attrName>ppt_x,ppt_y</p:attrName>
                                        </p:attrNameLst>
                                      </p:cBhvr>
                                      <p:rCtr x="32" y="5"/>
                                    </p:animMotion>
                                  </p:childTnLst>
                                </p:cTn>
                              </p:par>
                            </p:childTnLst>
                          </p:cTn>
                        </p:par>
                        <p:par>
                          <p:cTn id="148" fill="hold">
                            <p:stCondLst>
                              <p:cond delay="3200"/>
                            </p:stCondLst>
                            <p:childTnLst>
                              <p:par>
                                <p:cTn id="149" presetID="0" presetClass="path" presetSubtype="0" accel="50000" decel="50000" fill="hold" nodeType="afterEffect">
                                  <p:stCondLst>
                                    <p:cond delay="0"/>
                                  </p:stCondLst>
                                  <p:childTnLst>
                                    <p:animMotion origin="layout" path="M -0.19584 0.10081 C -0.19722 0.10105 -0.2007 0.10336 -0.20434 0.1022 C -0.20799 0.10105 -0.21528 0.09619 -0.21806 0.09457 " pathEditMode="fixed" rAng="0" ptsTypes="aaa">
                                      <p:cBhvr>
                                        <p:cTn id="150" dur="100" fill="hold"/>
                                        <p:tgtEl>
                                          <p:spTgt spid="3108"/>
                                        </p:tgtEl>
                                        <p:attrNameLst>
                                          <p:attrName>ppt_x,ppt_y</p:attrName>
                                        </p:attrNameLst>
                                      </p:cBhvr>
                                      <p:rCtr x="-10" y="0"/>
                                    </p:animMotion>
                                  </p:childTnLst>
                                </p:cTn>
                              </p:par>
                              <p:par>
                                <p:cTn id="151" presetID="22" presetClass="entr" presetSubtype="4" fill="hold" grpId="0" nodeType="withEffect">
                                  <p:stCondLst>
                                    <p:cond delay="0"/>
                                  </p:stCondLst>
                                  <p:childTnLst>
                                    <p:set>
                                      <p:cBhvr>
                                        <p:cTn id="152" dur="1" fill="hold">
                                          <p:stCondLst>
                                            <p:cond delay="0"/>
                                          </p:stCondLst>
                                        </p:cTn>
                                        <p:tgtEl>
                                          <p:spTgt spid="3082"/>
                                        </p:tgtEl>
                                        <p:attrNameLst>
                                          <p:attrName>style.visibility</p:attrName>
                                        </p:attrNameLst>
                                      </p:cBhvr>
                                      <p:to>
                                        <p:strVal val="visible"/>
                                      </p:to>
                                    </p:set>
                                    <p:animEffect transition="in" filter="wipe(down)">
                                      <p:cBhvr>
                                        <p:cTn id="153" dur="100"/>
                                        <p:tgtEl>
                                          <p:spTgt spid="3082"/>
                                        </p:tgtEl>
                                      </p:cBhvr>
                                    </p:animEffect>
                                  </p:childTnLst>
                                </p:cTn>
                              </p:par>
                            </p:childTnLst>
                          </p:cTn>
                        </p:par>
                        <p:par>
                          <p:cTn id="154" fill="hold">
                            <p:stCondLst>
                              <p:cond delay="3300"/>
                            </p:stCondLst>
                            <p:childTnLst>
                              <p:par>
                                <p:cTn id="155" presetID="0" presetClass="path" presetSubtype="0" accel="50000" decel="50000" fill="hold" nodeType="afterEffect">
                                  <p:stCondLst>
                                    <p:cond delay="0"/>
                                  </p:stCondLst>
                                  <p:childTnLst>
                                    <p:animMotion origin="layout" path="M -0.14879 0.02428 C -0.15243 0.02451 -0.16389 0.02313 -0.17101 0.02636 C -0.17813 0.0296 -0.18594 0.03723 -0.19167 0.04324 C -0.1974 0.04925 -0.20243 0.05665 -0.2059 0.0622 C -0.20938 0.06775 -0.21007 0.07168 -0.21215 0.077 C -0.21424 0.08232 -0.21684 0.09087 -0.21806 0.09457 " pathEditMode="fixed" rAng="0" ptsTypes="aaaaaa">
                                      <p:cBhvr>
                                        <p:cTn id="156" dur="200" spd="-99900" fill="hold"/>
                                        <p:tgtEl>
                                          <p:spTgt spid="3108"/>
                                        </p:tgtEl>
                                        <p:attrNameLst>
                                          <p:attrName>ppt_x,ppt_y</p:attrName>
                                        </p:attrNameLst>
                                      </p:cBhvr>
                                      <p:rCtr x="-34" y="34"/>
                                    </p:animMotion>
                                  </p:childTnLst>
                                </p:cTn>
                              </p:par>
                              <p:par>
                                <p:cTn id="157" presetID="22" presetClass="entr" presetSubtype="4" fill="hold" grpId="0" nodeType="withEffect">
                                  <p:stCondLst>
                                    <p:cond delay="0"/>
                                  </p:stCondLst>
                                  <p:childTnLst>
                                    <p:set>
                                      <p:cBhvr>
                                        <p:cTn id="158" dur="1" fill="hold">
                                          <p:stCondLst>
                                            <p:cond delay="0"/>
                                          </p:stCondLst>
                                        </p:cTn>
                                        <p:tgtEl>
                                          <p:spTgt spid="3088"/>
                                        </p:tgtEl>
                                        <p:attrNameLst>
                                          <p:attrName>style.visibility</p:attrName>
                                        </p:attrNameLst>
                                      </p:cBhvr>
                                      <p:to>
                                        <p:strVal val="visible"/>
                                      </p:to>
                                    </p:set>
                                    <p:animEffect transition="in" filter="wipe(down)">
                                      <p:cBhvr>
                                        <p:cTn id="159" dur="200"/>
                                        <p:tgtEl>
                                          <p:spTgt spid="3088"/>
                                        </p:tgtEl>
                                      </p:cBhvr>
                                    </p:animEffect>
                                  </p:childTnLst>
                                </p:cTn>
                              </p:par>
                            </p:childTnLst>
                          </p:cTn>
                        </p:par>
                        <p:par>
                          <p:cTn id="160" fill="hold">
                            <p:stCondLst>
                              <p:cond delay="3500"/>
                            </p:stCondLst>
                            <p:childTnLst>
                              <p:par>
                                <p:cTn id="161" presetID="0" presetClass="path" presetSubtype="0" accel="50000" decel="50000" fill="hold" nodeType="afterEffect">
                                  <p:stCondLst>
                                    <p:cond delay="0"/>
                                  </p:stCondLst>
                                  <p:childTnLst>
                                    <p:animMotion origin="layout" path="M -0.19167 0.13203 C -0.18715 0.12486 -0.17396 0.10405 -0.16615 0.09133 C -0.15834 0.07862 -0.14965 0.06544 -0.14462 0.05642 C -0.13959 0.0474 -0.13524 0.04209 -0.13611 0.03677 C -0.13698 0.03145 -0.1474 0.02683 -0.15035 0.02428 " pathEditMode="fixed" rAng="0" ptsTypes="aaaaa">
                                      <p:cBhvr>
                                        <p:cTn id="162" dur="200" spd="-99900" fill="hold"/>
                                        <p:tgtEl>
                                          <p:spTgt spid="3108"/>
                                        </p:tgtEl>
                                        <p:attrNameLst>
                                          <p:attrName>ppt_x,ppt_y</p:attrName>
                                        </p:attrNameLst>
                                      </p:cBhvr>
                                      <p:rCtr x="28" y="-53"/>
                                    </p:animMotion>
                                  </p:childTnLst>
                                </p:cTn>
                              </p:par>
                              <p:par>
                                <p:cTn id="163" presetID="22" presetClass="entr" presetSubtype="1" fill="hold" grpId="0" nodeType="withEffect">
                                  <p:stCondLst>
                                    <p:cond delay="0"/>
                                  </p:stCondLst>
                                  <p:childTnLst>
                                    <p:set>
                                      <p:cBhvr>
                                        <p:cTn id="164" dur="1" fill="hold">
                                          <p:stCondLst>
                                            <p:cond delay="0"/>
                                          </p:stCondLst>
                                        </p:cTn>
                                        <p:tgtEl>
                                          <p:spTgt spid="3087"/>
                                        </p:tgtEl>
                                        <p:attrNameLst>
                                          <p:attrName>style.visibility</p:attrName>
                                        </p:attrNameLst>
                                      </p:cBhvr>
                                      <p:to>
                                        <p:strVal val="visible"/>
                                      </p:to>
                                    </p:set>
                                    <p:animEffect transition="in" filter="wipe(up)">
                                      <p:cBhvr>
                                        <p:cTn id="165" dur="200"/>
                                        <p:tgtEl>
                                          <p:spTgt spid="3087"/>
                                        </p:tgtEl>
                                      </p:cBhvr>
                                    </p:animEffect>
                                  </p:childTnLst>
                                </p:cTn>
                              </p:par>
                            </p:childTnLst>
                          </p:cTn>
                        </p:par>
                        <p:par>
                          <p:cTn id="166" fill="hold">
                            <p:stCondLst>
                              <p:cond delay="3700"/>
                            </p:stCondLst>
                            <p:childTnLst>
                              <p:par>
                                <p:cTn id="167" presetID="0" presetClass="path" presetSubtype="0" accel="50000" decel="50000" fill="hold" nodeType="afterEffect">
                                  <p:stCondLst>
                                    <p:cond delay="0"/>
                                  </p:stCondLst>
                                  <p:childTnLst>
                                    <p:animMotion origin="layout" path="M -0.11858 0.07954 C -0.11997 0.08324 -0.12917 0.10544 -0.12656 0.10128 C -0.12396 0.09711 -0.10886 0.06567 -0.10278 0.05411 C -0.0967 0.04255 -0.09445 0.037 -0.08993 0.03191 C -0.08542 0.02683 -0.07656 0.02012 -0.0757 0.02359 C -0.07483 0.02706 -0.07413 0.03723 -0.08524 0.05318 C -0.09636 0.06914 -0.12518 0.10359 -0.14236 0.11977 C -0.15955 0.13596 -0.18021 0.14752 -0.18837 0.15006 C -0.19653 0.15261 -0.19097 0.13827 -0.19167 0.13526 " pathEditMode="fixed" rAng="0" ptsTypes="aaaaaaaaa">
                                      <p:cBhvr>
                                        <p:cTn id="168" dur="100" spd="-99900" fill="hold"/>
                                        <p:tgtEl>
                                          <p:spTgt spid="3108"/>
                                        </p:tgtEl>
                                        <p:attrNameLst>
                                          <p:attrName>ppt_x,ppt_y</p:attrName>
                                        </p:attrNameLst>
                                      </p:cBhvr>
                                      <p:rCtr x="-16" y="7"/>
                                    </p:animMotion>
                                  </p:childTnLst>
                                </p:cTn>
                              </p:par>
                              <p:par>
                                <p:cTn id="169" presetID="22" presetClass="entr" presetSubtype="4" fill="hold" grpId="0" nodeType="withEffect">
                                  <p:stCondLst>
                                    <p:cond delay="0"/>
                                  </p:stCondLst>
                                  <p:childTnLst>
                                    <p:set>
                                      <p:cBhvr>
                                        <p:cTn id="170" dur="1" fill="hold">
                                          <p:stCondLst>
                                            <p:cond delay="0"/>
                                          </p:stCondLst>
                                        </p:cTn>
                                        <p:tgtEl>
                                          <p:spTgt spid="3083"/>
                                        </p:tgtEl>
                                        <p:attrNameLst>
                                          <p:attrName>style.visibility</p:attrName>
                                        </p:attrNameLst>
                                      </p:cBhvr>
                                      <p:to>
                                        <p:strVal val="visible"/>
                                      </p:to>
                                    </p:set>
                                    <p:animEffect transition="in" filter="wipe(down)">
                                      <p:cBhvr>
                                        <p:cTn id="171" dur="100"/>
                                        <p:tgtEl>
                                          <p:spTgt spid="3083"/>
                                        </p:tgtEl>
                                      </p:cBhvr>
                                    </p:animEffect>
                                  </p:childTnLst>
                                </p:cTn>
                              </p:par>
                            </p:childTnLst>
                          </p:cTn>
                        </p:par>
                        <p:par>
                          <p:cTn id="172" fill="hold">
                            <p:stCondLst>
                              <p:cond delay="3800"/>
                            </p:stCondLst>
                            <p:childTnLst>
                              <p:par>
                                <p:cTn id="173" presetID="0" presetClass="path" presetSubtype="0" accel="50000" decel="50000" fill="hold" nodeType="afterEffect">
                                  <p:stCondLst>
                                    <p:cond delay="0"/>
                                  </p:stCondLst>
                                  <p:childTnLst>
                                    <p:animMotion origin="layout" path="M -0.16823 0.16968 C -0.16181 0.15695 -0.13507 0.11112 -0.12639 0.09561 " pathEditMode="fixed" rAng="0" ptsTypes="aa">
                                      <p:cBhvr>
                                        <p:cTn id="174" dur="100" spd="-99900" fill="hold"/>
                                        <p:tgtEl>
                                          <p:spTgt spid="3108"/>
                                        </p:tgtEl>
                                        <p:attrNameLst>
                                          <p:attrName>ppt_x,ppt_y</p:attrName>
                                        </p:attrNameLst>
                                      </p:cBhvr>
                                      <p:rCtr x="21" y="-36"/>
                                    </p:animMotion>
                                  </p:childTnLst>
                                </p:cTn>
                              </p:par>
                              <p:par>
                                <p:cTn id="175" presetID="22" presetClass="entr" presetSubtype="2" fill="hold" grpId="0" nodeType="withEffect">
                                  <p:stCondLst>
                                    <p:cond delay="0"/>
                                  </p:stCondLst>
                                  <p:childTnLst>
                                    <p:set>
                                      <p:cBhvr>
                                        <p:cTn id="176" dur="1" fill="hold">
                                          <p:stCondLst>
                                            <p:cond delay="0"/>
                                          </p:stCondLst>
                                        </p:cTn>
                                        <p:tgtEl>
                                          <p:spTgt spid="3086"/>
                                        </p:tgtEl>
                                        <p:attrNameLst>
                                          <p:attrName>style.visibility</p:attrName>
                                        </p:attrNameLst>
                                      </p:cBhvr>
                                      <p:to>
                                        <p:strVal val="visible"/>
                                      </p:to>
                                    </p:set>
                                    <p:animEffect transition="in" filter="wipe(right)">
                                      <p:cBhvr>
                                        <p:cTn id="177" dur="100"/>
                                        <p:tgtEl>
                                          <p:spTgt spid="3086"/>
                                        </p:tgtEl>
                                      </p:cBhvr>
                                    </p:animEffect>
                                  </p:childTnLst>
                                </p:cTn>
                              </p:par>
                            </p:childTnLst>
                          </p:cTn>
                        </p:par>
                        <p:par>
                          <p:cTn id="178" fill="hold">
                            <p:stCondLst>
                              <p:cond delay="3900"/>
                            </p:stCondLst>
                            <p:childTnLst>
                              <p:par>
                                <p:cTn id="179" presetID="0" presetClass="path" presetSubtype="0" accel="50000" decel="50000" fill="hold" nodeType="afterEffect">
                                  <p:stCondLst>
                                    <p:cond delay="0"/>
                                  </p:stCondLst>
                                  <p:childTnLst>
                                    <p:animMotion origin="layout" path="M -0.1691 0.17037 C -0.17118 0.18033 -0.19774 0.225 -0.20938 0.23889 C -0.22101 0.25278 -0.23177 0.25255 -0.23854 0.25371 C -0.24531 0.25487 -0.24965 0.25209 -0.24965 0.2463 C -0.24965 0.24051 -0.2441 0.22662 -0.23854 0.21852 C -0.23299 0.21042 -0.22327 0.20463 -0.21632 0.19815 C -0.20938 0.19167 -0.20452 0.18403 -0.19688 0.17963 C -0.18924 0.17524 -0.16702 0.16042 -0.1691 0.17037 Z " pathEditMode="relative" rAng="0" ptsTypes="aaaaaaaa">
                                      <p:cBhvr>
                                        <p:cTn id="180" dur="100" fill="hold"/>
                                        <p:tgtEl>
                                          <p:spTgt spid="3108"/>
                                        </p:tgtEl>
                                        <p:attrNameLst>
                                          <p:attrName>ppt_x,ppt_y</p:attrName>
                                        </p:attrNameLst>
                                      </p:cBhvr>
                                      <p:rCtr x="-38" y="37"/>
                                    </p:animMotion>
                                  </p:childTnLst>
                                </p:cTn>
                              </p:par>
                              <p:par>
                                <p:cTn id="181" presetID="22" presetClass="entr" presetSubtype="2" fill="hold" grpId="0" nodeType="withEffect">
                                  <p:stCondLst>
                                    <p:cond delay="0"/>
                                  </p:stCondLst>
                                  <p:childTnLst>
                                    <p:set>
                                      <p:cBhvr>
                                        <p:cTn id="182" dur="1" fill="hold">
                                          <p:stCondLst>
                                            <p:cond delay="0"/>
                                          </p:stCondLst>
                                        </p:cTn>
                                        <p:tgtEl>
                                          <p:spTgt spid="3085"/>
                                        </p:tgtEl>
                                        <p:attrNameLst>
                                          <p:attrName>style.visibility</p:attrName>
                                        </p:attrNameLst>
                                      </p:cBhvr>
                                      <p:to>
                                        <p:strVal val="visible"/>
                                      </p:to>
                                    </p:set>
                                    <p:animEffect transition="in" filter="wipe(right)">
                                      <p:cBhvr>
                                        <p:cTn id="183" dur="100"/>
                                        <p:tgtEl>
                                          <p:spTgt spid="3085"/>
                                        </p:tgtEl>
                                      </p:cBhvr>
                                    </p:animEffect>
                                  </p:childTnLst>
                                </p:cTn>
                              </p:par>
                            </p:childTnLst>
                          </p:cTn>
                        </p:par>
                        <p:par>
                          <p:cTn id="184" fill="hold">
                            <p:stCondLst>
                              <p:cond delay="4000"/>
                            </p:stCondLst>
                            <p:childTnLst>
                              <p:par>
                                <p:cTn id="185" presetID="0" presetClass="path" presetSubtype="0" accel="50000" decel="50000" fill="hold" nodeType="afterEffect">
                                  <p:stCondLst>
                                    <p:cond delay="0"/>
                                  </p:stCondLst>
                                  <p:childTnLst>
                                    <p:animMotion origin="layout" path="M -0.17222 0.1676 C -0.16597 0.16482 -0.1599 0.16412 -0.15417 0.16389 C -0.14844 0.16366 -0.14254 0.16366 -0.13768 0.16551 C -0.13281 0.16737 -0.12865 0.16991 -0.12518 0.17477 C -0.1217 0.17963 -0.11858 0.19098 -0.11684 0.19514 " pathEditMode="relative" rAng="0" ptsTypes="aaaaa">
                                      <p:cBhvr>
                                        <p:cTn id="186" dur="100" fill="hold"/>
                                        <p:tgtEl>
                                          <p:spTgt spid="3108"/>
                                        </p:tgtEl>
                                        <p:attrNameLst>
                                          <p:attrName>ppt_x,ppt_y</p:attrName>
                                        </p:attrNameLst>
                                      </p:cBhvr>
                                      <p:rCtr x="28" y="12"/>
                                    </p:animMotion>
                                  </p:childTnLst>
                                </p:cTn>
                              </p:par>
                              <p:par>
                                <p:cTn id="187" presetID="22" presetClass="entr" presetSubtype="8" fill="hold" grpId="0" nodeType="withEffect">
                                  <p:stCondLst>
                                    <p:cond delay="0"/>
                                  </p:stCondLst>
                                  <p:childTnLst>
                                    <p:set>
                                      <p:cBhvr>
                                        <p:cTn id="188" dur="1" fill="hold">
                                          <p:stCondLst>
                                            <p:cond delay="0"/>
                                          </p:stCondLst>
                                        </p:cTn>
                                        <p:tgtEl>
                                          <p:spTgt spid="3084"/>
                                        </p:tgtEl>
                                        <p:attrNameLst>
                                          <p:attrName>style.visibility</p:attrName>
                                        </p:attrNameLst>
                                      </p:cBhvr>
                                      <p:to>
                                        <p:strVal val="visible"/>
                                      </p:to>
                                    </p:set>
                                    <p:animEffect transition="in" filter="wipe(left)">
                                      <p:cBhvr>
                                        <p:cTn id="189" dur="100"/>
                                        <p:tgtEl>
                                          <p:spTgt spid="3084"/>
                                        </p:tgtEl>
                                      </p:cBhvr>
                                    </p:animEffect>
                                  </p:childTnLst>
                                </p:cTn>
                              </p:par>
                            </p:childTnLst>
                          </p:cTn>
                        </p:par>
                        <p:par>
                          <p:cTn id="190" fill="hold">
                            <p:stCondLst>
                              <p:cond delay="4100"/>
                            </p:stCondLst>
                            <p:childTnLst>
                              <p:par>
                                <p:cTn id="191" presetID="0" presetClass="path" presetSubtype="0" accel="50000" decel="50000" fill="hold" nodeType="afterEffect">
                                  <p:stCondLst>
                                    <p:cond delay="0"/>
                                  </p:stCondLst>
                                  <p:childTnLst>
                                    <p:animMotion origin="layout" path="M -0.11545 0.19862 C -0.1184 0.1748 -0.1217 0.15029 -0.1217 0.13735 C -0.1217 0.1244 -0.11684 0.12394 -0.11545 0.12047 " pathEditMode="relative" rAng="0" ptsTypes="aaa">
                                      <p:cBhvr>
                                        <p:cTn id="192" dur="100" fill="hold"/>
                                        <p:tgtEl>
                                          <p:spTgt spid="3108"/>
                                        </p:tgtEl>
                                        <p:attrNameLst>
                                          <p:attrName>ppt_x,ppt_y</p:attrName>
                                        </p:attrNameLst>
                                      </p:cBhvr>
                                      <p:rCtr x="-2" y="-38"/>
                                    </p:animMotion>
                                  </p:childTnLst>
                                </p:cTn>
                              </p:par>
                            </p:childTnLst>
                          </p:cTn>
                        </p:par>
                        <p:par>
                          <p:cTn id="193" fill="hold">
                            <p:stCondLst>
                              <p:cond delay="4200"/>
                            </p:stCondLst>
                            <p:childTnLst>
                              <p:par>
                                <p:cTn id="194" presetID="0" presetClass="path" presetSubtype="0" accel="50000" decel="50000" fill="hold" nodeType="afterEffect">
                                  <p:stCondLst>
                                    <p:cond delay="0"/>
                                  </p:stCondLst>
                                  <p:childTnLst>
                                    <p:animMotion origin="layout" path="M -0.11702 0.12278 C -0.10209 0.10868 -0.08715 0.09457 -0.08524 0.09526 C -0.08334 0.09596 -0.10174 0.11839 -0.1059 0.12694 C -0.11007 0.1355 -0.11042 0.14081 -0.11059 0.14613 " pathEditMode="relative" rAng="0" ptsTypes="aaaA">
                                      <p:cBhvr>
                                        <p:cTn id="195" dur="100" fill="hold"/>
                                        <p:tgtEl>
                                          <p:spTgt spid="3108"/>
                                        </p:tgtEl>
                                        <p:attrNameLst>
                                          <p:attrName>ppt_x,ppt_y</p:attrName>
                                        </p:attrNameLst>
                                      </p:cBhvr>
                                      <p:rCtr x="17" y="-2"/>
                                    </p:animMotion>
                                  </p:childTnLst>
                                </p:cTn>
                              </p:par>
                              <p:par>
                                <p:cTn id="196" presetID="22" presetClass="entr" presetSubtype="1" fill="hold" grpId="0" nodeType="withEffect">
                                  <p:stCondLst>
                                    <p:cond delay="0"/>
                                  </p:stCondLst>
                                  <p:childTnLst>
                                    <p:set>
                                      <p:cBhvr>
                                        <p:cTn id="197" dur="1" fill="hold">
                                          <p:stCondLst>
                                            <p:cond delay="0"/>
                                          </p:stCondLst>
                                        </p:cTn>
                                        <p:tgtEl>
                                          <p:spTgt spid="3089"/>
                                        </p:tgtEl>
                                        <p:attrNameLst>
                                          <p:attrName>style.visibility</p:attrName>
                                        </p:attrNameLst>
                                      </p:cBhvr>
                                      <p:to>
                                        <p:strVal val="visible"/>
                                      </p:to>
                                    </p:set>
                                    <p:animEffect transition="in" filter="wipe(up)">
                                      <p:cBhvr>
                                        <p:cTn id="198" dur="100"/>
                                        <p:tgtEl>
                                          <p:spTgt spid="3089"/>
                                        </p:tgtEl>
                                      </p:cBhvr>
                                    </p:animEffect>
                                  </p:childTnLst>
                                </p:cTn>
                              </p:par>
                            </p:childTnLst>
                          </p:cTn>
                        </p:par>
                        <p:par>
                          <p:cTn id="199" fill="hold">
                            <p:stCondLst>
                              <p:cond delay="4300"/>
                            </p:stCondLst>
                            <p:childTnLst>
                              <p:par>
                                <p:cTn id="200" presetID="0" presetClass="path" presetSubtype="0" accel="50000" decel="50000" fill="hold" nodeType="afterEffect">
                                  <p:stCondLst>
                                    <p:cond delay="0"/>
                                  </p:stCondLst>
                                  <p:childTnLst>
                                    <p:animMotion origin="layout" path="M -0.1092 0.14035 C -0.1033 0.14197 -0.0974 0.14359 -0.09184 0.14035 C -0.08629 0.13711 -0.07986 0.12671 -0.07587 0.12116 C -0.07188 0.11561 -0.0691 0.11099 -0.06806 0.10636 C -0.06702 0.10174 -0.06945 0.09365 -0.06962 0.09365 C -0.06979 0.09365 -0.06771 0.10105 -0.06962 0.10636 C -0.07153 0.11168 -0.07917 0.12232 -0.08073 0.12555 " pathEditMode="relative" rAng="0" ptsTypes="aaaaaaA">
                                      <p:cBhvr>
                                        <p:cTn id="201" dur="100" fill="hold"/>
                                        <p:tgtEl>
                                          <p:spTgt spid="3108"/>
                                        </p:tgtEl>
                                        <p:attrNameLst>
                                          <p:attrName>ppt_x,ppt_y</p:attrName>
                                        </p:attrNameLst>
                                      </p:cBhvr>
                                      <p:rCtr x="21" y="-21"/>
                                    </p:animMotion>
                                  </p:childTnLst>
                                </p:cTn>
                              </p:par>
                              <p:par>
                                <p:cTn id="202" presetID="22" presetClass="entr" presetSubtype="4" fill="hold" grpId="0" nodeType="withEffect">
                                  <p:stCondLst>
                                    <p:cond delay="0"/>
                                  </p:stCondLst>
                                  <p:childTnLst>
                                    <p:set>
                                      <p:cBhvr>
                                        <p:cTn id="203" dur="1" fill="hold">
                                          <p:stCondLst>
                                            <p:cond delay="0"/>
                                          </p:stCondLst>
                                        </p:cTn>
                                        <p:tgtEl>
                                          <p:spTgt spid="3090"/>
                                        </p:tgtEl>
                                        <p:attrNameLst>
                                          <p:attrName>style.visibility</p:attrName>
                                        </p:attrNameLst>
                                      </p:cBhvr>
                                      <p:to>
                                        <p:strVal val="visible"/>
                                      </p:to>
                                    </p:set>
                                    <p:animEffect transition="in" filter="wipe(down)">
                                      <p:cBhvr>
                                        <p:cTn id="204" dur="100"/>
                                        <p:tgtEl>
                                          <p:spTgt spid="3090"/>
                                        </p:tgtEl>
                                      </p:cBhvr>
                                    </p:animEffect>
                                  </p:childTnLst>
                                </p:cTn>
                              </p:par>
                            </p:childTnLst>
                          </p:cTn>
                        </p:par>
                        <p:par>
                          <p:cTn id="205" fill="hold">
                            <p:stCondLst>
                              <p:cond delay="4400"/>
                            </p:stCondLst>
                            <p:childTnLst>
                              <p:par>
                                <p:cTn id="206" presetID="0" presetClass="path" presetSubtype="0" accel="50000" decel="50000" fill="hold" nodeType="afterEffect">
                                  <p:stCondLst>
                                    <p:cond delay="0"/>
                                  </p:stCondLst>
                                  <p:childTnLst>
                                    <p:animMotion origin="layout" path="M -0.07188 0.09688 C -0.07726 0.11145 -0.08247 0.12602 -0.08143 0.13087 C -0.08038 0.13573 -0.0684 0.12833 -0.06545 0.12648 " pathEditMode="relative" rAng="0" ptsTypes="aaA">
                                      <p:cBhvr>
                                        <p:cTn id="207" dur="100" fill="hold"/>
                                        <p:tgtEl>
                                          <p:spTgt spid="3108"/>
                                        </p:tgtEl>
                                        <p:attrNameLst>
                                          <p:attrName>ppt_x,ppt_y</p:attrName>
                                        </p:attrNameLst>
                                      </p:cBhvr>
                                      <p:rCtr x="0" y="19"/>
                                    </p:animMotion>
                                  </p:childTnLst>
                                </p:cTn>
                              </p:par>
                              <p:par>
                                <p:cTn id="208" presetID="22" presetClass="entr" presetSubtype="8" fill="hold" grpId="0" nodeType="withEffect">
                                  <p:stCondLst>
                                    <p:cond delay="0"/>
                                  </p:stCondLst>
                                  <p:childTnLst>
                                    <p:set>
                                      <p:cBhvr>
                                        <p:cTn id="209" dur="1" fill="hold">
                                          <p:stCondLst>
                                            <p:cond delay="0"/>
                                          </p:stCondLst>
                                        </p:cTn>
                                        <p:tgtEl>
                                          <p:spTgt spid="3105"/>
                                        </p:tgtEl>
                                        <p:attrNameLst>
                                          <p:attrName>style.visibility</p:attrName>
                                        </p:attrNameLst>
                                      </p:cBhvr>
                                      <p:to>
                                        <p:strVal val="visible"/>
                                      </p:to>
                                    </p:set>
                                    <p:animEffect transition="in" filter="wipe(left)">
                                      <p:cBhvr>
                                        <p:cTn id="210" dur="100"/>
                                        <p:tgtEl>
                                          <p:spTgt spid="3105"/>
                                        </p:tgtEl>
                                      </p:cBhvr>
                                    </p:animEffect>
                                  </p:childTnLst>
                                </p:cTn>
                              </p:par>
                            </p:childTnLst>
                          </p:cTn>
                        </p:par>
                        <p:par>
                          <p:cTn id="211" fill="hold">
                            <p:stCondLst>
                              <p:cond delay="4500"/>
                            </p:stCondLst>
                            <p:childTnLst>
                              <p:par>
                                <p:cTn id="212" presetID="0" presetClass="path" presetSubtype="0" accel="50000" decel="50000" fill="hold" nodeType="afterEffect">
                                  <p:stCondLst>
                                    <p:cond delay="0"/>
                                  </p:stCondLst>
                                  <p:childTnLst>
                                    <p:animMotion origin="layout" path="M -0.06493 0.12509 L -0.02257 0.09318 " pathEditMode="relative" rAng="0" ptsTypes="AA">
                                      <p:cBhvr>
                                        <p:cTn id="213" dur="100" fill="hold"/>
                                        <p:tgtEl>
                                          <p:spTgt spid="3108"/>
                                        </p:tgtEl>
                                        <p:attrNameLst>
                                          <p:attrName>ppt_x,ppt_y</p:attrName>
                                        </p:attrNameLst>
                                      </p:cBhvr>
                                      <p:rCtr x="21" y="-15"/>
                                    </p:animMotion>
                                  </p:childTnLst>
                                </p:cTn>
                              </p:par>
                              <p:par>
                                <p:cTn id="214" presetID="22" presetClass="entr" presetSubtype="4" fill="hold" grpId="0" nodeType="withEffect">
                                  <p:stCondLst>
                                    <p:cond delay="0"/>
                                  </p:stCondLst>
                                  <p:childTnLst>
                                    <p:set>
                                      <p:cBhvr>
                                        <p:cTn id="215" dur="1" fill="hold">
                                          <p:stCondLst>
                                            <p:cond delay="0"/>
                                          </p:stCondLst>
                                        </p:cTn>
                                        <p:tgtEl>
                                          <p:spTgt spid="3091"/>
                                        </p:tgtEl>
                                        <p:attrNameLst>
                                          <p:attrName>style.visibility</p:attrName>
                                        </p:attrNameLst>
                                      </p:cBhvr>
                                      <p:to>
                                        <p:strVal val="visible"/>
                                      </p:to>
                                    </p:set>
                                    <p:animEffect transition="in" filter="wipe(down)">
                                      <p:cBhvr>
                                        <p:cTn id="216" dur="100"/>
                                        <p:tgtEl>
                                          <p:spTgt spid="3091"/>
                                        </p:tgtEl>
                                      </p:cBhvr>
                                    </p:animEffect>
                                  </p:childTnLst>
                                </p:cTn>
                              </p:par>
                            </p:childTnLst>
                          </p:cTn>
                        </p:par>
                        <p:par>
                          <p:cTn id="217" fill="hold">
                            <p:stCondLst>
                              <p:cond delay="4600"/>
                            </p:stCondLst>
                            <p:childTnLst>
                              <p:par>
                                <p:cTn id="218" presetID="0" presetClass="path" presetSubtype="0" accel="50000" decel="50000" fill="hold" nodeType="afterEffect">
                                  <p:stCondLst>
                                    <p:cond delay="0"/>
                                  </p:stCondLst>
                                  <p:childTnLst>
                                    <p:animMotion origin="layout" path="M -0.02257 0.09318 C -0.03281 0.10266 -0.04288 0.11214 -0.04792 0.1207 C -0.05295 0.12925 -0.05243 0.14012 -0.05261 0.14405 " pathEditMode="relative" rAng="0" ptsTypes="aaA">
                                      <p:cBhvr>
                                        <p:cTn id="219" dur="100" fill="hold"/>
                                        <p:tgtEl>
                                          <p:spTgt spid="3108"/>
                                        </p:tgtEl>
                                        <p:attrNameLst>
                                          <p:attrName>ppt_x,ppt_y</p:attrName>
                                        </p:attrNameLst>
                                      </p:cBhvr>
                                      <p:rCtr x="-14" y="25"/>
                                    </p:animMotion>
                                  </p:childTnLst>
                                </p:cTn>
                              </p:par>
                              <p:par>
                                <p:cTn id="220" presetID="22" presetClass="entr" presetSubtype="1" fill="hold" grpId="0" nodeType="withEffect">
                                  <p:stCondLst>
                                    <p:cond delay="0"/>
                                  </p:stCondLst>
                                  <p:childTnLst>
                                    <p:set>
                                      <p:cBhvr>
                                        <p:cTn id="221" dur="1" fill="hold">
                                          <p:stCondLst>
                                            <p:cond delay="0"/>
                                          </p:stCondLst>
                                        </p:cTn>
                                        <p:tgtEl>
                                          <p:spTgt spid="3092"/>
                                        </p:tgtEl>
                                        <p:attrNameLst>
                                          <p:attrName>style.visibility</p:attrName>
                                        </p:attrNameLst>
                                      </p:cBhvr>
                                      <p:to>
                                        <p:strVal val="visible"/>
                                      </p:to>
                                    </p:set>
                                    <p:animEffect transition="in" filter="wipe(up)">
                                      <p:cBhvr>
                                        <p:cTn id="222" dur="100"/>
                                        <p:tgtEl>
                                          <p:spTgt spid="3092"/>
                                        </p:tgtEl>
                                      </p:cBhvr>
                                    </p:animEffect>
                                  </p:childTnLst>
                                </p:cTn>
                              </p:par>
                            </p:childTnLst>
                          </p:cTn>
                        </p:par>
                        <p:par>
                          <p:cTn id="223" fill="hold">
                            <p:stCondLst>
                              <p:cond delay="4700"/>
                            </p:stCondLst>
                            <p:childTnLst>
                              <p:par>
                                <p:cTn id="224" presetID="0" presetClass="path" presetSubtype="0" accel="50000" decel="50000" fill="hold" nodeType="afterEffect">
                                  <p:stCondLst>
                                    <p:cond delay="0"/>
                                  </p:stCondLst>
                                  <p:childTnLst>
                                    <p:animMotion origin="layout" path="M -0.05139 0.14243 C -0.03941 0.13295 -0.02726 0.12347 -0.01806 0.11492 C -0.00886 0.10636 -0.00243 0.09896 0.00416 0.09157 " pathEditMode="relative" rAng="0" ptsTypes="aaA">
                                      <p:cBhvr>
                                        <p:cTn id="225" dur="100" fill="hold"/>
                                        <p:tgtEl>
                                          <p:spTgt spid="3108"/>
                                        </p:tgtEl>
                                        <p:attrNameLst>
                                          <p:attrName>ppt_x,ppt_y</p:attrName>
                                        </p:attrNameLst>
                                      </p:cBhvr>
                                      <p:rCtr x="28" y="-24"/>
                                    </p:animMotion>
                                  </p:childTnLst>
                                </p:cTn>
                              </p:par>
                              <p:par>
                                <p:cTn id="226" presetID="22" presetClass="entr" presetSubtype="8" fill="hold" grpId="0" nodeType="withEffect">
                                  <p:stCondLst>
                                    <p:cond delay="0"/>
                                  </p:stCondLst>
                                  <p:childTnLst>
                                    <p:set>
                                      <p:cBhvr>
                                        <p:cTn id="227" dur="1" fill="hold">
                                          <p:stCondLst>
                                            <p:cond delay="0"/>
                                          </p:stCondLst>
                                        </p:cTn>
                                        <p:tgtEl>
                                          <p:spTgt spid="3093"/>
                                        </p:tgtEl>
                                        <p:attrNameLst>
                                          <p:attrName>style.visibility</p:attrName>
                                        </p:attrNameLst>
                                      </p:cBhvr>
                                      <p:to>
                                        <p:strVal val="visible"/>
                                      </p:to>
                                    </p:set>
                                    <p:animEffect transition="in" filter="wipe(left)">
                                      <p:cBhvr>
                                        <p:cTn id="228" dur="100"/>
                                        <p:tgtEl>
                                          <p:spTgt spid="3093"/>
                                        </p:tgtEl>
                                      </p:cBhvr>
                                    </p:animEffect>
                                  </p:childTnLst>
                                </p:cTn>
                              </p:par>
                            </p:childTnLst>
                          </p:cTn>
                        </p:par>
                        <p:par>
                          <p:cTn id="229" fill="hold">
                            <p:stCondLst>
                              <p:cond delay="4800"/>
                            </p:stCondLst>
                            <p:childTnLst>
                              <p:par>
                                <p:cTn id="230" presetID="0" presetClass="path" presetSubtype="0" accel="50000" decel="50000" fill="hold" nodeType="afterEffect">
                                  <p:stCondLst>
                                    <p:cond delay="0"/>
                                  </p:stCondLst>
                                  <p:childTnLst>
                                    <p:animMotion origin="layout" path="M 0.00434 0.09526 C 0.00191 0.09989 -0.00625 0.11515 -0.01059 0.12255 C -0.01493 0.12995 -0.01945 0.13596 -0.0217 0.13943 " pathEditMode="relative" rAng="0" ptsTypes="aaa">
                                      <p:cBhvr>
                                        <p:cTn id="231" dur="100" fill="hold"/>
                                        <p:tgtEl>
                                          <p:spTgt spid="3108"/>
                                        </p:tgtEl>
                                        <p:attrNameLst>
                                          <p:attrName>ppt_x,ppt_y</p:attrName>
                                        </p:attrNameLst>
                                      </p:cBhvr>
                                      <p:rCtr x="-12" y="22"/>
                                    </p:animMotion>
                                  </p:childTnLst>
                                </p:cTn>
                              </p:par>
                              <p:par>
                                <p:cTn id="232" presetID="22" presetClass="entr" presetSubtype="1" fill="hold" grpId="0" nodeType="withEffect">
                                  <p:stCondLst>
                                    <p:cond delay="0"/>
                                  </p:stCondLst>
                                  <p:childTnLst>
                                    <p:set>
                                      <p:cBhvr>
                                        <p:cTn id="233" dur="1" fill="hold">
                                          <p:stCondLst>
                                            <p:cond delay="0"/>
                                          </p:stCondLst>
                                        </p:cTn>
                                        <p:tgtEl>
                                          <p:spTgt spid="3094"/>
                                        </p:tgtEl>
                                        <p:attrNameLst>
                                          <p:attrName>style.visibility</p:attrName>
                                        </p:attrNameLst>
                                      </p:cBhvr>
                                      <p:to>
                                        <p:strVal val="visible"/>
                                      </p:to>
                                    </p:set>
                                    <p:animEffect transition="in" filter="wipe(up)">
                                      <p:cBhvr>
                                        <p:cTn id="234" dur="100"/>
                                        <p:tgtEl>
                                          <p:spTgt spid="3094"/>
                                        </p:tgtEl>
                                      </p:cBhvr>
                                    </p:animEffect>
                                  </p:childTnLst>
                                </p:cTn>
                              </p:par>
                            </p:childTnLst>
                          </p:cTn>
                        </p:par>
                        <p:par>
                          <p:cTn id="235" fill="hold">
                            <p:stCondLst>
                              <p:cond delay="4900"/>
                            </p:stCondLst>
                            <p:childTnLst>
                              <p:par>
                                <p:cTn id="236" presetID="0" presetClass="path" presetSubtype="0" accel="50000" decel="50000" fill="hold" nodeType="afterEffect">
                                  <p:stCondLst>
                                    <p:cond delay="0"/>
                                  </p:stCondLst>
                                  <p:childTnLst>
                                    <p:animMotion origin="layout" path="M -0.02101 0.14197 C -0.01389 0.14151 -0.00799 0.1422 -0.00209 0.13781 C 0.00382 0.13342 0.01128 0.12093 0.01476 0.11631 " pathEditMode="relative" rAng="0" ptsTypes="aaa">
                                      <p:cBhvr>
                                        <p:cTn id="237" dur="300" fill="hold"/>
                                        <p:tgtEl>
                                          <p:spTgt spid="3108"/>
                                        </p:tgtEl>
                                        <p:attrNameLst>
                                          <p:attrName>ppt_x,ppt_y</p:attrName>
                                        </p:attrNameLst>
                                      </p:cBhvr>
                                      <p:rCtr x="18" y="-12"/>
                                    </p:animMotion>
                                  </p:childTnLst>
                                </p:cTn>
                              </p:par>
                              <p:par>
                                <p:cTn id="238" presetID="22" presetClass="entr" presetSubtype="4" fill="hold" grpId="0" nodeType="withEffect">
                                  <p:stCondLst>
                                    <p:cond delay="0"/>
                                  </p:stCondLst>
                                  <p:childTnLst>
                                    <p:set>
                                      <p:cBhvr>
                                        <p:cTn id="239" dur="1" fill="hold">
                                          <p:stCondLst>
                                            <p:cond delay="0"/>
                                          </p:stCondLst>
                                        </p:cTn>
                                        <p:tgtEl>
                                          <p:spTgt spid="3095"/>
                                        </p:tgtEl>
                                        <p:attrNameLst>
                                          <p:attrName>style.visibility</p:attrName>
                                        </p:attrNameLst>
                                      </p:cBhvr>
                                      <p:to>
                                        <p:strVal val="visible"/>
                                      </p:to>
                                    </p:set>
                                    <p:animEffect transition="in" filter="wipe(down)">
                                      <p:cBhvr>
                                        <p:cTn id="240" dur="300"/>
                                        <p:tgtEl>
                                          <p:spTgt spid="3095"/>
                                        </p:tgtEl>
                                      </p:cBhvr>
                                    </p:animEffect>
                                  </p:childTnLst>
                                </p:cTn>
                              </p:par>
                            </p:childTnLst>
                          </p:cTn>
                        </p:par>
                        <p:par>
                          <p:cTn id="241" fill="hold">
                            <p:stCondLst>
                              <p:cond delay="5200"/>
                            </p:stCondLst>
                            <p:childTnLst>
                              <p:par>
                                <p:cTn id="242" presetID="0" presetClass="path" presetSubtype="0" accel="50000" decel="50000" fill="hold" nodeType="afterEffect">
                                  <p:stCondLst>
                                    <p:cond delay="0"/>
                                  </p:stCondLst>
                                  <p:childTnLst>
                                    <p:animMotion origin="layout" path="M 0.01788 0.11389 C 0.01632 0.16436 -0.01233 0.30487 0.00816 0.41667 C 0.02864 0.52848 0.11441 0.71181 0.14045 0.7845 C 0.16649 0.85718 0.15955 0.83889 0.16458 0.85325 " pathEditMode="relative" rAng="0" ptsTypes="aaaa">
                                      <p:cBhvr>
                                        <p:cTn id="243" dur="1000" fill="hold"/>
                                        <p:tgtEl>
                                          <p:spTgt spid="3108"/>
                                        </p:tgtEl>
                                        <p:attrNameLst>
                                          <p:attrName>ppt_x,ppt_y</p:attrName>
                                        </p:attrNameLst>
                                      </p:cBhvr>
                                      <p:rCtr x="59" y="37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animBg="1"/>
      <p:bldP spid="3075" grpId="0" animBg="1"/>
      <p:bldP spid="3076" grpId="0" animBg="1"/>
      <p:bldP spid="3077" grpId="0" animBg="1"/>
      <p:bldP spid="3078" grpId="0" animBg="1"/>
      <p:bldP spid="3079" grpId="0" animBg="1"/>
      <p:bldP spid="3080" grpId="0" animBg="1"/>
      <p:bldP spid="3081" grpId="0" animBg="1"/>
      <p:bldP spid="3082" grpId="0" animBg="1"/>
      <p:bldP spid="3083" grpId="0" animBg="1"/>
      <p:bldP spid="3084" grpId="0" animBg="1"/>
      <p:bldP spid="3085" grpId="0" animBg="1"/>
      <p:bldP spid="3086" grpId="0" animBg="1"/>
      <p:bldP spid="3087" grpId="0" animBg="1"/>
      <p:bldP spid="3088" grpId="0" animBg="1"/>
      <p:bldP spid="3089" grpId="0" animBg="1"/>
      <p:bldP spid="3090" grpId="0" animBg="1"/>
      <p:bldP spid="3091" grpId="0" animBg="1"/>
      <p:bldP spid="3092" grpId="0" animBg="1"/>
      <p:bldP spid="3093" grpId="0" animBg="1"/>
      <p:bldP spid="3094" grpId="0" animBg="1"/>
      <p:bldP spid="3095" grpId="0" animBg="1"/>
      <p:bldP spid="3096" grpId="0" animBg="1"/>
      <p:bldP spid="3097" grpId="0" animBg="1"/>
      <p:bldP spid="3098" grpId="0" animBg="1"/>
      <p:bldP spid="3099" grpId="0" animBg="1"/>
      <p:bldP spid="3100" grpId="0" animBg="1"/>
      <p:bldP spid="3101" grpId="0" animBg="1"/>
      <p:bldP spid="3102" grpId="0" animBg="1"/>
      <p:bldP spid="3103" grpId="0" animBg="1"/>
      <p:bldP spid="3104" grpId="0" animBg="1"/>
      <p:bldP spid="3105" grpId="0" animBg="1"/>
      <p:bldP spid="3106" grpId="0" animBg="1"/>
      <p:bldP spid="3107" grpId="0" animBg="1"/>
      <p:bldP spid="3109" grpId="0" animBg="1"/>
      <p:bldP spid="3110" grpId="0" animBg="1"/>
      <p:bldP spid="3111" grpId="0" animBg="1"/>
      <p:bldP spid="31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pine"/>
          <p:cNvSpPr>
            <a:spLocks noChangeShapeType="1"/>
          </p:cNvSpPr>
          <p:nvPr/>
        </p:nvSpPr>
        <p:spPr bwMode="auto">
          <a:xfrm>
            <a:off x="4523485" y="293730"/>
            <a:ext cx="0" cy="6074722"/>
          </a:xfrm>
          <a:prstGeom prst="line">
            <a:avLst/>
          </a:prstGeom>
          <a:noFill/>
          <a:ln w="127000" cap="rnd" cmpd="sng">
            <a:solidFill>
              <a:srgbClr val="664502"/>
            </a:solidFill>
            <a:round/>
            <a:headEnd/>
            <a:tailEnd/>
          </a:ln>
        </p:spPr>
        <p:txBody>
          <a:bodyPr lIns="80467" tIns="40234" rIns="80467" bIns="40234"/>
          <a:lstStyle/>
          <a:p>
            <a:endParaRPr lang="zh-CN" altLang="en-US"/>
          </a:p>
        </p:txBody>
      </p:sp>
      <p:sp>
        <p:nvSpPr>
          <p:cNvPr id="3077" name="Text Box 16"/>
          <p:cNvSpPr>
            <a:spLocks noChangeArrowheads="1"/>
          </p:cNvSpPr>
          <p:nvPr/>
        </p:nvSpPr>
        <p:spPr bwMode="auto">
          <a:xfrm>
            <a:off x="5228369" y="753240"/>
            <a:ext cx="3536171" cy="453151"/>
          </a:xfrm>
          <a:prstGeom prst="rect">
            <a:avLst/>
          </a:prstGeom>
          <a:noFill/>
          <a:ln w="9525" cmpd="sng">
            <a:noFill/>
            <a:miter lim="800000"/>
            <a:headEnd/>
            <a:tailEnd/>
          </a:ln>
        </p:spPr>
        <p:txBody>
          <a:bodyPr lIns="80467" tIns="40234" rIns="80467" bIns="40234">
            <a:spAutoFit/>
          </a:bodyPr>
          <a:lstStyle/>
          <a:p>
            <a:pPr>
              <a:lnSpc>
                <a:spcPts val="2904"/>
              </a:lnSpc>
            </a:pPr>
            <a:r>
              <a:rPr lang="en-US" sz="2000" dirty="0">
                <a:latin typeface="全新硬笔楷书简" pitchFamily="2" charset="-122"/>
                <a:ea typeface="全新硬笔楷书简" pitchFamily="2" charset="-122"/>
                <a:sym typeface="全新硬笔楷书简" pitchFamily="2" charset="-122"/>
              </a:rPr>
              <a:t>       </a:t>
            </a:r>
            <a:endParaRPr lang="zh-CN" altLang="en-US" dirty="0"/>
          </a:p>
        </p:txBody>
      </p:sp>
      <p:grpSp>
        <p:nvGrpSpPr>
          <p:cNvPr id="2" name="Group 6"/>
          <p:cNvGrpSpPr>
            <a:grpSpLocks noChangeAspect="1"/>
          </p:cNvGrpSpPr>
          <p:nvPr/>
        </p:nvGrpSpPr>
        <p:grpSpPr bwMode="auto">
          <a:xfrm>
            <a:off x="179826" y="359962"/>
            <a:ext cx="4221464" cy="6662583"/>
            <a:chOff x="0" y="0"/>
            <a:chExt cx="4903465" cy="7346441"/>
          </a:xfrm>
        </p:grpSpPr>
        <p:pic>
          <p:nvPicPr>
            <p:cNvPr id="3079" name="pleft1"/>
            <p:cNvPicPr>
              <a:picLocks noChangeAspect="1" noChangeArrowheads="1"/>
            </p:cNvPicPr>
            <p:nvPr/>
          </p:nvPicPr>
          <p:blipFill>
            <a:blip r:embed="rId3" cstate="print"/>
            <a:srcRect/>
            <a:stretch>
              <a:fillRect/>
            </a:stretch>
          </p:blipFill>
          <p:spPr bwMode="auto">
            <a:xfrm>
              <a:off x="0" y="0"/>
              <a:ext cx="4903465" cy="7165007"/>
            </a:xfrm>
            <a:prstGeom prst="rect">
              <a:avLst/>
            </a:prstGeom>
            <a:noFill/>
            <a:ln w="9525" cmpd="sng">
              <a:noFill/>
              <a:miter lim="800000"/>
              <a:headEnd/>
              <a:tailEnd/>
            </a:ln>
          </p:spPr>
        </p:pic>
        <p:sp>
          <p:nvSpPr>
            <p:cNvPr id="3080" name="Text Box 24"/>
            <p:cNvSpPr>
              <a:spLocks noChangeAspect="1" noChangeArrowheads="1"/>
            </p:cNvSpPr>
            <p:nvPr/>
          </p:nvSpPr>
          <p:spPr bwMode="auto">
            <a:xfrm>
              <a:off x="495726" y="700500"/>
              <a:ext cx="4107600" cy="6645941"/>
            </a:xfrm>
            <a:prstGeom prst="rect">
              <a:avLst/>
            </a:prstGeom>
            <a:noFill/>
            <a:ln w="9525" cmpd="sng">
              <a:noFill/>
              <a:miter lim="800000"/>
              <a:headEnd/>
              <a:tailEnd/>
            </a:ln>
          </p:spPr>
          <p:txBody>
            <a:bodyPr>
              <a:spAutoFit/>
            </a:bodyPr>
            <a:lstStyle/>
            <a:p>
              <a:pPr>
                <a:lnSpc>
                  <a:spcPts val="3344"/>
                </a:lnSpc>
                <a:spcBef>
                  <a:spcPct val="50000"/>
                </a:spcBef>
              </a:pPr>
              <a:r>
                <a:rPr lang="zh-CN" altLang="en-US" dirty="0" smtClean="0">
                  <a:latin typeface="全新硬笔楷书简" pitchFamily="2" charset="-122"/>
                  <a:ea typeface="长城粗行楷体" pitchFamily="1" charset="-122"/>
                  <a:sym typeface="全新硬笔楷书简" pitchFamily="2" charset="-122"/>
                </a:rPr>
                <a:t>二、内容及结论</a:t>
              </a:r>
              <a:endParaRPr lang="en-US" altLang="zh-CN" dirty="0" smtClean="0">
                <a:latin typeface="全新硬笔楷书简" pitchFamily="2" charset="-122"/>
                <a:ea typeface="长城粗行楷体" pitchFamily="1" charset="-122"/>
                <a:sym typeface="全新硬笔楷书简" pitchFamily="2" charset="-122"/>
              </a:endParaRPr>
            </a:p>
            <a:p>
              <a:pPr>
                <a:lnSpc>
                  <a:spcPts val="3344"/>
                </a:lnSpc>
                <a:spcBef>
                  <a:spcPct val="50000"/>
                </a:spcBef>
              </a:pPr>
              <a:r>
                <a:rPr lang="zh-CN" altLang="en-US" dirty="0" smtClean="0">
                  <a:latin typeface="全新硬笔楷书简" pitchFamily="2" charset="-122"/>
                  <a:ea typeface="长城粗行楷体" pitchFamily="1" charset="-122"/>
                  <a:sym typeface="全新硬笔楷书简" pitchFamily="2" charset="-122"/>
                </a:rPr>
                <a:t>列举了使用计算机来分析和预测蛋白质界面的一些基本概念原理，以及进展，随后，在客观评价蛋白质界面预测时的重要警示，同时，讨论了不同类型的数据驱动软件，最后，该综述强调了挖掘配合物信息在预测蛋白质界面时的重要性，以及在这个新兴方向上的进展。</a:t>
              </a:r>
            </a:p>
            <a:p>
              <a:pPr>
                <a:lnSpc>
                  <a:spcPts val="3344"/>
                </a:lnSpc>
                <a:spcBef>
                  <a:spcPct val="50000"/>
                </a:spcBef>
              </a:pPr>
              <a:endParaRPr lang="zh-CN" altLang="en-US" dirty="0"/>
            </a:p>
          </p:txBody>
        </p:sp>
      </p:grpSp>
      <p:grpSp>
        <p:nvGrpSpPr>
          <p:cNvPr id="3" name="Group 9"/>
          <p:cNvGrpSpPr>
            <a:grpSpLocks noChangeAspect="1"/>
          </p:cNvGrpSpPr>
          <p:nvPr/>
        </p:nvGrpSpPr>
        <p:grpSpPr bwMode="auto">
          <a:xfrm>
            <a:off x="582002" y="166533"/>
            <a:ext cx="8258435" cy="6745419"/>
            <a:chOff x="4130011" y="-5837411"/>
            <a:chExt cx="9592960" cy="7437780"/>
          </a:xfrm>
        </p:grpSpPr>
        <p:pic>
          <p:nvPicPr>
            <p:cNvPr id="3082" name="pright1"/>
            <p:cNvPicPr>
              <a:picLocks noChangeAspect="1" noChangeArrowheads="1"/>
            </p:cNvPicPr>
            <p:nvPr/>
          </p:nvPicPr>
          <p:blipFill>
            <a:blip r:embed="rId4" cstate="print"/>
            <a:srcRect/>
            <a:stretch>
              <a:fillRect/>
            </a:stretch>
          </p:blipFill>
          <p:spPr bwMode="auto">
            <a:xfrm>
              <a:off x="4130011" y="-5837411"/>
              <a:ext cx="9592960" cy="7165007"/>
            </a:xfrm>
            <a:prstGeom prst="rect">
              <a:avLst/>
            </a:prstGeom>
            <a:noFill/>
            <a:ln w="9525" cmpd="sng">
              <a:noFill/>
              <a:miter lim="800000"/>
              <a:headEnd/>
              <a:tailEnd/>
            </a:ln>
          </p:spPr>
        </p:pic>
        <p:sp>
          <p:nvSpPr>
            <p:cNvPr id="3083" name="Text Box 16"/>
            <p:cNvSpPr>
              <a:spLocks noChangeAspect="1" noChangeArrowheads="1"/>
            </p:cNvSpPr>
            <p:nvPr/>
          </p:nvSpPr>
          <p:spPr bwMode="auto">
            <a:xfrm>
              <a:off x="9092644" y="-5045573"/>
              <a:ext cx="4244752" cy="6645942"/>
            </a:xfrm>
            <a:prstGeom prst="rect">
              <a:avLst/>
            </a:prstGeom>
            <a:noFill/>
            <a:ln w="9525" cmpd="sng">
              <a:noFill/>
              <a:miter lim="800000"/>
              <a:headEnd/>
              <a:tailEnd/>
            </a:ln>
          </p:spPr>
          <p:txBody>
            <a:bodyPr wrap="square">
              <a:spAutoFit/>
            </a:bodyPr>
            <a:lstStyle/>
            <a:p>
              <a:pPr>
                <a:lnSpc>
                  <a:spcPts val="3344"/>
                </a:lnSpc>
                <a:spcBef>
                  <a:spcPct val="50000"/>
                </a:spcBef>
              </a:pPr>
              <a:r>
                <a:rPr lang="zh-CN" altLang="en-US" dirty="0" smtClean="0">
                  <a:latin typeface="全新硬笔楷书简" pitchFamily="2" charset="-122"/>
                  <a:ea typeface="长城粗行楷体" pitchFamily="1" charset="-122"/>
                  <a:sym typeface="全新硬笔楷书简" pitchFamily="2" charset="-122"/>
                </a:rPr>
                <a:t>二、</a:t>
              </a:r>
              <a:r>
                <a:rPr lang="zh-CN" altLang="en-US" b="1" dirty="0" smtClean="0">
                  <a:latin typeface="全新硬笔楷书简" pitchFamily="2" charset="-122"/>
                  <a:ea typeface="长城粗行楷体" pitchFamily="1" charset="-122"/>
                  <a:sym typeface="全新硬笔楷书简" pitchFamily="2" charset="-122"/>
                </a:rPr>
                <a:t>内容及结论</a:t>
              </a:r>
              <a:endParaRPr lang="en-US" altLang="zh-CN" b="1" dirty="0" smtClean="0">
                <a:latin typeface="全新硬笔楷书简" pitchFamily="2" charset="-122"/>
                <a:ea typeface="长城粗行楷体" pitchFamily="1" charset="-122"/>
                <a:sym typeface="全新硬笔楷书简" pitchFamily="2" charset="-122"/>
              </a:endParaRPr>
            </a:p>
            <a:p>
              <a:pPr>
                <a:lnSpc>
                  <a:spcPts val="3344"/>
                </a:lnSpc>
                <a:spcBef>
                  <a:spcPct val="50000"/>
                </a:spcBef>
              </a:pPr>
              <a:r>
                <a:rPr lang="zh-CN" altLang="en-US" dirty="0" smtClean="0">
                  <a:latin typeface="全新硬笔楷书简" pitchFamily="2" charset="-122"/>
                  <a:ea typeface="长城粗行楷体" pitchFamily="1" charset="-122"/>
                  <a:sym typeface="全新硬笔楷书简" pitchFamily="2" charset="-122"/>
                </a:rPr>
                <a:t>列举了使用计算机来分析和预测蛋白质界面的一些基本概念原理，以及进展，随后，在客观评价蛋白质界面预测时的重要警示，同时，讨论了不同类型的数据驱动软件，最后，该综述强调了挖掘配合物信息在预测蛋白质界面时的重要性，以及在这个新兴方向上的进展。</a:t>
              </a:r>
            </a:p>
            <a:p>
              <a:pPr>
                <a:lnSpc>
                  <a:spcPts val="3344"/>
                </a:lnSpc>
                <a:spcBef>
                  <a:spcPct val="50000"/>
                </a:spcBef>
              </a:pPr>
              <a:endParaRPr lang="zh-CN" altLang="en-US" dirty="0"/>
            </a:p>
          </p:txBody>
        </p:sp>
      </p:grpSp>
      <p:grpSp>
        <p:nvGrpSpPr>
          <p:cNvPr id="4" name="Group 12"/>
          <p:cNvGrpSpPr>
            <a:grpSpLocks/>
          </p:cNvGrpSpPr>
          <p:nvPr/>
        </p:nvGrpSpPr>
        <p:grpSpPr bwMode="auto">
          <a:xfrm>
            <a:off x="186695" y="166470"/>
            <a:ext cx="4221464" cy="6498038"/>
            <a:chOff x="0" y="0"/>
            <a:chExt cx="2750" cy="4213"/>
          </a:xfrm>
        </p:grpSpPr>
        <p:pic>
          <p:nvPicPr>
            <p:cNvPr id="3085" name="pleft1"/>
            <p:cNvPicPr>
              <a:picLocks noChangeAspect="1" noChangeArrowheads="1"/>
            </p:cNvPicPr>
            <p:nvPr/>
          </p:nvPicPr>
          <p:blipFill>
            <a:blip r:embed="rId3" cstate="print"/>
            <a:srcRect/>
            <a:stretch>
              <a:fillRect/>
            </a:stretch>
          </p:blipFill>
          <p:spPr bwMode="auto">
            <a:xfrm>
              <a:off x="0" y="0"/>
              <a:ext cx="2750" cy="4213"/>
            </a:xfrm>
            <a:prstGeom prst="rect">
              <a:avLst/>
            </a:prstGeom>
            <a:noFill/>
            <a:ln w="9525" cmpd="sng">
              <a:noFill/>
              <a:miter lim="800000"/>
              <a:headEnd/>
              <a:tailEnd/>
            </a:ln>
          </p:spPr>
        </p:pic>
        <p:sp>
          <p:nvSpPr>
            <p:cNvPr id="3086" name="Text Box 24"/>
            <p:cNvSpPr>
              <a:spLocks noChangeArrowheads="1"/>
            </p:cNvSpPr>
            <p:nvPr/>
          </p:nvSpPr>
          <p:spPr bwMode="auto">
            <a:xfrm>
              <a:off x="307" y="495"/>
              <a:ext cx="2249" cy="3623"/>
            </a:xfrm>
            <a:prstGeom prst="rect">
              <a:avLst/>
            </a:prstGeom>
            <a:noFill/>
            <a:ln w="9525" cmpd="sng">
              <a:noFill/>
              <a:miter lim="800000"/>
              <a:headEnd/>
              <a:tailEnd/>
            </a:ln>
          </p:spPr>
          <p:txBody>
            <a:bodyPr>
              <a:spAutoFit/>
            </a:bodyPr>
            <a:lstStyle/>
            <a:p>
              <a:pPr>
                <a:lnSpc>
                  <a:spcPts val="3344"/>
                </a:lnSpc>
                <a:spcBef>
                  <a:spcPct val="50000"/>
                </a:spcBef>
              </a:pPr>
              <a:r>
                <a:rPr lang="zh-CN" altLang="en-US" dirty="0" smtClean="0">
                  <a:latin typeface="全新硬笔楷书简" pitchFamily="2" charset="-122"/>
                  <a:ea typeface="长城粗行楷体" pitchFamily="1" charset="-122"/>
                  <a:sym typeface="全新硬笔楷书简" pitchFamily="2" charset="-122"/>
                </a:rPr>
                <a:t>一、</a:t>
              </a:r>
              <a:r>
                <a:rPr lang="zh-CN" altLang="en-US" b="1" dirty="0" smtClean="0">
                  <a:latin typeface="全新硬笔楷书简" pitchFamily="2" charset="-122"/>
                  <a:ea typeface="长城粗行楷体" pitchFamily="1" charset="-122"/>
                  <a:sym typeface="全新硬笔楷书简" pitchFamily="2" charset="-122"/>
                </a:rPr>
                <a:t>研究问题</a:t>
              </a:r>
              <a:r>
                <a:rPr lang="zh-CN" altLang="en-US" dirty="0" smtClean="0">
                  <a:latin typeface="書體坊顏體㊣" pitchFamily="2" charset="-122"/>
                  <a:ea typeface="长城粗行楷体" pitchFamily="1" charset="-122"/>
                  <a:sym typeface="書體坊顏體㊣" pitchFamily="2" charset="-122"/>
                </a:rPr>
                <a:t>其重要性</a:t>
              </a:r>
              <a:endParaRPr lang="en-US" altLang="zh-CN" dirty="0" smtClean="0">
                <a:latin typeface="全新硬笔楷书简" pitchFamily="2" charset="-122"/>
                <a:ea typeface="长城粗行楷体" pitchFamily="1" charset="-122"/>
                <a:sym typeface="全新硬笔楷书简" pitchFamily="2" charset="-122"/>
              </a:endParaRPr>
            </a:p>
            <a:p>
              <a:pPr>
                <a:lnSpc>
                  <a:spcPts val="3344"/>
                </a:lnSpc>
                <a:spcBef>
                  <a:spcPct val="50000"/>
                </a:spcBef>
              </a:pPr>
              <a:r>
                <a:rPr lang="zh-CN" altLang="en-US" sz="1800" dirty="0" smtClean="0">
                  <a:latin typeface="全新硬笔楷书简" pitchFamily="2" charset="-122"/>
                  <a:ea typeface="长城粗行楷体" pitchFamily="1" charset="-122"/>
                  <a:sym typeface="全新硬笔楷书简" pitchFamily="2" charset="-122"/>
                </a:rPr>
                <a:t>参与形成蛋白质界面的氨基酸。</a:t>
              </a:r>
              <a:r>
                <a:rPr lang="zh-CN" altLang="en-US" sz="1800" dirty="0" smtClean="0">
                  <a:latin typeface="楷体" pitchFamily="49" charset="-122"/>
                  <a:ea typeface="楷体" pitchFamily="49" charset="-122"/>
                  <a:sym typeface="書體坊顏體㊣" pitchFamily="2" charset="-122"/>
                </a:rPr>
                <a:t>从理论和实际运用两个角度探讨能够明确指出参与形成蛋白质界面的氨基酸的意义。理论上</a:t>
              </a:r>
              <a:r>
                <a:rPr lang="en-US" altLang="zh-CN" sz="1800" dirty="0" smtClean="0">
                  <a:latin typeface="楷体" pitchFamily="49" charset="-122"/>
                  <a:ea typeface="楷体" pitchFamily="49" charset="-122"/>
                  <a:sym typeface="書體坊顏體㊣" pitchFamily="2" charset="-122"/>
                </a:rPr>
                <a:t>---</a:t>
              </a:r>
              <a:r>
                <a:rPr lang="zh-CN" altLang="en-US" sz="1800" dirty="0" smtClean="0">
                  <a:latin typeface="楷体" pitchFamily="49" charset="-122"/>
                  <a:ea typeface="楷体" pitchFamily="49" charset="-122"/>
                  <a:sym typeface="書體坊顏體㊣" pitchFamily="2" charset="-122"/>
                </a:rPr>
                <a:t>有利于理解决定蛋白质分子相互识别及亲和力大小的结构因素，物理化学因素。实际运用上</a:t>
              </a:r>
              <a:r>
                <a:rPr lang="en-US" altLang="zh-CN" sz="1800" dirty="0" smtClean="0">
                  <a:latin typeface="楷体" pitchFamily="49" charset="-122"/>
                  <a:ea typeface="楷体" pitchFamily="49" charset="-122"/>
                  <a:sym typeface="書體坊顏體㊣" pitchFamily="2" charset="-122"/>
                </a:rPr>
                <a:t>---</a:t>
              </a:r>
              <a:r>
                <a:rPr lang="zh-CN" altLang="en-US" sz="1800" dirty="0" smtClean="0">
                  <a:latin typeface="楷体" pitchFamily="49" charset="-122"/>
                  <a:ea typeface="楷体" pitchFamily="49" charset="-122"/>
                  <a:sym typeface="書體坊顏體㊣" pitchFamily="2" charset="-122"/>
                </a:rPr>
                <a:t>模拟验证利用高通量方法预测到的蛋白质界面，蛋白质工程，药物靶点设计。</a:t>
              </a:r>
            </a:p>
            <a:p>
              <a:pPr>
                <a:lnSpc>
                  <a:spcPts val="3344"/>
                </a:lnSpc>
                <a:spcBef>
                  <a:spcPct val="50000"/>
                </a:spcBef>
              </a:pPr>
              <a:endParaRPr lang="zh-CN" altLang="en-US" sz="2800" dirty="0"/>
            </a:p>
          </p:txBody>
        </p:sp>
      </p:grpSp>
      <p:grpSp>
        <p:nvGrpSpPr>
          <p:cNvPr id="5" name="Group 15"/>
          <p:cNvGrpSpPr>
            <a:grpSpLocks/>
          </p:cNvGrpSpPr>
          <p:nvPr/>
        </p:nvGrpSpPr>
        <p:grpSpPr bwMode="auto">
          <a:xfrm>
            <a:off x="565160" y="359626"/>
            <a:ext cx="8258436" cy="6498037"/>
            <a:chOff x="-456" y="88"/>
            <a:chExt cx="5380" cy="4213"/>
          </a:xfrm>
        </p:grpSpPr>
        <p:pic>
          <p:nvPicPr>
            <p:cNvPr id="3088" name="pright1"/>
            <p:cNvPicPr>
              <a:picLocks noChangeAspect="1" noChangeArrowheads="1"/>
            </p:cNvPicPr>
            <p:nvPr/>
          </p:nvPicPr>
          <p:blipFill>
            <a:blip r:embed="rId4" cstate="print"/>
            <a:srcRect/>
            <a:stretch>
              <a:fillRect/>
            </a:stretch>
          </p:blipFill>
          <p:spPr bwMode="auto">
            <a:xfrm>
              <a:off x="-456" y="88"/>
              <a:ext cx="5380" cy="4213"/>
            </a:xfrm>
            <a:prstGeom prst="rect">
              <a:avLst/>
            </a:prstGeom>
            <a:noFill/>
            <a:ln w="9525" cmpd="sng">
              <a:noFill/>
              <a:miter lim="800000"/>
              <a:headEnd/>
              <a:tailEnd/>
            </a:ln>
          </p:spPr>
        </p:pic>
        <p:sp>
          <p:nvSpPr>
            <p:cNvPr id="3089" name="right3"/>
            <p:cNvSpPr>
              <a:spLocks noChangeArrowheads="1"/>
            </p:cNvSpPr>
            <p:nvPr/>
          </p:nvSpPr>
          <p:spPr bwMode="auto">
            <a:xfrm>
              <a:off x="2226" y="998"/>
              <a:ext cx="2517" cy="678"/>
            </a:xfrm>
            <a:prstGeom prst="rect">
              <a:avLst/>
            </a:prstGeom>
            <a:noFill/>
            <a:ln w="9525" cmpd="sng">
              <a:noFill/>
              <a:miter lim="800000"/>
              <a:headEnd/>
              <a:tailEnd/>
            </a:ln>
          </p:spPr>
          <p:txBody>
            <a:bodyPr>
              <a:spAutoFit/>
            </a:bodyPr>
            <a:lstStyle/>
            <a:p>
              <a:pPr algn="ctr" eaLnBrk="1" hangingPunct="1">
                <a:lnSpc>
                  <a:spcPct val="200000"/>
                </a:lnSpc>
              </a:pPr>
              <a:r>
                <a:rPr lang="zh-CN" altLang="en-US" sz="3100" dirty="0">
                  <a:latin typeface="华文琥珀" pitchFamily="2" charset="-122"/>
                  <a:sym typeface="华文琥珀" pitchFamily="2" charset="-122"/>
                </a:rPr>
                <a:t>摘要</a:t>
              </a:r>
              <a:endParaRPr lang="zh-CN" altLang="en-US" sz="3100" dirty="0" smtClean="0">
                <a:latin typeface="华文琥珀" pitchFamily="2" charset="-122"/>
                <a:sym typeface="华文琥珀"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xit" presetSubtype="8" fill="hold" nodeType="clickEffect">
                                  <p:stCondLst>
                                    <p:cond delay="0"/>
                                  </p:stCondLst>
                                  <p:childTnLst>
                                    <p:anim calcmode="lin" valueType="num">
                                      <p:cBhvr>
                                        <p:cTn id="6" dur="750"/>
                                        <p:tgtEl>
                                          <p:spTgt spid="5"/>
                                        </p:tgtEl>
                                        <p:attrNameLst>
                                          <p:attrName>ppt_x</p:attrName>
                                        </p:attrNameLst>
                                      </p:cBhvr>
                                      <p:tavLst>
                                        <p:tav tm="0">
                                          <p:val>
                                            <p:strVal val="ppt_x"/>
                                          </p:val>
                                        </p:tav>
                                        <p:tav tm="100000">
                                          <p:val>
                                            <p:strVal val="ppt_x-ppt_w/2"/>
                                          </p:val>
                                        </p:tav>
                                      </p:tavLst>
                                    </p:anim>
                                    <p:anim calcmode="lin" valueType="num">
                                      <p:cBhvr>
                                        <p:cTn id="7" dur="750"/>
                                        <p:tgtEl>
                                          <p:spTgt spid="5"/>
                                        </p:tgtEl>
                                        <p:attrNameLst>
                                          <p:attrName>ppt_y</p:attrName>
                                        </p:attrNameLst>
                                      </p:cBhvr>
                                      <p:tavLst>
                                        <p:tav tm="0">
                                          <p:val>
                                            <p:strVal val="ppt_y"/>
                                          </p:val>
                                        </p:tav>
                                        <p:tav tm="100000">
                                          <p:val>
                                            <p:strVal val="ppt_y"/>
                                          </p:val>
                                        </p:tav>
                                      </p:tavLst>
                                    </p:anim>
                                    <p:anim calcmode="lin" valueType="num">
                                      <p:cBhvr>
                                        <p:cTn id="8" dur="750"/>
                                        <p:tgtEl>
                                          <p:spTgt spid="5"/>
                                        </p:tgtEl>
                                        <p:attrNameLst>
                                          <p:attrName>ppt_w</p:attrName>
                                        </p:attrNameLst>
                                      </p:cBhvr>
                                      <p:tavLst>
                                        <p:tav tm="0">
                                          <p:val>
                                            <p:strVal val="ppt_w"/>
                                          </p:val>
                                        </p:tav>
                                        <p:tav tm="100000">
                                          <p:val>
                                            <p:fltVal val="0"/>
                                          </p:val>
                                        </p:tav>
                                      </p:tavLst>
                                    </p:anim>
                                    <p:anim calcmode="lin" valueType="num">
                                      <p:cBhvr>
                                        <p:cTn id="9" dur="750"/>
                                        <p:tgtEl>
                                          <p:spTgt spid="5"/>
                                        </p:tgtEl>
                                        <p:attrNameLst>
                                          <p:attrName>ppt_h</p:attrName>
                                        </p:attrNameLst>
                                      </p:cBhvr>
                                      <p:tavLst>
                                        <p:tav tm="0">
                                          <p:val>
                                            <p:strVal val="ppt_h"/>
                                          </p:val>
                                        </p:tav>
                                        <p:tav tm="100000">
                                          <p:val>
                                            <p:strVal val="ppt_h"/>
                                          </p:val>
                                        </p:tav>
                                      </p:tavLst>
                                    </p:anim>
                                    <p:set>
                                      <p:cBhvr>
                                        <p:cTn id="10" dur="1" fill="hold">
                                          <p:stCondLst>
                                            <p:cond delay="749"/>
                                          </p:stCondLst>
                                        </p:cTn>
                                        <p:tgtEl>
                                          <p:spTgt spid="5"/>
                                        </p:tgtEl>
                                        <p:attrNameLst>
                                          <p:attrName>style.visibility</p:attrName>
                                        </p:attrNameLst>
                                      </p:cBhvr>
                                      <p:to>
                                        <p:strVal val="hidden"/>
                                      </p:to>
                                    </p:set>
                                  </p:childTnLst>
                                </p:cTn>
                              </p:par>
                              <p:par>
                                <p:cTn id="11" presetID="22" presetClass="entr" presetSubtype="2" fill="hold" nodeType="withEffect">
                                  <p:stCondLst>
                                    <p:cond delay="300"/>
                                  </p:stCondLst>
                                  <p:childTnLst>
                                    <p:set>
                                      <p:cBhvr>
                                        <p:cTn id="12" dur="1" fill="hold">
                                          <p:stCondLst>
                                            <p:cond delay="0"/>
                                          </p:stCondLst>
                                        </p:cTn>
                                        <p:tgtEl>
                                          <p:spTgt spid="4"/>
                                        </p:tgtEl>
                                        <p:attrNameLst>
                                          <p:attrName>style.visibility</p:attrName>
                                        </p:attrNameLst>
                                      </p:cBhvr>
                                      <p:to>
                                        <p:strVal val="visible"/>
                                      </p:to>
                                    </p:set>
                                    <p:animEffect>
                                      <p:cBhvr>
                                        <p:cTn id="13" dur="6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7" presetClass="exit" presetSubtype="8" fill="hold" nodeType="clickEffect">
                                  <p:stCondLst>
                                    <p:cond delay="0"/>
                                  </p:stCondLst>
                                  <p:childTnLst>
                                    <p:anim calcmode="lin" valueType="num">
                                      <p:cBhvr>
                                        <p:cTn id="17" dur="750"/>
                                        <p:tgtEl>
                                          <p:spTgt spid="3"/>
                                        </p:tgtEl>
                                        <p:attrNameLst>
                                          <p:attrName>ppt_x</p:attrName>
                                        </p:attrNameLst>
                                      </p:cBhvr>
                                      <p:tavLst>
                                        <p:tav tm="0">
                                          <p:val>
                                            <p:strVal val="ppt_x"/>
                                          </p:val>
                                        </p:tav>
                                        <p:tav tm="100000">
                                          <p:val>
                                            <p:strVal val="ppt_x-ppt_w/2"/>
                                          </p:val>
                                        </p:tav>
                                      </p:tavLst>
                                    </p:anim>
                                    <p:anim calcmode="lin" valueType="num">
                                      <p:cBhvr>
                                        <p:cTn id="18" dur="750"/>
                                        <p:tgtEl>
                                          <p:spTgt spid="3"/>
                                        </p:tgtEl>
                                        <p:attrNameLst>
                                          <p:attrName>ppt_y</p:attrName>
                                        </p:attrNameLst>
                                      </p:cBhvr>
                                      <p:tavLst>
                                        <p:tav tm="0">
                                          <p:val>
                                            <p:strVal val="ppt_y"/>
                                          </p:val>
                                        </p:tav>
                                        <p:tav tm="100000">
                                          <p:val>
                                            <p:strVal val="ppt_y"/>
                                          </p:val>
                                        </p:tav>
                                      </p:tavLst>
                                    </p:anim>
                                    <p:anim calcmode="lin" valueType="num">
                                      <p:cBhvr>
                                        <p:cTn id="19" dur="750"/>
                                        <p:tgtEl>
                                          <p:spTgt spid="3"/>
                                        </p:tgtEl>
                                        <p:attrNameLst>
                                          <p:attrName>ppt_w</p:attrName>
                                        </p:attrNameLst>
                                      </p:cBhvr>
                                      <p:tavLst>
                                        <p:tav tm="0">
                                          <p:val>
                                            <p:strVal val="ppt_w"/>
                                          </p:val>
                                        </p:tav>
                                        <p:tav tm="100000">
                                          <p:val>
                                            <p:fltVal val="0"/>
                                          </p:val>
                                        </p:tav>
                                      </p:tavLst>
                                    </p:anim>
                                    <p:anim calcmode="lin" valueType="num">
                                      <p:cBhvr>
                                        <p:cTn id="20" dur="750"/>
                                        <p:tgtEl>
                                          <p:spTgt spid="3"/>
                                        </p:tgtEl>
                                        <p:attrNameLst>
                                          <p:attrName>ppt_h</p:attrName>
                                        </p:attrNameLst>
                                      </p:cBhvr>
                                      <p:tavLst>
                                        <p:tav tm="0">
                                          <p:val>
                                            <p:strVal val="ppt_h"/>
                                          </p:val>
                                        </p:tav>
                                        <p:tav tm="100000">
                                          <p:val>
                                            <p:strVal val="ppt_h"/>
                                          </p:val>
                                        </p:tav>
                                      </p:tavLst>
                                    </p:anim>
                                    <p:set>
                                      <p:cBhvr>
                                        <p:cTn id="21" dur="1" fill="hold">
                                          <p:stCondLst>
                                            <p:cond delay="749"/>
                                          </p:stCondLst>
                                        </p:cTn>
                                        <p:tgtEl>
                                          <p:spTgt spid="3"/>
                                        </p:tgtEl>
                                        <p:attrNameLst>
                                          <p:attrName>style.visibility</p:attrName>
                                        </p:attrNameLst>
                                      </p:cBhvr>
                                      <p:to>
                                        <p:strVal val="hidden"/>
                                      </p:to>
                                    </p:set>
                                  </p:childTnLst>
                                </p:cTn>
                              </p:par>
                              <p:par>
                                <p:cTn id="22" presetID="22" presetClass="exit" presetSubtype="2" fill="hold" nodeType="withEffect">
                                  <p:stCondLst>
                                    <p:cond delay="100"/>
                                  </p:stCondLst>
                                  <p:childTnLst>
                                    <p:animEffect>
                                      <p:cBhvr>
                                        <p:cTn id="23" dur="700"/>
                                        <p:tgtEl>
                                          <p:spTgt spid="4"/>
                                        </p:tgtEl>
                                      </p:cBhvr>
                                    </p:animEffect>
                                    <p:set>
                                      <p:cBhvr>
                                        <p:cTn id="24" dur="1" fill="hold">
                                          <p:stCondLst>
                                            <p:cond delay="699"/>
                                          </p:stCondLst>
                                        </p:cTn>
                                        <p:tgtEl>
                                          <p:spTgt spid="4"/>
                                        </p:tgtEl>
                                        <p:attrNameLst>
                                          <p:attrName>style.visibility</p:attrName>
                                        </p:attrNameLst>
                                      </p:cBhvr>
                                      <p:to>
                                        <p:strVal val="hidden"/>
                                      </p:to>
                                    </p:set>
                                  </p:childTnLst>
                                </p:cTn>
                              </p:par>
                              <p:par>
                                <p:cTn id="25" presetID="22" presetClass="entr" presetSubtype="2" fill="hold" nodeType="withEffect">
                                  <p:stCondLst>
                                    <p:cond delay="100"/>
                                  </p:stCondLst>
                                  <p:childTnLst>
                                    <p:set>
                                      <p:cBhvr>
                                        <p:cTn id="26" dur="1" fill="hold">
                                          <p:stCondLst>
                                            <p:cond delay="0"/>
                                          </p:stCondLst>
                                        </p:cTn>
                                        <p:tgtEl>
                                          <p:spTgt spid="2"/>
                                        </p:tgtEl>
                                        <p:attrNameLst>
                                          <p:attrName>style.visibility</p:attrName>
                                        </p:attrNameLst>
                                      </p:cBhvr>
                                      <p:to>
                                        <p:strVal val="visible"/>
                                      </p:to>
                                    </p:set>
                                    <p:animEffect>
                                      <p:cBhvr>
                                        <p:cTn id="27" dur="600"/>
                                        <p:tgtEl>
                                          <p:spTgt spid="2"/>
                                        </p:tgtEl>
                                      </p:cBhvr>
                                    </p:animEffect>
                                  </p:childTnLst>
                                </p:cTn>
                              </p:par>
                              <p:par>
                                <p:cTn id="28" presetID="22" presetClass="exit" presetSubtype="2" fill="hold" nodeType="withEffect">
                                  <p:stCondLst>
                                    <p:cond delay="0"/>
                                  </p:stCondLst>
                                  <p:childTnLst>
                                    <p:animEffect>
                                      <p:cBhvr>
                                        <p:cTn id="29" dur="700"/>
                                        <p:tgtEl>
                                          <p:spTgt spid="2"/>
                                        </p:tgtEl>
                                      </p:cBhvr>
                                    </p:animEffect>
                                    <p:set>
                                      <p:cBhvr>
                                        <p:cTn id="30" dur="1" fill="hold">
                                          <p:stCondLst>
                                            <p:cond delay="6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0723" name="Picture 53" descr="esedded"/>
          <p:cNvPicPr>
            <a:picLocks noChangeAspect="1" noChangeArrowheads="1"/>
          </p:cNvPicPr>
          <p:nvPr/>
        </p:nvPicPr>
        <p:blipFill>
          <a:blip r:embed="rId3" cstate="print"/>
          <a:srcRect/>
          <a:stretch>
            <a:fillRect/>
          </a:stretch>
        </p:blipFill>
        <p:spPr bwMode="auto">
          <a:xfrm>
            <a:off x="6361113" y="0"/>
            <a:ext cx="2782887" cy="1814513"/>
          </a:xfrm>
          <a:prstGeom prst="rect">
            <a:avLst/>
          </a:prstGeom>
          <a:noFill/>
          <a:ln w="9525">
            <a:noFill/>
            <a:miter lim="800000"/>
            <a:headEnd/>
            <a:tailEnd/>
          </a:ln>
        </p:spPr>
      </p:pic>
      <p:sp>
        <p:nvSpPr>
          <p:cNvPr id="30724" name="Text Box 21"/>
          <p:cNvSpPr txBox="1">
            <a:spLocks noChangeArrowheads="1"/>
          </p:cNvSpPr>
          <p:nvPr/>
        </p:nvSpPr>
        <p:spPr bwMode="auto">
          <a:xfrm>
            <a:off x="2663825" y="217488"/>
            <a:ext cx="3024188" cy="641350"/>
          </a:xfrm>
          <a:prstGeom prst="rect">
            <a:avLst/>
          </a:prstGeom>
          <a:noFill/>
          <a:ln w="9525">
            <a:noFill/>
            <a:miter lim="800000"/>
            <a:headEnd/>
            <a:tailEnd/>
          </a:ln>
        </p:spPr>
        <p:txBody>
          <a:bodyPr>
            <a:spAutoFit/>
          </a:bodyPr>
          <a:lstStyle/>
          <a:p>
            <a:pPr defTabSz="1300163" eaLnBrk="1" fontAlgn="ctr" hangingPunct="1">
              <a:spcBef>
                <a:spcPct val="50000"/>
              </a:spcBef>
            </a:pPr>
            <a:r>
              <a:rPr kumimoji="0" lang="zh-CN" altLang="en-US" sz="3600" dirty="0">
                <a:latin typeface="黑体" pitchFamily="49" charset="-122"/>
                <a:ea typeface="黑体" pitchFamily="49" charset="-122"/>
              </a:rPr>
              <a:t>汇 报 提 纲 </a:t>
            </a:r>
          </a:p>
        </p:txBody>
      </p:sp>
      <p:sp>
        <p:nvSpPr>
          <p:cNvPr id="24" name="圆角矩形 23"/>
          <p:cNvSpPr>
            <a:spLocks noChangeArrowheads="1"/>
          </p:cNvSpPr>
          <p:nvPr/>
        </p:nvSpPr>
        <p:spPr bwMode="auto">
          <a:xfrm>
            <a:off x="2022475" y="1700213"/>
            <a:ext cx="4313238" cy="649287"/>
          </a:xfrm>
          <a:prstGeom prst="roundRect">
            <a:avLst>
              <a:gd name="adj" fmla="val 50000"/>
            </a:avLst>
          </a:prstGeom>
          <a:noFill/>
          <a:ln w="25400" algn="ctr">
            <a:solidFill>
              <a:srgbClr val="1790BB"/>
            </a:solidFill>
            <a:round/>
            <a:headEnd/>
            <a:tailEnd/>
          </a:ln>
        </p:spPr>
        <p:txBody>
          <a:bodyPr anchor="ctr"/>
          <a:lstStyle/>
          <a:p>
            <a:pPr algn="ctr" eaLnBrk="1" fontAlgn="auto" hangingPunct="1">
              <a:spcBef>
                <a:spcPts val="0"/>
              </a:spcBef>
              <a:spcAft>
                <a:spcPts val="0"/>
              </a:spcAft>
              <a:defRPr/>
            </a:pPr>
            <a:endParaRPr kumimoji="0" lang="zh-CN" altLang="en-US">
              <a:solidFill>
                <a:schemeClr val="lt1"/>
              </a:solidFill>
              <a:latin typeface="+mn-lt"/>
              <a:ea typeface="+mn-ea"/>
            </a:endParaRPr>
          </a:p>
        </p:txBody>
      </p:sp>
      <p:sp>
        <p:nvSpPr>
          <p:cNvPr id="30726" name="椭圆 24"/>
          <p:cNvSpPr>
            <a:spLocks noChangeArrowheads="1"/>
          </p:cNvSpPr>
          <p:nvPr/>
        </p:nvSpPr>
        <p:spPr bwMode="auto">
          <a:xfrm>
            <a:off x="1627188" y="1700213"/>
            <a:ext cx="647700" cy="649287"/>
          </a:xfrm>
          <a:prstGeom prst="ellipse">
            <a:avLst/>
          </a:prstGeom>
          <a:solidFill>
            <a:srgbClr val="1790BB"/>
          </a:solidFill>
          <a:ln w="25400" algn="ctr">
            <a:noFill/>
            <a:round/>
            <a:headEnd/>
            <a:tailEnd/>
          </a:ln>
        </p:spPr>
        <p:txBody>
          <a:bodyPr anchor="ctr"/>
          <a:lstStyle/>
          <a:p>
            <a:pPr algn="ctr" eaLnBrk="1" hangingPunct="1"/>
            <a:r>
              <a:rPr kumimoji="0" lang="en-US" altLang="zh-CN" sz="2800">
                <a:solidFill>
                  <a:srgbClr val="FFFFFF"/>
                </a:solidFill>
                <a:latin typeface="Arial Unicode MS" pitchFamily="34" charset="-122"/>
                <a:ea typeface="Arial Unicode MS" pitchFamily="34" charset="-122"/>
              </a:rPr>
              <a:t>1</a:t>
            </a:r>
            <a:endParaRPr kumimoji="0" lang="zh-CN" altLang="en-US" sz="2800">
              <a:solidFill>
                <a:srgbClr val="FFFFFF"/>
              </a:solidFill>
              <a:latin typeface="Arial Unicode MS" pitchFamily="34" charset="-122"/>
              <a:ea typeface="Arial Unicode MS" pitchFamily="34" charset="-122"/>
            </a:endParaRPr>
          </a:p>
        </p:txBody>
      </p:sp>
      <p:sp>
        <p:nvSpPr>
          <p:cNvPr id="26" name="圆角矩形 25"/>
          <p:cNvSpPr>
            <a:spLocks noChangeArrowheads="1"/>
          </p:cNvSpPr>
          <p:nvPr/>
        </p:nvSpPr>
        <p:spPr bwMode="auto">
          <a:xfrm>
            <a:off x="2057400" y="2636838"/>
            <a:ext cx="4314825" cy="647700"/>
          </a:xfrm>
          <a:prstGeom prst="roundRect">
            <a:avLst>
              <a:gd name="adj" fmla="val 50000"/>
            </a:avLst>
          </a:prstGeom>
          <a:noFill/>
          <a:ln w="25400" algn="ctr">
            <a:solidFill>
              <a:srgbClr val="1790BB"/>
            </a:solidFill>
            <a:round/>
            <a:headEnd/>
            <a:tailEnd/>
          </a:ln>
        </p:spPr>
        <p:txBody>
          <a:bodyPr anchor="ctr"/>
          <a:lstStyle/>
          <a:p>
            <a:pPr algn="ctr" eaLnBrk="1" fontAlgn="auto" hangingPunct="1">
              <a:spcBef>
                <a:spcPts val="0"/>
              </a:spcBef>
              <a:spcAft>
                <a:spcPts val="0"/>
              </a:spcAft>
              <a:defRPr/>
            </a:pPr>
            <a:endParaRPr kumimoji="0" lang="zh-CN" altLang="en-US">
              <a:solidFill>
                <a:schemeClr val="lt1"/>
              </a:solidFill>
              <a:latin typeface="+mn-lt"/>
              <a:ea typeface="+mn-ea"/>
            </a:endParaRPr>
          </a:p>
        </p:txBody>
      </p:sp>
      <p:sp>
        <p:nvSpPr>
          <p:cNvPr id="30728" name="椭圆 26"/>
          <p:cNvSpPr>
            <a:spLocks noChangeArrowheads="1"/>
          </p:cNvSpPr>
          <p:nvPr/>
        </p:nvSpPr>
        <p:spPr bwMode="auto">
          <a:xfrm>
            <a:off x="1662113" y="2636838"/>
            <a:ext cx="647700" cy="647700"/>
          </a:xfrm>
          <a:prstGeom prst="ellipse">
            <a:avLst/>
          </a:prstGeom>
          <a:solidFill>
            <a:srgbClr val="1790BB"/>
          </a:solidFill>
          <a:ln w="25400" algn="ctr">
            <a:noFill/>
            <a:round/>
            <a:headEnd/>
            <a:tailEnd/>
          </a:ln>
        </p:spPr>
        <p:txBody>
          <a:bodyPr anchor="ctr"/>
          <a:lstStyle/>
          <a:p>
            <a:pPr algn="ctr" eaLnBrk="1" hangingPunct="1"/>
            <a:r>
              <a:rPr kumimoji="0" lang="en-US" altLang="zh-CN" sz="2800">
                <a:solidFill>
                  <a:srgbClr val="FFFFFF"/>
                </a:solidFill>
                <a:latin typeface="Arial Unicode MS" pitchFamily="34" charset="-122"/>
                <a:ea typeface="Arial Unicode MS" pitchFamily="34" charset="-122"/>
              </a:rPr>
              <a:t>2</a:t>
            </a:r>
            <a:endParaRPr kumimoji="0" lang="zh-CN" altLang="en-US" sz="2800">
              <a:solidFill>
                <a:srgbClr val="FFFFFF"/>
              </a:solidFill>
              <a:latin typeface="Arial Unicode MS" pitchFamily="34" charset="-122"/>
              <a:ea typeface="Arial Unicode MS" pitchFamily="34" charset="-122"/>
            </a:endParaRPr>
          </a:p>
        </p:txBody>
      </p:sp>
      <p:sp>
        <p:nvSpPr>
          <p:cNvPr id="28" name="圆角矩形 27"/>
          <p:cNvSpPr>
            <a:spLocks noChangeArrowheads="1"/>
          </p:cNvSpPr>
          <p:nvPr/>
        </p:nvSpPr>
        <p:spPr bwMode="auto">
          <a:xfrm>
            <a:off x="2057400" y="3579813"/>
            <a:ext cx="4314825" cy="649287"/>
          </a:xfrm>
          <a:prstGeom prst="roundRect">
            <a:avLst>
              <a:gd name="adj" fmla="val 50000"/>
            </a:avLst>
          </a:prstGeom>
          <a:noFill/>
          <a:ln w="25400" algn="ctr">
            <a:solidFill>
              <a:srgbClr val="1790BB"/>
            </a:solidFill>
            <a:round/>
            <a:headEnd/>
            <a:tailEnd/>
          </a:ln>
        </p:spPr>
        <p:txBody>
          <a:bodyPr anchor="ctr"/>
          <a:lstStyle/>
          <a:p>
            <a:pPr algn="ctr" eaLnBrk="1" fontAlgn="auto" hangingPunct="1">
              <a:spcBef>
                <a:spcPts val="0"/>
              </a:spcBef>
              <a:spcAft>
                <a:spcPts val="0"/>
              </a:spcAft>
              <a:defRPr/>
            </a:pPr>
            <a:endParaRPr kumimoji="0" lang="zh-CN" altLang="en-US">
              <a:solidFill>
                <a:schemeClr val="lt1"/>
              </a:solidFill>
              <a:latin typeface="+mn-lt"/>
              <a:ea typeface="+mn-ea"/>
            </a:endParaRPr>
          </a:p>
        </p:txBody>
      </p:sp>
      <p:sp>
        <p:nvSpPr>
          <p:cNvPr id="30730" name="椭圆 28"/>
          <p:cNvSpPr>
            <a:spLocks noChangeArrowheads="1"/>
          </p:cNvSpPr>
          <p:nvPr/>
        </p:nvSpPr>
        <p:spPr bwMode="auto">
          <a:xfrm>
            <a:off x="1662113" y="3579813"/>
            <a:ext cx="647700" cy="649287"/>
          </a:xfrm>
          <a:prstGeom prst="ellipse">
            <a:avLst/>
          </a:prstGeom>
          <a:solidFill>
            <a:srgbClr val="1790BB"/>
          </a:solidFill>
          <a:ln w="25400" algn="ctr">
            <a:noFill/>
            <a:round/>
            <a:headEnd/>
            <a:tailEnd/>
          </a:ln>
        </p:spPr>
        <p:txBody>
          <a:bodyPr anchor="ctr"/>
          <a:lstStyle/>
          <a:p>
            <a:pPr algn="ctr" eaLnBrk="1" hangingPunct="1"/>
            <a:r>
              <a:rPr kumimoji="0" lang="en-US" altLang="zh-CN" sz="2800">
                <a:solidFill>
                  <a:srgbClr val="FFFFFF"/>
                </a:solidFill>
                <a:latin typeface="Arial Unicode MS" pitchFamily="34" charset="-122"/>
                <a:ea typeface="Arial Unicode MS" pitchFamily="34" charset="-122"/>
              </a:rPr>
              <a:t>3</a:t>
            </a:r>
            <a:endParaRPr kumimoji="0" lang="zh-CN" altLang="en-US" sz="2800">
              <a:solidFill>
                <a:srgbClr val="FFFFFF"/>
              </a:solidFill>
              <a:latin typeface="Arial Unicode MS" pitchFamily="34" charset="-122"/>
              <a:ea typeface="Arial Unicode MS" pitchFamily="34" charset="-122"/>
            </a:endParaRPr>
          </a:p>
        </p:txBody>
      </p:sp>
      <p:sp>
        <p:nvSpPr>
          <p:cNvPr id="33" name="圆角矩形 32"/>
          <p:cNvSpPr>
            <a:spLocks noChangeArrowheads="1"/>
          </p:cNvSpPr>
          <p:nvPr/>
        </p:nvSpPr>
        <p:spPr bwMode="auto">
          <a:xfrm>
            <a:off x="2058988" y="4581525"/>
            <a:ext cx="4313237" cy="647700"/>
          </a:xfrm>
          <a:prstGeom prst="roundRect">
            <a:avLst>
              <a:gd name="adj" fmla="val 50000"/>
            </a:avLst>
          </a:prstGeom>
          <a:noFill/>
          <a:ln w="25400" algn="ctr">
            <a:solidFill>
              <a:srgbClr val="1790BB"/>
            </a:solidFill>
            <a:round/>
            <a:headEnd/>
            <a:tailEnd/>
          </a:ln>
        </p:spPr>
        <p:txBody>
          <a:bodyPr anchor="ctr"/>
          <a:lstStyle/>
          <a:p>
            <a:pPr algn="ctr" eaLnBrk="1" fontAlgn="auto" hangingPunct="1">
              <a:spcBef>
                <a:spcPts val="0"/>
              </a:spcBef>
              <a:spcAft>
                <a:spcPts val="0"/>
              </a:spcAft>
              <a:defRPr/>
            </a:pPr>
            <a:endParaRPr kumimoji="0" lang="zh-CN" altLang="en-US">
              <a:solidFill>
                <a:schemeClr val="lt1"/>
              </a:solidFill>
              <a:latin typeface="+mn-lt"/>
              <a:ea typeface="+mn-ea"/>
            </a:endParaRPr>
          </a:p>
        </p:txBody>
      </p:sp>
      <p:sp>
        <p:nvSpPr>
          <p:cNvPr id="30732" name="椭圆 33"/>
          <p:cNvSpPr>
            <a:spLocks noChangeArrowheads="1"/>
          </p:cNvSpPr>
          <p:nvPr/>
        </p:nvSpPr>
        <p:spPr bwMode="auto">
          <a:xfrm>
            <a:off x="1662113" y="4581525"/>
            <a:ext cx="647700" cy="647700"/>
          </a:xfrm>
          <a:prstGeom prst="ellipse">
            <a:avLst/>
          </a:prstGeom>
          <a:solidFill>
            <a:srgbClr val="1790BB"/>
          </a:solidFill>
          <a:ln w="25400" algn="ctr">
            <a:noFill/>
            <a:round/>
            <a:headEnd/>
            <a:tailEnd/>
          </a:ln>
        </p:spPr>
        <p:txBody>
          <a:bodyPr anchor="ctr"/>
          <a:lstStyle/>
          <a:p>
            <a:pPr algn="ctr" eaLnBrk="1" hangingPunct="1"/>
            <a:r>
              <a:rPr kumimoji="0" lang="en-US" altLang="zh-CN" sz="2800">
                <a:solidFill>
                  <a:srgbClr val="FFFFFF"/>
                </a:solidFill>
                <a:latin typeface="Arial Unicode MS" pitchFamily="34" charset="-122"/>
                <a:ea typeface="Arial Unicode MS" pitchFamily="34" charset="-122"/>
              </a:rPr>
              <a:t>4</a:t>
            </a:r>
            <a:endParaRPr kumimoji="0" lang="zh-CN" altLang="en-US" sz="2800">
              <a:solidFill>
                <a:srgbClr val="FFFFFF"/>
              </a:solidFill>
              <a:latin typeface="Arial Unicode MS" pitchFamily="34" charset="-122"/>
              <a:ea typeface="Arial Unicode MS" pitchFamily="34" charset="-122"/>
            </a:endParaRPr>
          </a:p>
        </p:txBody>
      </p:sp>
      <p:sp>
        <p:nvSpPr>
          <p:cNvPr id="13" name="TextBox 12"/>
          <p:cNvSpPr txBox="1"/>
          <p:nvPr/>
        </p:nvSpPr>
        <p:spPr>
          <a:xfrm>
            <a:off x="2267744" y="1772816"/>
            <a:ext cx="4896544" cy="461665"/>
          </a:xfrm>
          <a:prstGeom prst="rect">
            <a:avLst/>
          </a:prstGeom>
          <a:noFill/>
        </p:spPr>
        <p:txBody>
          <a:bodyPr wrap="square" rtlCol="0">
            <a:spAutoFit/>
          </a:bodyPr>
          <a:lstStyle/>
          <a:p>
            <a:r>
              <a:rPr lang="zh-CN" altLang="en-US" dirty="0" smtClean="0">
                <a:solidFill>
                  <a:srgbClr val="FFC000"/>
                </a:solidFill>
              </a:rPr>
              <a:t>文</a:t>
            </a:r>
            <a:r>
              <a:rPr lang="zh-CN" altLang="en-US" dirty="0" smtClean="0">
                <a:solidFill>
                  <a:srgbClr val="FFC000"/>
                </a:solidFill>
              </a:rPr>
              <a:t>献结构和思路</a:t>
            </a:r>
            <a:endParaRPr lang="zh-CN" altLang="en-US" dirty="0">
              <a:solidFill>
                <a:srgbClr val="FFC000"/>
              </a:solidFill>
            </a:endParaRPr>
          </a:p>
        </p:txBody>
      </p:sp>
      <p:sp>
        <p:nvSpPr>
          <p:cNvPr id="14" name="TextBox 13"/>
          <p:cNvSpPr txBox="1"/>
          <p:nvPr/>
        </p:nvSpPr>
        <p:spPr>
          <a:xfrm>
            <a:off x="2339752" y="2708920"/>
            <a:ext cx="4176464" cy="461665"/>
          </a:xfrm>
          <a:prstGeom prst="rect">
            <a:avLst/>
          </a:prstGeom>
          <a:noFill/>
        </p:spPr>
        <p:txBody>
          <a:bodyPr wrap="square" rtlCol="0">
            <a:spAutoFit/>
          </a:bodyPr>
          <a:lstStyle/>
          <a:p>
            <a:r>
              <a:rPr lang="zh-CN" altLang="en-US" dirty="0" smtClean="0">
                <a:solidFill>
                  <a:srgbClr val="FFC000"/>
                </a:solidFill>
              </a:rPr>
              <a:t>文献重点</a:t>
            </a:r>
            <a:endParaRPr lang="zh-CN" altLang="en-US" dirty="0">
              <a:solidFill>
                <a:srgbClr val="FFC000"/>
              </a:solidFill>
            </a:endParaRPr>
          </a:p>
        </p:txBody>
      </p:sp>
      <p:sp>
        <p:nvSpPr>
          <p:cNvPr id="15" name="TextBox 14"/>
          <p:cNvSpPr txBox="1"/>
          <p:nvPr/>
        </p:nvSpPr>
        <p:spPr>
          <a:xfrm>
            <a:off x="2339752" y="3717032"/>
            <a:ext cx="3456384" cy="461665"/>
          </a:xfrm>
          <a:prstGeom prst="rect">
            <a:avLst/>
          </a:prstGeom>
          <a:noFill/>
        </p:spPr>
        <p:txBody>
          <a:bodyPr wrap="square" rtlCol="0">
            <a:spAutoFit/>
          </a:bodyPr>
          <a:lstStyle/>
          <a:p>
            <a:r>
              <a:rPr lang="zh-CN" altLang="en-US" dirty="0" smtClean="0">
                <a:solidFill>
                  <a:srgbClr val="FFC000"/>
                </a:solidFill>
              </a:rPr>
              <a:t>相</a:t>
            </a:r>
            <a:r>
              <a:rPr lang="zh-CN" altLang="en-US" dirty="0" smtClean="0">
                <a:solidFill>
                  <a:srgbClr val="FFC000"/>
                </a:solidFill>
              </a:rPr>
              <a:t>关领域进展和不足</a:t>
            </a:r>
            <a:endParaRPr lang="zh-CN" altLang="en-US" dirty="0">
              <a:solidFill>
                <a:srgbClr val="FFC000"/>
              </a:solidFill>
            </a:endParaRPr>
          </a:p>
        </p:txBody>
      </p:sp>
      <p:sp>
        <p:nvSpPr>
          <p:cNvPr id="16" name="TextBox 15"/>
          <p:cNvSpPr txBox="1"/>
          <p:nvPr/>
        </p:nvSpPr>
        <p:spPr>
          <a:xfrm>
            <a:off x="2411760" y="4725144"/>
            <a:ext cx="3312368" cy="461665"/>
          </a:xfrm>
          <a:prstGeom prst="rect">
            <a:avLst/>
          </a:prstGeom>
          <a:noFill/>
        </p:spPr>
        <p:txBody>
          <a:bodyPr wrap="square" rtlCol="0">
            <a:spAutoFit/>
          </a:bodyPr>
          <a:lstStyle/>
          <a:p>
            <a:r>
              <a:rPr lang="zh-CN" altLang="en-US" dirty="0" smtClean="0">
                <a:solidFill>
                  <a:srgbClr val="FFC000"/>
                </a:solidFill>
              </a:rPr>
              <a:t>挑</a:t>
            </a:r>
            <a:r>
              <a:rPr lang="zh-CN" altLang="en-US" dirty="0" smtClean="0">
                <a:solidFill>
                  <a:srgbClr val="FFC000"/>
                </a:solidFill>
              </a:rPr>
              <a:t>战和未来的方向</a:t>
            </a:r>
            <a:endParaRPr lang="zh-CN" altLang="en-US" dirty="0">
              <a:solidFill>
                <a:srgbClr val="FFC000"/>
              </a:solidFill>
            </a:endParaRP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91680" y="0"/>
            <a:ext cx="6048672" cy="908720"/>
          </a:xfrm>
        </p:spPr>
        <p:txBody>
          <a:bodyPr/>
          <a:lstStyle/>
          <a:p>
            <a:r>
              <a:rPr lang="zh-CN" altLang="en-US" dirty="0" smtClean="0"/>
              <a:t>结</a:t>
            </a:r>
            <a:r>
              <a:rPr lang="zh-CN" altLang="en-US" dirty="0" smtClean="0"/>
              <a:t>构与思路</a:t>
            </a:r>
            <a:endParaRPr lang="zh-CN" altLang="en-US" dirty="0"/>
          </a:p>
        </p:txBody>
      </p:sp>
      <p:graphicFrame>
        <p:nvGraphicFramePr>
          <p:cNvPr id="4" name="内容占位符 3"/>
          <p:cNvGraphicFramePr>
            <a:graphicFrameLocks noGrp="1"/>
          </p:cNvGraphicFramePr>
          <p:nvPr>
            <p:ph idx="1"/>
          </p:nvPr>
        </p:nvGraphicFramePr>
        <p:xfrm>
          <a:off x="0" y="692696"/>
          <a:ext cx="9144000" cy="61653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86000" y="533400"/>
            <a:ext cx="6172200" cy="951384"/>
          </a:xfrm>
        </p:spPr>
        <p:txBody>
          <a:bodyPr/>
          <a:lstStyle/>
          <a:p>
            <a:r>
              <a:rPr lang="zh-CN" altLang="en-US" dirty="0" smtClean="0"/>
              <a:t>重</a:t>
            </a:r>
            <a:r>
              <a:rPr lang="zh-CN" altLang="en-US" dirty="0" smtClean="0"/>
              <a:t>点内容</a:t>
            </a:r>
            <a:endParaRPr lang="zh-CN" altLang="en-US" dirty="0"/>
          </a:p>
        </p:txBody>
      </p:sp>
      <p:sp>
        <p:nvSpPr>
          <p:cNvPr id="4" name="左大括号 3"/>
          <p:cNvSpPr/>
          <p:nvPr/>
        </p:nvSpPr>
        <p:spPr>
          <a:xfrm>
            <a:off x="2699792" y="1772816"/>
            <a:ext cx="1080120" cy="1944216"/>
          </a:xfrm>
          <a:prstGeom prst="leftBrace">
            <a:avLst/>
          </a:prstGeom>
          <a:ln>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solidFill>
                <a:srgbClr val="92D050"/>
              </a:solidFill>
            </a:endParaRPr>
          </a:p>
        </p:txBody>
      </p:sp>
      <p:sp>
        <p:nvSpPr>
          <p:cNvPr id="5" name="TextBox 4"/>
          <p:cNvSpPr txBox="1"/>
          <p:nvPr/>
        </p:nvSpPr>
        <p:spPr>
          <a:xfrm>
            <a:off x="3851920" y="1556792"/>
            <a:ext cx="4752528" cy="1569660"/>
          </a:xfrm>
          <a:prstGeom prst="rect">
            <a:avLst/>
          </a:prstGeom>
          <a:noFill/>
        </p:spPr>
        <p:txBody>
          <a:bodyPr wrap="square" rtlCol="0">
            <a:spAutoFit/>
          </a:bodyPr>
          <a:lstStyle/>
          <a:p>
            <a:r>
              <a:rPr lang="en-US" altLang="zh-CN" dirty="0" smtClean="0"/>
              <a:t>Homology-based(</a:t>
            </a:r>
            <a:r>
              <a:rPr lang="zh-CN" altLang="en-US" dirty="0" smtClean="0">
                <a:solidFill>
                  <a:srgbClr val="00B0F0"/>
                </a:solidFill>
              </a:rPr>
              <a:t>第一个</a:t>
            </a:r>
            <a:r>
              <a:rPr lang="en-US" altLang="zh-CN" dirty="0" smtClean="0">
                <a:solidFill>
                  <a:srgbClr val="00B0F0"/>
                </a:solidFill>
              </a:rPr>
              <a:t>partner-specific</a:t>
            </a:r>
            <a:r>
              <a:rPr lang="zh-CN" altLang="en-US" dirty="0" smtClean="0">
                <a:solidFill>
                  <a:srgbClr val="00B0F0"/>
                </a:solidFill>
              </a:rPr>
              <a:t>界面预测软件</a:t>
            </a:r>
            <a:r>
              <a:rPr lang="en-US" altLang="zh-CN" dirty="0" smtClean="0">
                <a:solidFill>
                  <a:srgbClr val="00B0F0"/>
                </a:solidFill>
              </a:rPr>
              <a:t>——PS-</a:t>
            </a:r>
            <a:r>
              <a:rPr lang="en-US" altLang="zh-CN" dirty="0" err="1" smtClean="0">
                <a:solidFill>
                  <a:srgbClr val="00B0F0"/>
                </a:solidFill>
              </a:rPr>
              <a:t>HomPPI</a:t>
            </a:r>
            <a:r>
              <a:rPr lang="en-US" altLang="zh-CN" dirty="0" smtClean="0">
                <a:solidFill>
                  <a:srgbClr val="00B0F0"/>
                </a:solidFill>
              </a:rPr>
              <a:t>(NPS-…</a:t>
            </a:r>
            <a:r>
              <a:rPr lang="en-US" altLang="zh-CN" dirty="0" smtClean="0"/>
              <a:t>)</a:t>
            </a:r>
            <a:endParaRPr lang="zh-CN" altLang="en-US" dirty="0" smtClean="0"/>
          </a:p>
          <a:p>
            <a:endParaRPr lang="zh-CN" altLang="en-US" dirty="0"/>
          </a:p>
        </p:txBody>
      </p:sp>
      <p:sp>
        <p:nvSpPr>
          <p:cNvPr id="7" name="TextBox 6"/>
          <p:cNvSpPr txBox="1"/>
          <p:nvPr/>
        </p:nvSpPr>
        <p:spPr>
          <a:xfrm>
            <a:off x="539552" y="2492896"/>
            <a:ext cx="2088232" cy="523220"/>
          </a:xfrm>
          <a:prstGeom prst="rect">
            <a:avLst/>
          </a:prstGeom>
          <a:noFill/>
        </p:spPr>
        <p:txBody>
          <a:bodyPr wrap="square" rtlCol="0">
            <a:spAutoFit/>
          </a:bodyPr>
          <a:lstStyle/>
          <a:p>
            <a:r>
              <a:rPr lang="en-US" altLang="zh-CN" sz="2800" dirty="0" smtClean="0"/>
              <a:t>Data-driven</a:t>
            </a:r>
            <a:r>
              <a:rPr lang="en-US" altLang="zh-CN" dirty="0" smtClean="0"/>
              <a:t> </a:t>
            </a:r>
            <a:endParaRPr lang="zh-CN" altLang="en-US" dirty="0"/>
          </a:p>
        </p:txBody>
      </p:sp>
      <p:sp>
        <p:nvSpPr>
          <p:cNvPr id="8" name="TextBox 7"/>
          <p:cNvSpPr txBox="1"/>
          <p:nvPr/>
        </p:nvSpPr>
        <p:spPr>
          <a:xfrm>
            <a:off x="3851920" y="3429000"/>
            <a:ext cx="2880320" cy="3046988"/>
          </a:xfrm>
          <a:prstGeom prst="rect">
            <a:avLst/>
          </a:prstGeom>
          <a:noFill/>
        </p:spPr>
        <p:txBody>
          <a:bodyPr wrap="square" rtlCol="0">
            <a:spAutoFit/>
          </a:bodyPr>
          <a:lstStyle/>
          <a:p>
            <a:r>
              <a:rPr lang="en-US" altLang="zh-CN" dirty="0" smtClean="0"/>
              <a:t>Template-free machine learning(</a:t>
            </a:r>
            <a:r>
              <a:rPr lang="zh-CN" altLang="en-US" dirty="0" smtClean="0"/>
              <a:t>目前的机器学习的软件将界面预测问题视为一个线性分类问题</a:t>
            </a:r>
            <a:r>
              <a:rPr lang="en-US" altLang="zh-CN" dirty="0" smtClean="0"/>
              <a:t>,a target</a:t>
            </a:r>
            <a:r>
              <a:rPr lang="zh-CN" altLang="en-US" dirty="0" smtClean="0"/>
              <a:t>残基和它的</a:t>
            </a:r>
            <a:r>
              <a:rPr lang="en-US" altLang="zh-CN" dirty="0" smtClean="0"/>
              <a:t>neighboring</a:t>
            </a:r>
            <a:r>
              <a:rPr lang="zh-CN" altLang="en-US" dirty="0" smtClean="0"/>
              <a:t>残基</a:t>
            </a:r>
            <a:r>
              <a:rPr lang="en-US" altLang="zh-CN" dirty="0" smtClean="0"/>
              <a:t>)</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争议</a:t>
            </a:r>
            <a:endParaRPr lang="zh-CN" altLang="en-US" dirty="0"/>
          </a:p>
        </p:txBody>
      </p:sp>
      <p:sp>
        <p:nvSpPr>
          <p:cNvPr id="6" name="TextBox 5"/>
          <p:cNvSpPr txBox="1"/>
          <p:nvPr/>
        </p:nvSpPr>
        <p:spPr>
          <a:xfrm>
            <a:off x="611560" y="2132856"/>
            <a:ext cx="8280920" cy="830997"/>
          </a:xfrm>
          <a:prstGeom prst="rect">
            <a:avLst/>
          </a:prstGeom>
          <a:noFill/>
        </p:spPr>
        <p:txBody>
          <a:bodyPr wrap="square" rtlCol="0">
            <a:spAutoFit/>
          </a:bodyPr>
          <a:lstStyle/>
          <a:p>
            <a:r>
              <a:rPr lang="en-US" altLang="zh-CN" dirty="0" err="1" smtClean="0"/>
              <a:t>Homologed</a:t>
            </a:r>
            <a:r>
              <a:rPr lang="en-US" altLang="zh-CN" dirty="0" smtClean="0"/>
              <a:t>-based</a:t>
            </a:r>
            <a:r>
              <a:rPr lang="zh-CN" altLang="en-US" dirty="0" smtClean="0"/>
              <a:t>：同系物的界面残基具有保守性的研究存在争议，但只有相对较少的数据库表现出差异</a:t>
            </a:r>
            <a:endParaRPr lang="zh-CN" altLang="en-US" dirty="0"/>
          </a:p>
        </p:txBody>
      </p:sp>
      <p:sp>
        <p:nvSpPr>
          <p:cNvPr id="7" name="TextBox 6"/>
          <p:cNvSpPr txBox="1"/>
          <p:nvPr/>
        </p:nvSpPr>
        <p:spPr>
          <a:xfrm>
            <a:off x="539552" y="3140968"/>
            <a:ext cx="7344816" cy="1200329"/>
          </a:xfrm>
          <a:prstGeom prst="rect">
            <a:avLst/>
          </a:prstGeom>
          <a:noFill/>
        </p:spPr>
        <p:txBody>
          <a:bodyPr wrap="square" rtlCol="0">
            <a:spAutoFit/>
          </a:bodyPr>
          <a:lstStyle/>
          <a:p>
            <a:r>
              <a:rPr lang="en-US" altLang="zh-CN" dirty="0" smtClean="0"/>
              <a:t>Template-free machine learning </a:t>
            </a:r>
            <a:r>
              <a:rPr lang="en-US" altLang="zh-CN" dirty="0" err="1" smtClean="0"/>
              <a:t>methods:structure</a:t>
            </a:r>
            <a:r>
              <a:rPr lang="en-US" altLang="zh-CN" dirty="0" smtClean="0"/>
              <a:t>-based:</a:t>
            </a:r>
            <a:r>
              <a:rPr lang="zh-CN" altLang="en-US" dirty="0" smtClean="0"/>
              <a:t>仅</a:t>
            </a:r>
            <a:r>
              <a:rPr lang="zh-CN" altLang="en-US" dirty="0" smtClean="0"/>
              <a:t>仅通过序列来预测蛋白质充满挑战性，因此基于序列的机器学习预测软件目前仍然发展不充分</a:t>
            </a:r>
            <a:endParaRPr lang="zh-CN" altLang="en-US" dirty="0"/>
          </a:p>
        </p:txBody>
      </p:sp>
    </p:spTree>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755576" y="1306736"/>
          <a:ext cx="7772400" cy="4668520"/>
        </p:xfrm>
        <a:graphic>
          <a:graphicData uri="http://schemas.openxmlformats.org/drawingml/2006/table">
            <a:tbl>
              <a:tblPr firstRow="1" bandRow="1">
                <a:tableStyleId>{EB344D84-9AFB-497E-A393-DC336BA19D2E}</a:tableStyleId>
              </a:tblPr>
              <a:tblGrid>
                <a:gridCol w="2590800"/>
                <a:gridCol w="2590800"/>
                <a:gridCol w="2590800"/>
              </a:tblGrid>
              <a:tr h="0">
                <a:tc>
                  <a:txBody>
                    <a:bodyPr/>
                    <a:lstStyle/>
                    <a:p>
                      <a:r>
                        <a:rPr lang="en-US" altLang="zh-CN" dirty="0" smtClean="0">
                          <a:solidFill>
                            <a:srgbClr val="000000"/>
                          </a:solidFill>
                        </a:rPr>
                        <a:t>categories</a:t>
                      </a:r>
                      <a:endParaRPr lang="zh-CN" altLang="en-US" dirty="0">
                        <a:solidFill>
                          <a:srgbClr val="000000"/>
                        </a:solidFill>
                      </a:endParaRPr>
                    </a:p>
                  </a:txBody>
                  <a:tcPr/>
                </a:tc>
                <a:tc>
                  <a:txBody>
                    <a:bodyPr/>
                    <a:lstStyle/>
                    <a:p>
                      <a:r>
                        <a:rPr lang="en-US" altLang="zh-CN" dirty="0" smtClean="0">
                          <a:solidFill>
                            <a:srgbClr val="000000"/>
                          </a:solidFill>
                        </a:rPr>
                        <a:t>Structure-based</a:t>
                      </a:r>
                      <a:endParaRPr lang="zh-CN" altLang="en-US" dirty="0">
                        <a:solidFill>
                          <a:srgbClr val="000000"/>
                        </a:solidFill>
                      </a:endParaRPr>
                    </a:p>
                  </a:txBody>
                  <a:tcPr/>
                </a:tc>
                <a:tc>
                  <a:txBody>
                    <a:bodyPr/>
                    <a:lstStyle/>
                    <a:p>
                      <a:r>
                        <a:rPr lang="en-US" altLang="zh-CN" dirty="0" smtClean="0">
                          <a:solidFill>
                            <a:schemeClr val="tx1"/>
                          </a:solidFill>
                        </a:rPr>
                        <a:t>Sequence-based</a:t>
                      </a:r>
                      <a:endParaRPr lang="zh-CN" altLang="en-US" dirty="0">
                        <a:solidFill>
                          <a:schemeClr val="tx1"/>
                        </a:solidFill>
                      </a:endParaRPr>
                    </a:p>
                  </a:txBody>
                  <a:tcPr/>
                </a:tc>
              </a:tr>
              <a:tr h="370840">
                <a:tc>
                  <a:txBody>
                    <a:bodyPr/>
                    <a:lstStyle/>
                    <a:p>
                      <a:r>
                        <a:rPr lang="en-US" altLang="zh-CN" dirty="0" err="1" smtClean="0"/>
                        <a:t>Imput</a:t>
                      </a:r>
                      <a:r>
                        <a:rPr lang="en-US" altLang="zh-CN" dirty="0" smtClean="0"/>
                        <a:t> X(vector)</a:t>
                      </a:r>
                      <a:endParaRPr lang="zh-CN" altLang="en-US" dirty="0"/>
                    </a:p>
                  </a:txBody>
                  <a:tcPr/>
                </a:tc>
                <a:tc>
                  <a:txBody>
                    <a:bodyPr/>
                    <a:lstStyle/>
                    <a:p>
                      <a:r>
                        <a:rPr lang="zh-CN" altLang="en-US" dirty="0" smtClean="0"/>
                        <a:t>蛋白质</a:t>
                      </a:r>
                      <a:r>
                        <a:rPr lang="en-US" altLang="zh-CN" dirty="0" smtClean="0"/>
                        <a:t>3D</a:t>
                      </a:r>
                      <a:r>
                        <a:rPr lang="zh-CN" altLang="en-US" dirty="0" smtClean="0"/>
                        <a:t>结构信息（</a:t>
                      </a:r>
                      <a:r>
                        <a:rPr lang="en-US" altLang="zh-CN" dirty="0" smtClean="0"/>
                        <a:t>Surface patch</a:t>
                      </a:r>
                      <a:r>
                        <a:rPr lang="zh-CN" altLang="en-US" dirty="0" smtClean="0"/>
                        <a:t>）</a:t>
                      </a:r>
                      <a:endParaRPr lang="zh-CN" altLang="en-US" dirty="0"/>
                    </a:p>
                  </a:txBody>
                  <a:tcPr/>
                </a:tc>
                <a:tc>
                  <a:txBody>
                    <a:bodyPr/>
                    <a:lstStyle/>
                    <a:p>
                      <a:r>
                        <a:rPr lang="zh-CN" altLang="en-US" dirty="0" smtClean="0"/>
                        <a:t>蛋白质序列信息（</a:t>
                      </a:r>
                      <a:r>
                        <a:rPr lang="en-US" altLang="zh-CN" dirty="0" smtClean="0"/>
                        <a:t>sequence window</a:t>
                      </a:r>
                      <a:r>
                        <a:rPr lang="zh-CN" altLang="en-US" dirty="0" smtClean="0"/>
                        <a:t>）</a:t>
                      </a:r>
                      <a:endParaRPr lang="zh-CN" altLang="en-US" dirty="0"/>
                    </a:p>
                  </a:txBody>
                  <a:tcPr/>
                </a:tc>
              </a:tr>
              <a:tr h="370840">
                <a:tc>
                  <a:txBody>
                    <a:bodyPr/>
                    <a:lstStyle/>
                    <a:p>
                      <a:r>
                        <a:rPr lang="en-US" altLang="zh-CN" dirty="0" smtClean="0"/>
                        <a:t>Output</a:t>
                      </a:r>
                      <a:r>
                        <a:rPr lang="en-US" altLang="zh-CN" baseline="0" dirty="0" smtClean="0"/>
                        <a:t> Y</a:t>
                      </a:r>
                      <a:endParaRPr lang="zh-CN" altLang="en-US" dirty="0"/>
                    </a:p>
                  </a:txBody>
                  <a:tcPr/>
                </a:tc>
                <a:tc>
                  <a:txBody>
                    <a:bodyPr/>
                    <a:lstStyle/>
                    <a:p>
                      <a:r>
                        <a:rPr lang="en-US" altLang="zh-CN" dirty="0" smtClean="0"/>
                        <a:t>{1,0}</a:t>
                      </a:r>
                      <a:endParaRPr lang="zh-CN" altLang="en-US" dirty="0"/>
                    </a:p>
                  </a:txBody>
                  <a:tcPr/>
                </a:tc>
                <a:tc>
                  <a:txBody>
                    <a:bodyPr/>
                    <a:lstStyle/>
                    <a:p>
                      <a:endParaRPr lang="zh-CN" altLang="en-US"/>
                    </a:p>
                  </a:txBody>
                  <a:tcPr/>
                </a:tc>
              </a:tr>
              <a:tr h="370840">
                <a:tc>
                  <a:txBody>
                    <a:bodyPr/>
                    <a:lstStyle/>
                    <a:p>
                      <a:r>
                        <a:rPr lang="zh-CN" altLang="en-US" dirty="0" smtClean="0"/>
                        <a:t>代表</a:t>
                      </a:r>
                      <a:endParaRPr lang="zh-CN" altLang="en-US" dirty="0"/>
                    </a:p>
                  </a:txBody>
                  <a:tcPr/>
                </a:tc>
                <a:tc>
                  <a:txBody>
                    <a:bodyPr/>
                    <a:lstStyle/>
                    <a:p>
                      <a:r>
                        <a:rPr lang="en-US" altLang="zh-CN" dirty="0" smtClean="0"/>
                        <a:t>SPPIDER,PINUP……</a:t>
                      </a:r>
                      <a:endParaRPr lang="zh-CN" altLang="en-US" dirty="0"/>
                    </a:p>
                  </a:txBody>
                  <a:tcPr/>
                </a:tc>
                <a:tc>
                  <a:txBody>
                    <a:bodyPr/>
                    <a:lstStyle/>
                    <a:p>
                      <a:r>
                        <a:rPr lang="en-US" altLang="zh-CN" dirty="0" smtClean="0"/>
                        <a:t>Yan et al.’s two-stage</a:t>
                      </a:r>
                      <a:r>
                        <a:rPr lang="en-US" altLang="zh-CN" baseline="0" dirty="0" smtClean="0"/>
                        <a:t> </a:t>
                      </a:r>
                      <a:r>
                        <a:rPr lang="en-US" altLang="zh-CN" baseline="0" dirty="0" err="1" smtClean="0"/>
                        <a:t>classifier,Sikic</a:t>
                      </a:r>
                      <a:r>
                        <a:rPr lang="en-US" altLang="zh-CN" baseline="0" dirty="0" smtClean="0"/>
                        <a:t> et </a:t>
                      </a:r>
                      <a:r>
                        <a:rPr lang="en-US" altLang="zh-CN" baseline="0" dirty="0" err="1" smtClean="0"/>
                        <a:t>al’s</a:t>
                      </a:r>
                      <a:r>
                        <a:rPr lang="en-US" altLang="zh-CN" baseline="0" dirty="0" smtClean="0"/>
                        <a:t> random forest predictor</a:t>
                      </a:r>
                      <a:endParaRPr lang="zh-CN" altLang="en-US" dirty="0"/>
                    </a:p>
                  </a:txBody>
                  <a:tcPr/>
                </a:tc>
              </a:tr>
              <a:tr h="370840">
                <a:tc>
                  <a:txBody>
                    <a:bodyPr/>
                    <a:lstStyle/>
                    <a:p>
                      <a:r>
                        <a:rPr lang="en-US" altLang="zh-CN" dirty="0" smtClean="0"/>
                        <a:t>advantage</a:t>
                      </a:r>
                      <a:endParaRPr lang="zh-CN" altLang="en-US" dirty="0"/>
                    </a:p>
                  </a:txBody>
                  <a:tcPr/>
                </a:tc>
                <a:tc>
                  <a:txBody>
                    <a:bodyPr/>
                    <a:lstStyle/>
                    <a:p>
                      <a:r>
                        <a:rPr lang="zh-CN" altLang="en-US" dirty="0" smtClean="0"/>
                        <a:t>搜寻范围较小</a:t>
                      </a:r>
                      <a:r>
                        <a:rPr lang="en-US" altLang="zh-CN" dirty="0" smtClean="0"/>
                        <a:t>(</a:t>
                      </a:r>
                      <a:r>
                        <a:rPr lang="zh-CN" altLang="en-US" dirty="0" smtClean="0"/>
                        <a:t>表面氨基酸</a:t>
                      </a:r>
                      <a:r>
                        <a:rPr lang="en-US" altLang="zh-CN" dirty="0" smtClean="0"/>
                        <a:t>)</a:t>
                      </a:r>
                      <a:r>
                        <a:rPr lang="zh-CN" altLang="en-US" dirty="0" smtClean="0"/>
                        <a:t>；目前大多数准确性高于基于序列的方法</a:t>
                      </a:r>
                      <a:endParaRPr lang="zh-CN" altLang="en-US" dirty="0"/>
                    </a:p>
                  </a:txBody>
                  <a:tcPr/>
                </a:tc>
                <a:tc>
                  <a:txBody>
                    <a:bodyPr/>
                    <a:lstStyle/>
                    <a:p>
                      <a:r>
                        <a:rPr lang="zh-CN" altLang="en-US" dirty="0" smtClean="0"/>
                        <a:t>搜寻范围大（</a:t>
                      </a:r>
                      <a:r>
                        <a:rPr lang="en-US" altLang="zh-CN" dirty="0" smtClean="0"/>
                        <a:t>every</a:t>
                      </a:r>
                      <a:r>
                        <a:rPr lang="zh-CN" altLang="en-US" dirty="0" smtClean="0"/>
                        <a:t>氨基酸）</a:t>
                      </a:r>
                      <a:endParaRPr lang="zh-CN" altLang="en-US" dirty="0"/>
                    </a:p>
                  </a:txBody>
                  <a:tcPr/>
                </a:tc>
              </a:tr>
              <a:tr h="370840">
                <a:tc>
                  <a:txBody>
                    <a:bodyPr/>
                    <a:lstStyle/>
                    <a:p>
                      <a:r>
                        <a:rPr lang="en-US" altLang="zh-CN" dirty="0" smtClean="0"/>
                        <a:t>disadvantages</a:t>
                      </a:r>
                      <a:endParaRPr lang="zh-CN" altLang="en-US" dirty="0"/>
                    </a:p>
                  </a:txBody>
                  <a:tcPr/>
                </a:tc>
                <a:tc>
                  <a:txBody>
                    <a:bodyPr/>
                    <a:lstStyle/>
                    <a:p>
                      <a:r>
                        <a:rPr lang="zh-CN" altLang="en-US" dirty="0" smtClean="0"/>
                        <a:t>需要知道待测蛋白的结构信息；蛋白质相互作用时经常发生构象改变增加了该方法的复杂度；无法处理无序蛋白</a:t>
                      </a:r>
                      <a:endParaRPr lang="zh-CN" altLang="en-US" dirty="0"/>
                    </a:p>
                  </a:txBody>
                  <a:tcPr/>
                </a:tc>
                <a:tc>
                  <a:txBody>
                    <a:bodyPr/>
                    <a:lstStyle/>
                    <a:p>
                      <a:r>
                        <a:rPr lang="zh-CN" altLang="en-US" dirty="0" smtClean="0"/>
                        <a:t>与蛋白质结构信息无关</a:t>
                      </a:r>
                      <a:endParaRPr lang="zh-CN" altLang="en-US" dirty="0"/>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Surface patch(</a:t>
            </a:r>
            <a:r>
              <a:rPr lang="en-US" altLang="zh-CN" dirty="0" smtClean="0">
                <a:solidFill>
                  <a:schemeClr val="tx1"/>
                </a:solidFill>
              </a:rPr>
              <a:t>A</a:t>
            </a:r>
            <a:r>
              <a:rPr lang="en-US" altLang="zh-CN" dirty="0" smtClean="0"/>
              <a:t>) and a sequence window(</a:t>
            </a:r>
            <a:r>
              <a:rPr lang="en-US" altLang="zh-CN" dirty="0" smtClean="0">
                <a:solidFill>
                  <a:schemeClr val="tx1"/>
                </a:solidFill>
              </a:rPr>
              <a:t>B</a:t>
            </a:r>
            <a:r>
              <a:rPr lang="en-US" altLang="zh-CN" dirty="0" smtClean="0"/>
              <a:t>)</a:t>
            </a:r>
            <a:endParaRPr lang="zh-CN" alt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685800" y="2204865"/>
            <a:ext cx="7772400" cy="383326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19672" y="404664"/>
            <a:ext cx="6192688" cy="1200329"/>
          </a:xfrm>
          <a:prstGeom prst="rect">
            <a:avLst/>
          </a:prstGeom>
          <a:noFill/>
        </p:spPr>
        <p:txBody>
          <a:bodyPr wrap="square" rtlCol="0">
            <a:spAutoFit/>
          </a:bodyPr>
          <a:lstStyle/>
          <a:p>
            <a:r>
              <a:rPr lang="zh-CN" altLang="en-US" dirty="0" smtClean="0"/>
              <a:t>设计界面预测的软件时，不平衡数据（非界面氨基酸的量远远大于氨基酸数量）的特点给这个过程产生了一个更大的挑战</a:t>
            </a:r>
            <a:endParaRPr lang="zh-CN" altLang="en-US" dirty="0"/>
          </a:p>
        </p:txBody>
      </p:sp>
      <p:sp>
        <p:nvSpPr>
          <p:cNvPr id="7" name="TextBox 6"/>
          <p:cNvSpPr txBox="1"/>
          <p:nvPr/>
        </p:nvSpPr>
        <p:spPr>
          <a:xfrm>
            <a:off x="1331640" y="2276872"/>
            <a:ext cx="6192688" cy="830997"/>
          </a:xfrm>
          <a:prstGeom prst="rect">
            <a:avLst/>
          </a:prstGeom>
          <a:noFill/>
        </p:spPr>
        <p:txBody>
          <a:bodyPr wrap="square" rtlCol="0">
            <a:spAutoFit/>
          </a:bodyPr>
          <a:lstStyle/>
          <a:p>
            <a:r>
              <a:rPr lang="zh-CN" altLang="en-US" dirty="0" smtClean="0"/>
              <a:t>这样的不平衡的训练数据集，最终会使得分类器过大预测过度表达的一类。</a:t>
            </a:r>
            <a:endParaRPr lang="zh-CN" altLang="en-US" dirty="0"/>
          </a:p>
        </p:txBody>
      </p:sp>
      <p:sp>
        <p:nvSpPr>
          <p:cNvPr id="8" name="下箭头 7"/>
          <p:cNvSpPr/>
          <p:nvPr/>
        </p:nvSpPr>
        <p:spPr>
          <a:xfrm>
            <a:off x="3923928" y="1412776"/>
            <a:ext cx="576064" cy="9361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179512" y="4005064"/>
            <a:ext cx="3744416" cy="1200329"/>
          </a:xfrm>
          <a:prstGeom prst="rect">
            <a:avLst/>
          </a:prstGeom>
          <a:noFill/>
        </p:spPr>
        <p:txBody>
          <a:bodyPr wrap="square" rtlCol="0">
            <a:spAutoFit/>
          </a:bodyPr>
          <a:lstStyle/>
          <a:p>
            <a:r>
              <a:rPr lang="zh-CN" altLang="en-US" dirty="0" smtClean="0"/>
              <a:t>多次降低阴性样本数据的量，以训练出一个具有平衡化的效果的数据集</a:t>
            </a:r>
            <a:endParaRPr lang="zh-CN" altLang="en-US" dirty="0"/>
          </a:p>
        </p:txBody>
      </p:sp>
      <p:sp>
        <p:nvSpPr>
          <p:cNvPr id="11" name="TextBox 10"/>
          <p:cNvSpPr txBox="1"/>
          <p:nvPr/>
        </p:nvSpPr>
        <p:spPr>
          <a:xfrm>
            <a:off x="4283968" y="4077072"/>
            <a:ext cx="4392488" cy="1200329"/>
          </a:xfrm>
          <a:prstGeom prst="rect">
            <a:avLst/>
          </a:prstGeom>
          <a:noFill/>
        </p:spPr>
        <p:txBody>
          <a:bodyPr wrap="square" rtlCol="0">
            <a:spAutoFit/>
          </a:bodyPr>
          <a:lstStyle/>
          <a:p>
            <a:r>
              <a:rPr lang="zh-CN" altLang="en-US" dirty="0" smtClean="0"/>
              <a:t>在机器学习算法中，针对错误分类界面氨基酸建立一个更大的惩罚</a:t>
            </a:r>
            <a:endParaRPr lang="zh-CN" altLang="en-US" dirty="0"/>
          </a:p>
        </p:txBody>
      </p:sp>
      <p:sp>
        <p:nvSpPr>
          <p:cNvPr id="12" name="左大括号 11"/>
          <p:cNvSpPr/>
          <p:nvPr/>
        </p:nvSpPr>
        <p:spPr>
          <a:xfrm rot="5400000">
            <a:off x="3599892" y="1304764"/>
            <a:ext cx="1224136" cy="446449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solidFill>
                <a:srgbClr val="FF0000"/>
              </a:solidFill>
            </a:endParaRPr>
          </a:p>
        </p:txBody>
      </p:sp>
      <p:sp>
        <p:nvSpPr>
          <p:cNvPr id="13" name="TextBox 12"/>
          <p:cNvSpPr txBox="1"/>
          <p:nvPr/>
        </p:nvSpPr>
        <p:spPr>
          <a:xfrm>
            <a:off x="4139952" y="3068960"/>
            <a:ext cx="1584176" cy="461665"/>
          </a:xfrm>
          <a:prstGeom prst="rect">
            <a:avLst/>
          </a:prstGeom>
          <a:noFill/>
        </p:spPr>
        <p:txBody>
          <a:bodyPr wrap="square" rtlCol="0">
            <a:spAutoFit/>
          </a:bodyPr>
          <a:lstStyle/>
          <a:p>
            <a:r>
              <a:rPr lang="zh-CN" altLang="en-US" dirty="0" smtClean="0">
                <a:solidFill>
                  <a:srgbClr val="FF0000"/>
                </a:solidFill>
              </a:rPr>
              <a:t>解决策略</a:t>
            </a:r>
            <a:endParaRPr lang="zh-CN" altLang="en-US" dirty="0">
              <a:solidFill>
                <a:srgbClr val="FF0000"/>
              </a:solidFill>
            </a:endParaRPr>
          </a:p>
        </p:txBody>
      </p:sp>
    </p:spTree>
  </p:cSld>
  <p:clrMapOvr>
    <a:masterClrMapping/>
  </p:clrMapOvr>
</p:sld>
</file>

<file path=ppt/theme/theme1.xml><?xml version="1.0" encoding="utf-8"?>
<a:theme xmlns:a="http://schemas.openxmlformats.org/drawingml/2006/main" name="[muchong.com]PPT192052492897">
  <a:themeElements>
    <a:clrScheme name="Office 主题 3">
      <a:dk1>
        <a:srgbClr val="000000"/>
      </a:dk1>
      <a:lt1>
        <a:srgbClr val="FFFFFF"/>
      </a:lt1>
      <a:dk2>
        <a:srgbClr val="000000"/>
      </a:dk2>
      <a:lt2>
        <a:srgbClr val="B2B2B2"/>
      </a:lt2>
      <a:accent1>
        <a:srgbClr val="B2B2B2"/>
      </a:accent1>
      <a:accent2>
        <a:srgbClr val="808080"/>
      </a:accent2>
      <a:accent3>
        <a:srgbClr val="FFFFFF"/>
      </a:accent3>
      <a:accent4>
        <a:srgbClr val="000000"/>
      </a:accent4>
      <a:accent5>
        <a:srgbClr val="D5D5D5"/>
      </a:accent5>
      <a:accent6>
        <a:srgbClr val="737373"/>
      </a:accent6>
      <a:hlink>
        <a:srgbClr val="969696"/>
      </a:hlink>
      <a:folHlink>
        <a:srgbClr val="4D4D4D"/>
      </a:folHlink>
    </a:clrScheme>
    <a:fontScheme name="Office 主题">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458A"/>
        </a:dk1>
        <a:lt1>
          <a:srgbClr val="D7D6AE"/>
        </a:lt1>
        <a:dk2>
          <a:srgbClr val="000066"/>
        </a:dk2>
        <a:lt2>
          <a:srgbClr val="006666"/>
        </a:lt2>
        <a:accent1>
          <a:srgbClr val="007A77"/>
        </a:accent1>
        <a:accent2>
          <a:srgbClr val="005856"/>
        </a:accent2>
        <a:accent3>
          <a:srgbClr val="AAAAB8"/>
        </a:accent3>
        <a:accent4>
          <a:srgbClr val="B7B794"/>
        </a:accent4>
        <a:accent5>
          <a:srgbClr val="AABEBD"/>
        </a:accent5>
        <a:accent6>
          <a:srgbClr val="004F4D"/>
        </a:accent6>
        <a:hlink>
          <a:srgbClr val="A8A884"/>
        </a:hlink>
        <a:folHlink>
          <a:srgbClr val="867E5E"/>
        </a:folHlink>
      </a:clrScheme>
      <a:clrMap bg1="dk2" tx1="lt1" bg2="dk1" tx2="lt2" accent1="accent1" accent2="accent2" accent3="accent3" accent4="accent4" accent5="accent5" accent6="accent6" hlink="hlink" folHlink="folHlink"/>
    </a:extraClrScheme>
    <a:extraClrScheme>
      <a:clrScheme name="Office 主题 2">
        <a:dk1>
          <a:srgbClr val="000066"/>
        </a:dk1>
        <a:lt1>
          <a:srgbClr val="FFFFFF"/>
        </a:lt1>
        <a:dk2>
          <a:srgbClr val="660066"/>
        </a:dk2>
        <a:lt2>
          <a:srgbClr val="FFFFCC"/>
        </a:lt2>
        <a:accent1>
          <a:srgbClr val="666699"/>
        </a:accent1>
        <a:accent2>
          <a:srgbClr val="000099"/>
        </a:accent2>
        <a:accent3>
          <a:srgbClr val="FFFFFF"/>
        </a:accent3>
        <a:accent4>
          <a:srgbClr val="000056"/>
        </a:accent4>
        <a:accent5>
          <a:srgbClr val="B8B8CA"/>
        </a:accent5>
        <a:accent6>
          <a:srgbClr val="00008A"/>
        </a:accent6>
        <a:hlink>
          <a:srgbClr val="006666"/>
        </a:hlink>
        <a:folHlink>
          <a:srgbClr val="800080"/>
        </a:folHlink>
      </a:clrScheme>
      <a:clrMap bg1="lt1" tx1="dk1" bg2="lt2" tx2="dk2" accent1="accent1" accent2="accent2" accent3="accent3" accent4="accent4" accent5="accent5" accent6="accent6" hlink="hlink" folHlink="folHlink"/>
    </a:extraClrScheme>
    <a:extraClrScheme>
      <a:clrScheme name="Office 主题 3">
        <a:dk1>
          <a:srgbClr val="000000"/>
        </a:dk1>
        <a:lt1>
          <a:srgbClr val="FFFFFF"/>
        </a:lt1>
        <a:dk2>
          <a:srgbClr val="000000"/>
        </a:dk2>
        <a:lt2>
          <a:srgbClr val="B2B2B2"/>
        </a:lt2>
        <a:accent1>
          <a:srgbClr val="B2B2B2"/>
        </a:accent1>
        <a:accent2>
          <a:srgbClr val="808080"/>
        </a:accent2>
        <a:accent3>
          <a:srgbClr val="FFFFFF"/>
        </a:accent3>
        <a:accent4>
          <a:srgbClr val="000000"/>
        </a:accent4>
        <a:accent5>
          <a:srgbClr val="D5D5D5"/>
        </a:accent5>
        <a:accent6>
          <a:srgbClr val="737373"/>
        </a:accent6>
        <a:hlink>
          <a:srgbClr val="969696"/>
        </a:hlink>
        <a:folHlink>
          <a:srgbClr val="4D4D4D"/>
        </a:folHlink>
      </a:clrScheme>
      <a:clrMap bg1="lt1" tx1="dk1" bg2="lt2" tx2="dk2" accent1="accent1" accent2="accent2" accent3="accent3" accent4="accent4" accent5="accent5" accent6="accent6" hlink="hlink" folHlink="folHlink"/>
    </a:extraClrScheme>
    <a:extraClrScheme>
      <a:clrScheme name="Office 主题 4">
        <a:dk1>
          <a:srgbClr val="003300"/>
        </a:dk1>
        <a:lt1>
          <a:srgbClr val="DBD0B9"/>
        </a:lt1>
        <a:dk2>
          <a:srgbClr val="09472B"/>
        </a:dk2>
        <a:lt2>
          <a:srgbClr val="A38955"/>
        </a:lt2>
        <a:accent1>
          <a:srgbClr val="B8A378"/>
        </a:accent1>
        <a:accent2>
          <a:srgbClr val="8E774A"/>
        </a:accent2>
        <a:accent3>
          <a:srgbClr val="AAB1AC"/>
        </a:accent3>
        <a:accent4>
          <a:srgbClr val="BBB19E"/>
        </a:accent4>
        <a:accent5>
          <a:srgbClr val="D8CEBE"/>
        </a:accent5>
        <a:accent6>
          <a:srgbClr val="806B42"/>
        </a:accent6>
        <a:hlink>
          <a:srgbClr val="A7A743"/>
        </a:hlink>
        <a:folHlink>
          <a:srgbClr val="919777"/>
        </a:folHlink>
      </a:clrScheme>
      <a:clrMap bg1="dk2" tx1="lt1" bg2="dk1" tx2="lt2" accent1="accent1" accent2="accent2" accent3="accent3" accent4="accent4" accent5="accent5" accent6="accent6" hlink="hlink" folHlink="folHlink"/>
    </a:extraClrScheme>
    <a:extraClrScheme>
      <a:clrScheme name="Office 主题 5">
        <a:dk1>
          <a:srgbClr val="5F5F5F"/>
        </a:dk1>
        <a:lt1>
          <a:srgbClr val="DDDDDD"/>
        </a:lt1>
        <a:dk2>
          <a:srgbClr val="000000"/>
        </a:dk2>
        <a:lt2>
          <a:srgbClr val="5F5F5F"/>
        </a:lt2>
        <a:accent1>
          <a:srgbClr val="B2B2B2"/>
        </a:accent1>
        <a:accent2>
          <a:srgbClr val="808080"/>
        </a:accent2>
        <a:accent3>
          <a:srgbClr val="AAAAAA"/>
        </a:accent3>
        <a:accent4>
          <a:srgbClr val="BDBDBD"/>
        </a:accent4>
        <a:accent5>
          <a:srgbClr val="D5D5D5"/>
        </a:accent5>
        <a:accent6>
          <a:srgbClr val="737373"/>
        </a:accent6>
        <a:hlink>
          <a:srgbClr val="B2B2B2"/>
        </a:hlink>
        <a:folHlink>
          <a:srgbClr val="777777"/>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706</TotalTime>
  <Words>1621</Words>
  <Application>Microsoft Office PowerPoint</Application>
  <PresentationFormat>全屏显示(4:3)</PresentationFormat>
  <Paragraphs>89</Paragraphs>
  <Slides>15</Slides>
  <Notes>4</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[muchong.com]PPT192052492897</vt:lpstr>
      <vt:lpstr>计算机预测蛋白质界面</vt:lpstr>
      <vt:lpstr>幻灯片 2</vt:lpstr>
      <vt:lpstr>幻灯片 3</vt:lpstr>
      <vt:lpstr>结构与思路</vt:lpstr>
      <vt:lpstr>重点内容</vt:lpstr>
      <vt:lpstr>争议</vt:lpstr>
      <vt:lpstr>幻灯片 7</vt:lpstr>
      <vt:lpstr>Surface patch(A) and a sequence window(B)</vt:lpstr>
      <vt:lpstr>幻灯片 9</vt:lpstr>
      <vt:lpstr>Partners do matter!</vt:lpstr>
      <vt:lpstr>幻灯片 11</vt:lpstr>
      <vt:lpstr>Chanllenge and future directions</vt:lpstr>
      <vt:lpstr>幻灯片 13</vt:lpstr>
      <vt:lpstr>幻灯片 14</vt:lpstr>
      <vt:lpstr>幻灯片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计算机预测蛋白质界面</dc:title>
  <dc:creator>9jing.cn</dc:creator>
  <cp:lastModifiedBy>9jing.cn</cp:lastModifiedBy>
  <cp:revision>73</cp:revision>
  <cp:lastPrinted>1601-01-01T00:00:00Z</cp:lastPrinted>
  <dcterms:created xsi:type="dcterms:W3CDTF">2016-09-18T02:21:18Z</dcterms:created>
  <dcterms:modified xsi:type="dcterms:W3CDTF">2016-09-18T15:00:08Z</dcterms:modified>
</cp:coreProperties>
</file>